
<file path=[Content_Types].xml><?xml version="1.0" encoding="utf-8"?>
<Types xmlns="http://schemas.openxmlformats.org/package/2006/content-types">
  <Default Extension="gif" ContentType="image/gi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48" r:id="rId1"/>
  </p:sldMasterIdLst>
  <p:notesMasterIdLst>
    <p:notesMasterId r:id="rId4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Lst>
  <p:sldSz cx="12192000" cy="6858000"/>
  <p:notesSz cx="6797675" cy="9926638"/>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8" roundtripDataSignature="AMtx7mhv8p5iLknmxPueoG2Hh9qjQG5DM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79F1E117-1295-4EC3-947D-17D092A7BB19}">
  <a:tblStyle styleId="{79F1E117-1295-4EC3-947D-17D092A7BB19}" styleName="Table_0">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757227CB-B53E-4CB8-A77E-5D6A165CA315}"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7" d="100"/>
          <a:sy n="107" d="100"/>
        </p:scale>
        <p:origin x="60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customschemas.google.com/relationships/presentationmetadata" Target="metadata"/><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2"/>
            <a:ext cx="2946400" cy="496888"/>
          </a:xfrm>
          <a:prstGeom prst="rect">
            <a:avLst/>
          </a:prstGeom>
          <a:noFill/>
          <a:ln>
            <a:noFill/>
          </a:ln>
        </p:spPr>
        <p:txBody>
          <a:bodyPr spcFirstLastPara="1" wrap="square" lIns="91375" tIns="45675" rIns="91375" bIns="45675"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49689" y="2"/>
            <a:ext cx="2946400" cy="496888"/>
          </a:xfrm>
          <a:prstGeom prst="rect">
            <a:avLst/>
          </a:prstGeom>
          <a:noFill/>
          <a:ln>
            <a:noFill/>
          </a:ln>
        </p:spPr>
        <p:txBody>
          <a:bodyPr spcFirstLastPara="1" wrap="square" lIns="91375" tIns="45675" rIns="91375" bIns="45675"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9452" y="4776790"/>
            <a:ext cx="5438775" cy="3908425"/>
          </a:xfrm>
          <a:prstGeom prst="rect">
            <a:avLst/>
          </a:prstGeom>
          <a:noFill/>
          <a:ln>
            <a:noFill/>
          </a:ln>
        </p:spPr>
        <p:txBody>
          <a:bodyPr spcFirstLastPara="1" wrap="square" lIns="91375" tIns="45675" rIns="91375" bIns="45675"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429751"/>
            <a:ext cx="2946400" cy="496888"/>
          </a:xfrm>
          <a:prstGeom prst="rect">
            <a:avLst/>
          </a:prstGeom>
          <a:noFill/>
          <a:ln>
            <a:noFill/>
          </a:ln>
        </p:spPr>
        <p:txBody>
          <a:bodyPr spcFirstLastPara="1" wrap="square" lIns="91375" tIns="45675" rIns="91375" bIns="45675"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49689" y="9429751"/>
            <a:ext cx="2946400" cy="496888"/>
          </a:xfrm>
          <a:prstGeom prst="rect">
            <a:avLst/>
          </a:prstGeom>
          <a:noFill/>
          <a:ln>
            <a:noFill/>
          </a:ln>
        </p:spPr>
        <p:txBody>
          <a:bodyPr spcFirstLastPara="1" wrap="square" lIns="91375" tIns="45675" rIns="91375" bIns="45675"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
        <p:cNvGrpSpPr/>
        <p:nvPr/>
      </p:nvGrpSpPr>
      <p:grpSpPr>
        <a:xfrm>
          <a:off x="0" y="0"/>
          <a:ext cx="0" cy="0"/>
          <a:chOff x="0" y="0"/>
          <a:chExt cx="0" cy="0"/>
        </a:xfrm>
      </p:grpSpPr>
      <p:sp>
        <p:nvSpPr>
          <p:cNvPr id="16" name="Google Shape;16;p1:notes"/>
          <p:cNvSpPr txBox="1">
            <a:spLocks noGrp="1"/>
          </p:cNvSpPr>
          <p:nvPr>
            <p:ph type="body" idx="1"/>
          </p:nvPr>
        </p:nvSpPr>
        <p:spPr>
          <a:xfrm>
            <a:off x="679452" y="4776790"/>
            <a:ext cx="5438775" cy="3908425"/>
          </a:xfrm>
          <a:prstGeom prst="rect">
            <a:avLst/>
          </a:prstGeom>
          <a:noFill/>
          <a:ln>
            <a:noFill/>
          </a:ln>
        </p:spPr>
        <p:txBody>
          <a:bodyPr spcFirstLastPara="1" wrap="square" lIns="91375" tIns="45675" rIns="91375" bIns="45675" anchor="t" anchorCtr="0">
            <a:noAutofit/>
          </a:bodyPr>
          <a:lstStyle/>
          <a:p>
            <a:pPr marL="0" lvl="0" indent="0" algn="l" rtl="0">
              <a:lnSpc>
                <a:spcPct val="100000"/>
              </a:lnSpc>
              <a:spcBef>
                <a:spcPts val="0"/>
              </a:spcBef>
              <a:spcAft>
                <a:spcPts val="0"/>
              </a:spcAft>
              <a:buSzPts val="1400"/>
              <a:buNone/>
            </a:pPr>
            <a:endParaRPr/>
          </a:p>
        </p:txBody>
      </p:sp>
      <p:sp>
        <p:nvSpPr>
          <p:cNvPr id="17" name="Google Shape;17;p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
        <p:cNvGrpSpPr/>
        <p:nvPr/>
      </p:nvGrpSpPr>
      <p:grpSpPr>
        <a:xfrm>
          <a:off x="0" y="0"/>
          <a:ext cx="0" cy="0"/>
          <a:chOff x="0" y="0"/>
          <a:chExt cx="0" cy="0"/>
        </a:xfrm>
      </p:grpSpPr>
      <p:sp>
        <p:nvSpPr>
          <p:cNvPr id="27" name="Google Shape;27;p40:notes"/>
          <p:cNvSpPr txBox="1">
            <a:spLocks noGrp="1"/>
          </p:cNvSpPr>
          <p:nvPr>
            <p:ph type="body" idx="1"/>
          </p:nvPr>
        </p:nvSpPr>
        <p:spPr>
          <a:xfrm>
            <a:off x="679769" y="4786741"/>
            <a:ext cx="5441316" cy="3916568"/>
          </a:xfrm>
          <a:prstGeom prst="rect">
            <a:avLst/>
          </a:prstGeom>
          <a:noFill/>
          <a:ln>
            <a:noFill/>
          </a:ln>
        </p:spPr>
        <p:txBody>
          <a:bodyPr spcFirstLastPara="1" wrap="square" lIns="91525" tIns="45750" rIns="91525" bIns="45750" anchor="t" anchorCtr="0">
            <a:noAutofit/>
          </a:bodyPr>
          <a:lstStyle/>
          <a:p>
            <a:pPr marL="0" lvl="0" indent="0" algn="l" rtl="0">
              <a:lnSpc>
                <a:spcPct val="100000"/>
              </a:lnSpc>
              <a:spcBef>
                <a:spcPts val="0"/>
              </a:spcBef>
              <a:spcAft>
                <a:spcPts val="0"/>
              </a:spcAft>
              <a:buSzPts val="1400"/>
              <a:buNone/>
            </a:pPr>
            <a:endParaRPr/>
          </a:p>
        </p:txBody>
      </p:sp>
      <p:sp>
        <p:nvSpPr>
          <p:cNvPr id="28" name="Google Shape;28;p40:notes"/>
          <p:cNvSpPr>
            <a:spLocks noGrp="1" noRot="1" noChangeAspect="1"/>
          </p:cNvSpPr>
          <p:nvPr>
            <p:ph type="sldImg" idx="2"/>
          </p:nvPr>
        </p:nvSpPr>
        <p:spPr>
          <a:xfrm>
            <a:off x="417513" y="1244600"/>
            <a:ext cx="5965825" cy="33559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
        <p:cNvGrpSpPr/>
        <p:nvPr/>
      </p:nvGrpSpPr>
      <p:grpSpPr>
        <a:xfrm>
          <a:off x="0" y="0"/>
          <a:ext cx="0" cy="0"/>
          <a:chOff x="0" y="0"/>
          <a:chExt cx="0" cy="0"/>
        </a:xfrm>
      </p:grpSpPr>
      <p:sp>
        <p:nvSpPr>
          <p:cNvPr id="33" name="Google Shape;33;p24:notes"/>
          <p:cNvSpPr>
            <a:spLocks noGrp="1" noRot="1" noChangeAspect="1"/>
          </p:cNvSpPr>
          <p:nvPr>
            <p:ph type="sldImg" idx="2"/>
          </p:nvPr>
        </p:nvSpPr>
        <p:spPr>
          <a:xfrm>
            <a:off x="142875" y="768350"/>
            <a:ext cx="681831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 name="Google Shape;34;p24:notes"/>
          <p:cNvSpPr txBox="1">
            <a:spLocks noGrp="1"/>
          </p:cNvSpPr>
          <p:nvPr>
            <p:ph type="body" idx="1"/>
          </p:nvPr>
        </p:nvSpPr>
        <p:spPr>
          <a:xfrm>
            <a:off x="679452" y="4776790"/>
            <a:ext cx="5438775" cy="3908425"/>
          </a:xfrm>
          <a:prstGeom prst="rect">
            <a:avLst/>
          </a:prstGeom>
          <a:noFill/>
          <a:ln>
            <a:noFill/>
          </a:ln>
        </p:spPr>
        <p:txBody>
          <a:bodyPr spcFirstLastPara="1" wrap="square" lIns="91375" tIns="45675" rIns="91375" bIns="45675"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35" name="Google Shape;35;p24:notes"/>
          <p:cNvSpPr txBox="1">
            <a:spLocks noGrp="1"/>
          </p:cNvSpPr>
          <p:nvPr>
            <p:ph type="sldNum" idx="12"/>
          </p:nvPr>
        </p:nvSpPr>
        <p:spPr>
          <a:xfrm>
            <a:off x="3849689" y="9429751"/>
            <a:ext cx="2946400" cy="496888"/>
          </a:xfrm>
          <a:prstGeom prst="rect">
            <a:avLst/>
          </a:prstGeom>
          <a:noFill/>
          <a:ln>
            <a:noFill/>
          </a:ln>
        </p:spPr>
        <p:txBody>
          <a:bodyPr spcFirstLastPara="1" wrap="square" lIns="91375" tIns="45675" rIns="91375" bIns="45675" anchor="b" anchorCtr="0">
            <a:noAutofit/>
          </a:bodyPr>
          <a:lstStyle/>
          <a:p>
            <a:pPr marL="0" lvl="0" indent="0" algn="l" rtl="0">
              <a:lnSpc>
                <a:spcPct val="100000"/>
              </a:lnSpc>
              <a:spcBef>
                <a:spcPts val="0"/>
              </a:spcBef>
              <a:spcAft>
                <a:spcPts val="0"/>
              </a:spcAft>
              <a:buSzPts val="1400"/>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p25:notes"/>
          <p:cNvSpPr>
            <a:spLocks noGrp="1" noRot="1" noChangeAspect="1"/>
          </p:cNvSpPr>
          <p:nvPr>
            <p:ph type="sldImg" idx="2"/>
          </p:nvPr>
        </p:nvSpPr>
        <p:spPr>
          <a:xfrm>
            <a:off x="142875" y="768350"/>
            <a:ext cx="681831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7" name="Google Shape;57;p25:notes"/>
          <p:cNvSpPr txBox="1">
            <a:spLocks noGrp="1"/>
          </p:cNvSpPr>
          <p:nvPr>
            <p:ph type="body" idx="1"/>
          </p:nvPr>
        </p:nvSpPr>
        <p:spPr>
          <a:xfrm>
            <a:off x="679452" y="4776790"/>
            <a:ext cx="5438775" cy="3908425"/>
          </a:xfrm>
          <a:prstGeom prst="rect">
            <a:avLst/>
          </a:prstGeom>
          <a:noFill/>
          <a:ln>
            <a:noFill/>
          </a:ln>
        </p:spPr>
        <p:txBody>
          <a:bodyPr spcFirstLastPara="1" wrap="square" lIns="91375" tIns="45675" rIns="91375" bIns="45675"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58" name="Google Shape;58;p25:notes"/>
          <p:cNvSpPr txBox="1">
            <a:spLocks noGrp="1"/>
          </p:cNvSpPr>
          <p:nvPr>
            <p:ph type="sldNum" idx="12"/>
          </p:nvPr>
        </p:nvSpPr>
        <p:spPr>
          <a:xfrm>
            <a:off x="3849689" y="9429751"/>
            <a:ext cx="2946400" cy="496888"/>
          </a:xfrm>
          <a:prstGeom prst="rect">
            <a:avLst/>
          </a:prstGeom>
          <a:noFill/>
          <a:ln>
            <a:noFill/>
          </a:ln>
        </p:spPr>
        <p:txBody>
          <a:bodyPr spcFirstLastPara="1" wrap="square" lIns="91375" tIns="45675" rIns="91375" bIns="45675" anchor="b" anchorCtr="0">
            <a:noAutofit/>
          </a:bodyPr>
          <a:lstStyle/>
          <a:p>
            <a:pPr marL="0" lvl="0" indent="0" algn="l" rtl="0">
              <a:lnSpc>
                <a:spcPct val="100000"/>
              </a:lnSpc>
              <a:spcBef>
                <a:spcPts val="0"/>
              </a:spcBef>
              <a:spcAft>
                <a:spcPts val="0"/>
              </a:spcAft>
              <a:buSzPts val="1400"/>
              <a:buNone/>
            </a:pPr>
            <a:fld id="{00000000-1234-1234-1234-123412341234}" type="slidenum">
              <a:rPr lang="en-GB"/>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p26:notes"/>
          <p:cNvSpPr>
            <a:spLocks noGrp="1" noRot="1" noChangeAspect="1"/>
          </p:cNvSpPr>
          <p:nvPr>
            <p:ph type="sldImg" idx="2"/>
          </p:nvPr>
        </p:nvSpPr>
        <p:spPr>
          <a:xfrm>
            <a:off x="142875" y="768350"/>
            <a:ext cx="681831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5" name="Google Shape;85;p26:notes"/>
          <p:cNvSpPr txBox="1">
            <a:spLocks noGrp="1"/>
          </p:cNvSpPr>
          <p:nvPr>
            <p:ph type="body" idx="1"/>
          </p:nvPr>
        </p:nvSpPr>
        <p:spPr>
          <a:xfrm>
            <a:off x="679452" y="4776790"/>
            <a:ext cx="5438775" cy="3908425"/>
          </a:xfrm>
          <a:prstGeom prst="rect">
            <a:avLst/>
          </a:prstGeom>
          <a:noFill/>
          <a:ln>
            <a:noFill/>
          </a:ln>
        </p:spPr>
        <p:txBody>
          <a:bodyPr spcFirstLastPara="1" wrap="square" lIns="91375" tIns="45675" rIns="91375" bIns="45675"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86" name="Google Shape;86;p26:notes"/>
          <p:cNvSpPr txBox="1">
            <a:spLocks noGrp="1"/>
          </p:cNvSpPr>
          <p:nvPr>
            <p:ph type="sldNum" idx="12"/>
          </p:nvPr>
        </p:nvSpPr>
        <p:spPr>
          <a:xfrm>
            <a:off x="3849689" y="9429751"/>
            <a:ext cx="2946400" cy="496888"/>
          </a:xfrm>
          <a:prstGeom prst="rect">
            <a:avLst/>
          </a:prstGeom>
          <a:noFill/>
          <a:ln>
            <a:noFill/>
          </a:ln>
        </p:spPr>
        <p:txBody>
          <a:bodyPr spcFirstLastPara="1" wrap="square" lIns="91375" tIns="45675" rIns="91375" bIns="45675" anchor="b" anchorCtr="0">
            <a:noAutofit/>
          </a:bodyPr>
          <a:lstStyle/>
          <a:p>
            <a:pPr marL="0" lvl="0" indent="0" algn="l" rtl="0">
              <a:lnSpc>
                <a:spcPct val="100000"/>
              </a:lnSpc>
              <a:spcBef>
                <a:spcPts val="0"/>
              </a:spcBef>
              <a:spcAft>
                <a:spcPts val="0"/>
              </a:spcAft>
              <a:buSzPts val="1400"/>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7:notes"/>
          <p:cNvSpPr>
            <a:spLocks noGrp="1" noRot="1" noChangeAspect="1"/>
          </p:cNvSpPr>
          <p:nvPr>
            <p:ph type="sldImg" idx="2"/>
          </p:nvPr>
        </p:nvSpPr>
        <p:spPr>
          <a:xfrm>
            <a:off x="142875" y="768350"/>
            <a:ext cx="681831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7:notes"/>
          <p:cNvSpPr txBox="1">
            <a:spLocks noGrp="1"/>
          </p:cNvSpPr>
          <p:nvPr>
            <p:ph type="body" idx="1"/>
          </p:nvPr>
        </p:nvSpPr>
        <p:spPr>
          <a:xfrm>
            <a:off x="679452" y="4776790"/>
            <a:ext cx="5438775" cy="3908425"/>
          </a:xfrm>
          <a:prstGeom prst="rect">
            <a:avLst/>
          </a:prstGeom>
          <a:noFill/>
          <a:ln>
            <a:noFill/>
          </a:ln>
        </p:spPr>
        <p:txBody>
          <a:bodyPr spcFirstLastPara="1" wrap="square" lIns="91375" tIns="45675" rIns="91375" bIns="45675"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110" name="Google Shape;110;p27:notes"/>
          <p:cNvSpPr txBox="1">
            <a:spLocks noGrp="1"/>
          </p:cNvSpPr>
          <p:nvPr>
            <p:ph type="sldNum" idx="12"/>
          </p:nvPr>
        </p:nvSpPr>
        <p:spPr>
          <a:xfrm>
            <a:off x="3849689" y="9429751"/>
            <a:ext cx="2946400" cy="496888"/>
          </a:xfrm>
          <a:prstGeom prst="rect">
            <a:avLst/>
          </a:prstGeom>
          <a:noFill/>
          <a:ln>
            <a:noFill/>
          </a:ln>
        </p:spPr>
        <p:txBody>
          <a:bodyPr spcFirstLastPara="1" wrap="square" lIns="91375" tIns="45675" rIns="91375" bIns="45675" anchor="b" anchorCtr="0">
            <a:noAutofit/>
          </a:bodyPr>
          <a:lstStyle/>
          <a:p>
            <a:pPr marL="0" lvl="0" indent="0" algn="l" rtl="0">
              <a:lnSpc>
                <a:spcPct val="100000"/>
              </a:lnSpc>
              <a:spcBef>
                <a:spcPts val="0"/>
              </a:spcBef>
              <a:spcAft>
                <a:spcPts val="0"/>
              </a:spcAft>
              <a:buSzPts val="1400"/>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2:notes"/>
          <p:cNvSpPr>
            <a:spLocks noGrp="1" noRot="1" noChangeAspect="1"/>
          </p:cNvSpPr>
          <p:nvPr>
            <p:ph type="sldImg" idx="2"/>
          </p:nvPr>
        </p:nvSpPr>
        <p:spPr>
          <a:xfrm>
            <a:off x="142875" y="768350"/>
            <a:ext cx="681831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8" name="Google Shape;118;p2:notes"/>
          <p:cNvSpPr txBox="1">
            <a:spLocks noGrp="1"/>
          </p:cNvSpPr>
          <p:nvPr>
            <p:ph type="body" idx="1"/>
          </p:nvPr>
        </p:nvSpPr>
        <p:spPr>
          <a:xfrm>
            <a:off x="679452" y="4776790"/>
            <a:ext cx="5438775" cy="3908425"/>
          </a:xfrm>
          <a:prstGeom prst="rect">
            <a:avLst/>
          </a:prstGeom>
          <a:noFill/>
          <a:ln>
            <a:noFill/>
          </a:ln>
        </p:spPr>
        <p:txBody>
          <a:bodyPr spcFirstLastPara="1" wrap="square" lIns="91375" tIns="45675" rIns="91375" bIns="45675"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119" name="Google Shape;119;p2:notes"/>
          <p:cNvSpPr txBox="1">
            <a:spLocks noGrp="1"/>
          </p:cNvSpPr>
          <p:nvPr>
            <p:ph type="sldNum" idx="12"/>
          </p:nvPr>
        </p:nvSpPr>
        <p:spPr>
          <a:xfrm>
            <a:off x="3849689" y="9429751"/>
            <a:ext cx="2946400" cy="496888"/>
          </a:xfrm>
          <a:prstGeom prst="rect">
            <a:avLst/>
          </a:prstGeom>
          <a:noFill/>
          <a:ln>
            <a:noFill/>
          </a:ln>
        </p:spPr>
        <p:txBody>
          <a:bodyPr spcFirstLastPara="1" wrap="square" lIns="91375" tIns="45675" rIns="91375" bIns="45675" anchor="b" anchorCtr="0">
            <a:noAutofit/>
          </a:bodyPr>
          <a:lstStyle/>
          <a:p>
            <a:pPr marL="0" lvl="0" indent="0" algn="l" rtl="0">
              <a:lnSpc>
                <a:spcPct val="100000"/>
              </a:lnSpc>
              <a:spcBef>
                <a:spcPts val="0"/>
              </a:spcBef>
              <a:spcAft>
                <a:spcPts val="0"/>
              </a:spcAft>
              <a:buNone/>
            </a:pPr>
            <a:fld id="{00000000-1234-1234-1234-123412341234}" type="slidenum">
              <a:rPr lang="en-GB"/>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12:notes"/>
          <p:cNvSpPr>
            <a:spLocks noGrp="1" noRot="1" noChangeAspect="1"/>
          </p:cNvSpPr>
          <p:nvPr>
            <p:ph type="sldImg" idx="2"/>
          </p:nvPr>
        </p:nvSpPr>
        <p:spPr>
          <a:xfrm>
            <a:off x="142875" y="768350"/>
            <a:ext cx="681831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7" name="Google Shape;127;p12:notes"/>
          <p:cNvSpPr txBox="1">
            <a:spLocks noGrp="1"/>
          </p:cNvSpPr>
          <p:nvPr>
            <p:ph type="body" idx="1"/>
          </p:nvPr>
        </p:nvSpPr>
        <p:spPr>
          <a:xfrm>
            <a:off x="679451" y="4776789"/>
            <a:ext cx="5438775" cy="3908425"/>
          </a:xfrm>
          <a:prstGeom prst="rect">
            <a:avLst/>
          </a:prstGeom>
          <a:noFill/>
          <a:ln>
            <a:noFill/>
          </a:ln>
        </p:spPr>
        <p:txBody>
          <a:bodyPr spcFirstLastPara="1" wrap="square" lIns="91400" tIns="45700" rIns="91400"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128" name="Google Shape;128;p12:notes"/>
          <p:cNvSpPr txBox="1">
            <a:spLocks noGrp="1"/>
          </p:cNvSpPr>
          <p:nvPr>
            <p:ph type="sldNum" idx="12"/>
          </p:nvPr>
        </p:nvSpPr>
        <p:spPr>
          <a:xfrm>
            <a:off x="3849689" y="9429751"/>
            <a:ext cx="2946400" cy="496888"/>
          </a:xfrm>
          <a:prstGeom prst="rect">
            <a:avLst/>
          </a:prstGeom>
          <a:noFill/>
          <a:ln>
            <a:noFill/>
          </a:ln>
        </p:spPr>
        <p:txBody>
          <a:bodyPr spcFirstLastPara="1" wrap="square" lIns="91400" tIns="45700" rIns="91400" bIns="45700" anchor="b" anchorCtr="0">
            <a:noAutofit/>
          </a:bodyPr>
          <a:lstStyle/>
          <a:p>
            <a:pPr marL="0" lvl="0" indent="0" algn="l" rtl="0">
              <a:lnSpc>
                <a:spcPct val="100000"/>
              </a:lnSpc>
              <a:spcBef>
                <a:spcPts val="0"/>
              </a:spcBef>
              <a:spcAft>
                <a:spcPts val="0"/>
              </a:spcAft>
              <a:buSzPts val="1400"/>
              <a:buNone/>
            </a:pPr>
            <a:fld id="{00000000-1234-1234-1234-123412341234}" type="slidenum">
              <a:rPr lang="en-GB"/>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13:notes"/>
          <p:cNvSpPr>
            <a:spLocks noGrp="1" noRot="1" noChangeAspect="1"/>
          </p:cNvSpPr>
          <p:nvPr>
            <p:ph type="sldImg" idx="2"/>
          </p:nvPr>
        </p:nvSpPr>
        <p:spPr>
          <a:xfrm>
            <a:off x="142875" y="768350"/>
            <a:ext cx="681831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0" name="Google Shape;150;p13:notes"/>
          <p:cNvSpPr txBox="1">
            <a:spLocks noGrp="1"/>
          </p:cNvSpPr>
          <p:nvPr>
            <p:ph type="body" idx="1"/>
          </p:nvPr>
        </p:nvSpPr>
        <p:spPr>
          <a:xfrm>
            <a:off x="679451" y="4776789"/>
            <a:ext cx="5438775" cy="3908425"/>
          </a:xfrm>
          <a:prstGeom prst="rect">
            <a:avLst/>
          </a:prstGeom>
          <a:noFill/>
          <a:ln>
            <a:noFill/>
          </a:ln>
        </p:spPr>
        <p:txBody>
          <a:bodyPr spcFirstLastPara="1" wrap="square" lIns="91400" tIns="45700" rIns="91400"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151" name="Google Shape;151;p13:notes"/>
          <p:cNvSpPr txBox="1">
            <a:spLocks noGrp="1"/>
          </p:cNvSpPr>
          <p:nvPr>
            <p:ph type="sldNum" idx="12"/>
          </p:nvPr>
        </p:nvSpPr>
        <p:spPr>
          <a:xfrm>
            <a:off x="3849689" y="9429751"/>
            <a:ext cx="2946400" cy="496888"/>
          </a:xfrm>
          <a:prstGeom prst="rect">
            <a:avLst/>
          </a:prstGeom>
          <a:noFill/>
          <a:ln>
            <a:noFill/>
          </a:ln>
        </p:spPr>
        <p:txBody>
          <a:bodyPr spcFirstLastPara="1" wrap="square" lIns="91400" tIns="45700" rIns="91400" bIns="45700" anchor="b" anchorCtr="0">
            <a:noAutofit/>
          </a:bodyPr>
          <a:lstStyle/>
          <a:p>
            <a:pPr marL="0" lvl="0" indent="0" algn="l" rtl="0">
              <a:lnSpc>
                <a:spcPct val="100000"/>
              </a:lnSpc>
              <a:spcBef>
                <a:spcPts val="0"/>
              </a:spcBef>
              <a:spcAft>
                <a:spcPts val="0"/>
              </a:spcAft>
              <a:buSzPts val="1400"/>
              <a:buNone/>
            </a:pPr>
            <a:fld id="{00000000-1234-1234-1234-123412341234}" type="slidenum">
              <a:rPr lang="en-GB"/>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29:notes"/>
          <p:cNvSpPr>
            <a:spLocks noGrp="1" noRot="1" noChangeAspect="1"/>
          </p:cNvSpPr>
          <p:nvPr>
            <p:ph type="sldImg" idx="2"/>
          </p:nvPr>
        </p:nvSpPr>
        <p:spPr>
          <a:xfrm>
            <a:off x="142875" y="768350"/>
            <a:ext cx="681831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1" name="Google Shape;161;p29:notes"/>
          <p:cNvSpPr txBox="1">
            <a:spLocks noGrp="1"/>
          </p:cNvSpPr>
          <p:nvPr>
            <p:ph type="body" idx="1"/>
          </p:nvPr>
        </p:nvSpPr>
        <p:spPr>
          <a:xfrm>
            <a:off x="679452" y="4776790"/>
            <a:ext cx="5438775" cy="3908425"/>
          </a:xfrm>
          <a:prstGeom prst="rect">
            <a:avLst/>
          </a:prstGeom>
          <a:noFill/>
          <a:ln>
            <a:noFill/>
          </a:ln>
        </p:spPr>
        <p:txBody>
          <a:bodyPr spcFirstLastPara="1" wrap="square" lIns="91375" tIns="45675" rIns="91375" bIns="45675"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162" name="Google Shape;162;p29:notes"/>
          <p:cNvSpPr txBox="1">
            <a:spLocks noGrp="1"/>
          </p:cNvSpPr>
          <p:nvPr>
            <p:ph type="sldNum" idx="12"/>
          </p:nvPr>
        </p:nvSpPr>
        <p:spPr>
          <a:xfrm>
            <a:off x="3849689" y="9429751"/>
            <a:ext cx="2946400" cy="496888"/>
          </a:xfrm>
          <a:prstGeom prst="rect">
            <a:avLst/>
          </a:prstGeom>
          <a:noFill/>
          <a:ln>
            <a:noFill/>
          </a:ln>
        </p:spPr>
        <p:txBody>
          <a:bodyPr spcFirstLastPara="1" wrap="square" lIns="91375" tIns="45675" rIns="91375" bIns="45675" anchor="b" anchorCtr="0">
            <a:noAutofit/>
          </a:bodyPr>
          <a:lstStyle/>
          <a:p>
            <a:pPr marL="0" lvl="0" indent="0" algn="l" rtl="0">
              <a:lnSpc>
                <a:spcPct val="100000"/>
              </a:lnSpc>
              <a:spcBef>
                <a:spcPts val="0"/>
              </a:spcBef>
              <a:spcAft>
                <a:spcPts val="0"/>
              </a:spcAft>
              <a:buSzPts val="1400"/>
              <a:buNone/>
            </a:pPr>
            <a:fld id="{00000000-1234-1234-1234-123412341234}" type="slidenum">
              <a:rPr lang="en-GB"/>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p3:notes"/>
          <p:cNvSpPr>
            <a:spLocks noGrp="1" noRot="1" noChangeAspect="1"/>
          </p:cNvSpPr>
          <p:nvPr>
            <p:ph type="sldImg" idx="2"/>
          </p:nvPr>
        </p:nvSpPr>
        <p:spPr>
          <a:xfrm>
            <a:off x="142875" y="768350"/>
            <a:ext cx="681831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0" name="Google Shape;170;p3:notes"/>
          <p:cNvSpPr txBox="1">
            <a:spLocks noGrp="1"/>
          </p:cNvSpPr>
          <p:nvPr>
            <p:ph type="body" idx="1"/>
          </p:nvPr>
        </p:nvSpPr>
        <p:spPr>
          <a:xfrm>
            <a:off x="679452" y="4776790"/>
            <a:ext cx="5438775" cy="3908425"/>
          </a:xfrm>
          <a:prstGeom prst="rect">
            <a:avLst/>
          </a:prstGeom>
          <a:noFill/>
          <a:ln>
            <a:noFill/>
          </a:ln>
        </p:spPr>
        <p:txBody>
          <a:bodyPr spcFirstLastPara="1" wrap="square" lIns="91375" tIns="45675" rIns="91375" bIns="45675"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171" name="Google Shape;171;p3:notes"/>
          <p:cNvSpPr txBox="1">
            <a:spLocks noGrp="1"/>
          </p:cNvSpPr>
          <p:nvPr>
            <p:ph type="sldNum" idx="12"/>
          </p:nvPr>
        </p:nvSpPr>
        <p:spPr>
          <a:xfrm>
            <a:off x="3849689" y="9429751"/>
            <a:ext cx="2946400" cy="496888"/>
          </a:xfrm>
          <a:prstGeom prst="rect">
            <a:avLst/>
          </a:prstGeom>
          <a:noFill/>
          <a:ln>
            <a:noFill/>
          </a:ln>
        </p:spPr>
        <p:txBody>
          <a:bodyPr spcFirstLastPara="1" wrap="square" lIns="91375" tIns="45675" rIns="91375" bIns="45675" anchor="b" anchorCtr="0">
            <a:noAutofit/>
          </a:bodyPr>
          <a:lstStyle/>
          <a:p>
            <a:pPr marL="0" lvl="0" indent="0" algn="l" rtl="0">
              <a:lnSpc>
                <a:spcPct val="100000"/>
              </a:lnSpc>
              <a:spcBef>
                <a:spcPts val="0"/>
              </a:spcBef>
              <a:spcAft>
                <a:spcPts val="0"/>
              </a:spcAft>
              <a:buSzPts val="1400"/>
              <a:buNone/>
            </a:pPr>
            <a:fld id="{00000000-1234-1234-1234-123412341234}" type="slidenum">
              <a:rPr lang="en-GB"/>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14:notes"/>
          <p:cNvSpPr>
            <a:spLocks noGrp="1" noRot="1" noChangeAspect="1"/>
          </p:cNvSpPr>
          <p:nvPr>
            <p:ph type="sldImg" idx="2"/>
          </p:nvPr>
        </p:nvSpPr>
        <p:spPr>
          <a:xfrm>
            <a:off x="142875" y="768350"/>
            <a:ext cx="681831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9" name="Google Shape;179;p14:notes"/>
          <p:cNvSpPr txBox="1">
            <a:spLocks noGrp="1"/>
          </p:cNvSpPr>
          <p:nvPr>
            <p:ph type="body" idx="1"/>
          </p:nvPr>
        </p:nvSpPr>
        <p:spPr>
          <a:xfrm>
            <a:off x="679452" y="4776790"/>
            <a:ext cx="5438775" cy="3908425"/>
          </a:xfrm>
          <a:prstGeom prst="rect">
            <a:avLst/>
          </a:prstGeom>
          <a:noFill/>
          <a:ln>
            <a:noFill/>
          </a:ln>
        </p:spPr>
        <p:txBody>
          <a:bodyPr spcFirstLastPara="1" wrap="square" lIns="91375" tIns="45675" rIns="91375" bIns="45675"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180" name="Google Shape;180;p14:notes"/>
          <p:cNvSpPr txBox="1">
            <a:spLocks noGrp="1"/>
          </p:cNvSpPr>
          <p:nvPr>
            <p:ph type="sldNum" idx="12"/>
          </p:nvPr>
        </p:nvSpPr>
        <p:spPr>
          <a:xfrm>
            <a:off x="3849689" y="9429751"/>
            <a:ext cx="2946400" cy="496888"/>
          </a:xfrm>
          <a:prstGeom prst="rect">
            <a:avLst/>
          </a:prstGeom>
          <a:noFill/>
          <a:ln>
            <a:noFill/>
          </a:ln>
        </p:spPr>
        <p:txBody>
          <a:bodyPr spcFirstLastPara="1" wrap="square" lIns="91375" tIns="45675" rIns="91375" bIns="45675" anchor="b" anchorCtr="0">
            <a:noAutofit/>
          </a:bodyPr>
          <a:lstStyle/>
          <a:p>
            <a:pPr marL="0" lvl="0" indent="0" algn="l" rtl="0">
              <a:lnSpc>
                <a:spcPct val="100000"/>
              </a:lnSpc>
              <a:spcBef>
                <a:spcPts val="0"/>
              </a:spcBef>
              <a:spcAft>
                <a:spcPts val="0"/>
              </a:spcAft>
              <a:buSzPts val="1400"/>
              <a:buNone/>
            </a:pPr>
            <a:fld id="{00000000-1234-1234-1234-123412341234}" type="slidenum">
              <a:rPr lang="en-GB"/>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15: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9" name="Google Shape;189;p15:notes"/>
          <p:cNvSpPr txBox="1">
            <a:spLocks noGrp="1"/>
          </p:cNvSpPr>
          <p:nvPr>
            <p:ph type="body" idx="1"/>
          </p:nvPr>
        </p:nvSpPr>
        <p:spPr>
          <a:xfrm>
            <a:off x="679452" y="4776790"/>
            <a:ext cx="5438775" cy="3908425"/>
          </a:xfrm>
          <a:prstGeom prst="rect">
            <a:avLst/>
          </a:prstGeom>
          <a:noFill/>
          <a:ln>
            <a:noFill/>
          </a:ln>
        </p:spPr>
        <p:txBody>
          <a:bodyPr spcFirstLastPara="1" wrap="square" lIns="91375" tIns="45675" rIns="91375" bIns="45675"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190" name="Google Shape;190;p15:notes"/>
          <p:cNvSpPr txBox="1">
            <a:spLocks noGrp="1"/>
          </p:cNvSpPr>
          <p:nvPr>
            <p:ph type="sldNum" idx="12"/>
          </p:nvPr>
        </p:nvSpPr>
        <p:spPr>
          <a:xfrm>
            <a:off x="3849689" y="9429751"/>
            <a:ext cx="2946400" cy="496888"/>
          </a:xfrm>
          <a:prstGeom prst="rect">
            <a:avLst/>
          </a:prstGeom>
          <a:noFill/>
          <a:ln>
            <a:noFill/>
          </a:ln>
        </p:spPr>
        <p:txBody>
          <a:bodyPr spcFirstLastPara="1" wrap="square" lIns="91375" tIns="45675" rIns="91375" bIns="45675"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13</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p16:notes"/>
          <p:cNvSpPr txBox="1">
            <a:spLocks noGrp="1"/>
          </p:cNvSpPr>
          <p:nvPr>
            <p:ph type="body" idx="1"/>
          </p:nvPr>
        </p:nvSpPr>
        <p:spPr>
          <a:xfrm>
            <a:off x="679452" y="4776790"/>
            <a:ext cx="5438775" cy="3908425"/>
          </a:xfrm>
          <a:prstGeom prst="rect">
            <a:avLst/>
          </a:prstGeom>
        </p:spPr>
        <p:txBody>
          <a:bodyPr spcFirstLastPara="1" wrap="square" lIns="91375" tIns="45675" rIns="91375" bIns="45675" anchor="t" anchorCtr="0">
            <a:noAutofit/>
          </a:bodyPr>
          <a:lstStyle/>
          <a:p>
            <a:pPr marL="0" lvl="0" indent="0" algn="l" rtl="0">
              <a:spcBef>
                <a:spcPts val="0"/>
              </a:spcBef>
              <a:spcAft>
                <a:spcPts val="0"/>
              </a:spcAft>
              <a:buNone/>
            </a:pPr>
            <a:endParaRPr/>
          </a:p>
        </p:txBody>
      </p:sp>
      <p:sp>
        <p:nvSpPr>
          <p:cNvPr id="196" name="Google Shape;196;p16: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4:notes"/>
          <p:cNvSpPr txBox="1">
            <a:spLocks noGrp="1"/>
          </p:cNvSpPr>
          <p:nvPr>
            <p:ph type="body" idx="1"/>
          </p:nvPr>
        </p:nvSpPr>
        <p:spPr>
          <a:xfrm>
            <a:off x="679134" y="4766858"/>
            <a:ext cx="5436235" cy="3900299"/>
          </a:xfrm>
          <a:prstGeom prst="rect">
            <a:avLst/>
          </a:prstGeom>
          <a:noFill/>
          <a:ln>
            <a:noFill/>
          </a:ln>
        </p:spPr>
        <p:txBody>
          <a:bodyPr spcFirstLastPara="1" wrap="square" lIns="91250" tIns="45625" rIns="91250" bIns="45625" anchor="t" anchorCtr="0">
            <a:noAutofit/>
          </a:bodyPr>
          <a:lstStyle/>
          <a:p>
            <a:pPr marL="0" lvl="0" indent="0" algn="l" rtl="0">
              <a:lnSpc>
                <a:spcPct val="100000"/>
              </a:lnSpc>
              <a:spcBef>
                <a:spcPts val="0"/>
              </a:spcBef>
              <a:spcAft>
                <a:spcPts val="0"/>
              </a:spcAft>
              <a:buSzPts val="1400"/>
              <a:buNone/>
            </a:pPr>
            <a:endParaRPr/>
          </a:p>
        </p:txBody>
      </p:sp>
      <p:sp>
        <p:nvSpPr>
          <p:cNvPr id="203" name="Google Shape;203;p4:notes"/>
          <p:cNvSpPr>
            <a:spLocks noGrp="1" noRot="1" noChangeAspect="1"/>
          </p:cNvSpPr>
          <p:nvPr>
            <p:ph type="sldImg" idx="2"/>
          </p:nvPr>
        </p:nvSpPr>
        <p:spPr>
          <a:xfrm>
            <a:off x="425450" y="1238250"/>
            <a:ext cx="5943600" cy="33432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5:notes"/>
          <p:cNvSpPr txBox="1">
            <a:spLocks noGrp="1"/>
          </p:cNvSpPr>
          <p:nvPr>
            <p:ph type="body" idx="1"/>
          </p:nvPr>
        </p:nvSpPr>
        <p:spPr>
          <a:xfrm>
            <a:off x="679134" y="4766858"/>
            <a:ext cx="5436235" cy="3900299"/>
          </a:xfrm>
          <a:prstGeom prst="rect">
            <a:avLst/>
          </a:prstGeom>
          <a:noFill/>
          <a:ln>
            <a:noFill/>
          </a:ln>
        </p:spPr>
        <p:txBody>
          <a:bodyPr spcFirstLastPara="1" wrap="square" lIns="91250" tIns="45625" rIns="91250" bIns="45625" anchor="t" anchorCtr="0">
            <a:noAutofit/>
          </a:bodyPr>
          <a:lstStyle/>
          <a:p>
            <a:pPr marL="0" lvl="0" indent="0" algn="l" rtl="0">
              <a:lnSpc>
                <a:spcPct val="100000"/>
              </a:lnSpc>
              <a:spcBef>
                <a:spcPts val="0"/>
              </a:spcBef>
              <a:spcAft>
                <a:spcPts val="0"/>
              </a:spcAft>
              <a:buSzPts val="1400"/>
              <a:buNone/>
            </a:pPr>
            <a:endParaRPr/>
          </a:p>
        </p:txBody>
      </p:sp>
      <p:sp>
        <p:nvSpPr>
          <p:cNvPr id="210" name="Google Shape;210;p5:notes"/>
          <p:cNvSpPr>
            <a:spLocks noGrp="1" noRot="1" noChangeAspect="1"/>
          </p:cNvSpPr>
          <p:nvPr>
            <p:ph type="sldImg" idx="2"/>
          </p:nvPr>
        </p:nvSpPr>
        <p:spPr>
          <a:xfrm>
            <a:off x="425450" y="1238250"/>
            <a:ext cx="5943600" cy="33432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6:notes"/>
          <p:cNvSpPr txBox="1">
            <a:spLocks noGrp="1"/>
          </p:cNvSpPr>
          <p:nvPr>
            <p:ph type="body" idx="1"/>
          </p:nvPr>
        </p:nvSpPr>
        <p:spPr>
          <a:xfrm>
            <a:off x="679134" y="4766858"/>
            <a:ext cx="5436235" cy="3900299"/>
          </a:xfrm>
          <a:prstGeom prst="rect">
            <a:avLst/>
          </a:prstGeom>
          <a:noFill/>
          <a:ln>
            <a:noFill/>
          </a:ln>
        </p:spPr>
        <p:txBody>
          <a:bodyPr spcFirstLastPara="1" wrap="square" lIns="91250" tIns="45625" rIns="91250" bIns="45625" anchor="t" anchorCtr="0">
            <a:noAutofit/>
          </a:bodyPr>
          <a:lstStyle/>
          <a:p>
            <a:pPr marL="0" lvl="0" indent="0" algn="l" rtl="0">
              <a:lnSpc>
                <a:spcPct val="100000"/>
              </a:lnSpc>
              <a:spcBef>
                <a:spcPts val="0"/>
              </a:spcBef>
              <a:spcAft>
                <a:spcPts val="0"/>
              </a:spcAft>
              <a:buSzPts val="1400"/>
              <a:buNone/>
            </a:pPr>
            <a:endParaRPr/>
          </a:p>
        </p:txBody>
      </p:sp>
      <p:sp>
        <p:nvSpPr>
          <p:cNvPr id="217" name="Google Shape;217;p6:notes"/>
          <p:cNvSpPr>
            <a:spLocks noGrp="1" noRot="1" noChangeAspect="1"/>
          </p:cNvSpPr>
          <p:nvPr>
            <p:ph type="sldImg" idx="2"/>
          </p:nvPr>
        </p:nvSpPr>
        <p:spPr>
          <a:xfrm>
            <a:off x="425450" y="1238250"/>
            <a:ext cx="5943600" cy="33432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7:notes"/>
          <p:cNvSpPr txBox="1">
            <a:spLocks noGrp="1"/>
          </p:cNvSpPr>
          <p:nvPr>
            <p:ph type="body" idx="1"/>
          </p:nvPr>
        </p:nvSpPr>
        <p:spPr>
          <a:xfrm>
            <a:off x="679134" y="4766858"/>
            <a:ext cx="5436235" cy="3900299"/>
          </a:xfrm>
          <a:prstGeom prst="rect">
            <a:avLst/>
          </a:prstGeom>
          <a:noFill/>
          <a:ln>
            <a:noFill/>
          </a:ln>
        </p:spPr>
        <p:txBody>
          <a:bodyPr spcFirstLastPara="1" wrap="square" lIns="91250" tIns="45625" rIns="91250" bIns="45625" anchor="t" anchorCtr="0">
            <a:noAutofit/>
          </a:bodyPr>
          <a:lstStyle/>
          <a:p>
            <a:pPr marL="0" lvl="0" indent="0" algn="l" rtl="0">
              <a:lnSpc>
                <a:spcPct val="100000"/>
              </a:lnSpc>
              <a:spcBef>
                <a:spcPts val="0"/>
              </a:spcBef>
              <a:spcAft>
                <a:spcPts val="0"/>
              </a:spcAft>
              <a:buSzPts val="1400"/>
              <a:buNone/>
            </a:pPr>
            <a:endParaRPr/>
          </a:p>
        </p:txBody>
      </p:sp>
      <p:sp>
        <p:nvSpPr>
          <p:cNvPr id="224" name="Google Shape;224;p7:notes"/>
          <p:cNvSpPr>
            <a:spLocks noGrp="1" noRot="1" noChangeAspect="1"/>
          </p:cNvSpPr>
          <p:nvPr>
            <p:ph type="sldImg" idx="2"/>
          </p:nvPr>
        </p:nvSpPr>
        <p:spPr>
          <a:xfrm>
            <a:off x="425450" y="1238250"/>
            <a:ext cx="5943600" cy="33432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8:notes"/>
          <p:cNvSpPr txBox="1">
            <a:spLocks noGrp="1"/>
          </p:cNvSpPr>
          <p:nvPr>
            <p:ph type="body" idx="1"/>
          </p:nvPr>
        </p:nvSpPr>
        <p:spPr>
          <a:xfrm>
            <a:off x="679134" y="4766858"/>
            <a:ext cx="5436235" cy="3900299"/>
          </a:xfrm>
          <a:prstGeom prst="rect">
            <a:avLst/>
          </a:prstGeom>
          <a:noFill/>
          <a:ln>
            <a:noFill/>
          </a:ln>
        </p:spPr>
        <p:txBody>
          <a:bodyPr spcFirstLastPara="1" wrap="square" lIns="91250" tIns="45625" rIns="91250" bIns="45625" anchor="t" anchorCtr="0">
            <a:noAutofit/>
          </a:bodyPr>
          <a:lstStyle/>
          <a:p>
            <a:pPr marL="0" lvl="0" indent="0" algn="l" rtl="0">
              <a:lnSpc>
                <a:spcPct val="100000"/>
              </a:lnSpc>
              <a:spcBef>
                <a:spcPts val="0"/>
              </a:spcBef>
              <a:spcAft>
                <a:spcPts val="0"/>
              </a:spcAft>
              <a:buSzPts val="1400"/>
              <a:buNone/>
            </a:pPr>
            <a:endParaRPr/>
          </a:p>
        </p:txBody>
      </p:sp>
      <p:sp>
        <p:nvSpPr>
          <p:cNvPr id="231" name="Google Shape;231;p8:notes"/>
          <p:cNvSpPr>
            <a:spLocks noGrp="1" noRot="1" noChangeAspect="1"/>
          </p:cNvSpPr>
          <p:nvPr>
            <p:ph type="sldImg" idx="2"/>
          </p:nvPr>
        </p:nvSpPr>
        <p:spPr>
          <a:xfrm>
            <a:off x="425450" y="1238250"/>
            <a:ext cx="5943600" cy="33432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p9:notes"/>
          <p:cNvSpPr txBox="1">
            <a:spLocks noGrp="1"/>
          </p:cNvSpPr>
          <p:nvPr>
            <p:ph type="body" idx="1"/>
          </p:nvPr>
        </p:nvSpPr>
        <p:spPr>
          <a:xfrm>
            <a:off x="679134" y="4766858"/>
            <a:ext cx="5436235" cy="3900299"/>
          </a:xfrm>
          <a:prstGeom prst="rect">
            <a:avLst/>
          </a:prstGeom>
          <a:noFill/>
          <a:ln>
            <a:noFill/>
          </a:ln>
        </p:spPr>
        <p:txBody>
          <a:bodyPr spcFirstLastPara="1" wrap="square" lIns="91250" tIns="45625" rIns="91250" bIns="45625" anchor="t" anchorCtr="0">
            <a:noAutofit/>
          </a:bodyPr>
          <a:lstStyle/>
          <a:p>
            <a:pPr marL="0" lvl="0" indent="0" algn="l" rtl="0">
              <a:lnSpc>
                <a:spcPct val="100000"/>
              </a:lnSpc>
              <a:spcBef>
                <a:spcPts val="0"/>
              </a:spcBef>
              <a:spcAft>
                <a:spcPts val="0"/>
              </a:spcAft>
              <a:buSzPts val="1400"/>
              <a:buNone/>
            </a:pPr>
            <a:endParaRPr/>
          </a:p>
        </p:txBody>
      </p:sp>
      <p:sp>
        <p:nvSpPr>
          <p:cNvPr id="238" name="Google Shape;238;p9:notes"/>
          <p:cNvSpPr>
            <a:spLocks noGrp="1" noRot="1" noChangeAspect="1"/>
          </p:cNvSpPr>
          <p:nvPr>
            <p:ph type="sldImg" idx="2"/>
          </p:nvPr>
        </p:nvSpPr>
        <p:spPr>
          <a:xfrm>
            <a:off x="425450" y="1238250"/>
            <a:ext cx="5943600" cy="33432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10:notes"/>
          <p:cNvSpPr txBox="1">
            <a:spLocks noGrp="1"/>
          </p:cNvSpPr>
          <p:nvPr>
            <p:ph type="body" idx="1"/>
          </p:nvPr>
        </p:nvSpPr>
        <p:spPr>
          <a:xfrm>
            <a:off x="679134" y="4766858"/>
            <a:ext cx="5436235" cy="3900299"/>
          </a:xfrm>
          <a:prstGeom prst="rect">
            <a:avLst/>
          </a:prstGeom>
          <a:noFill/>
          <a:ln>
            <a:noFill/>
          </a:ln>
        </p:spPr>
        <p:txBody>
          <a:bodyPr spcFirstLastPara="1" wrap="square" lIns="91250" tIns="45625" rIns="91250" bIns="45625" anchor="t" anchorCtr="0">
            <a:noAutofit/>
          </a:bodyPr>
          <a:lstStyle/>
          <a:p>
            <a:pPr marL="0" lvl="0" indent="0" algn="l" rtl="0">
              <a:lnSpc>
                <a:spcPct val="100000"/>
              </a:lnSpc>
              <a:spcBef>
                <a:spcPts val="0"/>
              </a:spcBef>
              <a:spcAft>
                <a:spcPts val="0"/>
              </a:spcAft>
              <a:buSzPts val="1400"/>
              <a:buNone/>
            </a:pPr>
            <a:endParaRPr/>
          </a:p>
        </p:txBody>
      </p:sp>
      <p:sp>
        <p:nvSpPr>
          <p:cNvPr id="245" name="Google Shape;245;p10:notes"/>
          <p:cNvSpPr>
            <a:spLocks noGrp="1" noRot="1" noChangeAspect="1"/>
          </p:cNvSpPr>
          <p:nvPr>
            <p:ph type="sldImg" idx="2"/>
          </p:nvPr>
        </p:nvSpPr>
        <p:spPr>
          <a:xfrm>
            <a:off x="425450" y="1238250"/>
            <a:ext cx="5943600" cy="33432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p11:notes"/>
          <p:cNvSpPr txBox="1">
            <a:spLocks noGrp="1"/>
          </p:cNvSpPr>
          <p:nvPr>
            <p:ph type="body" idx="1"/>
          </p:nvPr>
        </p:nvSpPr>
        <p:spPr>
          <a:xfrm>
            <a:off x="679134" y="4766858"/>
            <a:ext cx="5436235" cy="3900299"/>
          </a:xfrm>
          <a:prstGeom prst="rect">
            <a:avLst/>
          </a:prstGeom>
          <a:noFill/>
          <a:ln>
            <a:noFill/>
          </a:ln>
        </p:spPr>
        <p:txBody>
          <a:bodyPr spcFirstLastPara="1" wrap="square" lIns="91250" tIns="45625" rIns="91250" bIns="45625" anchor="t" anchorCtr="0">
            <a:noAutofit/>
          </a:bodyPr>
          <a:lstStyle/>
          <a:p>
            <a:pPr marL="0" lvl="0" indent="0" algn="l" rtl="0">
              <a:lnSpc>
                <a:spcPct val="100000"/>
              </a:lnSpc>
              <a:spcBef>
                <a:spcPts val="0"/>
              </a:spcBef>
              <a:spcAft>
                <a:spcPts val="0"/>
              </a:spcAft>
              <a:buSzPts val="1400"/>
              <a:buNone/>
            </a:pPr>
            <a:endParaRPr/>
          </a:p>
        </p:txBody>
      </p:sp>
      <p:sp>
        <p:nvSpPr>
          <p:cNvPr id="252" name="Google Shape;252;p11:notes"/>
          <p:cNvSpPr>
            <a:spLocks noGrp="1" noRot="1" noChangeAspect="1"/>
          </p:cNvSpPr>
          <p:nvPr>
            <p:ph type="sldImg" idx="2"/>
          </p:nvPr>
        </p:nvSpPr>
        <p:spPr>
          <a:xfrm>
            <a:off x="425450" y="1238250"/>
            <a:ext cx="5943600" cy="33432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g340fcfde316_0_0:notes"/>
          <p:cNvSpPr>
            <a:spLocks noGrp="1" noRot="1" noChangeAspect="1"/>
          </p:cNvSpPr>
          <p:nvPr>
            <p:ph type="sldImg" idx="2"/>
          </p:nvPr>
        </p:nvSpPr>
        <p:spPr>
          <a:xfrm>
            <a:off x="142875" y="768350"/>
            <a:ext cx="681831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9" name="Google Shape;259;g340fcfde316_0_0:notes"/>
          <p:cNvSpPr txBox="1">
            <a:spLocks noGrp="1"/>
          </p:cNvSpPr>
          <p:nvPr>
            <p:ph type="body" idx="1"/>
          </p:nvPr>
        </p:nvSpPr>
        <p:spPr>
          <a:xfrm>
            <a:off x="679452" y="4776790"/>
            <a:ext cx="5438700" cy="3908400"/>
          </a:xfrm>
          <a:prstGeom prst="rect">
            <a:avLst/>
          </a:prstGeom>
          <a:noFill/>
          <a:ln>
            <a:noFill/>
          </a:ln>
        </p:spPr>
        <p:txBody>
          <a:bodyPr spcFirstLastPara="1" wrap="square" lIns="91375" tIns="45675" rIns="91375" bIns="45675"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260" name="Google Shape;260;g340fcfde316_0_0:notes"/>
          <p:cNvSpPr txBox="1">
            <a:spLocks noGrp="1"/>
          </p:cNvSpPr>
          <p:nvPr>
            <p:ph type="sldNum" idx="12"/>
          </p:nvPr>
        </p:nvSpPr>
        <p:spPr>
          <a:xfrm>
            <a:off x="3849689" y="9429751"/>
            <a:ext cx="2946300" cy="496800"/>
          </a:xfrm>
          <a:prstGeom prst="rect">
            <a:avLst/>
          </a:prstGeom>
          <a:noFill/>
          <a:ln>
            <a:noFill/>
          </a:ln>
        </p:spPr>
        <p:txBody>
          <a:bodyPr spcFirstLastPara="1" wrap="square" lIns="91375" tIns="45675" rIns="91375" bIns="45675" anchor="b" anchorCtr="0">
            <a:noAutofit/>
          </a:bodyPr>
          <a:lstStyle/>
          <a:p>
            <a:pPr marL="0" lvl="0" indent="0" algn="l" rtl="0">
              <a:lnSpc>
                <a:spcPct val="100000"/>
              </a:lnSpc>
              <a:spcBef>
                <a:spcPts val="0"/>
              </a:spcBef>
              <a:spcAft>
                <a:spcPts val="0"/>
              </a:spcAft>
              <a:buSzPts val="1400"/>
              <a:buNone/>
            </a:pPr>
            <a:fld id="{00000000-1234-1234-1234-123412341234}" type="slidenum">
              <a:rPr lang="en-GB"/>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6"/>
        <p:cNvGrpSpPr/>
        <p:nvPr/>
      </p:nvGrpSpPr>
      <p:grpSpPr>
        <a:xfrm>
          <a:off x="0" y="0"/>
          <a:ext cx="0" cy="0"/>
          <a:chOff x="0" y="0"/>
          <a:chExt cx="0" cy="0"/>
        </a:xfrm>
      </p:grpSpPr>
      <p:sp>
        <p:nvSpPr>
          <p:cNvPr id="267" name="Google Shape;267;g340fcfde316_0_8:notes"/>
          <p:cNvSpPr>
            <a:spLocks noGrp="1" noRot="1" noChangeAspect="1"/>
          </p:cNvSpPr>
          <p:nvPr>
            <p:ph type="sldImg" idx="2"/>
          </p:nvPr>
        </p:nvSpPr>
        <p:spPr>
          <a:xfrm>
            <a:off x="142875" y="768350"/>
            <a:ext cx="681831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8" name="Google Shape;268;g340fcfde316_0_8:notes"/>
          <p:cNvSpPr txBox="1">
            <a:spLocks noGrp="1"/>
          </p:cNvSpPr>
          <p:nvPr>
            <p:ph type="body" idx="1"/>
          </p:nvPr>
        </p:nvSpPr>
        <p:spPr>
          <a:xfrm>
            <a:off x="679452" y="4776790"/>
            <a:ext cx="5438700" cy="3908400"/>
          </a:xfrm>
          <a:prstGeom prst="rect">
            <a:avLst/>
          </a:prstGeom>
          <a:noFill/>
          <a:ln>
            <a:noFill/>
          </a:ln>
        </p:spPr>
        <p:txBody>
          <a:bodyPr spcFirstLastPara="1" wrap="square" lIns="91375" tIns="45675" rIns="91375" bIns="45675"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269" name="Google Shape;269;g340fcfde316_0_8:notes"/>
          <p:cNvSpPr txBox="1">
            <a:spLocks noGrp="1"/>
          </p:cNvSpPr>
          <p:nvPr>
            <p:ph type="sldNum" idx="12"/>
          </p:nvPr>
        </p:nvSpPr>
        <p:spPr>
          <a:xfrm>
            <a:off x="3849689" y="9429751"/>
            <a:ext cx="2946300" cy="496800"/>
          </a:xfrm>
          <a:prstGeom prst="rect">
            <a:avLst/>
          </a:prstGeom>
          <a:noFill/>
          <a:ln>
            <a:noFill/>
          </a:ln>
        </p:spPr>
        <p:txBody>
          <a:bodyPr spcFirstLastPara="1" wrap="square" lIns="91375" tIns="45675" rIns="91375" bIns="45675" anchor="b" anchorCtr="0">
            <a:noAutofit/>
          </a:bodyPr>
          <a:lstStyle/>
          <a:p>
            <a:pPr marL="0" lvl="0" indent="0" algn="l" rtl="0">
              <a:lnSpc>
                <a:spcPct val="100000"/>
              </a:lnSpc>
              <a:spcBef>
                <a:spcPts val="0"/>
              </a:spcBef>
              <a:spcAft>
                <a:spcPts val="0"/>
              </a:spcAft>
              <a:buSzPts val="1400"/>
              <a:buNone/>
            </a:pPr>
            <a:fld id="{00000000-1234-1234-1234-123412341234}" type="slidenum">
              <a:rPr lang="en-GB"/>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g340fcfde316_0_16:notes"/>
          <p:cNvSpPr>
            <a:spLocks noGrp="1" noRot="1" noChangeAspect="1"/>
          </p:cNvSpPr>
          <p:nvPr>
            <p:ph type="sldImg" idx="2"/>
          </p:nvPr>
        </p:nvSpPr>
        <p:spPr>
          <a:xfrm>
            <a:off x="142875" y="768350"/>
            <a:ext cx="681831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7" name="Google Shape;277;g340fcfde316_0_16:notes"/>
          <p:cNvSpPr txBox="1">
            <a:spLocks noGrp="1"/>
          </p:cNvSpPr>
          <p:nvPr>
            <p:ph type="body" idx="1"/>
          </p:nvPr>
        </p:nvSpPr>
        <p:spPr>
          <a:xfrm>
            <a:off x="679452" y="4776790"/>
            <a:ext cx="5438700" cy="3908400"/>
          </a:xfrm>
          <a:prstGeom prst="rect">
            <a:avLst/>
          </a:prstGeom>
          <a:noFill/>
          <a:ln>
            <a:noFill/>
          </a:ln>
        </p:spPr>
        <p:txBody>
          <a:bodyPr spcFirstLastPara="1" wrap="square" lIns="91375" tIns="45675" rIns="91375" bIns="45675"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278" name="Google Shape;278;g340fcfde316_0_16:notes"/>
          <p:cNvSpPr txBox="1">
            <a:spLocks noGrp="1"/>
          </p:cNvSpPr>
          <p:nvPr>
            <p:ph type="sldNum" idx="12"/>
          </p:nvPr>
        </p:nvSpPr>
        <p:spPr>
          <a:xfrm>
            <a:off x="3849689" y="9429751"/>
            <a:ext cx="2946300" cy="496800"/>
          </a:xfrm>
          <a:prstGeom prst="rect">
            <a:avLst/>
          </a:prstGeom>
          <a:noFill/>
          <a:ln>
            <a:noFill/>
          </a:ln>
        </p:spPr>
        <p:txBody>
          <a:bodyPr spcFirstLastPara="1" wrap="square" lIns="91375" tIns="45675" rIns="91375" bIns="45675" anchor="b" anchorCtr="0">
            <a:noAutofit/>
          </a:bodyPr>
          <a:lstStyle/>
          <a:p>
            <a:pPr marL="0" lvl="0" indent="0" algn="l" rtl="0">
              <a:lnSpc>
                <a:spcPct val="100000"/>
              </a:lnSpc>
              <a:spcBef>
                <a:spcPts val="0"/>
              </a:spcBef>
              <a:spcAft>
                <a:spcPts val="0"/>
              </a:spcAft>
              <a:buSzPts val="1400"/>
              <a:buNone/>
            </a:pPr>
            <a:fld id="{00000000-1234-1234-1234-123412341234}" type="slidenum">
              <a:rPr lang="en-GB"/>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g340fcfde316_0_24:notes"/>
          <p:cNvSpPr>
            <a:spLocks noGrp="1" noRot="1" noChangeAspect="1"/>
          </p:cNvSpPr>
          <p:nvPr>
            <p:ph type="sldImg" idx="2"/>
          </p:nvPr>
        </p:nvSpPr>
        <p:spPr>
          <a:xfrm>
            <a:off x="142875" y="768350"/>
            <a:ext cx="681831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6" name="Google Shape;286;g340fcfde316_0_24:notes"/>
          <p:cNvSpPr txBox="1">
            <a:spLocks noGrp="1"/>
          </p:cNvSpPr>
          <p:nvPr>
            <p:ph type="body" idx="1"/>
          </p:nvPr>
        </p:nvSpPr>
        <p:spPr>
          <a:xfrm>
            <a:off x="679452" y="4776790"/>
            <a:ext cx="5438700" cy="3908400"/>
          </a:xfrm>
          <a:prstGeom prst="rect">
            <a:avLst/>
          </a:prstGeom>
          <a:noFill/>
          <a:ln>
            <a:noFill/>
          </a:ln>
        </p:spPr>
        <p:txBody>
          <a:bodyPr spcFirstLastPara="1" wrap="square" lIns="91375" tIns="45675" rIns="91375" bIns="45675"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287" name="Google Shape;287;g340fcfde316_0_24:notes"/>
          <p:cNvSpPr txBox="1">
            <a:spLocks noGrp="1"/>
          </p:cNvSpPr>
          <p:nvPr>
            <p:ph type="sldNum" idx="12"/>
          </p:nvPr>
        </p:nvSpPr>
        <p:spPr>
          <a:xfrm>
            <a:off x="3849689" y="9429751"/>
            <a:ext cx="2946300" cy="496800"/>
          </a:xfrm>
          <a:prstGeom prst="rect">
            <a:avLst/>
          </a:prstGeom>
          <a:noFill/>
          <a:ln>
            <a:noFill/>
          </a:ln>
        </p:spPr>
        <p:txBody>
          <a:bodyPr spcFirstLastPara="1" wrap="square" lIns="91375" tIns="45675" rIns="91375" bIns="45675" anchor="b" anchorCtr="0">
            <a:noAutofit/>
          </a:bodyPr>
          <a:lstStyle/>
          <a:p>
            <a:pPr marL="0" lvl="0" indent="0" algn="l" rtl="0">
              <a:lnSpc>
                <a:spcPct val="100000"/>
              </a:lnSpc>
              <a:spcBef>
                <a:spcPts val="0"/>
              </a:spcBef>
              <a:spcAft>
                <a:spcPts val="0"/>
              </a:spcAft>
              <a:buSzPts val="1400"/>
              <a:buNone/>
            </a:pPr>
            <a:fld id="{00000000-1234-1234-1234-123412341234}" type="slidenum">
              <a:rPr lang="en-GB"/>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2"/>
        <p:cNvGrpSpPr/>
        <p:nvPr/>
      </p:nvGrpSpPr>
      <p:grpSpPr>
        <a:xfrm>
          <a:off x="0" y="0"/>
          <a:ext cx="0" cy="0"/>
          <a:chOff x="0" y="0"/>
          <a:chExt cx="0" cy="0"/>
        </a:xfrm>
      </p:grpSpPr>
      <p:sp>
        <p:nvSpPr>
          <p:cNvPr id="293" name="Google Shape;293;g340fcfde316_0_31:notes"/>
          <p:cNvSpPr>
            <a:spLocks noGrp="1" noRot="1" noChangeAspect="1"/>
          </p:cNvSpPr>
          <p:nvPr>
            <p:ph type="sldImg" idx="2"/>
          </p:nvPr>
        </p:nvSpPr>
        <p:spPr>
          <a:xfrm>
            <a:off x="142875" y="768350"/>
            <a:ext cx="681831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4" name="Google Shape;294;g340fcfde316_0_31:notes"/>
          <p:cNvSpPr txBox="1">
            <a:spLocks noGrp="1"/>
          </p:cNvSpPr>
          <p:nvPr>
            <p:ph type="body" idx="1"/>
          </p:nvPr>
        </p:nvSpPr>
        <p:spPr>
          <a:xfrm>
            <a:off x="679452" y="4776790"/>
            <a:ext cx="5438700" cy="3908400"/>
          </a:xfrm>
          <a:prstGeom prst="rect">
            <a:avLst/>
          </a:prstGeom>
          <a:noFill/>
          <a:ln>
            <a:noFill/>
          </a:ln>
        </p:spPr>
        <p:txBody>
          <a:bodyPr spcFirstLastPara="1" wrap="square" lIns="91375" tIns="45675" rIns="91375" bIns="45675"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295" name="Google Shape;295;g340fcfde316_0_31:notes"/>
          <p:cNvSpPr txBox="1">
            <a:spLocks noGrp="1"/>
          </p:cNvSpPr>
          <p:nvPr>
            <p:ph type="sldNum" idx="12"/>
          </p:nvPr>
        </p:nvSpPr>
        <p:spPr>
          <a:xfrm>
            <a:off x="3849689" y="9429751"/>
            <a:ext cx="2946300" cy="496800"/>
          </a:xfrm>
          <a:prstGeom prst="rect">
            <a:avLst/>
          </a:prstGeom>
          <a:noFill/>
          <a:ln>
            <a:noFill/>
          </a:ln>
        </p:spPr>
        <p:txBody>
          <a:bodyPr spcFirstLastPara="1" wrap="square" lIns="91375" tIns="45675" rIns="91375" bIns="45675" anchor="b" anchorCtr="0">
            <a:noAutofit/>
          </a:bodyPr>
          <a:lstStyle/>
          <a:p>
            <a:pPr marL="0" lvl="0" indent="0" algn="l" rtl="0">
              <a:lnSpc>
                <a:spcPct val="100000"/>
              </a:lnSpc>
              <a:spcBef>
                <a:spcPts val="0"/>
              </a:spcBef>
              <a:spcAft>
                <a:spcPts val="0"/>
              </a:spcAft>
              <a:buSzPts val="1400"/>
              <a:buNone/>
            </a:pPr>
            <a:fld id="{00000000-1234-1234-1234-123412341234}" type="slidenum">
              <a:rPr lang="en-GB"/>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g340fcfde316_0_38:notes"/>
          <p:cNvSpPr>
            <a:spLocks noGrp="1" noRot="1" noChangeAspect="1"/>
          </p:cNvSpPr>
          <p:nvPr>
            <p:ph type="sldImg" idx="2"/>
          </p:nvPr>
        </p:nvSpPr>
        <p:spPr>
          <a:xfrm>
            <a:off x="142875" y="768350"/>
            <a:ext cx="681831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2" name="Google Shape;302;g340fcfde316_0_38:notes"/>
          <p:cNvSpPr txBox="1">
            <a:spLocks noGrp="1"/>
          </p:cNvSpPr>
          <p:nvPr>
            <p:ph type="body" idx="1"/>
          </p:nvPr>
        </p:nvSpPr>
        <p:spPr>
          <a:xfrm>
            <a:off x="679452" y="4776790"/>
            <a:ext cx="5438700" cy="3908400"/>
          </a:xfrm>
          <a:prstGeom prst="rect">
            <a:avLst/>
          </a:prstGeom>
          <a:noFill/>
          <a:ln>
            <a:noFill/>
          </a:ln>
        </p:spPr>
        <p:txBody>
          <a:bodyPr spcFirstLastPara="1" wrap="square" lIns="91375" tIns="45675" rIns="91375" bIns="45675"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303" name="Google Shape;303;g340fcfde316_0_38:notes"/>
          <p:cNvSpPr txBox="1">
            <a:spLocks noGrp="1"/>
          </p:cNvSpPr>
          <p:nvPr>
            <p:ph type="sldNum" idx="12"/>
          </p:nvPr>
        </p:nvSpPr>
        <p:spPr>
          <a:xfrm>
            <a:off x="3849689" y="9429751"/>
            <a:ext cx="2946300" cy="496800"/>
          </a:xfrm>
          <a:prstGeom prst="rect">
            <a:avLst/>
          </a:prstGeom>
          <a:noFill/>
          <a:ln>
            <a:noFill/>
          </a:ln>
        </p:spPr>
        <p:txBody>
          <a:bodyPr spcFirstLastPara="1" wrap="square" lIns="91375" tIns="45675" rIns="91375" bIns="45675" anchor="b" anchorCtr="0">
            <a:noAutofit/>
          </a:bodyPr>
          <a:lstStyle/>
          <a:p>
            <a:pPr marL="0" lvl="0" indent="0" algn="l" rtl="0">
              <a:lnSpc>
                <a:spcPct val="100000"/>
              </a:lnSpc>
              <a:spcBef>
                <a:spcPts val="0"/>
              </a:spcBef>
              <a:spcAft>
                <a:spcPts val="0"/>
              </a:spcAft>
              <a:buSzPts val="1400"/>
              <a:buNone/>
            </a:pPr>
            <a:fld id="{00000000-1234-1234-1234-123412341234}" type="slidenum">
              <a:rPr lang="en-GB"/>
              <a:t>28</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
        <p:cNvGrpSpPr/>
        <p:nvPr/>
      </p:nvGrpSpPr>
      <p:grpSpPr>
        <a:xfrm>
          <a:off x="0" y="0"/>
          <a:ext cx="0" cy="0"/>
          <a:chOff x="0" y="0"/>
          <a:chExt cx="0" cy="0"/>
        </a:xfrm>
      </p:grpSpPr>
      <p:sp>
        <p:nvSpPr>
          <p:cNvPr id="310" name="Google Shape;310;g340fcfde316_0_46:notes"/>
          <p:cNvSpPr>
            <a:spLocks noGrp="1" noRot="1" noChangeAspect="1"/>
          </p:cNvSpPr>
          <p:nvPr>
            <p:ph type="sldImg" idx="2"/>
          </p:nvPr>
        </p:nvSpPr>
        <p:spPr>
          <a:xfrm>
            <a:off x="142875" y="768350"/>
            <a:ext cx="681831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1" name="Google Shape;311;g340fcfde316_0_46:notes"/>
          <p:cNvSpPr txBox="1">
            <a:spLocks noGrp="1"/>
          </p:cNvSpPr>
          <p:nvPr>
            <p:ph type="body" idx="1"/>
          </p:nvPr>
        </p:nvSpPr>
        <p:spPr>
          <a:xfrm>
            <a:off x="679452" y="4776790"/>
            <a:ext cx="5438700" cy="3908400"/>
          </a:xfrm>
          <a:prstGeom prst="rect">
            <a:avLst/>
          </a:prstGeom>
          <a:noFill/>
          <a:ln>
            <a:noFill/>
          </a:ln>
        </p:spPr>
        <p:txBody>
          <a:bodyPr spcFirstLastPara="1" wrap="square" lIns="91375" tIns="45675" rIns="91375" bIns="45675"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312" name="Google Shape;312;g340fcfde316_0_46:notes"/>
          <p:cNvSpPr txBox="1">
            <a:spLocks noGrp="1"/>
          </p:cNvSpPr>
          <p:nvPr>
            <p:ph type="sldNum" idx="12"/>
          </p:nvPr>
        </p:nvSpPr>
        <p:spPr>
          <a:xfrm>
            <a:off x="3849689" y="9429751"/>
            <a:ext cx="2946300" cy="496800"/>
          </a:xfrm>
          <a:prstGeom prst="rect">
            <a:avLst/>
          </a:prstGeom>
          <a:noFill/>
          <a:ln>
            <a:noFill/>
          </a:ln>
        </p:spPr>
        <p:txBody>
          <a:bodyPr spcFirstLastPara="1" wrap="square" lIns="91375" tIns="45675" rIns="91375" bIns="45675" anchor="b" anchorCtr="0">
            <a:noAutofit/>
          </a:bodyPr>
          <a:lstStyle/>
          <a:p>
            <a:pPr marL="0" lvl="0" indent="0" algn="l" rtl="0">
              <a:lnSpc>
                <a:spcPct val="100000"/>
              </a:lnSpc>
              <a:spcBef>
                <a:spcPts val="0"/>
              </a:spcBef>
              <a:spcAft>
                <a:spcPts val="0"/>
              </a:spcAft>
              <a:buSzPts val="1400"/>
              <a:buNone/>
            </a:pPr>
            <a:fld id="{00000000-1234-1234-1234-123412341234}" type="slidenum">
              <a:rPr lang="en-GB"/>
              <a:t>29</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g340fcfde316_0_53:notes"/>
          <p:cNvSpPr>
            <a:spLocks noGrp="1" noRot="1" noChangeAspect="1"/>
          </p:cNvSpPr>
          <p:nvPr>
            <p:ph type="sldImg" idx="2"/>
          </p:nvPr>
        </p:nvSpPr>
        <p:spPr>
          <a:xfrm>
            <a:off x="142875" y="768350"/>
            <a:ext cx="681831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9" name="Google Shape;319;g340fcfde316_0_53:notes"/>
          <p:cNvSpPr txBox="1">
            <a:spLocks noGrp="1"/>
          </p:cNvSpPr>
          <p:nvPr>
            <p:ph type="body" idx="1"/>
          </p:nvPr>
        </p:nvSpPr>
        <p:spPr>
          <a:xfrm>
            <a:off x="679452" y="4776790"/>
            <a:ext cx="5438700" cy="3908400"/>
          </a:xfrm>
          <a:prstGeom prst="rect">
            <a:avLst/>
          </a:prstGeom>
          <a:noFill/>
          <a:ln>
            <a:noFill/>
          </a:ln>
        </p:spPr>
        <p:txBody>
          <a:bodyPr spcFirstLastPara="1" wrap="square" lIns="91375" tIns="45675" rIns="91375" bIns="45675"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320" name="Google Shape;320;g340fcfde316_0_53:notes"/>
          <p:cNvSpPr txBox="1">
            <a:spLocks noGrp="1"/>
          </p:cNvSpPr>
          <p:nvPr>
            <p:ph type="sldNum" idx="12"/>
          </p:nvPr>
        </p:nvSpPr>
        <p:spPr>
          <a:xfrm>
            <a:off x="3849689" y="9429751"/>
            <a:ext cx="2946300" cy="496800"/>
          </a:xfrm>
          <a:prstGeom prst="rect">
            <a:avLst/>
          </a:prstGeom>
          <a:noFill/>
          <a:ln>
            <a:noFill/>
          </a:ln>
        </p:spPr>
        <p:txBody>
          <a:bodyPr spcFirstLastPara="1" wrap="square" lIns="91375" tIns="45675" rIns="91375" bIns="45675" anchor="b" anchorCtr="0">
            <a:noAutofit/>
          </a:bodyPr>
          <a:lstStyle/>
          <a:p>
            <a:pPr marL="0" lvl="0" indent="0" algn="l" rtl="0">
              <a:lnSpc>
                <a:spcPct val="100000"/>
              </a:lnSpc>
              <a:spcBef>
                <a:spcPts val="0"/>
              </a:spcBef>
              <a:spcAft>
                <a:spcPts val="0"/>
              </a:spcAft>
              <a:buSzPts val="1400"/>
              <a:buNone/>
            </a:pPr>
            <a:fld id="{00000000-1234-1234-1234-123412341234}" type="slidenum">
              <a:rPr lang="en-GB"/>
              <a:t>30</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340fcfde316_0_60:notes"/>
          <p:cNvSpPr>
            <a:spLocks noGrp="1" noRot="1" noChangeAspect="1"/>
          </p:cNvSpPr>
          <p:nvPr>
            <p:ph type="sldImg" idx="2"/>
          </p:nvPr>
        </p:nvSpPr>
        <p:spPr>
          <a:xfrm>
            <a:off x="142875" y="768350"/>
            <a:ext cx="681831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7" name="Google Shape;327;g340fcfde316_0_60:notes"/>
          <p:cNvSpPr txBox="1">
            <a:spLocks noGrp="1"/>
          </p:cNvSpPr>
          <p:nvPr>
            <p:ph type="body" idx="1"/>
          </p:nvPr>
        </p:nvSpPr>
        <p:spPr>
          <a:xfrm>
            <a:off x="679452" y="4776790"/>
            <a:ext cx="5438700" cy="3908400"/>
          </a:xfrm>
          <a:prstGeom prst="rect">
            <a:avLst/>
          </a:prstGeom>
          <a:noFill/>
          <a:ln>
            <a:noFill/>
          </a:ln>
        </p:spPr>
        <p:txBody>
          <a:bodyPr spcFirstLastPara="1" wrap="square" lIns="91375" tIns="45675" rIns="91375" bIns="45675"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328" name="Google Shape;328;g340fcfde316_0_60:notes"/>
          <p:cNvSpPr txBox="1">
            <a:spLocks noGrp="1"/>
          </p:cNvSpPr>
          <p:nvPr>
            <p:ph type="sldNum" idx="12"/>
          </p:nvPr>
        </p:nvSpPr>
        <p:spPr>
          <a:xfrm>
            <a:off x="3849689" y="9429751"/>
            <a:ext cx="2946300" cy="496800"/>
          </a:xfrm>
          <a:prstGeom prst="rect">
            <a:avLst/>
          </a:prstGeom>
          <a:noFill/>
          <a:ln>
            <a:noFill/>
          </a:ln>
        </p:spPr>
        <p:txBody>
          <a:bodyPr spcFirstLastPara="1" wrap="square" lIns="91375" tIns="45675" rIns="91375" bIns="45675" anchor="b" anchorCtr="0">
            <a:noAutofit/>
          </a:bodyPr>
          <a:lstStyle/>
          <a:p>
            <a:pPr marL="0" lvl="0" indent="0" algn="l" rtl="0">
              <a:lnSpc>
                <a:spcPct val="100000"/>
              </a:lnSpc>
              <a:spcBef>
                <a:spcPts val="0"/>
              </a:spcBef>
              <a:spcAft>
                <a:spcPts val="0"/>
              </a:spcAft>
              <a:buSzPts val="1400"/>
              <a:buNone/>
            </a:pPr>
            <a:fld id="{00000000-1234-1234-1234-123412341234}" type="slidenum">
              <a:rPr lang="en-GB"/>
              <a:t>31</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g340fcfde316_0_67:notes"/>
          <p:cNvSpPr>
            <a:spLocks noGrp="1" noRot="1" noChangeAspect="1"/>
          </p:cNvSpPr>
          <p:nvPr>
            <p:ph type="sldImg" idx="2"/>
          </p:nvPr>
        </p:nvSpPr>
        <p:spPr>
          <a:xfrm>
            <a:off x="142875" y="768350"/>
            <a:ext cx="681831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5" name="Google Shape;335;g340fcfde316_0_67:notes"/>
          <p:cNvSpPr txBox="1">
            <a:spLocks noGrp="1"/>
          </p:cNvSpPr>
          <p:nvPr>
            <p:ph type="body" idx="1"/>
          </p:nvPr>
        </p:nvSpPr>
        <p:spPr>
          <a:xfrm>
            <a:off x="679452" y="4776790"/>
            <a:ext cx="5438700" cy="3908400"/>
          </a:xfrm>
          <a:prstGeom prst="rect">
            <a:avLst/>
          </a:prstGeom>
          <a:noFill/>
          <a:ln>
            <a:noFill/>
          </a:ln>
        </p:spPr>
        <p:txBody>
          <a:bodyPr spcFirstLastPara="1" wrap="square" lIns="91375" tIns="45675" rIns="91375" bIns="45675"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336" name="Google Shape;336;g340fcfde316_0_67:notes"/>
          <p:cNvSpPr txBox="1">
            <a:spLocks noGrp="1"/>
          </p:cNvSpPr>
          <p:nvPr>
            <p:ph type="sldNum" idx="12"/>
          </p:nvPr>
        </p:nvSpPr>
        <p:spPr>
          <a:xfrm>
            <a:off x="3849689" y="9429751"/>
            <a:ext cx="2946300" cy="496800"/>
          </a:xfrm>
          <a:prstGeom prst="rect">
            <a:avLst/>
          </a:prstGeom>
          <a:noFill/>
          <a:ln>
            <a:noFill/>
          </a:ln>
        </p:spPr>
        <p:txBody>
          <a:bodyPr spcFirstLastPara="1" wrap="square" lIns="91375" tIns="45675" rIns="91375" bIns="45675" anchor="b" anchorCtr="0">
            <a:noAutofit/>
          </a:bodyPr>
          <a:lstStyle/>
          <a:p>
            <a:pPr marL="0" lvl="0" indent="0" algn="l" rtl="0">
              <a:lnSpc>
                <a:spcPct val="100000"/>
              </a:lnSpc>
              <a:spcBef>
                <a:spcPts val="0"/>
              </a:spcBef>
              <a:spcAft>
                <a:spcPts val="0"/>
              </a:spcAft>
              <a:buSzPts val="1400"/>
              <a:buNone/>
            </a:pPr>
            <a:fld id="{00000000-1234-1234-1234-123412341234}" type="slidenum">
              <a:rPr lang="en-GB"/>
              <a:t>32</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g340fcfde316_0_75:notes"/>
          <p:cNvSpPr>
            <a:spLocks noGrp="1" noRot="1" noChangeAspect="1"/>
          </p:cNvSpPr>
          <p:nvPr>
            <p:ph type="sldImg" idx="2"/>
          </p:nvPr>
        </p:nvSpPr>
        <p:spPr>
          <a:xfrm>
            <a:off x="142875" y="768350"/>
            <a:ext cx="681831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4" name="Google Shape;344;g340fcfde316_0_75:notes"/>
          <p:cNvSpPr txBox="1">
            <a:spLocks noGrp="1"/>
          </p:cNvSpPr>
          <p:nvPr>
            <p:ph type="body" idx="1"/>
          </p:nvPr>
        </p:nvSpPr>
        <p:spPr>
          <a:xfrm>
            <a:off x="679452" y="4776790"/>
            <a:ext cx="5438700" cy="3908400"/>
          </a:xfrm>
          <a:prstGeom prst="rect">
            <a:avLst/>
          </a:prstGeom>
          <a:noFill/>
          <a:ln>
            <a:noFill/>
          </a:ln>
        </p:spPr>
        <p:txBody>
          <a:bodyPr spcFirstLastPara="1" wrap="square" lIns="91375" tIns="45675" rIns="91375" bIns="45675"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345" name="Google Shape;345;g340fcfde316_0_75:notes"/>
          <p:cNvSpPr txBox="1">
            <a:spLocks noGrp="1"/>
          </p:cNvSpPr>
          <p:nvPr>
            <p:ph type="sldNum" idx="12"/>
          </p:nvPr>
        </p:nvSpPr>
        <p:spPr>
          <a:xfrm>
            <a:off x="3849689" y="9429751"/>
            <a:ext cx="2946300" cy="496800"/>
          </a:xfrm>
          <a:prstGeom prst="rect">
            <a:avLst/>
          </a:prstGeom>
          <a:noFill/>
          <a:ln>
            <a:noFill/>
          </a:ln>
        </p:spPr>
        <p:txBody>
          <a:bodyPr spcFirstLastPara="1" wrap="square" lIns="91375" tIns="45675" rIns="91375" bIns="45675" anchor="b" anchorCtr="0">
            <a:noAutofit/>
          </a:bodyPr>
          <a:lstStyle/>
          <a:p>
            <a:pPr marL="0" lvl="0" indent="0" algn="l" rtl="0">
              <a:lnSpc>
                <a:spcPct val="100000"/>
              </a:lnSpc>
              <a:spcBef>
                <a:spcPts val="0"/>
              </a:spcBef>
              <a:spcAft>
                <a:spcPts val="0"/>
              </a:spcAft>
              <a:buSzPts val="1400"/>
              <a:buNone/>
            </a:pPr>
            <a:fld id="{00000000-1234-1234-1234-123412341234}" type="slidenum">
              <a:rPr lang="en-GB"/>
              <a:t>33</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0"/>
        <p:cNvGrpSpPr/>
        <p:nvPr/>
      </p:nvGrpSpPr>
      <p:grpSpPr>
        <a:xfrm>
          <a:off x="0" y="0"/>
          <a:ext cx="0" cy="0"/>
          <a:chOff x="0" y="0"/>
          <a:chExt cx="0" cy="0"/>
        </a:xfrm>
      </p:grpSpPr>
      <p:sp>
        <p:nvSpPr>
          <p:cNvPr id="351" name="Google Shape;351;g340fcfde316_0_82:notes"/>
          <p:cNvSpPr>
            <a:spLocks noGrp="1" noRot="1" noChangeAspect="1"/>
          </p:cNvSpPr>
          <p:nvPr>
            <p:ph type="sldImg" idx="2"/>
          </p:nvPr>
        </p:nvSpPr>
        <p:spPr>
          <a:xfrm>
            <a:off x="142875" y="768350"/>
            <a:ext cx="681831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2" name="Google Shape;352;g340fcfde316_0_82:notes"/>
          <p:cNvSpPr txBox="1">
            <a:spLocks noGrp="1"/>
          </p:cNvSpPr>
          <p:nvPr>
            <p:ph type="body" idx="1"/>
          </p:nvPr>
        </p:nvSpPr>
        <p:spPr>
          <a:xfrm>
            <a:off x="679452" y="4776790"/>
            <a:ext cx="5438700" cy="3908400"/>
          </a:xfrm>
          <a:prstGeom prst="rect">
            <a:avLst/>
          </a:prstGeom>
          <a:noFill/>
          <a:ln>
            <a:noFill/>
          </a:ln>
        </p:spPr>
        <p:txBody>
          <a:bodyPr spcFirstLastPara="1" wrap="square" lIns="91375" tIns="45675" rIns="91375" bIns="45675"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353" name="Google Shape;353;g340fcfde316_0_82:notes"/>
          <p:cNvSpPr txBox="1">
            <a:spLocks noGrp="1"/>
          </p:cNvSpPr>
          <p:nvPr>
            <p:ph type="sldNum" idx="12"/>
          </p:nvPr>
        </p:nvSpPr>
        <p:spPr>
          <a:xfrm>
            <a:off x="3849689" y="9429751"/>
            <a:ext cx="2946300" cy="496800"/>
          </a:xfrm>
          <a:prstGeom prst="rect">
            <a:avLst/>
          </a:prstGeom>
          <a:noFill/>
          <a:ln>
            <a:noFill/>
          </a:ln>
        </p:spPr>
        <p:txBody>
          <a:bodyPr spcFirstLastPara="1" wrap="square" lIns="91375" tIns="45675" rIns="91375" bIns="45675" anchor="b" anchorCtr="0">
            <a:noAutofit/>
          </a:bodyPr>
          <a:lstStyle/>
          <a:p>
            <a:pPr marL="0" lvl="0" indent="0" algn="l" rtl="0">
              <a:lnSpc>
                <a:spcPct val="100000"/>
              </a:lnSpc>
              <a:spcBef>
                <a:spcPts val="0"/>
              </a:spcBef>
              <a:spcAft>
                <a:spcPts val="0"/>
              </a:spcAft>
              <a:buSzPts val="1400"/>
              <a:buNone/>
            </a:pPr>
            <a:fld id="{00000000-1234-1234-1234-123412341234}" type="slidenum">
              <a:rPr lang="en-GB"/>
              <a:t>34</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g340fcfde316_0_89:notes"/>
          <p:cNvSpPr>
            <a:spLocks noGrp="1" noRot="1" noChangeAspect="1"/>
          </p:cNvSpPr>
          <p:nvPr>
            <p:ph type="sldImg" idx="2"/>
          </p:nvPr>
        </p:nvSpPr>
        <p:spPr>
          <a:xfrm>
            <a:off x="142875" y="768350"/>
            <a:ext cx="681831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0" name="Google Shape;360;g340fcfde316_0_89:notes"/>
          <p:cNvSpPr txBox="1">
            <a:spLocks noGrp="1"/>
          </p:cNvSpPr>
          <p:nvPr>
            <p:ph type="body" idx="1"/>
          </p:nvPr>
        </p:nvSpPr>
        <p:spPr>
          <a:xfrm>
            <a:off x="679452" y="4776790"/>
            <a:ext cx="5438700" cy="3908400"/>
          </a:xfrm>
          <a:prstGeom prst="rect">
            <a:avLst/>
          </a:prstGeom>
          <a:noFill/>
          <a:ln>
            <a:noFill/>
          </a:ln>
        </p:spPr>
        <p:txBody>
          <a:bodyPr spcFirstLastPara="1" wrap="square" lIns="91375" tIns="45675" rIns="91375" bIns="45675"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361" name="Google Shape;361;g340fcfde316_0_89:notes"/>
          <p:cNvSpPr txBox="1">
            <a:spLocks noGrp="1"/>
          </p:cNvSpPr>
          <p:nvPr>
            <p:ph type="sldNum" idx="12"/>
          </p:nvPr>
        </p:nvSpPr>
        <p:spPr>
          <a:xfrm>
            <a:off x="3849689" y="9429751"/>
            <a:ext cx="2946300" cy="496800"/>
          </a:xfrm>
          <a:prstGeom prst="rect">
            <a:avLst/>
          </a:prstGeom>
          <a:noFill/>
          <a:ln>
            <a:noFill/>
          </a:ln>
        </p:spPr>
        <p:txBody>
          <a:bodyPr spcFirstLastPara="1" wrap="square" lIns="91375" tIns="45675" rIns="91375" bIns="45675" anchor="b" anchorCtr="0">
            <a:noAutofit/>
          </a:bodyPr>
          <a:lstStyle/>
          <a:p>
            <a:pPr marL="0" lvl="0" indent="0" algn="l" rtl="0">
              <a:lnSpc>
                <a:spcPct val="100000"/>
              </a:lnSpc>
              <a:spcBef>
                <a:spcPts val="0"/>
              </a:spcBef>
              <a:spcAft>
                <a:spcPts val="0"/>
              </a:spcAft>
              <a:buSzPts val="1400"/>
              <a:buNone/>
            </a:pPr>
            <a:fld id="{00000000-1234-1234-1234-123412341234}" type="slidenum">
              <a:rPr lang="en-GB"/>
              <a:t>35</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6"/>
        <p:cNvGrpSpPr/>
        <p:nvPr/>
      </p:nvGrpSpPr>
      <p:grpSpPr>
        <a:xfrm>
          <a:off x="0" y="0"/>
          <a:ext cx="0" cy="0"/>
          <a:chOff x="0" y="0"/>
          <a:chExt cx="0" cy="0"/>
        </a:xfrm>
      </p:grpSpPr>
      <p:sp>
        <p:nvSpPr>
          <p:cNvPr id="367" name="Google Shape;367;g340fcfde316_0_96:notes"/>
          <p:cNvSpPr>
            <a:spLocks noGrp="1" noRot="1" noChangeAspect="1"/>
          </p:cNvSpPr>
          <p:nvPr>
            <p:ph type="sldImg" idx="2"/>
          </p:nvPr>
        </p:nvSpPr>
        <p:spPr>
          <a:xfrm>
            <a:off x="142875" y="768350"/>
            <a:ext cx="681831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8" name="Google Shape;368;g340fcfde316_0_96:notes"/>
          <p:cNvSpPr txBox="1">
            <a:spLocks noGrp="1"/>
          </p:cNvSpPr>
          <p:nvPr>
            <p:ph type="body" idx="1"/>
          </p:nvPr>
        </p:nvSpPr>
        <p:spPr>
          <a:xfrm>
            <a:off x="679452" y="4776790"/>
            <a:ext cx="5438700" cy="3908400"/>
          </a:xfrm>
          <a:prstGeom prst="rect">
            <a:avLst/>
          </a:prstGeom>
          <a:noFill/>
          <a:ln>
            <a:noFill/>
          </a:ln>
        </p:spPr>
        <p:txBody>
          <a:bodyPr spcFirstLastPara="1" wrap="square" lIns="91375" tIns="45675" rIns="91375" bIns="45675"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369" name="Google Shape;369;g340fcfde316_0_96:notes"/>
          <p:cNvSpPr txBox="1">
            <a:spLocks noGrp="1"/>
          </p:cNvSpPr>
          <p:nvPr>
            <p:ph type="sldNum" idx="12"/>
          </p:nvPr>
        </p:nvSpPr>
        <p:spPr>
          <a:xfrm>
            <a:off x="3849689" y="9429751"/>
            <a:ext cx="2946300" cy="496800"/>
          </a:xfrm>
          <a:prstGeom prst="rect">
            <a:avLst/>
          </a:prstGeom>
          <a:noFill/>
          <a:ln>
            <a:noFill/>
          </a:ln>
        </p:spPr>
        <p:txBody>
          <a:bodyPr spcFirstLastPara="1" wrap="square" lIns="91375" tIns="45675" rIns="91375" bIns="45675" anchor="b" anchorCtr="0">
            <a:noAutofit/>
          </a:bodyPr>
          <a:lstStyle/>
          <a:p>
            <a:pPr marL="0" lvl="0" indent="0" algn="l" rtl="0">
              <a:lnSpc>
                <a:spcPct val="100000"/>
              </a:lnSpc>
              <a:spcBef>
                <a:spcPts val="0"/>
              </a:spcBef>
              <a:spcAft>
                <a:spcPts val="0"/>
              </a:spcAft>
              <a:buSzPts val="1400"/>
              <a:buNone/>
            </a:pPr>
            <a:fld id="{00000000-1234-1234-1234-123412341234}" type="slidenum">
              <a:rPr lang="en-GB"/>
              <a:t>36</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
        <p:cNvGrpSpPr/>
        <p:nvPr/>
      </p:nvGrpSpPr>
      <p:grpSpPr>
        <a:xfrm>
          <a:off x="0" y="0"/>
          <a:ext cx="0" cy="0"/>
          <a:chOff x="0" y="0"/>
          <a:chExt cx="0" cy="0"/>
        </a:xfrm>
      </p:grpSpPr>
      <p:sp>
        <p:nvSpPr>
          <p:cNvPr id="375" name="Google Shape;375;g340fcfde316_0_103:notes"/>
          <p:cNvSpPr>
            <a:spLocks noGrp="1" noRot="1" noChangeAspect="1"/>
          </p:cNvSpPr>
          <p:nvPr>
            <p:ph type="sldImg" idx="2"/>
          </p:nvPr>
        </p:nvSpPr>
        <p:spPr>
          <a:xfrm>
            <a:off x="142875" y="768350"/>
            <a:ext cx="681831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6" name="Google Shape;376;g340fcfde316_0_103:notes"/>
          <p:cNvSpPr txBox="1">
            <a:spLocks noGrp="1"/>
          </p:cNvSpPr>
          <p:nvPr>
            <p:ph type="body" idx="1"/>
          </p:nvPr>
        </p:nvSpPr>
        <p:spPr>
          <a:xfrm>
            <a:off x="679452" y="4776790"/>
            <a:ext cx="5438700" cy="3908400"/>
          </a:xfrm>
          <a:prstGeom prst="rect">
            <a:avLst/>
          </a:prstGeom>
          <a:noFill/>
          <a:ln>
            <a:noFill/>
          </a:ln>
        </p:spPr>
        <p:txBody>
          <a:bodyPr spcFirstLastPara="1" wrap="square" lIns="91375" tIns="45675" rIns="91375" bIns="45675"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377" name="Google Shape;377;g340fcfde316_0_103:notes"/>
          <p:cNvSpPr txBox="1">
            <a:spLocks noGrp="1"/>
          </p:cNvSpPr>
          <p:nvPr>
            <p:ph type="sldNum" idx="12"/>
          </p:nvPr>
        </p:nvSpPr>
        <p:spPr>
          <a:xfrm>
            <a:off x="3849689" y="9429751"/>
            <a:ext cx="2946300" cy="496800"/>
          </a:xfrm>
          <a:prstGeom prst="rect">
            <a:avLst/>
          </a:prstGeom>
          <a:noFill/>
          <a:ln>
            <a:noFill/>
          </a:ln>
        </p:spPr>
        <p:txBody>
          <a:bodyPr spcFirstLastPara="1" wrap="square" lIns="91375" tIns="45675" rIns="91375" bIns="45675" anchor="b" anchorCtr="0">
            <a:noAutofit/>
          </a:bodyPr>
          <a:lstStyle/>
          <a:p>
            <a:pPr marL="0" lvl="0" indent="0" algn="l" rtl="0">
              <a:lnSpc>
                <a:spcPct val="100000"/>
              </a:lnSpc>
              <a:spcBef>
                <a:spcPts val="0"/>
              </a:spcBef>
              <a:spcAft>
                <a:spcPts val="0"/>
              </a:spcAft>
              <a:buSzPts val="1400"/>
              <a:buNone/>
            </a:pPr>
            <a:fld id="{00000000-1234-1234-1234-123412341234}" type="slidenum">
              <a:rPr lang="en-GB"/>
              <a:t>37</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2"/>
        <p:cNvGrpSpPr/>
        <p:nvPr/>
      </p:nvGrpSpPr>
      <p:grpSpPr>
        <a:xfrm>
          <a:off x="0" y="0"/>
          <a:ext cx="0" cy="0"/>
          <a:chOff x="0" y="0"/>
          <a:chExt cx="0" cy="0"/>
        </a:xfrm>
      </p:grpSpPr>
      <p:sp>
        <p:nvSpPr>
          <p:cNvPr id="383" name="Google Shape;383;g340fcfde316_0_110:notes"/>
          <p:cNvSpPr>
            <a:spLocks noGrp="1" noRot="1" noChangeAspect="1"/>
          </p:cNvSpPr>
          <p:nvPr>
            <p:ph type="sldImg" idx="2"/>
          </p:nvPr>
        </p:nvSpPr>
        <p:spPr>
          <a:xfrm>
            <a:off x="142875" y="768350"/>
            <a:ext cx="681831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4" name="Google Shape;384;g340fcfde316_0_110:notes"/>
          <p:cNvSpPr txBox="1">
            <a:spLocks noGrp="1"/>
          </p:cNvSpPr>
          <p:nvPr>
            <p:ph type="body" idx="1"/>
          </p:nvPr>
        </p:nvSpPr>
        <p:spPr>
          <a:xfrm>
            <a:off x="679452" y="4776790"/>
            <a:ext cx="5438700" cy="3908400"/>
          </a:xfrm>
          <a:prstGeom prst="rect">
            <a:avLst/>
          </a:prstGeom>
          <a:noFill/>
          <a:ln>
            <a:noFill/>
          </a:ln>
        </p:spPr>
        <p:txBody>
          <a:bodyPr spcFirstLastPara="1" wrap="square" lIns="91375" tIns="45675" rIns="91375" bIns="45675"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385" name="Google Shape;385;g340fcfde316_0_110:notes"/>
          <p:cNvSpPr txBox="1">
            <a:spLocks noGrp="1"/>
          </p:cNvSpPr>
          <p:nvPr>
            <p:ph type="sldNum" idx="12"/>
          </p:nvPr>
        </p:nvSpPr>
        <p:spPr>
          <a:xfrm>
            <a:off x="3849689" y="9429751"/>
            <a:ext cx="2946300" cy="496800"/>
          </a:xfrm>
          <a:prstGeom prst="rect">
            <a:avLst/>
          </a:prstGeom>
          <a:noFill/>
          <a:ln>
            <a:noFill/>
          </a:ln>
        </p:spPr>
        <p:txBody>
          <a:bodyPr spcFirstLastPara="1" wrap="square" lIns="91375" tIns="45675" rIns="91375" bIns="45675" anchor="b" anchorCtr="0">
            <a:noAutofit/>
          </a:bodyPr>
          <a:lstStyle/>
          <a:p>
            <a:pPr marL="0" lvl="0" indent="0" algn="l" rtl="0">
              <a:lnSpc>
                <a:spcPct val="100000"/>
              </a:lnSpc>
              <a:spcBef>
                <a:spcPts val="0"/>
              </a:spcBef>
              <a:spcAft>
                <a:spcPts val="0"/>
              </a:spcAft>
              <a:buSzPts val="1400"/>
              <a:buNone/>
            </a:pPr>
            <a:fld id="{00000000-1234-1234-1234-123412341234}" type="slidenum">
              <a:rPr lang="en-GB"/>
              <a:t>38</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0"/>
        <p:cNvGrpSpPr/>
        <p:nvPr/>
      </p:nvGrpSpPr>
      <p:grpSpPr>
        <a:xfrm>
          <a:off x="0" y="0"/>
          <a:ext cx="0" cy="0"/>
          <a:chOff x="0" y="0"/>
          <a:chExt cx="0" cy="0"/>
        </a:xfrm>
      </p:grpSpPr>
      <p:sp>
        <p:nvSpPr>
          <p:cNvPr id="391" name="Google Shape;391;p51:notes"/>
          <p:cNvSpPr txBox="1">
            <a:spLocks noGrp="1"/>
          </p:cNvSpPr>
          <p:nvPr>
            <p:ph type="body" idx="1"/>
          </p:nvPr>
        </p:nvSpPr>
        <p:spPr>
          <a:xfrm>
            <a:off x="679769" y="4786741"/>
            <a:ext cx="5441316" cy="3916568"/>
          </a:xfrm>
          <a:prstGeom prst="rect">
            <a:avLst/>
          </a:prstGeom>
          <a:noFill/>
          <a:ln>
            <a:noFill/>
          </a:ln>
        </p:spPr>
        <p:txBody>
          <a:bodyPr spcFirstLastPara="1" wrap="square" lIns="91525" tIns="45750" rIns="91525" bIns="45750" anchor="t" anchorCtr="0">
            <a:noAutofit/>
          </a:bodyPr>
          <a:lstStyle/>
          <a:p>
            <a:pPr marL="0" lvl="0" indent="0" algn="l" rtl="0">
              <a:lnSpc>
                <a:spcPct val="100000"/>
              </a:lnSpc>
              <a:spcBef>
                <a:spcPts val="0"/>
              </a:spcBef>
              <a:spcAft>
                <a:spcPts val="0"/>
              </a:spcAft>
              <a:buSzPts val="1400"/>
              <a:buNone/>
            </a:pPr>
            <a:endParaRPr/>
          </a:p>
        </p:txBody>
      </p:sp>
      <p:sp>
        <p:nvSpPr>
          <p:cNvPr id="392" name="Google Shape;392;p51:notes"/>
          <p:cNvSpPr>
            <a:spLocks noGrp="1" noRot="1" noChangeAspect="1"/>
          </p:cNvSpPr>
          <p:nvPr>
            <p:ph type="sldImg" idx="2"/>
          </p:nvPr>
        </p:nvSpPr>
        <p:spPr>
          <a:xfrm>
            <a:off x="417513" y="1244600"/>
            <a:ext cx="5965825" cy="33559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p52:notes"/>
          <p:cNvSpPr txBox="1">
            <a:spLocks noGrp="1"/>
          </p:cNvSpPr>
          <p:nvPr>
            <p:ph type="body" idx="1"/>
          </p:nvPr>
        </p:nvSpPr>
        <p:spPr>
          <a:xfrm>
            <a:off x="679769" y="4786741"/>
            <a:ext cx="5441316" cy="3916568"/>
          </a:xfrm>
          <a:prstGeom prst="rect">
            <a:avLst/>
          </a:prstGeom>
          <a:noFill/>
          <a:ln>
            <a:noFill/>
          </a:ln>
        </p:spPr>
        <p:txBody>
          <a:bodyPr spcFirstLastPara="1" wrap="square" lIns="91525" tIns="45750" rIns="91525" bIns="45750" anchor="t" anchorCtr="0">
            <a:noAutofit/>
          </a:bodyPr>
          <a:lstStyle/>
          <a:p>
            <a:pPr marL="0" lvl="0" indent="0" algn="l" rtl="0">
              <a:lnSpc>
                <a:spcPct val="100000"/>
              </a:lnSpc>
              <a:spcBef>
                <a:spcPts val="0"/>
              </a:spcBef>
              <a:spcAft>
                <a:spcPts val="0"/>
              </a:spcAft>
              <a:buSzPts val="1400"/>
              <a:buNone/>
            </a:pPr>
            <a:endParaRPr/>
          </a:p>
        </p:txBody>
      </p:sp>
      <p:sp>
        <p:nvSpPr>
          <p:cNvPr id="399" name="Google Shape;399;p52:notes"/>
          <p:cNvSpPr>
            <a:spLocks noGrp="1" noRot="1" noChangeAspect="1"/>
          </p:cNvSpPr>
          <p:nvPr>
            <p:ph type="sldImg" idx="2"/>
          </p:nvPr>
        </p:nvSpPr>
        <p:spPr>
          <a:xfrm>
            <a:off x="417513" y="1244600"/>
            <a:ext cx="5965825" cy="33559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4"/>
        <p:cNvGrpSpPr/>
        <p:nvPr/>
      </p:nvGrpSpPr>
      <p:grpSpPr>
        <a:xfrm>
          <a:off x="0" y="0"/>
          <a:ext cx="0" cy="0"/>
          <a:chOff x="0" y="0"/>
          <a:chExt cx="0" cy="0"/>
        </a:xfrm>
      </p:grpSpPr>
      <p:sp>
        <p:nvSpPr>
          <p:cNvPr id="405" name="Google Shape;405;p53:notes"/>
          <p:cNvSpPr txBox="1">
            <a:spLocks noGrp="1"/>
          </p:cNvSpPr>
          <p:nvPr>
            <p:ph type="body" idx="1"/>
          </p:nvPr>
        </p:nvSpPr>
        <p:spPr>
          <a:xfrm>
            <a:off x="679769" y="4786741"/>
            <a:ext cx="5441316" cy="3916568"/>
          </a:xfrm>
          <a:prstGeom prst="rect">
            <a:avLst/>
          </a:prstGeom>
          <a:noFill/>
          <a:ln>
            <a:noFill/>
          </a:ln>
        </p:spPr>
        <p:txBody>
          <a:bodyPr spcFirstLastPara="1" wrap="square" lIns="91525" tIns="45750" rIns="91525" bIns="45750" anchor="t" anchorCtr="0">
            <a:noAutofit/>
          </a:bodyPr>
          <a:lstStyle/>
          <a:p>
            <a:pPr marL="0" lvl="0" indent="0" algn="l" rtl="0">
              <a:lnSpc>
                <a:spcPct val="100000"/>
              </a:lnSpc>
              <a:spcBef>
                <a:spcPts val="0"/>
              </a:spcBef>
              <a:spcAft>
                <a:spcPts val="0"/>
              </a:spcAft>
              <a:buSzPts val="1400"/>
              <a:buNone/>
            </a:pPr>
            <a:endParaRPr/>
          </a:p>
        </p:txBody>
      </p:sp>
      <p:sp>
        <p:nvSpPr>
          <p:cNvPr id="406" name="Google Shape;406;p53:notes"/>
          <p:cNvSpPr>
            <a:spLocks noGrp="1" noRot="1" noChangeAspect="1"/>
          </p:cNvSpPr>
          <p:nvPr>
            <p:ph type="sldImg" idx="2"/>
          </p:nvPr>
        </p:nvSpPr>
        <p:spPr>
          <a:xfrm>
            <a:off x="417513" y="1244600"/>
            <a:ext cx="5965825" cy="33559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2"/>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2_Title Slide">
  <p:cSld name="2_Title Slide">
    <p:spTree>
      <p:nvGrpSpPr>
        <p:cNvPr id="1" name="Shape 13"/>
        <p:cNvGrpSpPr/>
        <p:nvPr/>
      </p:nvGrpSpPr>
      <p:grpSpPr>
        <a:xfrm>
          <a:off x="0" y="0"/>
          <a:ext cx="0" cy="0"/>
          <a:chOff x="0" y="0"/>
          <a:chExt cx="0" cy="0"/>
        </a:xfrm>
      </p:grpSpPr>
      <p:sp>
        <p:nvSpPr>
          <p:cNvPr id="14" name="Google Shape;14;g11782403dac_0_247"/>
          <p:cNvSpPr/>
          <p:nvPr/>
        </p:nvSpPr>
        <p:spPr>
          <a:xfrm>
            <a:off x="239187" y="5516563"/>
            <a:ext cx="11713633" cy="1225550"/>
          </a:xfrm>
          <a:prstGeom prst="rect">
            <a:avLst/>
          </a:prstGeom>
          <a:solidFill>
            <a:schemeClr val="lt1"/>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Arial"/>
              <a:ea typeface="Arial"/>
              <a:cs typeface="Arial"/>
              <a:sym typeface="Aria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9"/>
          <p:cNvSpPr txBox="1"/>
          <p:nvPr/>
        </p:nvSpPr>
        <p:spPr>
          <a:xfrm>
            <a:off x="10568299" y="0"/>
            <a:ext cx="2743200" cy="365125"/>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Page </a:t>
            </a:r>
            <a:fld id="{00000000-1234-1234-1234-123412341234}" type="slidenum">
              <a:rPr lang="en-GB" sz="1800" b="0" i="0" u="none" strike="noStrike" cap="none">
                <a:solidFill>
                  <a:schemeClr val="dk1"/>
                </a:solidFill>
                <a:latin typeface="Calibri"/>
                <a:ea typeface="Calibri"/>
                <a:cs typeface="Calibri"/>
                <a:sym typeface="Calibri"/>
              </a:rPr>
              <a:t>‹#›</a:t>
            </a:fld>
            <a:endParaRPr sz="18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www.google.com/search?safe=active&amp;sca_esv=25cf531ee370dd12&amp;rlz=1C1GCEB_enGB1145GB1145&amp;q=sewage&amp;si=APYL9btfm7lNLuo1yW1KZRdWc6yLaV3zuuL2Yzw88zmZ-9QMfiSmIdveUoKD9JJPL-sSYvLz-mAjbpgv-fo67D2ivWnsVtpjXw%3D%3D&amp;expnd=1&amp;sa=X&amp;ved=2ahUKEwiT_e7_j_-LAxVcU0EAHYCpN-EQyecJegQIOhAP" TargetMode="External"/><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8"/>
        <p:cNvGrpSpPr/>
        <p:nvPr/>
      </p:nvGrpSpPr>
      <p:grpSpPr>
        <a:xfrm>
          <a:off x="0" y="0"/>
          <a:ext cx="0" cy="0"/>
          <a:chOff x="0" y="0"/>
          <a:chExt cx="0" cy="0"/>
        </a:xfrm>
      </p:grpSpPr>
      <p:sp>
        <p:nvSpPr>
          <p:cNvPr id="19" name="Google Shape;19;p1"/>
          <p:cNvSpPr txBox="1">
            <a:spLocks noGrp="1"/>
          </p:cNvSpPr>
          <p:nvPr>
            <p:ph type="ctrTitle"/>
          </p:nvPr>
        </p:nvSpPr>
        <p:spPr>
          <a:xfrm>
            <a:off x="914400" y="2130428"/>
            <a:ext cx="10363200" cy="1470025"/>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1400"/>
              <a:buFont typeface="Calibri"/>
              <a:buNone/>
            </a:pPr>
            <a:br>
              <a:rPr lang="en-GB" sz="1400" b="0" i="0" u="none" strike="noStrike" cap="none">
                <a:solidFill>
                  <a:srgbClr val="000000"/>
                </a:solidFill>
                <a:latin typeface="Arial"/>
                <a:ea typeface="Arial"/>
                <a:cs typeface="Arial"/>
                <a:sym typeface="Arial"/>
              </a:rPr>
            </a:br>
            <a:r>
              <a:rPr lang="en-GB" sz="1400" b="0" i="0" u="none" strike="noStrike" cap="none">
                <a:solidFill>
                  <a:srgbClr val="000000"/>
                </a:solidFill>
                <a:latin typeface="Arial"/>
                <a:ea typeface="Arial"/>
                <a:cs typeface="Arial"/>
                <a:sym typeface="Arial"/>
              </a:rPr>
              <a:t> </a:t>
            </a:r>
            <a:br>
              <a:rPr lang="en-GB" sz="1400" b="0" i="0" u="none" strike="noStrike" cap="none">
                <a:solidFill>
                  <a:srgbClr val="000000"/>
                </a:solidFill>
                <a:latin typeface="Arial"/>
                <a:ea typeface="Arial"/>
                <a:cs typeface="Arial"/>
                <a:sym typeface="Arial"/>
              </a:rPr>
            </a:br>
            <a:br>
              <a:rPr lang="en-GB" sz="1400" b="0" i="0" u="none" strike="noStrike" cap="none">
                <a:solidFill>
                  <a:srgbClr val="000000"/>
                </a:solidFill>
                <a:latin typeface="Arial"/>
                <a:ea typeface="Arial"/>
                <a:cs typeface="Arial"/>
                <a:sym typeface="Arial"/>
              </a:rPr>
            </a:br>
            <a:br>
              <a:rPr lang="en-GB" sz="1400" b="0" i="0" u="none" strike="noStrike" cap="none">
                <a:solidFill>
                  <a:srgbClr val="000000"/>
                </a:solidFill>
                <a:latin typeface="Arial"/>
                <a:ea typeface="Arial"/>
                <a:cs typeface="Arial"/>
                <a:sym typeface="Arial"/>
              </a:rPr>
            </a:br>
            <a:endParaRPr sz="1400" b="0" i="0" u="none" strike="noStrike" cap="none">
              <a:solidFill>
                <a:srgbClr val="000000"/>
              </a:solidFill>
              <a:latin typeface="Arial"/>
              <a:ea typeface="Arial"/>
              <a:cs typeface="Arial"/>
              <a:sym typeface="Arial"/>
            </a:endParaRPr>
          </a:p>
        </p:txBody>
      </p:sp>
      <p:sp>
        <p:nvSpPr>
          <p:cNvPr id="20" name="Google Shape;20;p1"/>
          <p:cNvSpPr txBox="1">
            <a:spLocks noGrp="1"/>
          </p:cNvSpPr>
          <p:nvPr>
            <p:ph type="subTitle" idx="1"/>
          </p:nvPr>
        </p:nvSpPr>
        <p:spPr>
          <a:xfrm>
            <a:off x="1598668" y="256966"/>
            <a:ext cx="9144000" cy="6344067"/>
          </a:xfrm>
          <a:prstGeom prst="rect">
            <a:avLst/>
          </a:prstGeom>
          <a:noFill/>
          <a:ln>
            <a:noFill/>
          </a:ln>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Clr>
                <a:schemeClr val="dk1"/>
              </a:buClr>
              <a:buSzPts val="3600"/>
              <a:buFont typeface="Arial"/>
              <a:buNone/>
            </a:pPr>
            <a:endParaRPr sz="3600" b="1" i="0" u="none" strike="noStrike" cap="none">
              <a:solidFill>
                <a:srgbClr val="000000"/>
              </a:solidFill>
              <a:latin typeface="Arial"/>
              <a:ea typeface="Arial"/>
              <a:cs typeface="Arial"/>
              <a:sym typeface="Arial"/>
            </a:endParaRPr>
          </a:p>
          <a:p>
            <a:pPr marL="0" marR="0" lvl="0" indent="0" algn="ctr" rtl="0">
              <a:lnSpc>
                <a:spcPct val="90000"/>
              </a:lnSpc>
              <a:spcBef>
                <a:spcPts val="1000"/>
              </a:spcBef>
              <a:spcAft>
                <a:spcPts val="0"/>
              </a:spcAft>
              <a:buClr>
                <a:schemeClr val="dk1"/>
              </a:buClr>
              <a:buSzPts val="3600"/>
              <a:buFont typeface="Arial"/>
              <a:buNone/>
            </a:pPr>
            <a:endParaRPr sz="3600" b="1" i="0" u="none" strike="noStrike" cap="none">
              <a:solidFill>
                <a:srgbClr val="000000"/>
              </a:solidFill>
              <a:latin typeface="Arial"/>
              <a:ea typeface="Arial"/>
              <a:cs typeface="Arial"/>
              <a:sym typeface="Arial"/>
            </a:endParaRPr>
          </a:p>
          <a:p>
            <a:pPr marL="0" marR="0" lvl="0" indent="0" algn="ctr" rtl="0">
              <a:lnSpc>
                <a:spcPct val="90000"/>
              </a:lnSpc>
              <a:spcBef>
                <a:spcPts val="1000"/>
              </a:spcBef>
              <a:spcAft>
                <a:spcPts val="0"/>
              </a:spcAft>
              <a:buClr>
                <a:schemeClr val="dk1"/>
              </a:buClr>
              <a:buSzPts val="3600"/>
              <a:buFont typeface="Arial"/>
              <a:buNone/>
            </a:pPr>
            <a:r>
              <a:rPr lang="en-GB" sz="3600" b="0" i="0" u="none" strike="noStrike" cap="none">
                <a:solidFill>
                  <a:srgbClr val="000000"/>
                </a:solidFill>
                <a:latin typeface="Arial"/>
                <a:ea typeface="Arial"/>
                <a:cs typeface="Arial"/>
                <a:sym typeface="Arial"/>
              </a:rPr>
              <a:t>Year 9</a:t>
            </a:r>
            <a:endParaRPr sz="1400" b="0" i="0" u="none" strike="noStrike" cap="none">
              <a:solidFill>
                <a:srgbClr val="000000"/>
              </a:solidFill>
              <a:latin typeface="Arial"/>
              <a:ea typeface="Arial"/>
              <a:cs typeface="Arial"/>
              <a:sym typeface="Arial"/>
            </a:endParaRPr>
          </a:p>
          <a:p>
            <a:pPr marL="0" marR="0" lvl="0" indent="0" algn="ctr" rtl="0">
              <a:lnSpc>
                <a:spcPct val="90000"/>
              </a:lnSpc>
              <a:spcBef>
                <a:spcPts val="1000"/>
              </a:spcBef>
              <a:spcAft>
                <a:spcPts val="0"/>
              </a:spcAft>
              <a:buClr>
                <a:schemeClr val="dk1"/>
              </a:buClr>
              <a:buSzPts val="3600"/>
              <a:buFont typeface="Arial"/>
              <a:buNone/>
            </a:pPr>
            <a:r>
              <a:rPr lang="en-GB" sz="36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a:p>
            <a:pPr marL="0" marR="0" lvl="0" indent="0" algn="ctr" rtl="0">
              <a:lnSpc>
                <a:spcPct val="90000"/>
              </a:lnSpc>
              <a:spcBef>
                <a:spcPts val="1000"/>
              </a:spcBef>
              <a:spcAft>
                <a:spcPts val="0"/>
              </a:spcAft>
              <a:buClr>
                <a:schemeClr val="dk1"/>
              </a:buClr>
              <a:buSzPts val="3600"/>
              <a:buFont typeface="Arial"/>
              <a:buNone/>
            </a:pPr>
            <a:r>
              <a:rPr lang="en-GB" sz="3600" b="0" i="0" u="none" strike="noStrike" cap="none">
                <a:solidFill>
                  <a:srgbClr val="000000"/>
                </a:solidFill>
                <a:latin typeface="Arial"/>
                <a:ea typeface="Arial"/>
                <a:cs typeface="Arial"/>
                <a:sym typeface="Arial"/>
              </a:rPr>
              <a:t>Knowledge </a:t>
            </a:r>
            <a:endParaRPr sz="1400" b="0" i="0" u="none" strike="noStrike" cap="none">
              <a:solidFill>
                <a:srgbClr val="000000"/>
              </a:solidFill>
              <a:latin typeface="Arial"/>
              <a:ea typeface="Arial"/>
              <a:cs typeface="Arial"/>
              <a:sym typeface="Arial"/>
            </a:endParaRPr>
          </a:p>
          <a:p>
            <a:pPr marL="0" marR="0" lvl="0" indent="0" algn="ctr" rtl="0">
              <a:lnSpc>
                <a:spcPct val="90000"/>
              </a:lnSpc>
              <a:spcBef>
                <a:spcPts val="1000"/>
              </a:spcBef>
              <a:spcAft>
                <a:spcPts val="0"/>
              </a:spcAft>
              <a:buClr>
                <a:schemeClr val="dk1"/>
              </a:buClr>
              <a:buSzPts val="3600"/>
              <a:buFont typeface="Arial"/>
              <a:buNone/>
            </a:pPr>
            <a:r>
              <a:rPr lang="en-GB" sz="3600" b="0" i="0" u="none" strike="noStrike" cap="none">
                <a:solidFill>
                  <a:srgbClr val="000000"/>
                </a:solidFill>
                <a:latin typeface="Arial"/>
                <a:ea typeface="Arial"/>
                <a:cs typeface="Arial"/>
                <a:sym typeface="Arial"/>
              </a:rPr>
              <a:t>Organiser</a:t>
            </a:r>
            <a:endParaRPr sz="1400" b="0" i="0" u="none" strike="noStrike" cap="none">
              <a:solidFill>
                <a:srgbClr val="000000"/>
              </a:solidFill>
              <a:latin typeface="Arial"/>
              <a:ea typeface="Arial"/>
              <a:cs typeface="Arial"/>
              <a:sym typeface="Arial"/>
            </a:endParaRPr>
          </a:p>
          <a:p>
            <a:pPr marL="0" marR="0" lvl="0" indent="0" algn="ctr" rtl="0">
              <a:lnSpc>
                <a:spcPct val="90000"/>
              </a:lnSpc>
              <a:spcBef>
                <a:spcPts val="1000"/>
              </a:spcBef>
              <a:spcAft>
                <a:spcPts val="0"/>
              </a:spcAft>
              <a:buClr>
                <a:schemeClr val="dk1"/>
              </a:buClr>
              <a:buSzPts val="3600"/>
              <a:buFont typeface="Arial"/>
              <a:buNone/>
            </a:pPr>
            <a:r>
              <a:rPr lang="en-GB" sz="36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a:p>
            <a:pPr marL="0" marR="0" lvl="0" indent="0" algn="ctr" rtl="0">
              <a:lnSpc>
                <a:spcPct val="90000"/>
              </a:lnSpc>
              <a:spcBef>
                <a:spcPts val="1000"/>
              </a:spcBef>
              <a:spcAft>
                <a:spcPts val="0"/>
              </a:spcAft>
              <a:buClr>
                <a:schemeClr val="dk1"/>
              </a:buClr>
              <a:buSzPts val="3600"/>
              <a:buFont typeface="Arial"/>
              <a:buNone/>
            </a:pPr>
            <a:r>
              <a:rPr lang="en-GB" sz="3600" b="0" i="0" u="none" strike="noStrike" cap="none">
                <a:solidFill>
                  <a:srgbClr val="000000"/>
                </a:solidFill>
                <a:latin typeface="Arial"/>
                <a:ea typeface="Arial"/>
                <a:cs typeface="Arial"/>
                <a:sym typeface="Arial"/>
              </a:rPr>
              <a:t>Summer Term 2025</a:t>
            </a:r>
            <a:endParaRPr sz="1400" b="0" i="0" u="none" strike="noStrike" cap="none">
              <a:solidFill>
                <a:srgbClr val="000000"/>
              </a:solidFill>
              <a:latin typeface="Arial"/>
              <a:ea typeface="Arial"/>
              <a:cs typeface="Arial"/>
              <a:sym typeface="Arial"/>
            </a:endParaRPr>
          </a:p>
        </p:txBody>
      </p:sp>
      <p:pic>
        <p:nvPicPr>
          <p:cNvPr id="21" name="Google Shape;21;p1"/>
          <p:cNvPicPr preferRelativeResize="0"/>
          <p:nvPr/>
        </p:nvPicPr>
        <p:blipFill rotWithShape="1">
          <a:blip r:embed="rId3">
            <a:alphaModFix/>
          </a:blip>
          <a:srcRect/>
          <a:stretch/>
        </p:blipFill>
        <p:spPr>
          <a:xfrm>
            <a:off x="268654" y="93353"/>
            <a:ext cx="878660" cy="1061180"/>
          </a:xfrm>
          <a:prstGeom prst="rect">
            <a:avLst/>
          </a:prstGeom>
          <a:noFill/>
          <a:ln>
            <a:noFill/>
          </a:ln>
        </p:spPr>
      </p:pic>
      <p:pic>
        <p:nvPicPr>
          <p:cNvPr id="22" name="Google Shape;22;p1"/>
          <p:cNvPicPr preferRelativeResize="0"/>
          <p:nvPr/>
        </p:nvPicPr>
        <p:blipFill rotWithShape="1">
          <a:blip r:embed="rId4">
            <a:alphaModFix/>
          </a:blip>
          <a:srcRect/>
          <a:stretch/>
        </p:blipFill>
        <p:spPr>
          <a:xfrm>
            <a:off x="10023895" y="5749878"/>
            <a:ext cx="2120481" cy="1108122"/>
          </a:xfrm>
          <a:prstGeom prst="rect">
            <a:avLst/>
          </a:prstGeom>
          <a:noFill/>
          <a:ln>
            <a:noFill/>
          </a:ln>
        </p:spPr>
      </p:pic>
      <p:sp>
        <p:nvSpPr>
          <p:cNvPr id="23" name="Google Shape;23;p1"/>
          <p:cNvSpPr txBox="1"/>
          <p:nvPr/>
        </p:nvSpPr>
        <p:spPr>
          <a:xfrm>
            <a:off x="1896465" y="329936"/>
            <a:ext cx="3253507" cy="772712"/>
          </a:xfrm>
          <a:prstGeom prst="rect">
            <a:avLst/>
          </a:prstGeom>
          <a:solidFill>
            <a:srgbClr val="FFFFFF"/>
          </a:solid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1799"/>
              <a:buFont typeface="Arial"/>
              <a:buNone/>
            </a:pPr>
            <a:r>
              <a:rPr lang="en-GB" sz="1799" b="1" i="0" u="none" strike="noStrike" cap="none">
                <a:solidFill>
                  <a:schemeClr val="dk1"/>
                </a:solidFill>
                <a:latin typeface="Arial"/>
                <a:ea typeface="Arial"/>
                <a:cs typeface="Arial"/>
                <a:sym typeface="Arial"/>
              </a:rPr>
              <a:t>Yate Academy </a:t>
            </a:r>
            <a:endParaRPr sz="1799" b="0" i="0" u="none" strike="noStrike" cap="none">
              <a:solidFill>
                <a:schemeClr val="dk1"/>
              </a:solidFill>
              <a:latin typeface="Calibri"/>
              <a:ea typeface="Calibri"/>
              <a:cs typeface="Calibri"/>
              <a:sym typeface="Calibri"/>
            </a:endParaRPr>
          </a:p>
          <a:p>
            <a:pPr marL="0" marR="0" lvl="0" indent="0" algn="l" rtl="0">
              <a:lnSpc>
                <a:spcPct val="107000"/>
              </a:lnSpc>
              <a:spcBef>
                <a:spcPts val="800"/>
              </a:spcBef>
              <a:spcAft>
                <a:spcPts val="0"/>
              </a:spcAft>
              <a:buClr>
                <a:srgbClr val="000000"/>
              </a:buClr>
              <a:buSzPts val="1799"/>
              <a:buFont typeface="Arial"/>
              <a:buNone/>
            </a:pPr>
            <a:r>
              <a:rPr lang="en-GB" sz="1799" b="0" i="1" u="none" strike="noStrike" cap="none">
                <a:solidFill>
                  <a:schemeClr val="dk1"/>
                </a:solidFill>
                <a:latin typeface="Arial"/>
                <a:ea typeface="Arial"/>
                <a:cs typeface="Arial"/>
                <a:sym typeface="Arial"/>
              </a:rPr>
              <a:t>A better chance of success </a:t>
            </a:r>
            <a:endParaRPr sz="1799" b="0" i="0" u="none" strike="noStrike" cap="none">
              <a:solidFill>
                <a:schemeClr val="dk1"/>
              </a:solidFill>
              <a:latin typeface="Calibri"/>
              <a:ea typeface="Calibri"/>
              <a:cs typeface="Calibri"/>
              <a:sym typeface="Calibri"/>
            </a:endParaRPr>
          </a:p>
        </p:txBody>
      </p:sp>
      <p:sp>
        <p:nvSpPr>
          <p:cNvPr id="24" name="Google Shape;24;p1"/>
          <p:cNvSpPr/>
          <p:nvPr/>
        </p:nvSpPr>
        <p:spPr>
          <a:xfrm>
            <a:off x="9244584" y="93353"/>
            <a:ext cx="1243584" cy="409567"/>
          </a:xfrm>
          <a:prstGeom prst="rect">
            <a:avLst/>
          </a:prstGeom>
          <a:solidFill>
            <a:schemeClr val="lt1"/>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25" name="Google Shape;25;p1"/>
          <p:cNvSpPr txBox="1"/>
          <p:nvPr/>
        </p:nvSpPr>
        <p:spPr>
          <a:xfrm>
            <a:off x="10488168" y="93353"/>
            <a:ext cx="864958" cy="307777"/>
          </a:xfrm>
          <a:prstGeom prst="rect">
            <a:avLst/>
          </a:prstGeom>
          <a:solidFill>
            <a:schemeClr val="lt1"/>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9"/>
        <p:cNvGrpSpPr/>
        <p:nvPr/>
      </p:nvGrpSpPr>
      <p:grpSpPr>
        <a:xfrm>
          <a:off x="0" y="0"/>
          <a:ext cx="0" cy="0"/>
          <a:chOff x="0" y="0"/>
          <a:chExt cx="0" cy="0"/>
        </a:xfrm>
      </p:grpSpPr>
      <p:graphicFrame>
        <p:nvGraphicFramePr>
          <p:cNvPr id="30" name="Google Shape;30;p40"/>
          <p:cNvGraphicFramePr/>
          <p:nvPr>
            <p:extLst>
              <p:ext uri="{D42A27DB-BD31-4B8C-83A1-F6EECF244321}">
                <p14:modId xmlns:p14="http://schemas.microsoft.com/office/powerpoint/2010/main" val="800238737"/>
              </p:ext>
            </p:extLst>
          </p:nvPr>
        </p:nvGraphicFramePr>
        <p:xfrm>
          <a:off x="2249423" y="1298186"/>
          <a:ext cx="7461525" cy="3017600"/>
        </p:xfrm>
        <a:graphic>
          <a:graphicData uri="http://schemas.openxmlformats.org/drawingml/2006/table">
            <a:tbl>
              <a:tblPr>
                <a:noFill/>
                <a:tableStyleId>{79F1E117-1295-4EC3-947D-17D092A7BB19}</a:tableStyleId>
              </a:tblPr>
              <a:tblGrid>
                <a:gridCol w="3733650">
                  <a:extLst>
                    <a:ext uri="{9D8B030D-6E8A-4147-A177-3AD203B41FA5}">
                      <a16:colId xmlns:a16="http://schemas.microsoft.com/office/drawing/2014/main" val="20000"/>
                    </a:ext>
                  </a:extLst>
                </a:gridCol>
                <a:gridCol w="3727875">
                  <a:extLst>
                    <a:ext uri="{9D8B030D-6E8A-4147-A177-3AD203B41FA5}">
                      <a16:colId xmlns:a16="http://schemas.microsoft.com/office/drawing/2014/main" val="20001"/>
                    </a:ext>
                  </a:extLst>
                </a:gridCol>
              </a:tblGrid>
              <a:tr h="436525">
                <a:tc gridSpan="2">
                  <a:txBody>
                    <a:bodyPr/>
                    <a:lstStyle/>
                    <a:p>
                      <a:pPr marL="0" marR="0" lvl="0" indent="0" algn="ctr" rtl="0">
                        <a:lnSpc>
                          <a:spcPct val="100000"/>
                        </a:lnSpc>
                        <a:spcBef>
                          <a:spcPts val="0"/>
                        </a:spcBef>
                        <a:spcAft>
                          <a:spcPts val="0"/>
                        </a:spcAft>
                        <a:buClr>
                          <a:srgbClr val="000000"/>
                        </a:buClr>
                        <a:buSzPts val="2400"/>
                        <a:buFont typeface="Arial"/>
                        <a:buNone/>
                      </a:pPr>
                      <a:r>
                        <a:rPr lang="en-GB" sz="2400" b="1" u="none" strike="noStrike" cap="none">
                          <a:latin typeface="Calibri"/>
                          <a:ea typeface="Calibri"/>
                          <a:cs typeface="Calibri"/>
                          <a:sym typeface="Calibri"/>
                        </a:rPr>
                        <a:t>CONTENTS PAGE</a:t>
                      </a:r>
                      <a:endParaRPr sz="1400" u="none" strike="noStrike" cap="none">
                        <a:latin typeface="Calibri"/>
                        <a:ea typeface="Calibri"/>
                        <a:cs typeface="Calibri"/>
                        <a:sym typeface="Calibri"/>
                      </a:endParaRPr>
                    </a:p>
                  </a:txBody>
                  <a:tcPr marL="91450" marR="91450" marT="45725" marB="45725">
                    <a:solidFill>
                      <a:srgbClr val="C00000"/>
                    </a:solidFill>
                  </a:tcPr>
                </a:tc>
                <a:tc hMerge="1">
                  <a:txBody>
                    <a:bodyPr/>
                    <a:lstStyle/>
                    <a:p>
                      <a:endParaRPr lang="en-US"/>
                    </a:p>
                  </a:txBody>
                  <a:tcPr/>
                </a:tc>
                <a:extLst>
                  <a:ext uri="{0D108BD9-81ED-4DB2-BD59-A6C34878D82A}">
                    <a16:rowId xmlns:a16="http://schemas.microsoft.com/office/drawing/2014/main" val="10000"/>
                  </a:ext>
                </a:extLst>
              </a:tr>
              <a:tr h="230150">
                <a:tc>
                  <a:txBody>
                    <a:bodyPr/>
                    <a:lstStyle/>
                    <a:p>
                      <a:pPr marL="0" marR="0" lvl="0" indent="0" algn="ctr" rtl="0">
                        <a:lnSpc>
                          <a:spcPct val="100000"/>
                        </a:lnSpc>
                        <a:spcBef>
                          <a:spcPts val="0"/>
                        </a:spcBef>
                        <a:spcAft>
                          <a:spcPts val="0"/>
                        </a:spcAft>
                        <a:buClr>
                          <a:srgbClr val="000000"/>
                        </a:buClr>
                        <a:buSzPts val="1800"/>
                        <a:buFont typeface="Arial"/>
                        <a:buNone/>
                      </a:pPr>
                      <a:r>
                        <a:rPr lang="en-GB" sz="1800" u="none" strike="noStrike" cap="none">
                          <a:latin typeface="Calibri"/>
                          <a:ea typeface="Calibri"/>
                          <a:cs typeface="Calibri"/>
                          <a:sym typeface="Calibri"/>
                        </a:rPr>
                        <a:t>SUBJECT</a:t>
                      </a:r>
                      <a:endParaRPr sz="1400" u="none" strike="noStrike" cap="none">
                        <a:latin typeface="Calibri"/>
                        <a:ea typeface="Calibri"/>
                        <a:cs typeface="Calibri"/>
                        <a:sym typeface="Calibri"/>
                      </a:endParaRPr>
                    </a:p>
                  </a:txBody>
                  <a:tcPr marL="91450" marR="91450" marT="45725" marB="45725">
                    <a:solidFill>
                      <a:srgbClr val="C00000"/>
                    </a:solidFill>
                  </a:tcPr>
                </a:tc>
                <a:tc>
                  <a:txBody>
                    <a:bodyPr/>
                    <a:lstStyle/>
                    <a:p>
                      <a:pPr marL="0" marR="0" lvl="0" indent="0" algn="ctr" rtl="0">
                        <a:lnSpc>
                          <a:spcPct val="100000"/>
                        </a:lnSpc>
                        <a:spcBef>
                          <a:spcPts val="0"/>
                        </a:spcBef>
                        <a:spcAft>
                          <a:spcPts val="0"/>
                        </a:spcAft>
                        <a:buClr>
                          <a:srgbClr val="000000"/>
                        </a:buClr>
                        <a:buSzPts val="1800"/>
                        <a:buFont typeface="Arial"/>
                        <a:buNone/>
                      </a:pPr>
                      <a:r>
                        <a:rPr lang="en-GB" sz="1800" u="none" strike="noStrike" cap="none">
                          <a:latin typeface="Calibri"/>
                          <a:ea typeface="Calibri"/>
                          <a:cs typeface="Calibri"/>
                          <a:sym typeface="Calibri"/>
                        </a:rPr>
                        <a:t>PAGE NUMBERS</a:t>
                      </a:r>
                      <a:endParaRPr sz="1400" u="none" strike="noStrike" cap="none">
                        <a:latin typeface="Calibri"/>
                        <a:ea typeface="Calibri"/>
                        <a:cs typeface="Calibri"/>
                        <a:sym typeface="Calibri"/>
                      </a:endParaRPr>
                    </a:p>
                  </a:txBody>
                  <a:tcPr marL="91450" marR="91450" marT="45725" marB="45725">
                    <a:solidFill>
                      <a:srgbClr val="C00000"/>
                    </a:solidFill>
                  </a:tcPr>
                </a:tc>
                <a:extLst>
                  <a:ext uri="{0D108BD9-81ED-4DB2-BD59-A6C34878D82A}">
                    <a16:rowId xmlns:a16="http://schemas.microsoft.com/office/drawing/2014/main" val="10001"/>
                  </a:ext>
                </a:extLst>
              </a:tr>
              <a:tr h="230150">
                <a:tc>
                  <a:txBody>
                    <a:bodyPr/>
                    <a:lstStyle/>
                    <a:p>
                      <a:pPr marL="0" marR="0" lvl="0" indent="0" algn="l" rtl="0">
                        <a:lnSpc>
                          <a:spcPct val="100000"/>
                        </a:lnSpc>
                        <a:spcBef>
                          <a:spcPts val="0"/>
                        </a:spcBef>
                        <a:spcAft>
                          <a:spcPts val="0"/>
                        </a:spcAft>
                        <a:buClr>
                          <a:schemeClr val="dk1"/>
                        </a:buClr>
                        <a:buSzPts val="1800"/>
                        <a:buFont typeface="Noto Sans Symbols"/>
                        <a:buNone/>
                      </a:pPr>
                      <a:r>
                        <a:rPr lang="en-GB" sz="1800" u="none" strike="noStrike" cap="none">
                          <a:latin typeface="Calibri"/>
                          <a:ea typeface="Calibri"/>
                          <a:cs typeface="Calibri"/>
                          <a:sym typeface="Calibri"/>
                        </a:rPr>
                        <a:t>History</a:t>
                      </a:r>
                      <a:endParaRPr sz="1800" u="none" strike="noStrike" cap="none">
                        <a:latin typeface="Calibri"/>
                        <a:ea typeface="Calibri"/>
                        <a:cs typeface="Calibri"/>
                        <a:sym typeface="Calibri"/>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800"/>
                        <a:buFont typeface="Arial"/>
                        <a:buNone/>
                      </a:pPr>
                      <a:r>
                        <a:rPr lang="en-GB" sz="1800" u="none" strike="noStrike" cap="none" dirty="0">
                          <a:latin typeface="Calibri"/>
                          <a:ea typeface="Calibri"/>
                          <a:cs typeface="Calibri"/>
                          <a:sym typeface="Calibri"/>
                        </a:rPr>
                        <a:t>3</a:t>
                      </a:r>
                      <a:endParaRPr sz="180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5"/>
                  </a:ext>
                </a:extLst>
              </a:tr>
              <a:tr h="230150">
                <a:tc>
                  <a:txBody>
                    <a:bodyPr/>
                    <a:lstStyle/>
                    <a:p>
                      <a:pPr marL="0" marR="0" lvl="0" indent="0" algn="l" rtl="0">
                        <a:lnSpc>
                          <a:spcPct val="100000"/>
                        </a:lnSpc>
                        <a:spcBef>
                          <a:spcPts val="0"/>
                        </a:spcBef>
                        <a:spcAft>
                          <a:spcPts val="0"/>
                        </a:spcAft>
                        <a:buClr>
                          <a:schemeClr val="dk1"/>
                        </a:buClr>
                        <a:buSzPts val="1800"/>
                        <a:buFont typeface="Noto Sans Symbols"/>
                        <a:buNone/>
                      </a:pPr>
                      <a:r>
                        <a:rPr lang="en-GB" sz="1800" u="none" strike="noStrike" cap="none">
                          <a:latin typeface="Calibri"/>
                          <a:ea typeface="Calibri"/>
                          <a:cs typeface="Calibri"/>
                          <a:sym typeface="Calibri"/>
                        </a:rPr>
                        <a:t>Geography </a:t>
                      </a:r>
                      <a:endParaRPr sz="1800" u="none" strike="noStrike" cap="none">
                        <a:latin typeface="Calibri"/>
                        <a:ea typeface="Calibri"/>
                        <a:cs typeface="Calibri"/>
                        <a:sym typeface="Calibri"/>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800"/>
                        <a:buFont typeface="Arial"/>
                        <a:buNone/>
                      </a:pPr>
                      <a:r>
                        <a:rPr lang="en-GB" sz="1800" u="none" strike="noStrike" cap="none" dirty="0">
                          <a:latin typeface="Calibri"/>
                          <a:ea typeface="Calibri"/>
                          <a:cs typeface="Calibri"/>
                          <a:sym typeface="Calibri"/>
                        </a:rPr>
                        <a:t>10</a:t>
                      </a:r>
                      <a:endParaRPr sz="180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6"/>
                  </a:ext>
                </a:extLst>
              </a:tr>
              <a:tr h="230150">
                <a:tc>
                  <a:txBody>
                    <a:bodyPr/>
                    <a:lstStyle/>
                    <a:p>
                      <a:pPr marL="0" marR="0" lvl="0" indent="0" algn="l" rtl="0">
                        <a:lnSpc>
                          <a:spcPct val="100000"/>
                        </a:lnSpc>
                        <a:spcBef>
                          <a:spcPts val="0"/>
                        </a:spcBef>
                        <a:spcAft>
                          <a:spcPts val="0"/>
                        </a:spcAft>
                        <a:buClr>
                          <a:schemeClr val="dk1"/>
                        </a:buClr>
                        <a:buSzPts val="1800"/>
                        <a:buFont typeface="Noto Sans Symbols"/>
                        <a:buNone/>
                      </a:pPr>
                      <a:r>
                        <a:rPr lang="en-GB" sz="1800" u="none" strike="noStrike" cap="none">
                          <a:latin typeface="Calibri"/>
                          <a:ea typeface="Calibri"/>
                          <a:cs typeface="Calibri"/>
                          <a:sym typeface="Calibri"/>
                        </a:rPr>
                        <a:t>French</a:t>
                      </a:r>
                      <a:endParaRPr sz="1800" u="none" strike="noStrike" cap="none">
                        <a:latin typeface="Calibri"/>
                        <a:ea typeface="Calibri"/>
                        <a:cs typeface="Calibri"/>
                        <a:sym typeface="Calibri"/>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800"/>
                        <a:buFont typeface="Arial"/>
                        <a:buNone/>
                      </a:pPr>
                      <a:r>
                        <a:rPr lang="en-GB" sz="1800" u="none" strike="noStrike" cap="none" dirty="0">
                          <a:latin typeface="Calibri"/>
                          <a:ea typeface="Calibri"/>
                          <a:cs typeface="Calibri"/>
                          <a:sym typeface="Calibri"/>
                        </a:rPr>
                        <a:t>15</a:t>
                      </a:r>
                      <a:endParaRPr sz="180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7"/>
                  </a:ext>
                </a:extLst>
              </a:tr>
              <a:tr h="230150">
                <a:tc>
                  <a:txBody>
                    <a:bodyPr/>
                    <a:lstStyle/>
                    <a:p>
                      <a:pPr marL="0" marR="0" lvl="0" indent="0" algn="l" rtl="0">
                        <a:lnSpc>
                          <a:spcPct val="100000"/>
                        </a:lnSpc>
                        <a:spcBef>
                          <a:spcPts val="0"/>
                        </a:spcBef>
                        <a:spcAft>
                          <a:spcPts val="0"/>
                        </a:spcAft>
                        <a:buClr>
                          <a:schemeClr val="dk1"/>
                        </a:buClr>
                        <a:buSzPts val="1800"/>
                        <a:buFont typeface="Noto Sans Symbols"/>
                        <a:buNone/>
                      </a:pPr>
                      <a:r>
                        <a:rPr lang="en-GB" sz="1800" u="none" strike="noStrike" cap="none">
                          <a:latin typeface="Calibri"/>
                          <a:ea typeface="Calibri"/>
                          <a:cs typeface="Calibri"/>
                          <a:sym typeface="Calibri"/>
                        </a:rPr>
                        <a:t>Spanish </a:t>
                      </a:r>
                      <a:endParaRPr sz="1800" u="none" strike="noStrike" cap="none">
                        <a:latin typeface="Calibri"/>
                        <a:ea typeface="Calibri"/>
                        <a:cs typeface="Calibri"/>
                        <a:sym typeface="Calibri"/>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800"/>
                        <a:buFont typeface="Arial"/>
                        <a:buNone/>
                      </a:pPr>
                      <a:r>
                        <a:rPr lang="en-GB" sz="1800" u="none" strike="noStrike" cap="none" dirty="0">
                          <a:latin typeface="Calibri"/>
                          <a:ea typeface="Calibri"/>
                          <a:cs typeface="Calibri"/>
                          <a:sym typeface="Calibri"/>
                        </a:rPr>
                        <a:t>19</a:t>
                      </a:r>
                      <a:endParaRPr sz="180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8"/>
                  </a:ext>
                </a:extLst>
              </a:tr>
              <a:tr h="230150">
                <a:tc>
                  <a:txBody>
                    <a:bodyPr/>
                    <a:lstStyle/>
                    <a:p>
                      <a:pPr marL="0" marR="0" lvl="0" indent="0" algn="l" rtl="0">
                        <a:lnSpc>
                          <a:spcPct val="100000"/>
                        </a:lnSpc>
                        <a:spcBef>
                          <a:spcPts val="0"/>
                        </a:spcBef>
                        <a:spcAft>
                          <a:spcPts val="0"/>
                        </a:spcAft>
                        <a:buClr>
                          <a:schemeClr val="dk1"/>
                        </a:buClr>
                        <a:buSzPts val="1800"/>
                        <a:buFont typeface="Noto Sans Symbols"/>
                        <a:buNone/>
                      </a:pPr>
                      <a:r>
                        <a:rPr lang="en-GB" sz="1800" u="none" strike="noStrike" cap="none">
                          <a:latin typeface="Calibri"/>
                          <a:ea typeface="Calibri"/>
                          <a:cs typeface="Calibri"/>
                          <a:sym typeface="Calibri"/>
                        </a:rPr>
                        <a:t>RE</a:t>
                      </a:r>
                      <a:endParaRPr sz="1800" u="none" strike="noStrike" cap="none">
                        <a:latin typeface="Calibri"/>
                        <a:ea typeface="Calibri"/>
                        <a:cs typeface="Calibri"/>
                        <a:sym typeface="Calibri"/>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800"/>
                        <a:buFont typeface="Arial"/>
                        <a:buNone/>
                      </a:pPr>
                      <a:r>
                        <a:rPr lang="en-GB" sz="1800" u="none" strike="noStrike" cap="none" dirty="0">
                          <a:latin typeface="Calibri"/>
                          <a:ea typeface="Calibri"/>
                          <a:cs typeface="Calibri"/>
                          <a:sym typeface="Calibri"/>
                        </a:rPr>
                        <a:t>23</a:t>
                      </a:r>
                      <a:endParaRPr sz="180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9"/>
                  </a:ext>
                </a:extLst>
              </a:tr>
              <a:tr h="230150">
                <a:tc>
                  <a:txBody>
                    <a:bodyPr/>
                    <a:lstStyle/>
                    <a:p>
                      <a:pPr marL="0" marR="0" lvl="0" indent="0" algn="l" rtl="0">
                        <a:lnSpc>
                          <a:spcPct val="100000"/>
                        </a:lnSpc>
                        <a:spcBef>
                          <a:spcPts val="0"/>
                        </a:spcBef>
                        <a:spcAft>
                          <a:spcPts val="0"/>
                        </a:spcAft>
                        <a:buClr>
                          <a:schemeClr val="dk1"/>
                        </a:buClr>
                        <a:buSzPts val="1800"/>
                        <a:buFont typeface="Noto Sans Symbols"/>
                        <a:buNone/>
                      </a:pPr>
                      <a:r>
                        <a:rPr lang="en-GB" sz="1800" u="none" strike="noStrike" cap="none">
                          <a:latin typeface="Calibri"/>
                          <a:ea typeface="Calibri"/>
                          <a:cs typeface="Calibri"/>
                          <a:sym typeface="Calibri"/>
                        </a:rPr>
                        <a:t>PSHE</a:t>
                      </a:r>
                      <a:endParaRPr sz="1800" u="none" strike="noStrike" cap="none">
                        <a:latin typeface="Calibri"/>
                        <a:ea typeface="Calibri"/>
                        <a:cs typeface="Calibri"/>
                        <a:sym typeface="Calibri"/>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800"/>
                        <a:buFont typeface="Arial"/>
                        <a:buNone/>
                      </a:pPr>
                      <a:r>
                        <a:rPr lang="en-GB" sz="1800" u="none" strike="noStrike" cap="none" dirty="0">
                          <a:latin typeface="Calibri"/>
                          <a:ea typeface="Calibri"/>
                          <a:cs typeface="Calibri"/>
                          <a:sym typeface="Calibri"/>
                        </a:rPr>
                        <a:t>39</a:t>
                      </a:r>
                      <a:endParaRPr sz="180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10"/>
                  </a:ext>
                </a:extLst>
              </a:tr>
            </a:tbl>
          </a:graphicData>
        </a:graphic>
      </p:graphicFrame>
      <p:sp>
        <p:nvSpPr>
          <p:cNvPr id="31" name="Google Shape;31;p40"/>
          <p:cNvSpPr/>
          <p:nvPr/>
        </p:nvSpPr>
        <p:spPr>
          <a:xfrm>
            <a:off x="9244584" y="93353"/>
            <a:ext cx="1243584" cy="409567"/>
          </a:xfrm>
          <a:prstGeom prst="rect">
            <a:avLst/>
          </a:prstGeom>
          <a:solidFill>
            <a:schemeClr val="lt1"/>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6"/>
        <p:cNvGrpSpPr/>
        <p:nvPr/>
      </p:nvGrpSpPr>
      <p:grpSpPr>
        <a:xfrm>
          <a:off x="0" y="0"/>
          <a:ext cx="0" cy="0"/>
          <a:chOff x="0" y="0"/>
          <a:chExt cx="0" cy="0"/>
        </a:xfrm>
      </p:grpSpPr>
      <p:sp>
        <p:nvSpPr>
          <p:cNvPr id="37" name="Google Shape;37;p24"/>
          <p:cNvSpPr txBox="1"/>
          <p:nvPr/>
        </p:nvSpPr>
        <p:spPr>
          <a:xfrm>
            <a:off x="1271464" y="66072"/>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lt1"/>
                </a:solidFill>
                <a:latin typeface="Calibri"/>
                <a:ea typeface="Calibri"/>
                <a:cs typeface="Calibri"/>
                <a:sym typeface="Calibri"/>
              </a:rPr>
              <a:t>History 8.3 Revising the Birth of the Modern World</a:t>
            </a:r>
            <a:endParaRPr sz="1400" b="0" i="0" u="none" strike="noStrike" cap="none">
              <a:solidFill>
                <a:srgbClr val="000000"/>
              </a:solidFill>
              <a:latin typeface="Arial"/>
              <a:ea typeface="Arial"/>
              <a:cs typeface="Arial"/>
              <a:sym typeface="Arial"/>
            </a:endParaRPr>
          </a:p>
        </p:txBody>
      </p:sp>
      <p:graphicFrame>
        <p:nvGraphicFramePr>
          <p:cNvPr id="38" name="Google Shape;38;p24"/>
          <p:cNvGraphicFramePr/>
          <p:nvPr/>
        </p:nvGraphicFramePr>
        <p:xfrm>
          <a:off x="1270242" y="534258"/>
          <a:ext cx="9649075" cy="5873500"/>
        </p:xfrm>
        <a:graphic>
          <a:graphicData uri="http://schemas.openxmlformats.org/drawingml/2006/table">
            <a:tbl>
              <a:tblPr firstRow="1" bandRow="1">
                <a:noFill/>
                <a:tableStyleId>{79F1E117-1295-4EC3-947D-17D092A7BB19}</a:tableStyleId>
              </a:tblPr>
              <a:tblGrid>
                <a:gridCol w="531125">
                  <a:extLst>
                    <a:ext uri="{9D8B030D-6E8A-4147-A177-3AD203B41FA5}">
                      <a16:colId xmlns:a16="http://schemas.microsoft.com/office/drawing/2014/main" val="20000"/>
                    </a:ext>
                  </a:extLst>
                </a:gridCol>
                <a:gridCol w="9117950">
                  <a:extLst>
                    <a:ext uri="{9D8B030D-6E8A-4147-A177-3AD203B41FA5}">
                      <a16:colId xmlns:a16="http://schemas.microsoft.com/office/drawing/2014/main" val="20001"/>
                    </a:ext>
                  </a:extLst>
                </a:gridCol>
              </a:tblGrid>
              <a:tr h="358300">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A</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lt1"/>
                          </a:solidFill>
                          <a:latin typeface="Calibri"/>
                          <a:ea typeface="Calibri"/>
                          <a:cs typeface="Calibri"/>
                          <a:sym typeface="Calibri"/>
                        </a:rPr>
                        <a:t>the Birth of the Modern World </a:t>
                      </a:r>
                      <a:r>
                        <a:rPr lang="en-GB" sz="1100" b="0" u="none" strike="noStrike" cap="none">
                          <a:solidFill>
                            <a:schemeClr val="lt1"/>
                          </a:solidFill>
                        </a:rPr>
                        <a:t>mental timeline</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extLst>
                  <a:ext uri="{0D108BD9-81ED-4DB2-BD59-A6C34878D82A}">
                    <a16:rowId xmlns:a16="http://schemas.microsoft.com/office/drawing/2014/main" val="10000"/>
                  </a:ext>
                </a:extLst>
              </a:tr>
              <a:tr h="5515200">
                <a:tc gridSpan="2">
                  <a:txBody>
                    <a:bodyPr/>
                    <a:lstStyle/>
                    <a:p>
                      <a:pPr marL="0" marR="0" lvl="0" indent="0" algn="ctr" rtl="0">
                        <a:lnSpc>
                          <a:spcPct val="100000"/>
                        </a:lnSpc>
                        <a:spcBef>
                          <a:spcPts val="0"/>
                        </a:spcBef>
                        <a:spcAft>
                          <a:spcPts val="0"/>
                        </a:spcAft>
                        <a:buClr>
                          <a:srgbClr val="000000"/>
                        </a:buClr>
                        <a:buSzPts val="1100"/>
                        <a:buFont typeface="Arial"/>
                        <a:buNone/>
                      </a:pPr>
                      <a:endParaRPr sz="1100" u="none" strike="noStrike" cap="none">
                        <a:solidFill>
                          <a:schemeClr val="dk1"/>
                        </a:solidFill>
                        <a:latin typeface="Arial"/>
                        <a:ea typeface="Arial"/>
                        <a:cs typeface="Arial"/>
                        <a:sym typeface="Aria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1"/>
                  </a:ext>
                </a:extLst>
              </a:tr>
            </a:tbl>
          </a:graphicData>
        </a:graphic>
      </p:graphicFrame>
      <p:cxnSp>
        <p:nvCxnSpPr>
          <p:cNvPr id="39" name="Google Shape;39;p24"/>
          <p:cNvCxnSpPr/>
          <p:nvPr/>
        </p:nvCxnSpPr>
        <p:spPr>
          <a:xfrm>
            <a:off x="1526875" y="3730727"/>
            <a:ext cx="9109495" cy="0"/>
          </a:xfrm>
          <a:prstGeom prst="straightConnector1">
            <a:avLst/>
          </a:prstGeom>
          <a:noFill/>
          <a:ln w="9525" cap="flat" cmpd="sng">
            <a:solidFill>
              <a:schemeClr val="dk1"/>
            </a:solidFill>
            <a:prstDash val="solid"/>
            <a:round/>
            <a:headEnd type="triangle" w="med" len="med"/>
            <a:tailEnd type="triangle" w="med" len="med"/>
          </a:ln>
        </p:spPr>
      </p:cxnSp>
      <p:sp>
        <p:nvSpPr>
          <p:cNvPr id="40" name="Google Shape;40;p24"/>
          <p:cNvSpPr txBox="1"/>
          <p:nvPr/>
        </p:nvSpPr>
        <p:spPr>
          <a:xfrm>
            <a:off x="3626488" y="1001754"/>
            <a:ext cx="4359832" cy="36933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The Birth of the Modern World</a:t>
            </a:r>
            <a:endParaRPr sz="1400" b="0" i="0" u="none" strike="noStrike" cap="none">
              <a:solidFill>
                <a:srgbClr val="000000"/>
              </a:solidFill>
              <a:latin typeface="Arial"/>
              <a:ea typeface="Arial"/>
              <a:cs typeface="Arial"/>
              <a:sym typeface="Arial"/>
            </a:endParaRPr>
          </a:p>
        </p:txBody>
      </p:sp>
      <p:sp>
        <p:nvSpPr>
          <p:cNvPr id="41" name="Google Shape;41;p24"/>
          <p:cNvSpPr txBox="1"/>
          <p:nvPr/>
        </p:nvSpPr>
        <p:spPr>
          <a:xfrm>
            <a:off x="6765274" y="2652602"/>
            <a:ext cx="1581036" cy="95410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1807</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Abolition of the Slave Trade in the British Empire</a:t>
            </a:r>
            <a:endParaRPr sz="1400" b="0" i="0" u="none" strike="noStrike" cap="none">
              <a:solidFill>
                <a:srgbClr val="000000"/>
              </a:solidFill>
              <a:latin typeface="Arial"/>
              <a:ea typeface="Arial"/>
              <a:cs typeface="Arial"/>
              <a:sym typeface="Arial"/>
            </a:endParaRPr>
          </a:p>
        </p:txBody>
      </p:sp>
      <p:cxnSp>
        <p:nvCxnSpPr>
          <p:cNvPr id="42" name="Google Shape;42;p24"/>
          <p:cNvCxnSpPr/>
          <p:nvPr/>
        </p:nvCxnSpPr>
        <p:spPr>
          <a:xfrm>
            <a:off x="1646423" y="4391808"/>
            <a:ext cx="4340309" cy="0"/>
          </a:xfrm>
          <a:prstGeom prst="straightConnector1">
            <a:avLst/>
          </a:prstGeom>
          <a:noFill/>
          <a:ln w="9525" cap="flat" cmpd="sng">
            <a:solidFill>
              <a:srgbClr val="4A7DBA"/>
            </a:solidFill>
            <a:prstDash val="solid"/>
            <a:round/>
            <a:headEnd type="triangle" w="med" len="med"/>
            <a:tailEnd type="triangle" w="med" len="med"/>
          </a:ln>
        </p:spPr>
      </p:cxnSp>
      <p:sp>
        <p:nvSpPr>
          <p:cNvPr id="43" name="Google Shape;43;p24"/>
          <p:cNvSpPr txBox="1"/>
          <p:nvPr/>
        </p:nvSpPr>
        <p:spPr>
          <a:xfrm>
            <a:off x="3157270" y="4207142"/>
            <a:ext cx="1457862" cy="369332"/>
          </a:xfrm>
          <a:prstGeom prst="rect">
            <a:avLst/>
          </a:prstGeom>
          <a:solidFill>
            <a:schemeClr val="lt1"/>
          </a:solid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18</a:t>
            </a:r>
            <a:r>
              <a:rPr lang="en-GB" sz="1400" b="0" i="0" u="none" strike="noStrike" cap="none" baseline="30000">
                <a:solidFill>
                  <a:srgbClr val="000000"/>
                </a:solidFill>
                <a:latin typeface="Arial"/>
                <a:ea typeface="Arial"/>
                <a:cs typeface="Arial"/>
                <a:sym typeface="Arial"/>
              </a:rPr>
              <a:t>th</a:t>
            </a:r>
            <a:r>
              <a:rPr lang="en-GB" sz="1400" b="0" i="0" u="none" strike="noStrike" cap="none">
                <a:solidFill>
                  <a:srgbClr val="000000"/>
                </a:solidFill>
                <a:latin typeface="Arial"/>
                <a:ea typeface="Arial"/>
                <a:cs typeface="Arial"/>
                <a:sym typeface="Arial"/>
              </a:rPr>
              <a:t> century</a:t>
            </a:r>
            <a:endParaRPr sz="1400" b="0" i="0" u="none" strike="noStrike" cap="none">
              <a:solidFill>
                <a:srgbClr val="000000"/>
              </a:solidFill>
              <a:latin typeface="Arial"/>
              <a:ea typeface="Arial"/>
              <a:cs typeface="Arial"/>
              <a:sym typeface="Arial"/>
            </a:endParaRPr>
          </a:p>
        </p:txBody>
      </p:sp>
      <p:cxnSp>
        <p:nvCxnSpPr>
          <p:cNvPr id="44" name="Google Shape;44;p24"/>
          <p:cNvCxnSpPr/>
          <p:nvPr/>
        </p:nvCxnSpPr>
        <p:spPr>
          <a:xfrm>
            <a:off x="6096000" y="4391808"/>
            <a:ext cx="4340309" cy="0"/>
          </a:xfrm>
          <a:prstGeom prst="straightConnector1">
            <a:avLst/>
          </a:prstGeom>
          <a:noFill/>
          <a:ln w="9525" cap="flat" cmpd="sng">
            <a:solidFill>
              <a:srgbClr val="4A7DBA"/>
            </a:solidFill>
            <a:prstDash val="solid"/>
            <a:round/>
            <a:headEnd type="triangle" w="med" len="med"/>
            <a:tailEnd type="triangle" w="med" len="med"/>
          </a:ln>
        </p:spPr>
      </p:cxnSp>
      <p:sp>
        <p:nvSpPr>
          <p:cNvPr id="45" name="Google Shape;45;p24"/>
          <p:cNvSpPr txBox="1"/>
          <p:nvPr/>
        </p:nvSpPr>
        <p:spPr>
          <a:xfrm>
            <a:off x="7606847" y="4207142"/>
            <a:ext cx="1457862" cy="369332"/>
          </a:xfrm>
          <a:prstGeom prst="rect">
            <a:avLst/>
          </a:prstGeom>
          <a:solidFill>
            <a:schemeClr val="lt1"/>
          </a:solid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19</a:t>
            </a:r>
            <a:r>
              <a:rPr lang="en-GB" sz="1400" b="0" i="0" u="none" strike="noStrike" cap="none" baseline="30000">
                <a:solidFill>
                  <a:srgbClr val="000000"/>
                </a:solidFill>
                <a:latin typeface="Arial"/>
                <a:ea typeface="Arial"/>
                <a:cs typeface="Arial"/>
                <a:sym typeface="Arial"/>
              </a:rPr>
              <a:t>th</a:t>
            </a:r>
            <a:r>
              <a:rPr lang="en-GB" sz="1400" b="0" i="0" u="none" strike="noStrike" cap="none">
                <a:solidFill>
                  <a:srgbClr val="000000"/>
                </a:solidFill>
                <a:latin typeface="Arial"/>
                <a:ea typeface="Arial"/>
                <a:cs typeface="Arial"/>
                <a:sym typeface="Arial"/>
              </a:rPr>
              <a:t> century</a:t>
            </a:r>
            <a:endParaRPr sz="1400" b="0" i="0" u="none" strike="noStrike" cap="none">
              <a:solidFill>
                <a:srgbClr val="000000"/>
              </a:solidFill>
              <a:latin typeface="Arial"/>
              <a:ea typeface="Arial"/>
              <a:cs typeface="Arial"/>
              <a:sym typeface="Arial"/>
            </a:endParaRPr>
          </a:p>
        </p:txBody>
      </p:sp>
      <p:sp>
        <p:nvSpPr>
          <p:cNvPr id="46" name="Google Shape;46;p24"/>
          <p:cNvSpPr/>
          <p:nvPr/>
        </p:nvSpPr>
        <p:spPr>
          <a:xfrm>
            <a:off x="3749880" y="2086019"/>
            <a:ext cx="3015394" cy="369328"/>
          </a:xfrm>
          <a:prstGeom prst="roundRect">
            <a:avLst>
              <a:gd name="adj" fmla="val 16667"/>
            </a:avLst>
          </a:prstGeom>
          <a:solidFill>
            <a:schemeClr val="lt1"/>
          </a:solidFill>
          <a:ln w="254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Arial"/>
                <a:ea typeface="Arial"/>
                <a:cs typeface="Arial"/>
                <a:sym typeface="Arial"/>
              </a:rPr>
              <a:t>The Age of Revolution</a:t>
            </a:r>
            <a:endParaRPr sz="1400" b="0" i="0" u="none" strike="noStrike" cap="none">
              <a:solidFill>
                <a:srgbClr val="000000"/>
              </a:solidFill>
              <a:latin typeface="Arial"/>
              <a:ea typeface="Arial"/>
              <a:cs typeface="Arial"/>
              <a:sym typeface="Arial"/>
            </a:endParaRPr>
          </a:p>
        </p:txBody>
      </p:sp>
      <p:sp>
        <p:nvSpPr>
          <p:cNvPr id="47" name="Google Shape;47;p24"/>
          <p:cNvSpPr/>
          <p:nvPr/>
        </p:nvSpPr>
        <p:spPr>
          <a:xfrm>
            <a:off x="4093688" y="4947669"/>
            <a:ext cx="5595596" cy="369328"/>
          </a:xfrm>
          <a:prstGeom prst="roundRect">
            <a:avLst>
              <a:gd name="adj" fmla="val 16667"/>
            </a:avLst>
          </a:prstGeom>
          <a:solidFill>
            <a:schemeClr val="lt1"/>
          </a:solidFill>
          <a:ln w="254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Arial"/>
                <a:ea typeface="Arial"/>
                <a:cs typeface="Arial"/>
                <a:sym typeface="Arial"/>
              </a:rPr>
              <a:t>The Industrial Revolution</a:t>
            </a:r>
            <a:endParaRPr sz="1400" b="0" i="0" u="none" strike="noStrike" cap="none">
              <a:solidFill>
                <a:srgbClr val="000000"/>
              </a:solidFill>
              <a:latin typeface="Arial"/>
              <a:ea typeface="Arial"/>
              <a:cs typeface="Arial"/>
              <a:sym typeface="Arial"/>
            </a:endParaRPr>
          </a:p>
        </p:txBody>
      </p:sp>
      <p:sp>
        <p:nvSpPr>
          <p:cNvPr id="48" name="Google Shape;48;p24"/>
          <p:cNvSpPr txBox="1"/>
          <p:nvPr/>
        </p:nvSpPr>
        <p:spPr>
          <a:xfrm>
            <a:off x="8204050" y="2652602"/>
            <a:ext cx="1236269" cy="95410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1833</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Abolition of Slavery in the British Empire</a:t>
            </a:r>
            <a:endParaRPr sz="1400" b="0" i="0" u="none" strike="noStrike" cap="none">
              <a:solidFill>
                <a:srgbClr val="000000"/>
              </a:solidFill>
              <a:latin typeface="Arial"/>
              <a:ea typeface="Arial"/>
              <a:cs typeface="Arial"/>
              <a:sym typeface="Arial"/>
            </a:endParaRPr>
          </a:p>
        </p:txBody>
      </p:sp>
      <p:sp>
        <p:nvSpPr>
          <p:cNvPr id="49" name="Google Shape;49;p24"/>
          <p:cNvSpPr txBox="1"/>
          <p:nvPr/>
        </p:nvSpPr>
        <p:spPr>
          <a:xfrm>
            <a:off x="3448295" y="2868045"/>
            <a:ext cx="1581036" cy="73866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1775-1783</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The American Revolution</a:t>
            </a:r>
            <a:endParaRPr sz="1400" b="0" i="0" u="none" strike="noStrike" cap="none">
              <a:solidFill>
                <a:srgbClr val="000000"/>
              </a:solidFill>
              <a:latin typeface="Arial"/>
              <a:ea typeface="Arial"/>
              <a:cs typeface="Arial"/>
              <a:sym typeface="Arial"/>
            </a:endParaRPr>
          </a:p>
        </p:txBody>
      </p:sp>
      <p:sp>
        <p:nvSpPr>
          <p:cNvPr id="50" name="Google Shape;50;p24"/>
          <p:cNvSpPr txBox="1"/>
          <p:nvPr/>
        </p:nvSpPr>
        <p:spPr>
          <a:xfrm>
            <a:off x="4541481" y="2597341"/>
            <a:ext cx="2315500"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1789-1799</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The French Revolution</a:t>
            </a:r>
            <a:endParaRPr sz="1400" b="0" i="0" u="none" strike="noStrike" cap="none">
              <a:solidFill>
                <a:srgbClr val="000000"/>
              </a:solidFill>
              <a:latin typeface="Arial"/>
              <a:ea typeface="Arial"/>
              <a:cs typeface="Arial"/>
              <a:sym typeface="Arial"/>
            </a:endParaRPr>
          </a:p>
        </p:txBody>
      </p:sp>
      <p:sp>
        <p:nvSpPr>
          <p:cNvPr id="51" name="Google Shape;51;p24"/>
          <p:cNvSpPr txBox="1"/>
          <p:nvPr/>
        </p:nvSpPr>
        <p:spPr>
          <a:xfrm>
            <a:off x="4794541" y="3083489"/>
            <a:ext cx="2315500"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1791-1804</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The Haitian Revolution</a:t>
            </a:r>
            <a:endParaRPr sz="1400" b="0" i="0" u="none" strike="noStrike" cap="none">
              <a:solidFill>
                <a:srgbClr val="000000"/>
              </a:solidFill>
              <a:latin typeface="Arial"/>
              <a:ea typeface="Arial"/>
              <a:cs typeface="Arial"/>
              <a:sym typeface="Arial"/>
            </a:endParaRPr>
          </a:p>
        </p:txBody>
      </p:sp>
      <p:sp>
        <p:nvSpPr>
          <p:cNvPr id="52" name="Google Shape;52;p24"/>
          <p:cNvSpPr/>
          <p:nvPr/>
        </p:nvSpPr>
        <p:spPr>
          <a:xfrm>
            <a:off x="1526087" y="1541003"/>
            <a:ext cx="7257186" cy="369328"/>
          </a:xfrm>
          <a:prstGeom prst="roundRect">
            <a:avLst>
              <a:gd name="adj" fmla="val 16667"/>
            </a:avLst>
          </a:prstGeom>
          <a:solidFill>
            <a:schemeClr val="lt1"/>
          </a:solidFill>
          <a:ln w="254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Arial"/>
                <a:ea typeface="Arial"/>
                <a:cs typeface="Arial"/>
                <a:sym typeface="Arial"/>
              </a:rPr>
              <a:t>The Transatlantic Slave Trade</a:t>
            </a:r>
            <a:endParaRPr sz="1400" b="0" i="0" u="none" strike="noStrike" cap="none">
              <a:solidFill>
                <a:srgbClr val="000000"/>
              </a:solidFill>
              <a:latin typeface="Arial"/>
              <a:ea typeface="Arial"/>
              <a:cs typeface="Arial"/>
              <a:sym typeface="Arial"/>
            </a:endParaRPr>
          </a:p>
        </p:txBody>
      </p:sp>
      <p:sp>
        <p:nvSpPr>
          <p:cNvPr id="53" name="Google Shape;53;p24"/>
          <p:cNvSpPr txBox="1"/>
          <p:nvPr/>
        </p:nvSpPr>
        <p:spPr>
          <a:xfrm>
            <a:off x="9298059" y="2868045"/>
            <a:ext cx="1236269" cy="73866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1857</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The Indian Rebellion</a:t>
            </a:r>
            <a:endParaRPr sz="1400" b="0" i="0" u="none" strike="noStrike" cap="none">
              <a:solidFill>
                <a:srgbClr val="000000"/>
              </a:solidFill>
              <a:latin typeface="Arial"/>
              <a:ea typeface="Arial"/>
              <a:cs typeface="Arial"/>
              <a:sym typeface="Arial"/>
            </a:endParaRPr>
          </a:p>
        </p:txBody>
      </p:sp>
      <p:sp>
        <p:nvSpPr>
          <p:cNvPr id="54" name="Google Shape;54;p24"/>
          <p:cNvSpPr txBox="1"/>
          <p:nvPr/>
        </p:nvSpPr>
        <p:spPr>
          <a:xfrm>
            <a:off x="11049000" y="67995"/>
            <a:ext cx="1026459"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Page 37</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sp>
        <p:nvSpPr>
          <p:cNvPr id="60" name="Google Shape;60;p25"/>
          <p:cNvSpPr txBox="1"/>
          <p:nvPr/>
        </p:nvSpPr>
        <p:spPr>
          <a:xfrm>
            <a:off x="1271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lt1"/>
                </a:solidFill>
                <a:latin typeface="Calibri"/>
                <a:ea typeface="Calibri"/>
                <a:cs typeface="Calibri"/>
                <a:sym typeface="Calibri"/>
              </a:rPr>
              <a:t>History 8.3 Revising the Birth of the Modern World</a:t>
            </a:r>
            <a:endParaRPr sz="1400" b="0" i="0" u="none" strike="noStrike" cap="none">
              <a:solidFill>
                <a:srgbClr val="000000"/>
              </a:solidFill>
              <a:latin typeface="Arial"/>
              <a:ea typeface="Arial"/>
              <a:cs typeface="Arial"/>
              <a:sym typeface="Arial"/>
            </a:endParaRPr>
          </a:p>
        </p:txBody>
      </p:sp>
      <p:graphicFrame>
        <p:nvGraphicFramePr>
          <p:cNvPr id="61" name="Google Shape;61;p25"/>
          <p:cNvGraphicFramePr/>
          <p:nvPr/>
        </p:nvGraphicFramePr>
        <p:xfrm>
          <a:off x="1272691" y="534258"/>
          <a:ext cx="4670900" cy="3609900"/>
        </p:xfrm>
        <a:graphic>
          <a:graphicData uri="http://schemas.openxmlformats.org/drawingml/2006/table">
            <a:tbl>
              <a:tblPr firstRow="1" bandRow="1">
                <a:noFill/>
                <a:tableStyleId>{79F1E117-1295-4EC3-947D-17D092A7BB19}</a:tableStyleId>
              </a:tblPr>
              <a:tblGrid>
                <a:gridCol w="349850">
                  <a:extLst>
                    <a:ext uri="{9D8B030D-6E8A-4147-A177-3AD203B41FA5}">
                      <a16:colId xmlns:a16="http://schemas.microsoft.com/office/drawing/2014/main" val="20000"/>
                    </a:ext>
                  </a:extLst>
                </a:gridCol>
                <a:gridCol w="4321050">
                  <a:extLst>
                    <a:ext uri="{9D8B030D-6E8A-4147-A177-3AD203B41FA5}">
                      <a16:colId xmlns:a16="http://schemas.microsoft.com/office/drawing/2014/main" val="20001"/>
                    </a:ext>
                  </a:extLst>
                </a:gridCol>
              </a:tblGrid>
              <a:tr h="367850">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B</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Transatlantic Slave Trade map</a:t>
                      </a:r>
                      <a:endParaRPr sz="1100" b="0" u="none" strike="noStrike" cap="none">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extLst>
                  <a:ext uri="{0D108BD9-81ED-4DB2-BD59-A6C34878D82A}">
                    <a16:rowId xmlns:a16="http://schemas.microsoft.com/office/drawing/2014/main" val="10000"/>
                  </a:ext>
                </a:extLst>
              </a:tr>
              <a:tr h="3242050">
                <a:tc gridSpan="2">
                  <a:txBody>
                    <a:bodyPr/>
                    <a:lstStyle/>
                    <a:p>
                      <a:pPr marL="0" marR="0" lvl="0" indent="0" algn="ctr" rtl="0">
                        <a:lnSpc>
                          <a:spcPct val="100000"/>
                        </a:lnSpc>
                        <a:spcBef>
                          <a:spcPts val="0"/>
                        </a:spcBef>
                        <a:spcAft>
                          <a:spcPts val="0"/>
                        </a:spcAft>
                        <a:buClr>
                          <a:srgbClr val="000000"/>
                        </a:buClr>
                        <a:buSzPts val="1100"/>
                        <a:buFont typeface="Arial"/>
                        <a:buNone/>
                      </a:pPr>
                      <a:endParaRPr sz="1100" u="none" strike="noStrike" cap="none">
                        <a:solidFill>
                          <a:schemeClr val="dk1"/>
                        </a:solidFill>
                        <a:latin typeface="Arial"/>
                        <a:ea typeface="Arial"/>
                        <a:cs typeface="Arial"/>
                        <a:sym typeface="Aria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1"/>
                  </a:ext>
                </a:extLst>
              </a:tr>
            </a:tbl>
          </a:graphicData>
        </a:graphic>
      </p:graphicFrame>
      <p:graphicFrame>
        <p:nvGraphicFramePr>
          <p:cNvPr id="62" name="Google Shape;62;p25"/>
          <p:cNvGraphicFramePr/>
          <p:nvPr/>
        </p:nvGraphicFramePr>
        <p:xfrm>
          <a:off x="6269037" y="534258"/>
          <a:ext cx="4672125" cy="5661625"/>
        </p:xfrm>
        <a:graphic>
          <a:graphicData uri="http://schemas.openxmlformats.org/drawingml/2006/table">
            <a:tbl>
              <a:tblPr firstRow="1" bandRow="1">
                <a:noFill/>
                <a:tableStyleId>{79F1E117-1295-4EC3-947D-17D092A7BB19}</a:tableStyleId>
              </a:tblPr>
              <a:tblGrid>
                <a:gridCol w="345775">
                  <a:extLst>
                    <a:ext uri="{9D8B030D-6E8A-4147-A177-3AD203B41FA5}">
                      <a16:colId xmlns:a16="http://schemas.microsoft.com/office/drawing/2014/main" val="20000"/>
                    </a:ext>
                  </a:extLst>
                </a:gridCol>
                <a:gridCol w="1074175">
                  <a:extLst>
                    <a:ext uri="{9D8B030D-6E8A-4147-A177-3AD203B41FA5}">
                      <a16:colId xmlns:a16="http://schemas.microsoft.com/office/drawing/2014/main" val="20001"/>
                    </a:ext>
                  </a:extLst>
                </a:gridCol>
                <a:gridCol w="3252175">
                  <a:extLst>
                    <a:ext uri="{9D8B030D-6E8A-4147-A177-3AD203B41FA5}">
                      <a16:colId xmlns:a16="http://schemas.microsoft.com/office/drawing/2014/main" val="20002"/>
                    </a:ext>
                  </a:extLst>
                </a:gridCol>
              </a:tblGrid>
              <a:tr h="316125">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C</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tc gridSpan="2">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Transatlantic Slave Trade key vocabulary</a:t>
                      </a:r>
                      <a:endParaRPr sz="1100" b="0" u="none" strike="noStrike" cap="none">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tc hMerge="1">
                  <a:txBody>
                    <a:bodyPr/>
                    <a:lstStyle/>
                    <a:p>
                      <a:endParaRPr lang="en-US"/>
                    </a:p>
                  </a:txBody>
                  <a:tcPr/>
                </a:tc>
                <a:extLst>
                  <a:ext uri="{0D108BD9-81ED-4DB2-BD59-A6C34878D82A}">
                    <a16:rowId xmlns:a16="http://schemas.microsoft.com/office/drawing/2014/main" val="10000"/>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1</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artefact</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an object from the past</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2</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race</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the idea that humans can be divided into different groups</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3</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racism</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treating people differently based on ideas about race</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4</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enslaved</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made into a slave</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5</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to enslave</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to make someone into a slave</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6</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to import</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to bring goods into a country</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7</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to export</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to take goods out of a country</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7"/>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8</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plantation</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a farm in the New World where crops like sugar and tobacco were grown</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8"/>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9</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subhuman</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less than human, more like an animal</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9"/>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10</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to justify</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to give an explanation for something</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10"/>
                  </a:ext>
                </a:extLst>
              </a:tr>
            </a:tbl>
          </a:graphicData>
        </a:graphic>
      </p:graphicFrame>
      <p:pic>
        <p:nvPicPr>
          <p:cNvPr id="63" name="Google Shape;63;p25" descr="Good map for student to use to illustrate the Triangular Trade of the 17th  &amp; 18th Centu… | History drawings, History interactive notebook, High school  world history"/>
          <p:cNvPicPr preferRelativeResize="0"/>
          <p:nvPr/>
        </p:nvPicPr>
        <p:blipFill rotWithShape="1">
          <a:blip r:embed="rId3">
            <a:alphaModFix/>
          </a:blip>
          <a:srcRect b="2150"/>
          <a:stretch/>
        </p:blipFill>
        <p:spPr>
          <a:xfrm>
            <a:off x="1585494" y="1064725"/>
            <a:ext cx="4273566" cy="2832040"/>
          </a:xfrm>
          <a:prstGeom prst="rect">
            <a:avLst/>
          </a:prstGeom>
          <a:noFill/>
          <a:ln>
            <a:noFill/>
          </a:ln>
        </p:spPr>
      </p:pic>
      <p:sp>
        <p:nvSpPr>
          <p:cNvPr id="64" name="Google Shape;64;p25"/>
          <p:cNvSpPr/>
          <p:nvPr/>
        </p:nvSpPr>
        <p:spPr>
          <a:xfrm>
            <a:off x="4614280" y="3066947"/>
            <a:ext cx="1283428"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highlight>
                  <a:srgbClr val="B2D9F8"/>
                </a:highlight>
                <a:latin typeface="Arial"/>
                <a:ea typeface="Arial"/>
                <a:cs typeface="Arial"/>
                <a:sym typeface="Arial"/>
              </a:rPr>
              <a:t>West Africa</a:t>
            </a:r>
            <a:endParaRPr sz="1400" b="0" i="0" u="none" strike="noStrike" cap="none">
              <a:solidFill>
                <a:srgbClr val="000000"/>
              </a:solidFill>
              <a:latin typeface="Arial"/>
              <a:ea typeface="Arial"/>
              <a:cs typeface="Arial"/>
              <a:sym typeface="Arial"/>
            </a:endParaRPr>
          </a:p>
        </p:txBody>
      </p:sp>
      <p:sp>
        <p:nvSpPr>
          <p:cNvPr id="65" name="Google Shape;65;p25"/>
          <p:cNvSpPr/>
          <p:nvPr/>
        </p:nvSpPr>
        <p:spPr>
          <a:xfrm>
            <a:off x="1250827" y="2947752"/>
            <a:ext cx="1563248"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highlight>
                  <a:srgbClr val="A5FF89"/>
                </a:highlight>
                <a:latin typeface="Arial"/>
                <a:ea typeface="Arial"/>
                <a:cs typeface="Arial"/>
                <a:sym typeface="Arial"/>
              </a:rPr>
              <a:t>The Caribbean</a:t>
            </a:r>
            <a:endParaRPr sz="1400" b="0" i="0" u="none" strike="noStrike" cap="none">
              <a:solidFill>
                <a:srgbClr val="000000"/>
              </a:solidFill>
              <a:latin typeface="Arial"/>
              <a:ea typeface="Arial"/>
              <a:cs typeface="Arial"/>
              <a:sym typeface="Arial"/>
            </a:endParaRPr>
          </a:p>
        </p:txBody>
      </p:sp>
      <p:sp>
        <p:nvSpPr>
          <p:cNvPr id="66" name="Google Shape;66;p25"/>
          <p:cNvSpPr txBox="1"/>
          <p:nvPr/>
        </p:nvSpPr>
        <p:spPr>
          <a:xfrm>
            <a:off x="1441519" y="2565326"/>
            <a:ext cx="864506"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rgbClr val="000000"/>
                </a:solidFill>
                <a:highlight>
                  <a:srgbClr val="FFFF00"/>
                </a:highlight>
                <a:latin typeface="Arial"/>
                <a:ea typeface="Arial"/>
                <a:cs typeface="Arial"/>
                <a:sym typeface="Arial"/>
              </a:rPr>
              <a:t>Jamaica</a:t>
            </a:r>
            <a:endParaRPr sz="1400" b="0" i="0" u="none" strike="noStrike" cap="none">
              <a:solidFill>
                <a:srgbClr val="000000"/>
              </a:solidFill>
              <a:latin typeface="Arial"/>
              <a:ea typeface="Arial"/>
              <a:cs typeface="Arial"/>
              <a:sym typeface="Arial"/>
            </a:endParaRPr>
          </a:p>
        </p:txBody>
      </p:sp>
      <p:sp>
        <p:nvSpPr>
          <p:cNvPr id="67" name="Google Shape;67;p25"/>
          <p:cNvSpPr txBox="1"/>
          <p:nvPr/>
        </p:nvSpPr>
        <p:spPr>
          <a:xfrm>
            <a:off x="3009642" y="2749338"/>
            <a:ext cx="988374"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rgbClr val="000000"/>
                </a:solidFill>
                <a:highlight>
                  <a:srgbClr val="FFFF00"/>
                </a:highlight>
                <a:latin typeface="Arial"/>
                <a:ea typeface="Arial"/>
                <a:cs typeface="Arial"/>
                <a:sym typeface="Arial"/>
              </a:rPr>
              <a:t>Barbados</a:t>
            </a:r>
            <a:endParaRPr sz="1400" b="0" i="0" u="none" strike="noStrike" cap="none">
              <a:solidFill>
                <a:srgbClr val="000000"/>
              </a:solidFill>
              <a:latin typeface="Arial"/>
              <a:ea typeface="Arial"/>
              <a:cs typeface="Arial"/>
              <a:sym typeface="Arial"/>
            </a:endParaRPr>
          </a:p>
        </p:txBody>
      </p:sp>
      <p:sp>
        <p:nvSpPr>
          <p:cNvPr id="68" name="Google Shape;68;p25"/>
          <p:cNvSpPr txBox="1"/>
          <p:nvPr/>
        </p:nvSpPr>
        <p:spPr>
          <a:xfrm>
            <a:off x="4147789" y="1358738"/>
            <a:ext cx="748927"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rgbClr val="000000"/>
                </a:solidFill>
                <a:highlight>
                  <a:srgbClr val="FFFF00"/>
                </a:highlight>
                <a:latin typeface="Arial"/>
                <a:ea typeface="Arial"/>
                <a:cs typeface="Arial"/>
                <a:sym typeface="Arial"/>
              </a:rPr>
              <a:t>Bristol</a:t>
            </a:r>
            <a:endParaRPr sz="1400" b="0" i="0" u="none" strike="noStrike" cap="none">
              <a:solidFill>
                <a:srgbClr val="000000"/>
              </a:solidFill>
              <a:latin typeface="Arial"/>
              <a:ea typeface="Arial"/>
              <a:cs typeface="Arial"/>
              <a:sym typeface="Arial"/>
            </a:endParaRPr>
          </a:p>
        </p:txBody>
      </p:sp>
      <p:sp>
        <p:nvSpPr>
          <p:cNvPr id="69" name="Google Shape;69;p25"/>
          <p:cNvSpPr txBox="1"/>
          <p:nvPr/>
        </p:nvSpPr>
        <p:spPr>
          <a:xfrm>
            <a:off x="4655782" y="3490781"/>
            <a:ext cx="1174937"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rgbClr val="000000"/>
                </a:solidFill>
                <a:highlight>
                  <a:srgbClr val="FFFF00"/>
                </a:highlight>
                <a:latin typeface="Arial"/>
                <a:ea typeface="Arial"/>
                <a:cs typeface="Arial"/>
                <a:sym typeface="Arial"/>
              </a:rPr>
              <a:t>Akan Kingdoms</a:t>
            </a:r>
            <a:endParaRPr sz="1400" b="0" i="0" u="none" strike="noStrike" cap="none">
              <a:solidFill>
                <a:srgbClr val="000000"/>
              </a:solidFill>
              <a:latin typeface="Arial"/>
              <a:ea typeface="Arial"/>
              <a:cs typeface="Arial"/>
              <a:sym typeface="Arial"/>
            </a:endParaRPr>
          </a:p>
        </p:txBody>
      </p:sp>
      <p:sp>
        <p:nvSpPr>
          <p:cNvPr id="70" name="Google Shape;70;p25"/>
          <p:cNvSpPr/>
          <p:nvPr/>
        </p:nvSpPr>
        <p:spPr>
          <a:xfrm>
            <a:off x="2590536" y="1519252"/>
            <a:ext cx="2252663" cy="1189476"/>
          </a:xfrm>
          <a:custGeom>
            <a:avLst/>
            <a:gdLst/>
            <a:ahLst/>
            <a:cxnLst/>
            <a:rect l="l" t="t" r="r" b="b"/>
            <a:pathLst>
              <a:path w="2162175" h="1147763" extrusionOk="0">
                <a:moveTo>
                  <a:pt x="0" y="1147763"/>
                </a:moveTo>
                <a:cubicBezTo>
                  <a:pt x="13890" y="1093391"/>
                  <a:pt x="27781" y="1039019"/>
                  <a:pt x="76200" y="990600"/>
                </a:cubicBezTo>
                <a:cubicBezTo>
                  <a:pt x="124619" y="942181"/>
                  <a:pt x="155576" y="925512"/>
                  <a:pt x="290513" y="857250"/>
                </a:cubicBezTo>
                <a:cubicBezTo>
                  <a:pt x="425451" y="788987"/>
                  <a:pt x="749300" y="646906"/>
                  <a:pt x="885825" y="581025"/>
                </a:cubicBezTo>
                <a:cubicBezTo>
                  <a:pt x="1022350" y="515144"/>
                  <a:pt x="997744" y="508000"/>
                  <a:pt x="1109663" y="461963"/>
                </a:cubicBezTo>
                <a:cubicBezTo>
                  <a:pt x="1221582" y="415926"/>
                  <a:pt x="1416844" y="367506"/>
                  <a:pt x="1557338" y="304800"/>
                </a:cubicBezTo>
                <a:cubicBezTo>
                  <a:pt x="1697832" y="242094"/>
                  <a:pt x="1851819" y="136525"/>
                  <a:pt x="1952625" y="85725"/>
                </a:cubicBezTo>
                <a:cubicBezTo>
                  <a:pt x="2053431" y="34925"/>
                  <a:pt x="2107803" y="17462"/>
                  <a:pt x="2162175" y="0"/>
                </a:cubicBezTo>
              </a:path>
            </a:pathLst>
          </a:custGeom>
          <a:noFill/>
          <a:ln w="381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71" name="Google Shape;71;p25"/>
          <p:cNvSpPr/>
          <p:nvPr/>
        </p:nvSpPr>
        <p:spPr>
          <a:xfrm>
            <a:off x="4171113" y="1654787"/>
            <a:ext cx="555425" cy="1692908"/>
          </a:xfrm>
          <a:custGeom>
            <a:avLst/>
            <a:gdLst/>
            <a:ahLst/>
            <a:cxnLst/>
            <a:rect l="l" t="t" r="r" b="b"/>
            <a:pathLst>
              <a:path w="660897" h="1789418" extrusionOk="0">
                <a:moveTo>
                  <a:pt x="660897" y="0"/>
                </a:moveTo>
                <a:cubicBezTo>
                  <a:pt x="616248" y="17859"/>
                  <a:pt x="555858" y="86059"/>
                  <a:pt x="508657" y="141371"/>
                </a:cubicBezTo>
                <a:cubicBezTo>
                  <a:pt x="461456" y="196683"/>
                  <a:pt x="420550" y="266784"/>
                  <a:pt x="377688" y="331871"/>
                </a:cubicBezTo>
                <a:cubicBezTo>
                  <a:pt x="334826" y="396958"/>
                  <a:pt x="288391" y="461649"/>
                  <a:pt x="251482" y="531896"/>
                </a:cubicBezTo>
                <a:cubicBezTo>
                  <a:pt x="214573" y="602143"/>
                  <a:pt x="187764" y="685596"/>
                  <a:pt x="156232" y="753352"/>
                </a:cubicBezTo>
                <a:cubicBezTo>
                  <a:pt x="124700" y="821108"/>
                  <a:pt x="82776" y="890107"/>
                  <a:pt x="62287" y="938435"/>
                </a:cubicBezTo>
                <a:cubicBezTo>
                  <a:pt x="41799" y="986763"/>
                  <a:pt x="43620" y="999557"/>
                  <a:pt x="33301" y="1043322"/>
                </a:cubicBezTo>
                <a:cubicBezTo>
                  <a:pt x="22982" y="1087087"/>
                  <a:pt x="-3445" y="1138627"/>
                  <a:pt x="375" y="1201027"/>
                </a:cubicBezTo>
                <a:cubicBezTo>
                  <a:pt x="4195" y="1263427"/>
                  <a:pt x="25877" y="1344299"/>
                  <a:pt x="56219" y="1417721"/>
                </a:cubicBezTo>
                <a:cubicBezTo>
                  <a:pt x="86561" y="1491143"/>
                  <a:pt x="134785" y="1579608"/>
                  <a:pt x="182425" y="1641558"/>
                </a:cubicBezTo>
                <a:cubicBezTo>
                  <a:pt x="230065" y="1703508"/>
                  <a:pt x="304952" y="1760446"/>
                  <a:pt x="342060" y="1789418"/>
                </a:cubicBezTo>
              </a:path>
            </a:pathLst>
          </a:custGeom>
          <a:noFill/>
          <a:ln w="381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72" name="Google Shape;72;p25"/>
          <p:cNvSpPr/>
          <p:nvPr/>
        </p:nvSpPr>
        <p:spPr>
          <a:xfrm>
            <a:off x="2940262" y="3158783"/>
            <a:ext cx="1405255" cy="169069"/>
          </a:xfrm>
          <a:custGeom>
            <a:avLst/>
            <a:gdLst/>
            <a:ahLst/>
            <a:cxnLst/>
            <a:rect l="l" t="t" r="r" b="b"/>
            <a:pathLst>
              <a:path w="1309687" h="169069" extrusionOk="0">
                <a:moveTo>
                  <a:pt x="1309687" y="169069"/>
                </a:moveTo>
                <a:lnTo>
                  <a:pt x="0" y="0"/>
                </a:lnTo>
              </a:path>
            </a:pathLst>
          </a:custGeom>
          <a:noFill/>
          <a:ln w="38100" cap="flat" cmpd="sng">
            <a:solidFill>
              <a:srgbClr val="FF0000"/>
            </a:solidFill>
            <a:prstDash val="solid"/>
            <a:round/>
            <a:headEnd type="none" w="sm" len="sm"/>
            <a:tailEnd type="triangle" w="med" len="med"/>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73" name="Google Shape;73;p25"/>
          <p:cNvSpPr/>
          <p:nvPr/>
        </p:nvSpPr>
        <p:spPr>
          <a:xfrm>
            <a:off x="4935365" y="1305144"/>
            <a:ext cx="82362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highlight>
                  <a:srgbClr val="FFC000"/>
                </a:highlight>
                <a:latin typeface="Arial"/>
                <a:ea typeface="Arial"/>
                <a:cs typeface="Arial"/>
                <a:sym typeface="Arial"/>
              </a:rPr>
              <a:t>Britain</a:t>
            </a:r>
            <a:endParaRPr sz="1400" b="0" i="0" u="none" strike="noStrike" cap="none">
              <a:solidFill>
                <a:srgbClr val="000000"/>
              </a:solidFill>
              <a:latin typeface="Arial"/>
              <a:ea typeface="Arial"/>
              <a:cs typeface="Arial"/>
              <a:sym typeface="Arial"/>
            </a:endParaRPr>
          </a:p>
        </p:txBody>
      </p:sp>
      <p:sp>
        <p:nvSpPr>
          <p:cNvPr id="74" name="Google Shape;74;p25"/>
          <p:cNvSpPr txBox="1"/>
          <p:nvPr/>
        </p:nvSpPr>
        <p:spPr>
          <a:xfrm rot="-1486368">
            <a:off x="3099032" y="1737072"/>
            <a:ext cx="1138266"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0" i="1" u="none" strike="noStrike" cap="none">
                <a:solidFill>
                  <a:srgbClr val="000000"/>
                </a:solidFill>
                <a:latin typeface="Arial"/>
                <a:ea typeface="Arial"/>
                <a:cs typeface="Arial"/>
                <a:sym typeface="Arial"/>
              </a:rPr>
              <a:t>Sugar</a:t>
            </a:r>
            <a:endParaRPr sz="1400" b="0" i="0" u="none" strike="noStrike" cap="none">
              <a:solidFill>
                <a:srgbClr val="000000"/>
              </a:solidFill>
              <a:latin typeface="Arial"/>
              <a:ea typeface="Arial"/>
              <a:cs typeface="Arial"/>
              <a:sym typeface="Arial"/>
            </a:endParaRPr>
          </a:p>
        </p:txBody>
      </p:sp>
      <p:sp>
        <p:nvSpPr>
          <p:cNvPr id="75" name="Google Shape;75;p25"/>
          <p:cNvSpPr txBox="1"/>
          <p:nvPr/>
        </p:nvSpPr>
        <p:spPr>
          <a:xfrm rot="468593">
            <a:off x="3059909" y="3229195"/>
            <a:ext cx="1423550"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0" i="1" u="none" strike="noStrike" cap="none">
                <a:solidFill>
                  <a:srgbClr val="000000"/>
                </a:solidFill>
                <a:latin typeface="Arial"/>
                <a:ea typeface="Arial"/>
                <a:cs typeface="Arial"/>
                <a:sym typeface="Arial"/>
              </a:rPr>
              <a:t>Enslaved people</a:t>
            </a:r>
            <a:endParaRPr sz="1400" b="0" i="0" u="none" strike="noStrike" cap="none">
              <a:solidFill>
                <a:srgbClr val="000000"/>
              </a:solidFill>
              <a:latin typeface="Arial"/>
              <a:ea typeface="Arial"/>
              <a:cs typeface="Arial"/>
              <a:sym typeface="Arial"/>
            </a:endParaRPr>
          </a:p>
        </p:txBody>
      </p:sp>
      <p:sp>
        <p:nvSpPr>
          <p:cNvPr id="76" name="Google Shape;76;p25"/>
          <p:cNvSpPr txBox="1"/>
          <p:nvPr/>
        </p:nvSpPr>
        <p:spPr>
          <a:xfrm rot="-3600000">
            <a:off x="3729136" y="1966052"/>
            <a:ext cx="1127209"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0" i="1" u="none" strike="noStrike" cap="none">
                <a:solidFill>
                  <a:srgbClr val="000000"/>
                </a:solidFill>
                <a:latin typeface="Arial"/>
                <a:ea typeface="Arial"/>
                <a:cs typeface="Arial"/>
                <a:sym typeface="Arial"/>
              </a:rPr>
              <a:t>metal goods</a:t>
            </a:r>
            <a:endParaRPr sz="1400" b="0" i="0" u="none" strike="noStrike" cap="none">
              <a:solidFill>
                <a:srgbClr val="000000"/>
              </a:solidFill>
              <a:latin typeface="Arial"/>
              <a:ea typeface="Arial"/>
              <a:cs typeface="Arial"/>
              <a:sym typeface="Arial"/>
            </a:endParaRPr>
          </a:p>
        </p:txBody>
      </p:sp>
      <p:sp>
        <p:nvSpPr>
          <p:cNvPr id="77" name="Google Shape;77;p25"/>
          <p:cNvSpPr/>
          <p:nvPr/>
        </p:nvSpPr>
        <p:spPr>
          <a:xfrm rot="-5847713">
            <a:off x="3747036" y="2620996"/>
            <a:ext cx="611065"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0" i="1" u="none" strike="noStrike" cap="none">
                <a:solidFill>
                  <a:srgbClr val="000000"/>
                </a:solidFill>
                <a:latin typeface="Arial"/>
                <a:ea typeface="Arial"/>
                <a:cs typeface="Arial"/>
                <a:sym typeface="Arial"/>
              </a:rPr>
              <a:t>Guns +</a:t>
            </a:r>
            <a:endParaRPr sz="1200" b="0" i="0" u="none" strike="noStrike" cap="none">
              <a:solidFill>
                <a:srgbClr val="000000"/>
              </a:solidFill>
              <a:latin typeface="Arial"/>
              <a:ea typeface="Arial"/>
              <a:cs typeface="Arial"/>
              <a:sym typeface="Arial"/>
            </a:endParaRPr>
          </a:p>
        </p:txBody>
      </p:sp>
      <p:sp>
        <p:nvSpPr>
          <p:cNvPr id="78" name="Google Shape;78;p25"/>
          <p:cNvSpPr txBox="1"/>
          <p:nvPr/>
        </p:nvSpPr>
        <p:spPr>
          <a:xfrm>
            <a:off x="3015688" y="2272087"/>
            <a:ext cx="1138266"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GB" sz="1200" b="0" i="1" u="none" strike="noStrike" cap="none">
                <a:solidFill>
                  <a:srgbClr val="7F7F7F"/>
                </a:solidFill>
                <a:latin typeface="Arial"/>
                <a:ea typeface="Arial"/>
                <a:cs typeface="Arial"/>
                <a:sym typeface="Arial"/>
              </a:rPr>
              <a:t>ATLANTIC OCEAN</a:t>
            </a:r>
            <a:endParaRPr sz="1400" b="0" i="0" u="none" strike="noStrike" cap="none">
              <a:solidFill>
                <a:srgbClr val="000000"/>
              </a:solidFill>
              <a:latin typeface="Arial"/>
              <a:ea typeface="Arial"/>
              <a:cs typeface="Arial"/>
              <a:sym typeface="Arial"/>
            </a:endParaRPr>
          </a:p>
        </p:txBody>
      </p:sp>
      <p:cxnSp>
        <p:nvCxnSpPr>
          <p:cNvPr id="79" name="Google Shape;79;p25"/>
          <p:cNvCxnSpPr/>
          <p:nvPr/>
        </p:nvCxnSpPr>
        <p:spPr>
          <a:xfrm>
            <a:off x="2031656" y="2703825"/>
            <a:ext cx="300712" cy="233159"/>
          </a:xfrm>
          <a:prstGeom prst="straightConnector1">
            <a:avLst/>
          </a:prstGeom>
          <a:noFill/>
          <a:ln w="9525" cap="flat" cmpd="sng">
            <a:solidFill>
              <a:schemeClr val="dk1"/>
            </a:solidFill>
            <a:prstDash val="solid"/>
            <a:round/>
            <a:headEnd type="none" w="sm" len="sm"/>
            <a:tailEnd type="triangle" w="med" len="med"/>
          </a:ln>
        </p:spPr>
      </p:cxnSp>
      <p:cxnSp>
        <p:nvCxnSpPr>
          <p:cNvPr id="80" name="Google Shape;80;p25"/>
          <p:cNvCxnSpPr/>
          <p:nvPr/>
        </p:nvCxnSpPr>
        <p:spPr>
          <a:xfrm flipH="1">
            <a:off x="2949653" y="2891289"/>
            <a:ext cx="152059" cy="172889"/>
          </a:xfrm>
          <a:prstGeom prst="straightConnector1">
            <a:avLst/>
          </a:prstGeom>
          <a:noFill/>
          <a:ln w="9525" cap="flat" cmpd="sng">
            <a:solidFill>
              <a:schemeClr val="dk1"/>
            </a:solidFill>
            <a:prstDash val="solid"/>
            <a:round/>
            <a:headEnd type="none" w="sm" len="sm"/>
            <a:tailEnd type="triangle" w="med" len="med"/>
          </a:ln>
        </p:spPr>
      </p:cxnSp>
      <p:sp>
        <p:nvSpPr>
          <p:cNvPr id="81" name="Google Shape;81;p25"/>
          <p:cNvSpPr txBox="1"/>
          <p:nvPr/>
        </p:nvSpPr>
        <p:spPr>
          <a:xfrm rot="468593">
            <a:off x="3034763" y="3415433"/>
            <a:ext cx="1423550"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0" i="1" u="none" strike="noStrike" cap="none">
                <a:solidFill>
                  <a:srgbClr val="000000"/>
                </a:solidFill>
                <a:latin typeface="Arial"/>
                <a:ea typeface="Arial"/>
                <a:cs typeface="Arial"/>
                <a:sym typeface="Arial"/>
              </a:rPr>
              <a:t>The Middle Passage</a:t>
            </a:r>
            <a:endParaRPr sz="1400" b="0" i="0" u="none" strike="noStrike" cap="none">
              <a:solidFill>
                <a:srgbClr val="000000"/>
              </a:solidFill>
              <a:latin typeface="Arial"/>
              <a:ea typeface="Arial"/>
              <a:cs typeface="Arial"/>
              <a:sym typeface="Arial"/>
            </a:endParaRPr>
          </a:p>
        </p:txBody>
      </p:sp>
      <p:sp>
        <p:nvSpPr>
          <p:cNvPr id="82" name="Google Shape;82;p25"/>
          <p:cNvSpPr txBox="1"/>
          <p:nvPr/>
        </p:nvSpPr>
        <p:spPr>
          <a:xfrm>
            <a:off x="11049000" y="67995"/>
            <a:ext cx="1026459"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Page 38</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26"/>
          <p:cNvSpPr txBox="1"/>
          <p:nvPr/>
        </p:nvSpPr>
        <p:spPr>
          <a:xfrm>
            <a:off x="1271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lt1"/>
                </a:solidFill>
                <a:latin typeface="Calibri"/>
                <a:ea typeface="Calibri"/>
                <a:cs typeface="Calibri"/>
                <a:sym typeface="Calibri"/>
              </a:rPr>
              <a:t>History 9.3 20</a:t>
            </a:r>
            <a:r>
              <a:rPr lang="en-GB" sz="1400" b="0" i="0" u="none" strike="noStrike" cap="none" baseline="30000">
                <a:solidFill>
                  <a:schemeClr val="lt1"/>
                </a:solidFill>
                <a:latin typeface="Calibri"/>
                <a:ea typeface="Calibri"/>
                <a:cs typeface="Calibri"/>
                <a:sym typeface="Calibri"/>
              </a:rPr>
              <a:t>th</a:t>
            </a:r>
            <a:r>
              <a:rPr lang="en-GB" sz="1400" b="0" i="0" u="none" strike="noStrike" cap="none">
                <a:solidFill>
                  <a:schemeClr val="lt1"/>
                </a:solidFill>
                <a:latin typeface="Calibri"/>
                <a:ea typeface="Calibri"/>
                <a:cs typeface="Calibri"/>
                <a:sym typeface="Calibri"/>
              </a:rPr>
              <a:t> Century Timeline</a:t>
            </a:r>
            <a:endParaRPr sz="1400" b="0" i="0" u="none" strike="noStrike" cap="none">
              <a:solidFill>
                <a:srgbClr val="000000"/>
              </a:solidFill>
              <a:latin typeface="Arial"/>
              <a:ea typeface="Arial"/>
              <a:cs typeface="Arial"/>
              <a:sym typeface="Arial"/>
            </a:endParaRPr>
          </a:p>
        </p:txBody>
      </p:sp>
      <p:graphicFrame>
        <p:nvGraphicFramePr>
          <p:cNvPr id="89" name="Google Shape;89;p26"/>
          <p:cNvGraphicFramePr/>
          <p:nvPr/>
        </p:nvGraphicFramePr>
        <p:xfrm>
          <a:off x="1270242" y="534258"/>
          <a:ext cx="9649075" cy="5873500"/>
        </p:xfrm>
        <a:graphic>
          <a:graphicData uri="http://schemas.openxmlformats.org/drawingml/2006/table">
            <a:tbl>
              <a:tblPr firstRow="1" bandRow="1">
                <a:noFill/>
                <a:tableStyleId>{79F1E117-1295-4EC3-947D-17D092A7BB19}</a:tableStyleId>
              </a:tblPr>
              <a:tblGrid>
                <a:gridCol w="531125">
                  <a:extLst>
                    <a:ext uri="{9D8B030D-6E8A-4147-A177-3AD203B41FA5}">
                      <a16:colId xmlns:a16="http://schemas.microsoft.com/office/drawing/2014/main" val="20000"/>
                    </a:ext>
                  </a:extLst>
                </a:gridCol>
                <a:gridCol w="9117950">
                  <a:extLst>
                    <a:ext uri="{9D8B030D-6E8A-4147-A177-3AD203B41FA5}">
                      <a16:colId xmlns:a16="http://schemas.microsoft.com/office/drawing/2014/main" val="20001"/>
                    </a:ext>
                  </a:extLst>
                </a:gridCol>
              </a:tblGrid>
              <a:tr h="358300">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D</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20</a:t>
                      </a:r>
                      <a:r>
                        <a:rPr lang="en-GB" sz="1100" b="0" u="none" strike="noStrike" cap="none" baseline="30000">
                          <a:solidFill>
                            <a:schemeClr val="lt1"/>
                          </a:solidFill>
                        </a:rPr>
                        <a:t>th</a:t>
                      </a:r>
                      <a:r>
                        <a:rPr lang="en-GB" sz="1100" b="0" u="none" strike="noStrike" cap="none">
                          <a:solidFill>
                            <a:schemeClr val="lt1"/>
                          </a:solidFill>
                        </a:rPr>
                        <a:t> century mental timeline</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extLst>
                  <a:ext uri="{0D108BD9-81ED-4DB2-BD59-A6C34878D82A}">
                    <a16:rowId xmlns:a16="http://schemas.microsoft.com/office/drawing/2014/main" val="10000"/>
                  </a:ext>
                </a:extLst>
              </a:tr>
              <a:tr h="5515200">
                <a:tc gridSpan="2">
                  <a:txBody>
                    <a:bodyPr/>
                    <a:lstStyle/>
                    <a:p>
                      <a:pPr marL="0" marR="0" lvl="0" indent="0" algn="ctr" rtl="0">
                        <a:lnSpc>
                          <a:spcPct val="100000"/>
                        </a:lnSpc>
                        <a:spcBef>
                          <a:spcPts val="0"/>
                        </a:spcBef>
                        <a:spcAft>
                          <a:spcPts val="0"/>
                        </a:spcAft>
                        <a:buClr>
                          <a:srgbClr val="000000"/>
                        </a:buClr>
                        <a:buSzPts val="1100"/>
                        <a:buFont typeface="Arial"/>
                        <a:buNone/>
                      </a:pPr>
                      <a:endParaRPr sz="1100" u="none" strike="noStrike" cap="none">
                        <a:solidFill>
                          <a:schemeClr val="dk1"/>
                        </a:solidFill>
                        <a:latin typeface="Arial"/>
                        <a:ea typeface="Arial"/>
                        <a:cs typeface="Arial"/>
                        <a:sym typeface="Aria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1"/>
                  </a:ext>
                </a:extLst>
              </a:tr>
            </a:tbl>
          </a:graphicData>
        </a:graphic>
      </p:graphicFrame>
      <p:cxnSp>
        <p:nvCxnSpPr>
          <p:cNvPr id="90" name="Google Shape;90;p26"/>
          <p:cNvCxnSpPr/>
          <p:nvPr/>
        </p:nvCxnSpPr>
        <p:spPr>
          <a:xfrm>
            <a:off x="1526875" y="4947836"/>
            <a:ext cx="9109495" cy="0"/>
          </a:xfrm>
          <a:prstGeom prst="straightConnector1">
            <a:avLst/>
          </a:prstGeom>
          <a:noFill/>
          <a:ln w="9525" cap="flat" cmpd="sng">
            <a:solidFill>
              <a:schemeClr val="dk1"/>
            </a:solidFill>
            <a:prstDash val="solid"/>
            <a:round/>
            <a:headEnd type="triangle" w="med" len="med"/>
            <a:tailEnd type="triangle" w="med" len="med"/>
          </a:ln>
        </p:spPr>
      </p:cxnSp>
      <p:sp>
        <p:nvSpPr>
          <p:cNvPr id="91" name="Google Shape;91;p26"/>
          <p:cNvSpPr txBox="1"/>
          <p:nvPr/>
        </p:nvSpPr>
        <p:spPr>
          <a:xfrm>
            <a:off x="4409751" y="1001754"/>
            <a:ext cx="2793305" cy="36933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The 20</a:t>
            </a:r>
            <a:r>
              <a:rPr lang="en-GB" sz="1400" b="1" i="0" u="none" strike="noStrike" cap="none" baseline="30000">
                <a:solidFill>
                  <a:srgbClr val="000000"/>
                </a:solidFill>
                <a:latin typeface="Arial"/>
                <a:ea typeface="Arial"/>
                <a:cs typeface="Arial"/>
                <a:sym typeface="Arial"/>
              </a:rPr>
              <a:t>th</a:t>
            </a:r>
            <a:r>
              <a:rPr lang="en-GB" sz="1400" b="1" i="0" u="none" strike="noStrike" cap="none">
                <a:solidFill>
                  <a:srgbClr val="000000"/>
                </a:solidFill>
                <a:latin typeface="Arial"/>
                <a:ea typeface="Arial"/>
                <a:cs typeface="Arial"/>
                <a:sym typeface="Arial"/>
              </a:rPr>
              <a:t> century</a:t>
            </a:r>
            <a:endParaRPr sz="1400" b="0" i="0" u="none" strike="noStrike" cap="none">
              <a:solidFill>
                <a:srgbClr val="000000"/>
              </a:solidFill>
              <a:latin typeface="Arial"/>
              <a:ea typeface="Arial"/>
              <a:cs typeface="Arial"/>
              <a:sym typeface="Arial"/>
            </a:endParaRPr>
          </a:p>
        </p:txBody>
      </p:sp>
      <p:sp>
        <p:nvSpPr>
          <p:cNvPr id="92" name="Google Shape;92;p26"/>
          <p:cNvSpPr txBox="1"/>
          <p:nvPr/>
        </p:nvSpPr>
        <p:spPr>
          <a:xfrm>
            <a:off x="2270978" y="5038790"/>
            <a:ext cx="601511" cy="30777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1914</a:t>
            </a:r>
            <a:endParaRPr sz="1400" b="0" i="0" u="none" strike="noStrike" cap="none">
              <a:solidFill>
                <a:srgbClr val="000000"/>
              </a:solidFill>
              <a:latin typeface="Arial"/>
              <a:ea typeface="Arial"/>
              <a:cs typeface="Arial"/>
              <a:sym typeface="Arial"/>
            </a:endParaRPr>
          </a:p>
        </p:txBody>
      </p:sp>
      <p:sp>
        <p:nvSpPr>
          <p:cNvPr id="93" name="Google Shape;93;p26"/>
          <p:cNvSpPr txBox="1"/>
          <p:nvPr/>
        </p:nvSpPr>
        <p:spPr>
          <a:xfrm>
            <a:off x="5563372" y="4995763"/>
            <a:ext cx="1416267" cy="30777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1939</a:t>
            </a:r>
            <a:endParaRPr sz="1400" b="0" i="0" u="none" strike="noStrike" cap="none">
              <a:solidFill>
                <a:srgbClr val="000000"/>
              </a:solidFill>
              <a:latin typeface="Arial"/>
              <a:ea typeface="Arial"/>
              <a:cs typeface="Arial"/>
              <a:sym typeface="Arial"/>
            </a:endParaRPr>
          </a:p>
        </p:txBody>
      </p:sp>
      <p:sp>
        <p:nvSpPr>
          <p:cNvPr id="94" name="Google Shape;94;p26"/>
          <p:cNvSpPr/>
          <p:nvPr/>
        </p:nvSpPr>
        <p:spPr>
          <a:xfrm>
            <a:off x="2318824" y="4530761"/>
            <a:ext cx="2061196" cy="303236"/>
          </a:xfrm>
          <a:prstGeom prst="roundRect">
            <a:avLst>
              <a:gd name="adj" fmla="val 16667"/>
            </a:avLst>
          </a:prstGeom>
          <a:solidFill>
            <a:schemeClr val="lt1"/>
          </a:solidFill>
          <a:ln w="254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Arial"/>
                <a:ea typeface="Arial"/>
                <a:cs typeface="Arial"/>
                <a:sym typeface="Arial"/>
              </a:rPr>
              <a:t>First World War</a:t>
            </a:r>
            <a:endParaRPr sz="1400" b="0" i="0" u="none" strike="noStrike" cap="none">
              <a:solidFill>
                <a:srgbClr val="000000"/>
              </a:solidFill>
              <a:latin typeface="Arial"/>
              <a:ea typeface="Arial"/>
              <a:cs typeface="Arial"/>
              <a:sym typeface="Arial"/>
            </a:endParaRPr>
          </a:p>
        </p:txBody>
      </p:sp>
      <p:sp>
        <p:nvSpPr>
          <p:cNvPr id="95" name="Google Shape;95;p26"/>
          <p:cNvSpPr/>
          <p:nvPr/>
        </p:nvSpPr>
        <p:spPr>
          <a:xfrm>
            <a:off x="7203056" y="3540862"/>
            <a:ext cx="1142741" cy="806705"/>
          </a:xfrm>
          <a:prstGeom prst="roundRect">
            <a:avLst>
              <a:gd name="adj" fmla="val 16667"/>
            </a:avLst>
          </a:prstGeom>
          <a:solidFill>
            <a:schemeClr val="lt1"/>
          </a:solidFill>
          <a:ln w="254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Arial"/>
                <a:ea typeface="Arial"/>
                <a:cs typeface="Arial"/>
                <a:sym typeface="Arial"/>
              </a:rPr>
              <a:t>The Holocaust</a:t>
            </a:r>
            <a:endParaRPr sz="1400" b="0" i="0" u="none" strike="noStrike" cap="none">
              <a:solidFill>
                <a:srgbClr val="000000"/>
              </a:solidFill>
              <a:latin typeface="Arial"/>
              <a:ea typeface="Arial"/>
              <a:cs typeface="Arial"/>
              <a:sym typeface="Arial"/>
            </a:endParaRPr>
          </a:p>
        </p:txBody>
      </p:sp>
      <p:sp>
        <p:nvSpPr>
          <p:cNvPr id="96" name="Google Shape;96;p26"/>
          <p:cNvSpPr/>
          <p:nvPr/>
        </p:nvSpPr>
        <p:spPr>
          <a:xfrm>
            <a:off x="6284601" y="4520047"/>
            <a:ext cx="2061196" cy="303236"/>
          </a:xfrm>
          <a:prstGeom prst="roundRect">
            <a:avLst>
              <a:gd name="adj" fmla="val 16667"/>
            </a:avLst>
          </a:prstGeom>
          <a:solidFill>
            <a:schemeClr val="lt1"/>
          </a:solidFill>
          <a:ln w="254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Arial"/>
                <a:ea typeface="Arial"/>
                <a:cs typeface="Arial"/>
                <a:sym typeface="Arial"/>
              </a:rPr>
              <a:t>Second World War</a:t>
            </a:r>
            <a:endParaRPr sz="1400" b="0" i="0" u="none" strike="noStrike" cap="none">
              <a:solidFill>
                <a:srgbClr val="000000"/>
              </a:solidFill>
              <a:latin typeface="Arial"/>
              <a:ea typeface="Arial"/>
              <a:cs typeface="Arial"/>
              <a:sym typeface="Arial"/>
            </a:endParaRPr>
          </a:p>
        </p:txBody>
      </p:sp>
      <p:sp>
        <p:nvSpPr>
          <p:cNvPr id="97" name="Google Shape;97;p26"/>
          <p:cNvSpPr txBox="1"/>
          <p:nvPr/>
        </p:nvSpPr>
        <p:spPr>
          <a:xfrm>
            <a:off x="3865433" y="5028868"/>
            <a:ext cx="601511" cy="30777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1918</a:t>
            </a:r>
            <a:endParaRPr sz="1400" b="0" i="0" u="none" strike="noStrike" cap="none">
              <a:solidFill>
                <a:srgbClr val="000000"/>
              </a:solidFill>
              <a:latin typeface="Arial"/>
              <a:ea typeface="Arial"/>
              <a:cs typeface="Arial"/>
              <a:sym typeface="Arial"/>
            </a:endParaRPr>
          </a:p>
        </p:txBody>
      </p:sp>
      <p:sp>
        <p:nvSpPr>
          <p:cNvPr id="98" name="Google Shape;98;p26"/>
          <p:cNvSpPr txBox="1"/>
          <p:nvPr/>
        </p:nvSpPr>
        <p:spPr>
          <a:xfrm>
            <a:off x="7511096" y="4995763"/>
            <a:ext cx="1416267" cy="30777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1945</a:t>
            </a:r>
            <a:endParaRPr sz="1400" b="0" i="0" u="none" strike="noStrike" cap="none">
              <a:solidFill>
                <a:srgbClr val="000000"/>
              </a:solidFill>
              <a:latin typeface="Arial"/>
              <a:ea typeface="Arial"/>
              <a:cs typeface="Arial"/>
              <a:sym typeface="Arial"/>
            </a:endParaRPr>
          </a:p>
        </p:txBody>
      </p:sp>
      <p:sp>
        <p:nvSpPr>
          <p:cNvPr id="99" name="Google Shape;99;p26"/>
          <p:cNvSpPr/>
          <p:nvPr/>
        </p:nvSpPr>
        <p:spPr>
          <a:xfrm>
            <a:off x="8489813" y="3540862"/>
            <a:ext cx="2146557" cy="427836"/>
          </a:xfrm>
          <a:prstGeom prst="roundRect">
            <a:avLst>
              <a:gd name="adj" fmla="val 16667"/>
            </a:avLst>
          </a:prstGeom>
          <a:solidFill>
            <a:schemeClr val="lt1"/>
          </a:solidFill>
          <a:ln w="254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Arial"/>
                <a:ea typeface="Arial"/>
                <a:cs typeface="Arial"/>
                <a:sym typeface="Arial"/>
              </a:rPr>
              <a:t>Decolonisation</a:t>
            </a:r>
            <a:endParaRPr sz="1400" b="0" i="0" u="none" strike="noStrike" cap="none">
              <a:solidFill>
                <a:srgbClr val="000000"/>
              </a:solidFill>
              <a:latin typeface="Arial"/>
              <a:ea typeface="Arial"/>
              <a:cs typeface="Arial"/>
              <a:sym typeface="Arial"/>
            </a:endParaRPr>
          </a:p>
        </p:txBody>
      </p:sp>
      <p:sp>
        <p:nvSpPr>
          <p:cNvPr id="100" name="Google Shape;100;p26"/>
          <p:cNvSpPr/>
          <p:nvPr/>
        </p:nvSpPr>
        <p:spPr>
          <a:xfrm>
            <a:off x="4380020" y="3540862"/>
            <a:ext cx="1280116" cy="427836"/>
          </a:xfrm>
          <a:prstGeom prst="roundRect">
            <a:avLst>
              <a:gd name="adj" fmla="val 16667"/>
            </a:avLst>
          </a:prstGeom>
          <a:solidFill>
            <a:schemeClr val="lt1"/>
          </a:solidFill>
          <a:ln w="254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Arial"/>
                <a:ea typeface="Arial"/>
                <a:cs typeface="Arial"/>
                <a:sym typeface="Arial"/>
              </a:rPr>
              <a:t>The Weimar Republic</a:t>
            </a:r>
            <a:endParaRPr sz="1400" b="0" i="0" u="none" strike="noStrike" cap="none">
              <a:solidFill>
                <a:srgbClr val="000000"/>
              </a:solidFill>
              <a:latin typeface="Arial"/>
              <a:ea typeface="Arial"/>
              <a:cs typeface="Arial"/>
              <a:sym typeface="Arial"/>
            </a:endParaRPr>
          </a:p>
        </p:txBody>
      </p:sp>
      <p:sp>
        <p:nvSpPr>
          <p:cNvPr id="101" name="Google Shape;101;p26"/>
          <p:cNvSpPr/>
          <p:nvPr/>
        </p:nvSpPr>
        <p:spPr>
          <a:xfrm>
            <a:off x="5522761" y="3001164"/>
            <a:ext cx="2823036" cy="427836"/>
          </a:xfrm>
          <a:prstGeom prst="roundRect">
            <a:avLst>
              <a:gd name="adj" fmla="val 16667"/>
            </a:avLst>
          </a:prstGeom>
          <a:solidFill>
            <a:schemeClr val="lt1"/>
          </a:solidFill>
          <a:ln w="254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Arial"/>
                <a:ea typeface="Arial"/>
                <a:cs typeface="Arial"/>
                <a:sym typeface="Arial"/>
              </a:rPr>
              <a:t>Nazi Germany</a:t>
            </a:r>
            <a:endParaRPr sz="1400" b="0" i="0" u="none" strike="noStrike" cap="none">
              <a:solidFill>
                <a:srgbClr val="000000"/>
              </a:solidFill>
              <a:latin typeface="Arial"/>
              <a:ea typeface="Arial"/>
              <a:cs typeface="Arial"/>
              <a:sym typeface="Arial"/>
            </a:endParaRPr>
          </a:p>
        </p:txBody>
      </p:sp>
      <p:sp>
        <p:nvSpPr>
          <p:cNvPr id="102" name="Google Shape;102;p26"/>
          <p:cNvSpPr/>
          <p:nvPr/>
        </p:nvSpPr>
        <p:spPr>
          <a:xfrm>
            <a:off x="3670192" y="2415192"/>
            <a:ext cx="6966177" cy="427836"/>
          </a:xfrm>
          <a:prstGeom prst="roundRect">
            <a:avLst>
              <a:gd name="adj" fmla="val 16667"/>
            </a:avLst>
          </a:prstGeom>
          <a:solidFill>
            <a:schemeClr val="lt1"/>
          </a:solidFill>
          <a:ln w="254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Arial"/>
                <a:ea typeface="Arial"/>
                <a:cs typeface="Arial"/>
                <a:sym typeface="Arial"/>
              </a:rPr>
              <a:t>The Soviet Union</a:t>
            </a:r>
            <a:endParaRPr sz="1400" b="0" i="0" u="none" strike="noStrike" cap="none">
              <a:solidFill>
                <a:srgbClr val="000000"/>
              </a:solidFill>
              <a:latin typeface="Arial"/>
              <a:ea typeface="Arial"/>
              <a:cs typeface="Arial"/>
              <a:sym typeface="Arial"/>
            </a:endParaRPr>
          </a:p>
        </p:txBody>
      </p:sp>
      <p:sp>
        <p:nvSpPr>
          <p:cNvPr id="103" name="Google Shape;103;p26"/>
          <p:cNvSpPr txBox="1"/>
          <p:nvPr/>
        </p:nvSpPr>
        <p:spPr>
          <a:xfrm>
            <a:off x="3069794" y="2851368"/>
            <a:ext cx="1397150" cy="73866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1917</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Russian Revolution</a:t>
            </a:r>
            <a:endParaRPr sz="1400" b="0" i="0" u="none" strike="noStrike" cap="none">
              <a:solidFill>
                <a:srgbClr val="000000"/>
              </a:solidFill>
              <a:latin typeface="Arial"/>
              <a:ea typeface="Arial"/>
              <a:cs typeface="Arial"/>
              <a:sym typeface="Arial"/>
            </a:endParaRPr>
          </a:p>
        </p:txBody>
      </p:sp>
      <p:sp>
        <p:nvSpPr>
          <p:cNvPr id="104" name="Google Shape;104;p26"/>
          <p:cNvSpPr txBox="1"/>
          <p:nvPr/>
        </p:nvSpPr>
        <p:spPr>
          <a:xfrm>
            <a:off x="4890700" y="3985298"/>
            <a:ext cx="1397150" cy="73866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1933</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Hitler becomes Chancellor</a:t>
            </a:r>
            <a:endParaRPr sz="1400" b="0" i="0" u="none" strike="noStrike" cap="none">
              <a:solidFill>
                <a:srgbClr val="000000"/>
              </a:solidFill>
              <a:latin typeface="Arial"/>
              <a:ea typeface="Arial"/>
              <a:cs typeface="Arial"/>
              <a:sym typeface="Arial"/>
            </a:endParaRPr>
          </a:p>
        </p:txBody>
      </p:sp>
      <p:sp>
        <p:nvSpPr>
          <p:cNvPr id="105" name="Google Shape;105;p26"/>
          <p:cNvSpPr txBox="1"/>
          <p:nvPr/>
        </p:nvSpPr>
        <p:spPr>
          <a:xfrm>
            <a:off x="8452107" y="4041673"/>
            <a:ext cx="1397150" cy="73866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1947</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Indian independence</a:t>
            </a:r>
            <a:endParaRPr sz="1400" b="0" i="0" u="none" strike="noStrike" cap="none">
              <a:solidFill>
                <a:srgbClr val="000000"/>
              </a:solidFill>
              <a:latin typeface="Arial"/>
              <a:ea typeface="Arial"/>
              <a:cs typeface="Arial"/>
              <a:sym typeface="Arial"/>
            </a:endParaRPr>
          </a:p>
        </p:txBody>
      </p:sp>
      <p:sp>
        <p:nvSpPr>
          <p:cNvPr id="106" name="Google Shape;106;p26"/>
          <p:cNvSpPr txBox="1"/>
          <p:nvPr/>
        </p:nvSpPr>
        <p:spPr>
          <a:xfrm>
            <a:off x="11049000" y="67995"/>
            <a:ext cx="1026459"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Page 39</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7"/>
          <p:cNvSpPr txBox="1"/>
          <p:nvPr/>
        </p:nvSpPr>
        <p:spPr>
          <a:xfrm>
            <a:off x="1271464" y="91951"/>
            <a:ext cx="9683964"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lt1"/>
                </a:solidFill>
                <a:latin typeface="Calibri"/>
                <a:ea typeface="Calibri"/>
                <a:cs typeface="Calibri"/>
                <a:sym typeface="Calibri"/>
              </a:rPr>
              <a:t>History 9.3 Revising the 20</a:t>
            </a:r>
            <a:r>
              <a:rPr lang="en-GB" sz="1400" b="0" i="0" u="none" strike="noStrike" cap="none" baseline="30000">
                <a:solidFill>
                  <a:schemeClr val="lt1"/>
                </a:solidFill>
                <a:latin typeface="Calibri"/>
                <a:ea typeface="Calibri"/>
                <a:cs typeface="Calibri"/>
                <a:sym typeface="Calibri"/>
              </a:rPr>
              <a:t>th</a:t>
            </a:r>
            <a:r>
              <a:rPr lang="en-GB" sz="1400" b="0" i="0" u="none" strike="noStrike" cap="none">
                <a:solidFill>
                  <a:schemeClr val="lt1"/>
                </a:solidFill>
                <a:latin typeface="Calibri"/>
                <a:ea typeface="Calibri"/>
                <a:cs typeface="Calibri"/>
                <a:sym typeface="Calibri"/>
              </a:rPr>
              <a:t> Century</a:t>
            </a:r>
            <a:endParaRPr sz="1400" b="0" i="0" u="none" strike="noStrike" cap="none">
              <a:solidFill>
                <a:srgbClr val="000000"/>
              </a:solidFill>
              <a:latin typeface="Arial"/>
              <a:ea typeface="Arial"/>
              <a:cs typeface="Arial"/>
              <a:sym typeface="Arial"/>
            </a:endParaRPr>
          </a:p>
        </p:txBody>
      </p:sp>
      <p:graphicFrame>
        <p:nvGraphicFramePr>
          <p:cNvPr id="113" name="Google Shape;113;p27"/>
          <p:cNvGraphicFramePr/>
          <p:nvPr/>
        </p:nvGraphicFramePr>
        <p:xfrm>
          <a:off x="7085549" y="534258"/>
          <a:ext cx="3869875" cy="6202850"/>
        </p:xfrm>
        <a:graphic>
          <a:graphicData uri="http://schemas.openxmlformats.org/drawingml/2006/table">
            <a:tbl>
              <a:tblPr firstRow="1" bandRow="1">
                <a:noFill/>
                <a:tableStyleId>{79F1E117-1295-4EC3-947D-17D092A7BB19}</a:tableStyleId>
              </a:tblPr>
              <a:tblGrid>
                <a:gridCol w="345775">
                  <a:extLst>
                    <a:ext uri="{9D8B030D-6E8A-4147-A177-3AD203B41FA5}">
                      <a16:colId xmlns:a16="http://schemas.microsoft.com/office/drawing/2014/main" val="20000"/>
                    </a:ext>
                  </a:extLst>
                </a:gridCol>
                <a:gridCol w="1074175">
                  <a:extLst>
                    <a:ext uri="{9D8B030D-6E8A-4147-A177-3AD203B41FA5}">
                      <a16:colId xmlns:a16="http://schemas.microsoft.com/office/drawing/2014/main" val="20001"/>
                    </a:ext>
                  </a:extLst>
                </a:gridCol>
                <a:gridCol w="2449925">
                  <a:extLst>
                    <a:ext uri="{9D8B030D-6E8A-4147-A177-3AD203B41FA5}">
                      <a16:colId xmlns:a16="http://schemas.microsoft.com/office/drawing/2014/main" val="20002"/>
                    </a:ext>
                  </a:extLst>
                </a:gridCol>
              </a:tblGrid>
              <a:tr h="416725">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F</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tc gridSpan="2">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India Key Vocabulary</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tc hMerge="1">
                  <a:txBody>
                    <a:bodyPr/>
                    <a:lstStyle/>
                    <a:p>
                      <a:endParaRPr lang="en-US"/>
                    </a:p>
                  </a:txBody>
                  <a:tcPr/>
                </a:tc>
                <a:extLst>
                  <a:ext uri="{0D108BD9-81ED-4DB2-BD59-A6C34878D82A}">
                    <a16:rowId xmlns:a16="http://schemas.microsoft.com/office/drawing/2014/main" val="10000"/>
                  </a:ext>
                </a:extLst>
              </a:tr>
              <a:tr h="6080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1</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armistice </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an agreement to stop fighting</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6080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2</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sepoys </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latin typeface="Arial"/>
                          <a:ea typeface="Arial"/>
                          <a:cs typeface="Arial"/>
                          <a:sym typeface="Arial"/>
                        </a:rPr>
                        <a:t>Indian soldiers who fought for Britain</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6080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3</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British Raj</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latin typeface="Arial"/>
                          <a:ea typeface="Arial"/>
                          <a:cs typeface="Arial"/>
                          <a:sym typeface="Arial"/>
                        </a:rPr>
                        <a:t>India under British rule</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6080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4</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Viceroy</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latin typeface="Arial"/>
                          <a:ea typeface="Arial"/>
                          <a:cs typeface="Arial"/>
                          <a:sym typeface="Arial"/>
                        </a:rPr>
                        <a:t>the British man who ruled India on behalf of the king</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5491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5</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reform</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latin typeface="Arial"/>
                          <a:ea typeface="Arial"/>
                          <a:cs typeface="Arial"/>
                          <a:sym typeface="Arial"/>
                        </a:rPr>
                        <a:t>small gradual change</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5491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6</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satyagraha</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b="0" u="none" strike="noStrike" cap="none">
                          <a:solidFill>
                            <a:schemeClr val="dk1"/>
                          </a:solidFill>
                          <a:latin typeface="Calibri"/>
                          <a:ea typeface="Calibri"/>
                          <a:cs typeface="Calibri"/>
                          <a:sym typeface="Calibri"/>
                        </a:rPr>
                        <a:t>a form of peaceful protest led by Gandhi</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r h="5491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7</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independence </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freedom from an empire</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7"/>
                  </a:ext>
                </a:extLst>
              </a:tr>
              <a:tr h="5491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8</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imperial rivalry</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rivalry between empires trying to colonise the same part of the world</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8"/>
                  </a:ext>
                </a:extLst>
              </a:tr>
              <a:tr h="5491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9</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turning point</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an event that leads to significant change</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9"/>
                  </a:ext>
                </a:extLst>
              </a:tr>
              <a:tr h="6080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10</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Indian National Congress </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the organisation of Indians fighting back against British rule</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10"/>
                  </a:ext>
                </a:extLst>
              </a:tr>
            </a:tbl>
          </a:graphicData>
        </a:graphic>
      </p:graphicFrame>
      <p:graphicFrame>
        <p:nvGraphicFramePr>
          <p:cNvPr id="114" name="Google Shape;114;p27"/>
          <p:cNvGraphicFramePr/>
          <p:nvPr/>
        </p:nvGraphicFramePr>
        <p:xfrm>
          <a:off x="1271464" y="534258"/>
          <a:ext cx="4672125" cy="6174900"/>
        </p:xfrm>
        <a:graphic>
          <a:graphicData uri="http://schemas.openxmlformats.org/drawingml/2006/table">
            <a:tbl>
              <a:tblPr firstRow="1" bandRow="1">
                <a:noFill/>
                <a:tableStyleId>{79F1E117-1295-4EC3-947D-17D092A7BB19}</a:tableStyleId>
              </a:tblPr>
              <a:tblGrid>
                <a:gridCol w="345775">
                  <a:extLst>
                    <a:ext uri="{9D8B030D-6E8A-4147-A177-3AD203B41FA5}">
                      <a16:colId xmlns:a16="http://schemas.microsoft.com/office/drawing/2014/main" val="20000"/>
                    </a:ext>
                  </a:extLst>
                </a:gridCol>
                <a:gridCol w="1074175">
                  <a:extLst>
                    <a:ext uri="{9D8B030D-6E8A-4147-A177-3AD203B41FA5}">
                      <a16:colId xmlns:a16="http://schemas.microsoft.com/office/drawing/2014/main" val="20001"/>
                    </a:ext>
                  </a:extLst>
                </a:gridCol>
                <a:gridCol w="3252175">
                  <a:extLst>
                    <a:ext uri="{9D8B030D-6E8A-4147-A177-3AD203B41FA5}">
                      <a16:colId xmlns:a16="http://schemas.microsoft.com/office/drawing/2014/main" val="20002"/>
                    </a:ext>
                  </a:extLst>
                </a:gridCol>
              </a:tblGrid>
              <a:tr h="388775">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E</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tc gridSpan="2">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First World War Key Vocabulary</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tc hMerge="1">
                  <a:txBody>
                    <a:bodyPr/>
                    <a:lstStyle/>
                    <a:p>
                      <a:endParaRPr lang="en-US"/>
                    </a:p>
                  </a:txBody>
                  <a:tcPr/>
                </a:tc>
                <a:extLst>
                  <a:ext uri="{0D108BD9-81ED-4DB2-BD59-A6C34878D82A}">
                    <a16:rowId xmlns:a16="http://schemas.microsoft.com/office/drawing/2014/main" val="10000"/>
                  </a:ext>
                </a:extLst>
              </a:tr>
              <a:tr h="6080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1</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alliance</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an agreement to protect each other</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6080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2</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arms race</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latin typeface="Arial"/>
                          <a:ea typeface="Arial"/>
                          <a:cs typeface="Arial"/>
                          <a:sym typeface="Arial"/>
                        </a:rPr>
                        <a:t>countries competing to have the most powerful armed forces</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6080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3</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flashpoint</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latin typeface="Arial"/>
                          <a:ea typeface="Arial"/>
                          <a:cs typeface="Arial"/>
                          <a:sym typeface="Arial"/>
                        </a:rPr>
                        <a:t>An event where tension turns into conflict</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6080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4</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to deter</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latin typeface="Arial"/>
                          <a:ea typeface="Arial"/>
                          <a:cs typeface="Arial"/>
                          <a:sym typeface="Arial"/>
                        </a:rPr>
                        <a:t>to put someone off doing something</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5491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5</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militarism</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latin typeface="Arial"/>
                          <a:ea typeface="Arial"/>
                          <a:cs typeface="Arial"/>
                          <a:sym typeface="Arial"/>
                        </a:rPr>
                        <a:t>the belief in having a strong army / navy</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5491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6</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nationalism</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b="0" u="none" strike="noStrike" cap="none">
                          <a:solidFill>
                            <a:schemeClr val="dk1"/>
                          </a:solidFill>
                          <a:latin typeface="Calibri"/>
                          <a:ea typeface="Calibri"/>
                          <a:cs typeface="Calibri"/>
                          <a:sym typeface="Calibri"/>
                        </a:rPr>
                        <a:t>A belief that your country is the best</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r h="5491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7</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imperialism</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The policy of colonising parts of the world</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7"/>
                  </a:ext>
                </a:extLst>
              </a:tr>
              <a:tr h="5491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8</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imperial rivalry</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rivalry between empires trying to colonise the same part of the world</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8"/>
                  </a:ext>
                </a:extLst>
              </a:tr>
              <a:tr h="5491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9</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to mobilise</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To get an army ready to fight</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9"/>
                  </a:ext>
                </a:extLst>
              </a:tr>
              <a:tr h="6080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10</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unification</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becoming one country</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10"/>
                  </a:ext>
                </a:extLst>
              </a:tr>
            </a:tbl>
          </a:graphicData>
        </a:graphic>
      </p:graphicFrame>
      <p:sp>
        <p:nvSpPr>
          <p:cNvPr id="115" name="Google Shape;115;p27"/>
          <p:cNvSpPr txBox="1"/>
          <p:nvPr/>
        </p:nvSpPr>
        <p:spPr>
          <a:xfrm>
            <a:off x="11049000" y="67995"/>
            <a:ext cx="1026459"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Page 40</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2"/>
          <p:cNvSpPr txBox="1"/>
          <p:nvPr/>
        </p:nvSpPr>
        <p:spPr>
          <a:xfrm>
            <a:off x="209725" y="91951"/>
            <a:ext cx="1180744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400" b="0" i="0" u="none" strike="noStrike" cap="none">
                <a:solidFill>
                  <a:schemeClr val="lt1"/>
                </a:solidFill>
                <a:latin typeface="Calibri"/>
                <a:ea typeface="Calibri"/>
                <a:cs typeface="Calibri"/>
                <a:sym typeface="Calibri"/>
              </a:rPr>
              <a:t>History 9.3 Revising the 20</a:t>
            </a:r>
            <a:r>
              <a:rPr lang="en-GB" sz="1400" b="0" i="0" u="none" strike="noStrike" cap="none" baseline="30000">
                <a:solidFill>
                  <a:schemeClr val="lt1"/>
                </a:solidFill>
                <a:latin typeface="Calibri"/>
                <a:ea typeface="Calibri"/>
                <a:cs typeface="Calibri"/>
                <a:sym typeface="Calibri"/>
              </a:rPr>
              <a:t>th</a:t>
            </a:r>
            <a:r>
              <a:rPr lang="en-GB" sz="1400" b="0" i="0" u="none" strike="noStrike" cap="none">
                <a:solidFill>
                  <a:schemeClr val="lt1"/>
                </a:solidFill>
                <a:latin typeface="Calibri"/>
                <a:ea typeface="Calibri"/>
                <a:cs typeface="Calibri"/>
                <a:sym typeface="Calibri"/>
              </a:rPr>
              <a:t> century</a:t>
            </a:r>
            <a:endParaRPr/>
          </a:p>
        </p:txBody>
      </p:sp>
      <p:graphicFrame>
        <p:nvGraphicFramePr>
          <p:cNvPr id="122" name="Google Shape;122;p2"/>
          <p:cNvGraphicFramePr/>
          <p:nvPr/>
        </p:nvGraphicFramePr>
        <p:xfrm>
          <a:off x="209725" y="534258"/>
          <a:ext cx="3716325" cy="6202850"/>
        </p:xfrm>
        <a:graphic>
          <a:graphicData uri="http://schemas.openxmlformats.org/drawingml/2006/table">
            <a:tbl>
              <a:tblPr firstRow="1" bandRow="1">
                <a:noFill/>
                <a:tableStyleId>{79F1E117-1295-4EC3-947D-17D092A7BB19}</a:tableStyleId>
              </a:tblPr>
              <a:tblGrid>
                <a:gridCol w="332075">
                  <a:extLst>
                    <a:ext uri="{9D8B030D-6E8A-4147-A177-3AD203B41FA5}">
                      <a16:colId xmlns:a16="http://schemas.microsoft.com/office/drawing/2014/main" val="20000"/>
                    </a:ext>
                  </a:extLst>
                </a:gridCol>
                <a:gridCol w="1031550">
                  <a:extLst>
                    <a:ext uri="{9D8B030D-6E8A-4147-A177-3AD203B41FA5}">
                      <a16:colId xmlns:a16="http://schemas.microsoft.com/office/drawing/2014/main" val="20001"/>
                    </a:ext>
                  </a:extLst>
                </a:gridCol>
                <a:gridCol w="2352700">
                  <a:extLst>
                    <a:ext uri="{9D8B030D-6E8A-4147-A177-3AD203B41FA5}">
                      <a16:colId xmlns:a16="http://schemas.microsoft.com/office/drawing/2014/main" val="20002"/>
                    </a:ext>
                  </a:extLst>
                </a:gridCol>
              </a:tblGrid>
              <a:tr h="416725">
                <a:tc>
                  <a:txBody>
                    <a:bodyPr/>
                    <a:lstStyle/>
                    <a:p>
                      <a:pPr marL="0" marR="0" lvl="0" indent="0" algn="ctr" rtl="0">
                        <a:lnSpc>
                          <a:spcPct val="100000"/>
                        </a:lnSpc>
                        <a:spcBef>
                          <a:spcPts val="0"/>
                        </a:spcBef>
                        <a:spcAft>
                          <a:spcPts val="0"/>
                        </a:spcAft>
                        <a:buNone/>
                      </a:pPr>
                      <a:r>
                        <a:rPr lang="en-GB" sz="1100" b="0" u="none" strike="noStrike" cap="none">
                          <a:solidFill>
                            <a:schemeClr val="lt1"/>
                          </a:solidFill>
                        </a:rPr>
                        <a:t>G</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gridSpan="2">
                  <a:txBody>
                    <a:bodyPr/>
                    <a:lstStyle/>
                    <a:p>
                      <a:pPr marL="0" marR="0" lvl="0" indent="0" algn="l" rtl="0">
                        <a:lnSpc>
                          <a:spcPct val="100000"/>
                        </a:lnSpc>
                        <a:spcBef>
                          <a:spcPts val="0"/>
                        </a:spcBef>
                        <a:spcAft>
                          <a:spcPts val="0"/>
                        </a:spcAft>
                        <a:buNone/>
                      </a:pPr>
                      <a:r>
                        <a:rPr lang="en-GB" sz="1100" b="0" u="none" strike="noStrike" cap="none">
                          <a:solidFill>
                            <a:schemeClr val="lt1"/>
                          </a:solidFill>
                        </a:rPr>
                        <a:t>Soviet Russia Key Vocabulary</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hMerge="1">
                  <a:txBody>
                    <a:bodyPr/>
                    <a:lstStyle/>
                    <a:p>
                      <a:endParaRPr lang="en-US"/>
                    </a:p>
                  </a:txBody>
                  <a:tcPr/>
                </a:tc>
                <a:extLst>
                  <a:ext uri="{0D108BD9-81ED-4DB2-BD59-A6C34878D82A}">
                    <a16:rowId xmlns:a16="http://schemas.microsoft.com/office/drawing/2014/main" val="10000"/>
                  </a:ext>
                </a:extLst>
              </a:tr>
              <a:tr h="6080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solidFill>
                            <a:schemeClr val="dk1"/>
                          </a:solidFill>
                          <a:latin typeface="Calibri"/>
                          <a:ea typeface="Calibri"/>
                          <a:cs typeface="Calibri"/>
                          <a:sym typeface="Calibri"/>
                        </a:rPr>
                        <a:t>Communism</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an economic system in which a worker’s government controlled factories and trade</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6080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solidFill>
                            <a:schemeClr val="dk1"/>
                          </a:solidFill>
                          <a:latin typeface="Calibri"/>
                          <a:ea typeface="Calibri"/>
                          <a:cs typeface="Calibri"/>
                          <a:sym typeface="Calibri"/>
                        </a:rPr>
                        <a:t>Capitalism</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latin typeface="Arial"/>
                          <a:ea typeface="Arial"/>
                          <a:cs typeface="Arial"/>
                          <a:sym typeface="Arial"/>
                        </a:rPr>
                        <a:t>an economic system in which businessmen controlled factories and trade</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6080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3</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solidFill>
                            <a:schemeClr val="dk1"/>
                          </a:solidFill>
                          <a:latin typeface="Calibri"/>
                          <a:ea typeface="Calibri"/>
                          <a:cs typeface="Calibri"/>
                          <a:sym typeface="Calibri"/>
                        </a:rPr>
                        <a:t>Bolsheviks</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latin typeface="Arial"/>
                          <a:ea typeface="Arial"/>
                          <a:cs typeface="Arial"/>
                          <a:sym typeface="Arial"/>
                        </a:rPr>
                        <a:t>the communist party in Russia</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6080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4</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solidFill>
                            <a:schemeClr val="dk1"/>
                          </a:solidFill>
                          <a:latin typeface="Calibri"/>
                          <a:ea typeface="Calibri"/>
                          <a:cs typeface="Calibri"/>
                          <a:sym typeface="Calibri"/>
                        </a:rPr>
                        <a:t>the Tsar</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latin typeface="Arial"/>
                          <a:ea typeface="Arial"/>
                          <a:cs typeface="Arial"/>
                          <a:sym typeface="Arial"/>
                        </a:rPr>
                        <a:t>the emperor of Russia before 1917</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5491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5</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solidFill>
                            <a:schemeClr val="dk1"/>
                          </a:solidFill>
                          <a:latin typeface="Calibri"/>
                          <a:ea typeface="Calibri"/>
                          <a:cs typeface="Calibri"/>
                          <a:sym typeface="Calibri"/>
                        </a:rPr>
                        <a:t>Joseph Stalin</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latin typeface="Arial"/>
                          <a:ea typeface="Arial"/>
                          <a:cs typeface="Arial"/>
                          <a:sym typeface="Arial"/>
                        </a:rPr>
                        <a:t>the communist dictator in Russia</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5491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6</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solidFill>
                            <a:schemeClr val="dk1"/>
                          </a:solidFill>
                          <a:latin typeface="Calibri"/>
                          <a:ea typeface="Calibri"/>
                          <a:cs typeface="Calibri"/>
                          <a:sym typeface="Calibri"/>
                        </a:rPr>
                        <a:t>propaganda</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b="0" u="none" strike="noStrike" cap="none">
                          <a:solidFill>
                            <a:schemeClr val="dk1"/>
                          </a:solidFill>
                          <a:latin typeface="Calibri"/>
                          <a:ea typeface="Calibri"/>
                          <a:cs typeface="Calibri"/>
                          <a:sym typeface="Calibri"/>
                        </a:rPr>
                        <a:t>material produced by the government to encourage people to support it</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r h="5491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7</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solidFill>
                            <a:schemeClr val="dk1"/>
                          </a:solidFill>
                          <a:latin typeface="Calibri"/>
                          <a:ea typeface="Calibri"/>
                          <a:cs typeface="Calibri"/>
                          <a:sym typeface="Calibri"/>
                        </a:rPr>
                        <a:t>the purges</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arrests and executions of Stalin’s rivals in the 1930s</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7"/>
                  </a:ext>
                </a:extLst>
              </a:tr>
              <a:tr h="5491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8</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solidFill>
                            <a:schemeClr val="dk1"/>
                          </a:solidFill>
                          <a:latin typeface="Calibri"/>
                          <a:ea typeface="Calibri"/>
                          <a:cs typeface="Calibri"/>
                          <a:sym typeface="Calibri"/>
                        </a:rPr>
                        <a:t>the gulags</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Stalin’s prison camps</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8"/>
                  </a:ext>
                </a:extLst>
              </a:tr>
              <a:tr h="5491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9</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solidFill>
                            <a:schemeClr val="dk1"/>
                          </a:solidFill>
                          <a:latin typeface="Calibri"/>
                          <a:ea typeface="Calibri"/>
                          <a:cs typeface="Calibri"/>
                          <a:sym typeface="Calibri"/>
                        </a:rPr>
                        <a:t>dictator</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a ruler with complete power</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9"/>
                  </a:ext>
                </a:extLst>
              </a:tr>
              <a:tr h="6080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10</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solidFill>
                            <a:schemeClr val="dk1"/>
                          </a:solidFill>
                          <a:latin typeface="Calibri"/>
                          <a:ea typeface="Calibri"/>
                          <a:cs typeface="Calibri"/>
                          <a:sym typeface="Calibri"/>
                        </a:rPr>
                        <a:t>dictatorship</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a system of government in which one ruler has complete power</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10"/>
                  </a:ext>
                </a:extLst>
              </a:tr>
            </a:tbl>
          </a:graphicData>
        </a:graphic>
      </p:graphicFrame>
      <p:graphicFrame>
        <p:nvGraphicFramePr>
          <p:cNvPr id="123" name="Google Shape;123;p2"/>
          <p:cNvGraphicFramePr/>
          <p:nvPr/>
        </p:nvGraphicFramePr>
        <p:xfrm>
          <a:off x="4237838" y="534258"/>
          <a:ext cx="3716325" cy="5181210"/>
        </p:xfrm>
        <a:graphic>
          <a:graphicData uri="http://schemas.openxmlformats.org/drawingml/2006/table">
            <a:tbl>
              <a:tblPr firstRow="1" bandRow="1">
                <a:noFill/>
                <a:tableStyleId>{79F1E117-1295-4EC3-947D-17D092A7BB19}</a:tableStyleId>
              </a:tblPr>
              <a:tblGrid>
                <a:gridCol w="332075">
                  <a:extLst>
                    <a:ext uri="{9D8B030D-6E8A-4147-A177-3AD203B41FA5}">
                      <a16:colId xmlns:a16="http://schemas.microsoft.com/office/drawing/2014/main" val="20000"/>
                    </a:ext>
                  </a:extLst>
                </a:gridCol>
                <a:gridCol w="1031550">
                  <a:extLst>
                    <a:ext uri="{9D8B030D-6E8A-4147-A177-3AD203B41FA5}">
                      <a16:colId xmlns:a16="http://schemas.microsoft.com/office/drawing/2014/main" val="20001"/>
                    </a:ext>
                  </a:extLst>
                </a:gridCol>
                <a:gridCol w="2352700">
                  <a:extLst>
                    <a:ext uri="{9D8B030D-6E8A-4147-A177-3AD203B41FA5}">
                      <a16:colId xmlns:a16="http://schemas.microsoft.com/office/drawing/2014/main" val="20002"/>
                    </a:ext>
                  </a:extLst>
                </a:gridCol>
              </a:tblGrid>
              <a:tr h="416725">
                <a:tc>
                  <a:txBody>
                    <a:bodyPr/>
                    <a:lstStyle/>
                    <a:p>
                      <a:pPr marL="0" marR="0" lvl="0" indent="0" algn="ctr" rtl="0">
                        <a:lnSpc>
                          <a:spcPct val="100000"/>
                        </a:lnSpc>
                        <a:spcBef>
                          <a:spcPts val="0"/>
                        </a:spcBef>
                        <a:spcAft>
                          <a:spcPts val="0"/>
                        </a:spcAft>
                        <a:buNone/>
                      </a:pPr>
                      <a:r>
                        <a:rPr lang="en-GB" sz="1100" b="0" u="none" strike="noStrike" cap="none">
                          <a:solidFill>
                            <a:schemeClr val="lt1"/>
                          </a:solidFill>
                        </a:rPr>
                        <a:t>H</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gridSpan="2">
                  <a:txBody>
                    <a:bodyPr/>
                    <a:lstStyle/>
                    <a:p>
                      <a:pPr marL="0" marR="0" lvl="0" indent="0" algn="l" rtl="0">
                        <a:lnSpc>
                          <a:spcPct val="100000"/>
                        </a:lnSpc>
                        <a:spcBef>
                          <a:spcPts val="0"/>
                        </a:spcBef>
                        <a:spcAft>
                          <a:spcPts val="0"/>
                        </a:spcAft>
                        <a:buNone/>
                      </a:pPr>
                      <a:r>
                        <a:rPr lang="en-GB" sz="1100" b="0" u="none" strike="noStrike" cap="none">
                          <a:solidFill>
                            <a:schemeClr val="lt1"/>
                          </a:solidFill>
                        </a:rPr>
                        <a:t>Weimar Republic Key Vocabulary</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hMerge="1">
                  <a:txBody>
                    <a:bodyPr/>
                    <a:lstStyle/>
                    <a:p>
                      <a:endParaRPr lang="en-US"/>
                    </a:p>
                  </a:txBody>
                  <a:tcPr/>
                </a:tc>
                <a:extLst>
                  <a:ext uri="{0D108BD9-81ED-4DB2-BD59-A6C34878D82A}">
                    <a16:rowId xmlns:a16="http://schemas.microsoft.com/office/drawing/2014/main" val="10000"/>
                  </a:ext>
                </a:extLst>
              </a:tr>
              <a:tr h="6080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solidFill>
                            <a:schemeClr val="dk1"/>
                          </a:solidFill>
                          <a:latin typeface="Calibri"/>
                          <a:ea typeface="Calibri"/>
                          <a:cs typeface="Calibri"/>
                          <a:sym typeface="Calibri"/>
                        </a:rPr>
                        <a:t>Chancellor</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the German prime minister</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6080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solidFill>
                            <a:schemeClr val="dk1"/>
                          </a:solidFill>
                          <a:latin typeface="Calibri"/>
                          <a:ea typeface="Calibri"/>
                          <a:cs typeface="Calibri"/>
                          <a:sym typeface="Calibri"/>
                        </a:rPr>
                        <a:t>Reichstag</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latin typeface="Arial"/>
                          <a:ea typeface="Arial"/>
                          <a:cs typeface="Arial"/>
                          <a:sym typeface="Arial"/>
                        </a:rPr>
                        <a:t>the German Parliament</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6080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3</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solidFill>
                            <a:schemeClr val="dk1"/>
                          </a:solidFill>
                          <a:latin typeface="Calibri"/>
                          <a:ea typeface="Calibri"/>
                          <a:cs typeface="Calibri"/>
                          <a:sym typeface="Calibri"/>
                        </a:rPr>
                        <a:t>to abdicate</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latin typeface="Arial"/>
                          <a:ea typeface="Arial"/>
                          <a:cs typeface="Arial"/>
                          <a:sym typeface="Arial"/>
                        </a:rPr>
                        <a:t>to step down (as king)</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6080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4</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solidFill>
                            <a:schemeClr val="dk1"/>
                          </a:solidFill>
                          <a:latin typeface="Calibri"/>
                          <a:ea typeface="Calibri"/>
                          <a:cs typeface="Calibri"/>
                          <a:sym typeface="Calibri"/>
                        </a:rPr>
                        <a:t>the Weimar Republic</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latin typeface="Arial"/>
                          <a:ea typeface="Arial"/>
                          <a:cs typeface="Arial"/>
                          <a:sym typeface="Arial"/>
                        </a:rPr>
                        <a:t>Germany’s democratic government between 1919 and 1933</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5491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5</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solidFill>
                            <a:schemeClr val="dk1"/>
                          </a:solidFill>
                          <a:latin typeface="Calibri"/>
                          <a:ea typeface="Calibri"/>
                          <a:cs typeface="Calibri"/>
                          <a:sym typeface="Calibri"/>
                        </a:rPr>
                        <a:t>Treaty of Versailles</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latin typeface="Arial"/>
                          <a:ea typeface="Arial"/>
                          <a:cs typeface="Arial"/>
                          <a:sym typeface="Arial"/>
                        </a:rPr>
                        <a:t>the treaty that stated what price Germany had to pay for losing WW1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5491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6</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solidFill>
                            <a:schemeClr val="dk1"/>
                          </a:solidFill>
                          <a:latin typeface="Calibri"/>
                          <a:ea typeface="Calibri"/>
                          <a:cs typeface="Calibri"/>
                          <a:sym typeface="Calibri"/>
                        </a:rPr>
                        <a:t>reparations</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b="0" u="none" strike="noStrike" cap="none">
                          <a:solidFill>
                            <a:schemeClr val="dk1"/>
                          </a:solidFill>
                          <a:latin typeface="Calibri"/>
                          <a:ea typeface="Calibri"/>
                          <a:cs typeface="Calibri"/>
                          <a:sym typeface="Calibri"/>
                        </a:rPr>
                        <a:t>money that Germany had to pay to Britain and France as a result of the Treaty of Versailles</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r h="5491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7</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solidFill>
                            <a:schemeClr val="dk1"/>
                          </a:solidFill>
                          <a:latin typeface="Calibri"/>
                          <a:ea typeface="Calibri"/>
                          <a:cs typeface="Calibri"/>
                          <a:sym typeface="Calibri"/>
                        </a:rPr>
                        <a:t>anti-Semitism</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racism towards Jews</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7"/>
                  </a:ext>
                </a:extLst>
              </a:tr>
              <a:tr h="5491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8</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solidFill>
                            <a:schemeClr val="dk1"/>
                          </a:solidFill>
                          <a:latin typeface="Calibri"/>
                          <a:ea typeface="Calibri"/>
                          <a:cs typeface="Calibri"/>
                          <a:sym typeface="Calibri"/>
                        </a:rPr>
                        <a:t>scapegoat</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someone who takes the blame for a problem even if they weren’t responsible for it</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8"/>
                  </a:ext>
                </a:extLst>
              </a:tr>
            </a:tbl>
          </a:graphicData>
        </a:graphic>
      </p:graphicFrame>
      <p:graphicFrame>
        <p:nvGraphicFramePr>
          <p:cNvPr id="124" name="Google Shape;124;p2"/>
          <p:cNvGraphicFramePr/>
          <p:nvPr/>
        </p:nvGraphicFramePr>
        <p:xfrm>
          <a:off x="8275313" y="534258"/>
          <a:ext cx="3716325" cy="5045625"/>
        </p:xfrm>
        <a:graphic>
          <a:graphicData uri="http://schemas.openxmlformats.org/drawingml/2006/table">
            <a:tbl>
              <a:tblPr firstRow="1" bandRow="1">
                <a:noFill/>
                <a:tableStyleId>{79F1E117-1295-4EC3-947D-17D092A7BB19}</a:tableStyleId>
              </a:tblPr>
              <a:tblGrid>
                <a:gridCol w="332075">
                  <a:extLst>
                    <a:ext uri="{9D8B030D-6E8A-4147-A177-3AD203B41FA5}">
                      <a16:colId xmlns:a16="http://schemas.microsoft.com/office/drawing/2014/main" val="20000"/>
                    </a:ext>
                  </a:extLst>
                </a:gridCol>
                <a:gridCol w="1031550">
                  <a:extLst>
                    <a:ext uri="{9D8B030D-6E8A-4147-A177-3AD203B41FA5}">
                      <a16:colId xmlns:a16="http://schemas.microsoft.com/office/drawing/2014/main" val="20001"/>
                    </a:ext>
                  </a:extLst>
                </a:gridCol>
                <a:gridCol w="2352700">
                  <a:extLst>
                    <a:ext uri="{9D8B030D-6E8A-4147-A177-3AD203B41FA5}">
                      <a16:colId xmlns:a16="http://schemas.microsoft.com/office/drawing/2014/main" val="20002"/>
                    </a:ext>
                  </a:extLst>
                </a:gridCol>
              </a:tblGrid>
              <a:tr h="416725">
                <a:tc>
                  <a:txBody>
                    <a:bodyPr/>
                    <a:lstStyle/>
                    <a:p>
                      <a:pPr marL="0" marR="0" lvl="0" indent="0" algn="ctr" rtl="0">
                        <a:lnSpc>
                          <a:spcPct val="100000"/>
                        </a:lnSpc>
                        <a:spcBef>
                          <a:spcPts val="0"/>
                        </a:spcBef>
                        <a:spcAft>
                          <a:spcPts val="0"/>
                        </a:spcAft>
                        <a:buNone/>
                      </a:pPr>
                      <a:r>
                        <a:rPr lang="en-GB" sz="1100" b="0" u="none" strike="noStrike" cap="none">
                          <a:solidFill>
                            <a:schemeClr val="lt1"/>
                          </a:solidFill>
                        </a:rPr>
                        <a:t>I</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gridSpan="2">
                  <a:txBody>
                    <a:bodyPr/>
                    <a:lstStyle/>
                    <a:p>
                      <a:pPr marL="0" marR="0" lvl="0" indent="0" algn="l" rtl="0">
                        <a:lnSpc>
                          <a:spcPct val="100000"/>
                        </a:lnSpc>
                        <a:spcBef>
                          <a:spcPts val="0"/>
                        </a:spcBef>
                        <a:spcAft>
                          <a:spcPts val="0"/>
                        </a:spcAft>
                        <a:buNone/>
                      </a:pPr>
                      <a:r>
                        <a:rPr lang="en-GB" sz="1100" b="0" u="none" strike="noStrike" cap="none">
                          <a:solidFill>
                            <a:schemeClr val="lt1"/>
                          </a:solidFill>
                        </a:rPr>
                        <a:t>Second World War Key Vocabulary</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901"/>
                      </a:srgbClr>
                    </a:solidFill>
                  </a:tcPr>
                </a:tc>
                <a:tc hMerge="1">
                  <a:txBody>
                    <a:bodyPr/>
                    <a:lstStyle/>
                    <a:p>
                      <a:endParaRPr lang="en-US"/>
                    </a:p>
                  </a:txBody>
                  <a:tcPr/>
                </a:tc>
                <a:extLst>
                  <a:ext uri="{0D108BD9-81ED-4DB2-BD59-A6C34878D82A}">
                    <a16:rowId xmlns:a16="http://schemas.microsoft.com/office/drawing/2014/main" val="10000"/>
                  </a:ext>
                </a:extLst>
              </a:tr>
              <a:tr h="6080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solidFill>
                            <a:schemeClr val="dk1"/>
                          </a:solidFill>
                          <a:latin typeface="Calibri"/>
                          <a:ea typeface="Calibri"/>
                          <a:cs typeface="Calibri"/>
                          <a:sym typeface="Calibri"/>
                        </a:rPr>
                        <a:t>appeasement</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the British policy of giving Hitler what he wanted to avoid another war</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6080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solidFill>
                            <a:schemeClr val="dk1"/>
                          </a:solidFill>
                          <a:latin typeface="Calibri"/>
                          <a:ea typeface="Calibri"/>
                          <a:cs typeface="Calibri"/>
                          <a:sym typeface="Calibri"/>
                        </a:rPr>
                        <a:t>the Blitz</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latin typeface="Arial"/>
                          <a:ea typeface="Arial"/>
                          <a:cs typeface="Arial"/>
                          <a:sym typeface="Arial"/>
                        </a:rPr>
                        <a:t>the bombing of British cities by German planes in 1940 and 1941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6080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3</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solidFill>
                            <a:schemeClr val="dk1"/>
                          </a:solidFill>
                          <a:latin typeface="Calibri"/>
                          <a:ea typeface="Calibri"/>
                          <a:cs typeface="Calibri"/>
                          <a:sym typeface="Calibri"/>
                        </a:rPr>
                        <a:t>rationing</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latin typeface="Arial"/>
                          <a:ea typeface="Arial"/>
                          <a:cs typeface="Arial"/>
                          <a:sym typeface="Arial"/>
                        </a:rPr>
                        <a:t>government limits on how much food people can buy</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6080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4</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solidFill>
                            <a:schemeClr val="dk1"/>
                          </a:solidFill>
                          <a:latin typeface="Calibri"/>
                          <a:ea typeface="Calibri"/>
                          <a:cs typeface="Calibri"/>
                          <a:sym typeface="Calibri"/>
                        </a:rPr>
                        <a:t>to evacuate</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latin typeface="Arial"/>
                          <a:ea typeface="Arial"/>
                          <a:cs typeface="Arial"/>
                          <a:sym typeface="Arial"/>
                        </a:rPr>
                        <a:t>to move people away from a danger area</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5491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5</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solidFill>
                            <a:schemeClr val="dk1"/>
                          </a:solidFill>
                          <a:latin typeface="Calibri"/>
                          <a:ea typeface="Calibri"/>
                          <a:cs typeface="Calibri"/>
                          <a:sym typeface="Calibri"/>
                        </a:rPr>
                        <a:t>national identity</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latin typeface="Arial"/>
                          <a:ea typeface="Arial"/>
                          <a:cs typeface="Arial"/>
                          <a:sym typeface="Arial"/>
                        </a:rPr>
                        <a:t>what it means to be from a particular country</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5491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6</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solidFill>
                            <a:schemeClr val="dk1"/>
                          </a:solidFill>
                          <a:latin typeface="Calibri"/>
                          <a:ea typeface="Calibri"/>
                          <a:cs typeface="Calibri"/>
                          <a:sym typeface="Calibri"/>
                        </a:rPr>
                        <a:t>postwar</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b="0" u="none" strike="noStrike" cap="none">
                          <a:solidFill>
                            <a:schemeClr val="dk1"/>
                          </a:solidFill>
                          <a:latin typeface="Calibri"/>
                          <a:ea typeface="Calibri"/>
                          <a:cs typeface="Calibri"/>
                          <a:sym typeface="Calibri"/>
                        </a:rPr>
                        <a:t>after the Second World War</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r h="5491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7</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solidFill>
                            <a:schemeClr val="dk1"/>
                          </a:solidFill>
                          <a:latin typeface="Calibri"/>
                          <a:ea typeface="Calibri"/>
                          <a:cs typeface="Calibri"/>
                          <a:sym typeface="Calibri"/>
                        </a:rPr>
                        <a:t>decolonisation</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the process of colonies becoming independent from an empire</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7"/>
                  </a:ext>
                </a:extLst>
              </a:tr>
              <a:tr h="5491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8</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u="none" strike="noStrike" cap="none">
                          <a:solidFill>
                            <a:schemeClr val="dk1"/>
                          </a:solidFill>
                          <a:latin typeface="Calibri"/>
                          <a:ea typeface="Calibri"/>
                          <a:cs typeface="Calibri"/>
                          <a:sym typeface="Calibri"/>
                        </a:rPr>
                        <a:t>oral history</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finding out about the past by interviewing people who were there</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8"/>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12"/>
          <p:cNvSpPr txBox="1"/>
          <p:nvPr/>
        </p:nvSpPr>
        <p:spPr>
          <a:xfrm>
            <a:off x="1271464" y="66072"/>
            <a:ext cx="9649072" cy="307736"/>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lt1"/>
                </a:solidFill>
                <a:latin typeface="Calibri"/>
                <a:ea typeface="Calibri"/>
                <a:cs typeface="Calibri"/>
                <a:sym typeface="Calibri"/>
              </a:rPr>
              <a:t>History 9.3 Revising the Early Modern period</a:t>
            </a:r>
            <a:endParaRPr sz="1400" b="0" i="0" u="none" strike="noStrike" cap="none">
              <a:solidFill>
                <a:srgbClr val="000000"/>
              </a:solidFill>
              <a:latin typeface="Arial"/>
              <a:ea typeface="Arial"/>
              <a:cs typeface="Arial"/>
              <a:sym typeface="Arial"/>
            </a:endParaRPr>
          </a:p>
        </p:txBody>
      </p:sp>
      <p:graphicFrame>
        <p:nvGraphicFramePr>
          <p:cNvPr id="131" name="Google Shape;131;p12"/>
          <p:cNvGraphicFramePr/>
          <p:nvPr/>
        </p:nvGraphicFramePr>
        <p:xfrm>
          <a:off x="1270242" y="534258"/>
          <a:ext cx="9649075" cy="5873500"/>
        </p:xfrm>
        <a:graphic>
          <a:graphicData uri="http://schemas.openxmlformats.org/drawingml/2006/table">
            <a:tbl>
              <a:tblPr>
                <a:noFill/>
                <a:tableStyleId>{757227CB-B53E-4CB8-A77E-5D6A165CA315}</a:tableStyleId>
              </a:tblPr>
              <a:tblGrid>
                <a:gridCol w="531125">
                  <a:extLst>
                    <a:ext uri="{9D8B030D-6E8A-4147-A177-3AD203B41FA5}">
                      <a16:colId xmlns:a16="http://schemas.microsoft.com/office/drawing/2014/main" val="20000"/>
                    </a:ext>
                  </a:extLst>
                </a:gridCol>
                <a:gridCol w="9117950">
                  <a:extLst>
                    <a:ext uri="{9D8B030D-6E8A-4147-A177-3AD203B41FA5}">
                      <a16:colId xmlns:a16="http://schemas.microsoft.com/office/drawing/2014/main" val="20001"/>
                    </a:ext>
                  </a:extLst>
                </a:gridCol>
              </a:tblGrid>
              <a:tr h="358300">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J</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117"/>
                      </a:srgbClr>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Early Modern period mental timeline</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117"/>
                      </a:srgbClr>
                    </a:solidFill>
                  </a:tcPr>
                </a:tc>
                <a:extLst>
                  <a:ext uri="{0D108BD9-81ED-4DB2-BD59-A6C34878D82A}">
                    <a16:rowId xmlns:a16="http://schemas.microsoft.com/office/drawing/2014/main" val="10000"/>
                  </a:ext>
                </a:extLst>
              </a:tr>
              <a:tr h="5515200">
                <a:tc gridSpan="2">
                  <a:txBody>
                    <a:bodyPr/>
                    <a:lstStyle/>
                    <a:p>
                      <a:pPr marL="0" marR="0" lvl="0" indent="0" algn="ctr" rtl="0">
                        <a:lnSpc>
                          <a:spcPct val="100000"/>
                        </a:lnSpc>
                        <a:spcBef>
                          <a:spcPts val="0"/>
                        </a:spcBef>
                        <a:spcAft>
                          <a:spcPts val="0"/>
                        </a:spcAft>
                        <a:buClr>
                          <a:srgbClr val="000000"/>
                        </a:buClr>
                        <a:buSzPts val="1100"/>
                        <a:buFont typeface="Arial"/>
                        <a:buNone/>
                      </a:pPr>
                      <a:endParaRPr sz="1100" u="none" strike="noStrike" cap="none">
                        <a:solidFill>
                          <a:schemeClr val="dk1"/>
                        </a:solidFill>
                        <a:latin typeface="Arial"/>
                        <a:ea typeface="Arial"/>
                        <a:cs typeface="Arial"/>
                        <a:sym typeface="Aria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1"/>
                  </a:ext>
                </a:extLst>
              </a:tr>
            </a:tbl>
          </a:graphicData>
        </a:graphic>
      </p:graphicFrame>
      <p:cxnSp>
        <p:nvCxnSpPr>
          <p:cNvPr id="132" name="Google Shape;132;p12"/>
          <p:cNvCxnSpPr/>
          <p:nvPr/>
        </p:nvCxnSpPr>
        <p:spPr>
          <a:xfrm>
            <a:off x="1526875" y="3571336"/>
            <a:ext cx="9109495" cy="0"/>
          </a:xfrm>
          <a:prstGeom prst="straightConnector1">
            <a:avLst/>
          </a:prstGeom>
          <a:noFill/>
          <a:ln w="9525" cap="flat" cmpd="sng">
            <a:solidFill>
              <a:schemeClr val="dk1"/>
            </a:solidFill>
            <a:prstDash val="solid"/>
            <a:round/>
            <a:headEnd type="triangle" w="med" len="med"/>
            <a:tailEnd type="triangle" w="med" len="med"/>
          </a:ln>
        </p:spPr>
      </p:cxnSp>
      <p:sp>
        <p:nvSpPr>
          <p:cNvPr id="133" name="Google Shape;133;p12"/>
          <p:cNvSpPr txBox="1"/>
          <p:nvPr/>
        </p:nvSpPr>
        <p:spPr>
          <a:xfrm>
            <a:off x="4409751" y="1001754"/>
            <a:ext cx="2793305" cy="36933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The Early Modern period</a:t>
            </a:r>
            <a:endParaRPr sz="1400" b="0" i="0" u="none" strike="noStrike" cap="none">
              <a:solidFill>
                <a:srgbClr val="000000"/>
              </a:solidFill>
              <a:latin typeface="Arial"/>
              <a:ea typeface="Arial"/>
              <a:cs typeface="Arial"/>
              <a:sym typeface="Arial"/>
            </a:endParaRPr>
          </a:p>
        </p:txBody>
      </p:sp>
      <p:sp>
        <p:nvSpPr>
          <p:cNvPr id="134" name="Google Shape;134;p12"/>
          <p:cNvSpPr txBox="1"/>
          <p:nvPr/>
        </p:nvSpPr>
        <p:spPr>
          <a:xfrm>
            <a:off x="1922467" y="2832672"/>
            <a:ext cx="1114031" cy="73866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1532</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The Break from Rome</a:t>
            </a:r>
            <a:endParaRPr sz="1400" b="0" i="0" u="none" strike="noStrike" cap="none">
              <a:solidFill>
                <a:srgbClr val="000000"/>
              </a:solidFill>
              <a:latin typeface="Arial"/>
              <a:ea typeface="Arial"/>
              <a:cs typeface="Arial"/>
              <a:sym typeface="Arial"/>
            </a:endParaRPr>
          </a:p>
        </p:txBody>
      </p:sp>
      <p:sp>
        <p:nvSpPr>
          <p:cNvPr id="135" name="Google Shape;135;p12"/>
          <p:cNvSpPr txBox="1"/>
          <p:nvPr/>
        </p:nvSpPr>
        <p:spPr>
          <a:xfrm>
            <a:off x="6745064" y="2617229"/>
            <a:ext cx="1114031" cy="95410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1649</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The execution of Charles I</a:t>
            </a:r>
            <a:endParaRPr sz="1400" b="0" i="0" u="none" strike="noStrike" cap="none">
              <a:solidFill>
                <a:srgbClr val="000000"/>
              </a:solidFill>
              <a:latin typeface="Arial"/>
              <a:ea typeface="Arial"/>
              <a:cs typeface="Arial"/>
              <a:sym typeface="Arial"/>
            </a:endParaRPr>
          </a:p>
        </p:txBody>
      </p:sp>
      <p:sp>
        <p:nvSpPr>
          <p:cNvPr id="136" name="Google Shape;136;p12"/>
          <p:cNvSpPr txBox="1"/>
          <p:nvPr/>
        </p:nvSpPr>
        <p:spPr>
          <a:xfrm>
            <a:off x="8275172" y="2617229"/>
            <a:ext cx="1114031" cy="73866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1660</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The Restoration</a:t>
            </a:r>
            <a:endParaRPr sz="1400" b="0" i="0" u="none" strike="noStrike" cap="none">
              <a:solidFill>
                <a:srgbClr val="000000"/>
              </a:solidFill>
              <a:latin typeface="Arial"/>
              <a:ea typeface="Arial"/>
              <a:cs typeface="Arial"/>
              <a:sym typeface="Arial"/>
            </a:endParaRPr>
          </a:p>
        </p:txBody>
      </p:sp>
      <p:sp>
        <p:nvSpPr>
          <p:cNvPr id="137" name="Google Shape;137;p12"/>
          <p:cNvSpPr txBox="1"/>
          <p:nvPr/>
        </p:nvSpPr>
        <p:spPr>
          <a:xfrm>
            <a:off x="4409751" y="2646099"/>
            <a:ext cx="1389288" cy="95410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1587</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The Roanoke colony established</a:t>
            </a:r>
            <a:endParaRPr sz="1400" b="0" i="0" u="none" strike="noStrike" cap="none">
              <a:solidFill>
                <a:srgbClr val="000000"/>
              </a:solidFill>
              <a:latin typeface="Arial"/>
              <a:ea typeface="Arial"/>
              <a:cs typeface="Arial"/>
              <a:sym typeface="Arial"/>
            </a:endParaRPr>
          </a:p>
        </p:txBody>
      </p:sp>
      <p:sp>
        <p:nvSpPr>
          <p:cNvPr id="138" name="Google Shape;138;p12"/>
          <p:cNvSpPr/>
          <p:nvPr/>
        </p:nvSpPr>
        <p:spPr>
          <a:xfrm>
            <a:off x="6188048" y="3680198"/>
            <a:ext cx="1114031" cy="369328"/>
          </a:xfrm>
          <a:prstGeom prst="roundRect">
            <a:avLst>
              <a:gd name="adj" fmla="val 16667"/>
            </a:avLst>
          </a:prstGeom>
          <a:solidFill>
            <a:schemeClr val="accent1"/>
          </a:solidFill>
          <a:ln w="25400" cap="flat" cmpd="sng">
            <a:solidFill>
              <a:srgbClr val="31538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lt1"/>
                </a:solidFill>
                <a:latin typeface="Arial"/>
                <a:ea typeface="Arial"/>
                <a:cs typeface="Arial"/>
                <a:sym typeface="Arial"/>
              </a:rPr>
              <a:t>Charles I</a:t>
            </a:r>
            <a:endParaRPr sz="1400" b="0" i="0" u="none" strike="noStrike" cap="none">
              <a:solidFill>
                <a:srgbClr val="000000"/>
              </a:solidFill>
              <a:latin typeface="Arial"/>
              <a:ea typeface="Arial"/>
              <a:cs typeface="Arial"/>
              <a:sym typeface="Arial"/>
            </a:endParaRPr>
          </a:p>
        </p:txBody>
      </p:sp>
      <p:sp>
        <p:nvSpPr>
          <p:cNvPr id="139" name="Google Shape;139;p12"/>
          <p:cNvSpPr/>
          <p:nvPr/>
        </p:nvSpPr>
        <p:spPr>
          <a:xfrm>
            <a:off x="8729965" y="3670191"/>
            <a:ext cx="1114031" cy="369328"/>
          </a:xfrm>
          <a:prstGeom prst="roundRect">
            <a:avLst>
              <a:gd name="adj" fmla="val 16667"/>
            </a:avLst>
          </a:prstGeom>
          <a:solidFill>
            <a:schemeClr val="accent1"/>
          </a:solidFill>
          <a:ln w="25400" cap="flat" cmpd="sng">
            <a:solidFill>
              <a:srgbClr val="31538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lt1"/>
                </a:solidFill>
                <a:latin typeface="Arial"/>
                <a:ea typeface="Arial"/>
                <a:cs typeface="Arial"/>
                <a:sym typeface="Arial"/>
              </a:rPr>
              <a:t>Charles II</a:t>
            </a:r>
            <a:endParaRPr sz="1400" b="0" i="0" u="none" strike="noStrike" cap="none">
              <a:solidFill>
                <a:srgbClr val="000000"/>
              </a:solidFill>
              <a:latin typeface="Arial"/>
              <a:ea typeface="Arial"/>
              <a:cs typeface="Arial"/>
              <a:sym typeface="Arial"/>
            </a:endParaRPr>
          </a:p>
        </p:txBody>
      </p:sp>
      <p:sp>
        <p:nvSpPr>
          <p:cNvPr id="140" name="Google Shape;140;p12"/>
          <p:cNvSpPr/>
          <p:nvPr/>
        </p:nvSpPr>
        <p:spPr>
          <a:xfrm>
            <a:off x="1646423" y="3680198"/>
            <a:ext cx="1390075" cy="369328"/>
          </a:xfrm>
          <a:prstGeom prst="roundRect">
            <a:avLst>
              <a:gd name="adj" fmla="val 16667"/>
            </a:avLst>
          </a:prstGeom>
          <a:solidFill>
            <a:schemeClr val="accent1"/>
          </a:solidFill>
          <a:ln w="25400" cap="flat" cmpd="sng">
            <a:solidFill>
              <a:srgbClr val="31538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lt1"/>
                </a:solidFill>
                <a:latin typeface="Arial"/>
                <a:ea typeface="Arial"/>
                <a:cs typeface="Arial"/>
                <a:sym typeface="Arial"/>
              </a:rPr>
              <a:t>Henry VIII</a:t>
            </a:r>
            <a:endParaRPr sz="1400" b="0" i="0" u="none" strike="noStrike" cap="none">
              <a:solidFill>
                <a:srgbClr val="000000"/>
              </a:solidFill>
              <a:latin typeface="Arial"/>
              <a:ea typeface="Arial"/>
              <a:cs typeface="Arial"/>
              <a:sym typeface="Arial"/>
            </a:endParaRPr>
          </a:p>
        </p:txBody>
      </p:sp>
      <p:cxnSp>
        <p:nvCxnSpPr>
          <p:cNvPr id="141" name="Google Shape;141;p12"/>
          <p:cNvCxnSpPr/>
          <p:nvPr/>
        </p:nvCxnSpPr>
        <p:spPr>
          <a:xfrm>
            <a:off x="1646423" y="4416725"/>
            <a:ext cx="4340309" cy="0"/>
          </a:xfrm>
          <a:prstGeom prst="straightConnector1">
            <a:avLst/>
          </a:prstGeom>
          <a:noFill/>
          <a:ln w="9525" cap="flat" cmpd="sng">
            <a:solidFill>
              <a:srgbClr val="3E6EC2"/>
            </a:solidFill>
            <a:prstDash val="solid"/>
            <a:round/>
            <a:headEnd type="triangle" w="med" len="med"/>
            <a:tailEnd type="triangle" w="med" len="med"/>
          </a:ln>
        </p:spPr>
      </p:cxnSp>
      <p:sp>
        <p:nvSpPr>
          <p:cNvPr id="142" name="Google Shape;142;p12"/>
          <p:cNvSpPr txBox="1"/>
          <p:nvPr/>
        </p:nvSpPr>
        <p:spPr>
          <a:xfrm>
            <a:off x="3157270" y="4214277"/>
            <a:ext cx="1457862" cy="369332"/>
          </a:xfrm>
          <a:prstGeom prst="rect">
            <a:avLst/>
          </a:prstGeom>
          <a:solidFill>
            <a:schemeClr val="lt1"/>
          </a:solid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16</a:t>
            </a:r>
            <a:r>
              <a:rPr lang="en-GB" sz="1400" b="0" i="0" u="none" strike="noStrike" cap="none" baseline="30000">
                <a:solidFill>
                  <a:srgbClr val="000000"/>
                </a:solidFill>
                <a:latin typeface="Arial"/>
                <a:ea typeface="Arial"/>
                <a:cs typeface="Arial"/>
                <a:sym typeface="Arial"/>
              </a:rPr>
              <a:t>th</a:t>
            </a:r>
            <a:r>
              <a:rPr lang="en-GB" sz="1400" b="0" i="0" u="none" strike="noStrike" cap="none">
                <a:solidFill>
                  <a:srgbClr val="000000"/>
                </a:solidFill>
                <a:latin typeface="Arial"/>
                <a:ea typeface="Arial"/>
                <a:cs typeface="Arial"/>
                <a:sym typeface="Arial"/>
              </a:rPr>
              <a:t> century</a:t>
            </a:r>
            <a:endParaRPr sz="1400" b="0" i="0" u="none" strike="noStrike" cap="none">
              <a:solidFill>
                <a:srgbClr val="000000"/>
              </a:solidFill>
              <a:latin typeface="Arial"/>
              <a:ea typeface="Arial"/>
              <a:cs typeface="Arial"/>
              <a:sym typeface="Arial"/>
            </a:endParaRPr>
          </a:p>
        </p:txBody>
      </p:sp>
      <p:cxnSp>
        <p:nvCxnSpPr>
          <p:cNvPr id="143" name="Google Shape;143;p12"/>
          <p:cNvCxnSpPr/>
          <p:nvPr/>
        </p:nvCxnSpPr>
        <p:spPr>
          <a:xfrm>
            <a:off x="6096000" y="4402455"/>
            <a:ext cx="4340309" cy="0"/>
          </a:xfrm>
          <a:prstGeom prst="straightConnector1">
            <a:avLst/>
          </a:prstGeom>
          <a:noFill/>
          <a:ln w="9525" cap="flat" cmpd="sng">
            <a:solidFill>
              <a:srgbClr val="3E6EC2"/>
            </a:solidFill>
            <a:prstDash val="solid"/>
            <a:round/>
            <a:headEnd type="triangle" w="med" len="med"/>
            <a:tailEnd type="triangle" w="med" len="med"/>
          </a:ln>
        </p:spPr>
      </p:cxnSp>
      <p:sp>
        <p:nvSpPr>
          <p:cNvPr id="144" name="Google Shape;144;p12"/>
          <p:cNvSpPr txBox="1"/>
          <p:nvPr/>
        </p:nvSpPr>
        <p:spPr>
          <a:xfrm>
            <a:off x="7606847" y="4200007"/>
            <a:ext cx="1457862" cy="369332"/>
          </a:xfrm>
          <a:prstGeom prst="rect">
            <a:avLst/>
          </a:prstGeom>
          <a:solidFill>
            <a:schemeClr val="lt1"/>
          </a:solid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17</a:t>
            </a:r>
            <a:r>
              <a:rPr lang="en-GB" sz="1400" b="0" i="0" u="none" strike="noStrike" cap="none" baseline="30000">
                <a:solidFill>
                  <a:srgbClr val="000000"/>
                </a:solidFill>
                <a:latin typeface="Arial"/>
                <a:ea typeface="Arial"/>
                <a:cs typeface="Arial"/>
                <a:sym typeface="Arial"/>
              </a:rPr>
              <a:t>th</a:t>
            </a:r>
            <a:r>
              <a:rPr lang="en-GB" sz="1400" b="0" i="0" u="none" strike="noStrike" cap="none">
                <a:solidFill>
                  <a:srgbClr val="000000"/>
                </a:solidFill>
                <a:latin typeface="Arial"/>
                <a:ea typeface="Arial"/>
                <a:cs typeface="Arial"/>
                <a:sym typeface="Arial"/>
              </a:rPr>
              <a:t> century</a:t>
            </a:r>
            <a:endParaRPr sz="1400" b="0" i="0" u="none" strike="noStrike" cap="none">
              <a:solidFill>
                <a:srgbClr val="000000"/>
              </a:solidFill>
              <a:latin typeface="Arial"/>
              <a:ea typeface="Arial"/>
              <a:cs typeface="Arial"/>
              <a:sym typeface="Arial"/>
            </a:endParaRPr>
          </a:p>
        </p:txBody>
      </p:sp>
      <p:sp>
        <p:nvSpPr>
          <p:cNvPr id="145" name="Google Shape;145;p12"/>
          <p:cNvSpPr/>
          <p:nvPr/>
        </p:nvSpPr>
        <p:spPr>
          <a:xfrm>
            <a:off x="1632476" y="2296461"/>
            <a:ext cx="2508203" cy="369328"/>
          </a:xfrm>
          <a:prstGeom prst="roundRect">
            <a:avLst>
              <a:gd name="adj" fmla="val 16667"/>
            </a:avLst>
          </a:prstGeom>
          <a:solidFill>
            <a:schemeClr val="lt1"/>
          </a:solidFill>
          <a:ln w="254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Arial"/>
                <a:ea typeface="Arial"/>
                <a:cs typeface="Arial"/>
                <a:sym typeface="Arial"/>
              </a:rPr>
              <a:t>The Reformation</a:t>
            </a:r>
            <a:endParaRPr sz="1400" b="0" i="0" u="none" strike="noStrike" cap="none">
              <a:solidFill>
                <a:srgbClr val="000000"/>
              </a:solidFill>
              <a:latin typeface="Arial"/>
              <a:ea typeface="Arial"/>
              <a:cs typeface="Arial"/>
              <a:sym typeface="Arial"/>
            </a:endParaRPr>
          </a:p>
        </p:txBody>
      </p:sp>
      <p:sp>
        <p:nvSpPr>
          <p:cNvPr id="146" name="Google Shape;146;p12"/>
          <p:cNvSpPr/>
          <p:nvPr/>
        </p:nvSpPr>
        <p:spPr>
          <a:xfrm>
            <a:off x="5986732" y="2233855"/>
            <a:ext cx="1475909" cy="369328"/>
          </a:xfrm>
          <a:prstGeom prst="roundRect">
            <a:avLst>
              <a:gd name="adj" fmla="val 16667"/>
            </a:avLst>
          </a:prstGeom>
          <a:solidFill>
            <a:schemeClr val="lt1"/>
          </a:solidFill>
          <a:ln w="254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Arial"/>
                <a:ea typeface="Arial"/>
                <a:cs typeface="Arial"/>
                <a:sym typeface="Arial"/>
              </a:rPr>
              <a:t>The Civil War</a:t>
            </a:r>
            <a:endParaRPr sz="1400" b="0" i="0" u="none" strike="noStrike" cap="none">
              <a:solidFill>
                <a:srgbClr val="000000"/>
              </a:solidFill>
              <a:latin typeface="Arial"/>
              <a:ea typeface="Arial"/>
              <a:cs typeface="Arial"/>
              <a:sym typeface="Arial"/>
            </a:endParaRPr>
          </a:p>
        </p:txBody>
      </p:sp>
      <p:sp>
        <p:nvSpPr>
          <p:cNvPr id="147" name="Google Shape;147;p12"/>
          <p:cNvSpPr txBox="1">
            <a:spLocks noGrp="1"/>
          </p:cNvSpPr>
          <p:nvPr>
            <p:ph type="sldNum" idx="12"/>
          </p:nvPr>
        </p:nvSpPr>
        <p:spPr>
          <a:xfrm>
            <a:off x="9448800" y="0"/>
            <a:ext cx="2743200" cy="36512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400" b="0" i="0" u="none" strike="noStrike" cap="none">
                <a:solidFill>
                  <a:srgbClr val="000000"/>
                </a:solidFill>
                <a:latin typeface="Arial"/>
                <a:ea typeface="Arial"/>
                <a:cs typeface="Arial"/>
                <a:sym typeface="Arial"/>
              </a:rPr>
              <a:t>Page </a:t>
            </a:r>
            <a:fld id="{00000000-1234-1234-1234-123412341234}" type="slidenum">
              <a:rPr lang="en-GB" sz="1400" b="0" i="0" u="none" strike="noStrike" cap="none">
                <a:solidFill>
                  <a:srgbClr val="000000"/>
                </a:solidFill>
                <a:latin typeface="Arial"/>
                <a:ea typeface="Arial"/>
                <a:cs typeface="Arial"/>
                <a:sym typeface="Arial"/>
              </a:rPr>
              <a:t>8</a:t>
            </a:fld>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13"/>
          <p:cNvSpPr txBox="1"/>
          <p:nvPr/>
        </p:nvSpPr>
        <p:spPr>
          <a:xfrm>
            <a:off x="1271464" y="91951"/>
            <a:ext cx="9649072" cy="307736"/>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lt1"/>
                </a:solidFill>
                <a:latin typeface="Calibri"/>
                <a:ea typeface="Calibri"/>
                <a:cs typeface="Calibri"/>
                <a:sym typeface="Calibri"/>
              </a:rPr>
              <a:t>History 9.3 Revising the Early Modern period</a:t>
            </a:r>
            <a:endParaRPr sz="1400" b="0" i="0" u="none" strike="noStrike" cap="none">
              <a:solidFill>
                <a:srgbClr val="000000"/>
              </a:solidFill>
              <a:latin typeface="Arial"/>
              <a:ea typeface="Arial"/>
              <a:cs typeface="Arial"/>
              <a:sym typeface="Arial"/>
            </a:endParaRPr>
          </a:p>
        </p:txBody>
      </p:sp>
      <p:graphicFrame>
        <p:nvGraphicFramePr>
          <p:cNvPr id="154" name="Google Shape;154;p13"/>
          <p:cNvGraphicFramePr/>
          <p:nvPr/>
        </p:nvGraphicFramePr>
        <p:xfrm>
          <a:off x="6248402" y="660094"/>
          <a:ext cx="4672125" cy="1892940"/>
        </p:xfrm>
        <a:graphic>
          <a:graphicData uri="http://schemas.openxmlformats.org/drawingml/2006/table">
            <a:tbl>
              <a:tblPr>
                <a:noFill/>
                <a:tableStyleId>{757227CB-B53E-4CB8-A77E-5D6A165CA315}</a:tableStyleId>
              </a:tblPr>
              <a:tblGrid>
                <a:gridCol w="345775">
                  <a:extLst>
                    <a:ext uri="{9D8B030D-6E8A-4147-A177-3AD203B41FA5}">
                      <a16:colId xmlns:a16="http://schemas.microsoft.com/office/drawing/2014/main" val="20000"/>
                    </a:ext>
                  </a:extLst>
                </a:gridCol>
                <a:gridCol w="2373650">
                  <a:extLst>
                    <a:ext uri="{9D8B030D-6E8A-4147-A177-3AD203B41FA5}">
                      <a16:colId xmlns:a16="http://schemas.microsoft.com/office/drawing/2014/main" val="20001"/>
                    </a:ext>
                  </a:extLst>
                </a:gridCol>
                <a:gridCol w="1952700">
                  <a:extLst>
                    <a:ext uri="{9D8B030D-6E8A-4147-A177-3AD203B41FA5}">
                      <a16:colId xmlns:a16="http://schemas.microsoft.com/office/drawing/2014/main" val="20002"/>
                    </a:ext>
                  </a:extLst>
                </a:gridCol>
              </a:tblGrid>
              <a:tr h="250900">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latin typeface="Calibri"/>
                          <a:ea typeface="Calibri"/>
                          <a:cs typeface="Calibri"/>
                          <a:sym typeface="Calibri"/>
                        </a:rPr>
                        <a:t>L</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117"/>
                      </a:srgbClr>
                    </a:solidFill>
                  </a:tcPr>
                </a:tc>
                <a:tc gridSpan="2">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lt1"/>
                          </a:solidFill>
                          <a:latin typeface="Calibri"/>
                          <a:ea typeface="Calibri"/>
                          <a:cs typeface="Calibri"/>
                          <a:sym typeface="Calibri"/>
                        </a:rPr>
                        <a:t>Catholic beliefs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117"/>
                      </a:srgbClr>
                    </a:solidFill>
                  </a:tcPr>
                </a:tc>
                <a:tc hMerge="1">
                  <a:txBody>
                    <a:bodyPr/>
                    <a:lstStyle/>
                    <a:p>
                      <a:endParaRPr lang="en-US"/>
                    </a:p>
                  </a:txBody>
                  <a:tcPr/>
                </a:tc>
                <a:extLst>
                  <a:ext uri="{0D108BD9-81ED-4DB2-BD59-A6C34878D82A}">
                    <a16:rowId xmlns:a16="http://schemas.microsoft.com/office/drawing/2014/main" val="10000"/>
                  </a:ext>
                </a:extLst>
              </a:tr>
              <a:tr h="28010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1</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latin typeface="Calibri"/>
                          <a:ea typeface="Calibri"/>
                          <a:cs typeface="Calibri"/>
                          <a:sym typeface="Calibri"/>
                        </a:rPr>
                        <a:t>Who should be head of the church?</a:t>
                      </a:r>
                      <a:endParaRPr sz="1400" u="none" strike="noStrike" cap="none">
                        <a:latin typeface="Calibri"/>
                        <a:ea typeface="Calibri"/>
                        <a:cs typeface="Calibri"/>
                        <a:sym typeface="Calibri"/>
                      </a:endParaRPr>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dk1"/>
                          </a:solidFill>
                          <a:latin typeface="Calibri"/>
                          <a:ea typeface="Calibri"/>
                          <a:cs typeface="Calibri"/>
                          <a:sym typeface="Calibri"/>
                        </a:rPr>
                        <a:t>The Pope</a:t>
                      </a:r>
                      <a:endParaRPr sz="1400" u="none" strike="noStrike" cap="none">
                        <a:latin typeface="Calibri"/>
                        <a:ea typeface="Calibri"/>
                        <a:cs typeface="Calibri"/>
                        <a:sym typeface="Calibri"/>
                      </a:endParaRPr>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8010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2</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latin typeface="Calibri"/>
                          <a:ea typeface="Calibri"/>
                          <a:cs typeface="Calibri"/>
                          <a:sym typeface="Calibri"/>
                        </a:rPr>
                        <a:t>What language should the Bible be in?</a:t>
                      </a:r>
                      <a:endParaRPr sz="1400" u="none" strike="noStrike" cap="none">
                        <a:latin typeface="Calibri"/>
                        <a:ea typeface="Calibri"/>
                        <a:cs typeface="Calibri"/>
                        <a:sym typeface="Calibri"/>
                      </a:endParaRPr>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dk1"/>
                          </a:solidFill>
                          <a:latin typeface="Calibri"/>
                          <a:ea typeface="Calibri"/>
                          <a:cs typeface="Calibri"/>
                          <a:sym typeface="Calibri"/>
                        </a:rPr>
                        <a:t>Latin</a:t>
                      </a:r>
                      <a:endParaRPr sz="1400" u="none" strike="noStrike" cap="none">
                        <a:latin typeface="Calibri"/>
                        <a:ea typeface="Calibri"/>
                        <a:cs typeface="Calibri"/>
                        <a:sym typeface="Calibri"/>
                      </a:endParaRPr>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944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3</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latin typeface="Calibri"/>
                          <a:ea typeface="Calibri"/>
                          <a:cs typeface="Calibri"/>
                          <a:sym typeface="Calibri"/>
                        </a:rPr>
                        <a:t>How should churches be decorated?</a:t>
                      </a:r>
                      <a:endParaRPr sz="1400" u="none" strike="noStrike" cap="none">
                        <a:latin typeface="Calibri"/>
                        <a:ea typeface="Calibri"/>
                        <a:cs typeface="Calibri"/>
                        <a:sym typeface="Calibri"/>
                      </a:endParaRPr>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dk1"/>
                          </a:solidFill>
                          <a:latin typeface="Calibri"/>
                          <a:ea typeface="Calibri"/>
                          <a:cs typeface="Calibri"/>
                          <a:sym typeface="Calibri"/>
                        </a:rPr>
                        <a:t>Highly decorated with stained-glass windows</a:t>
                      </a:r>
                      <a:endParaRPr sz="1400" u="none" strike="noStrike" cap="none">
                        <a:latin typeface="Calibri"/>
                        <a:ea typeface="Calibri"/>
                        <a:cs typeface="Calibri"/>
                        <a:sym typeface="Calibri"/>
                      </a:endParaRPr>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3944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4</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latin typeface="Calibri"/>
                          <a:ea typeface="Calibri"/>
                          <a:cs typeface="Calibri"/>
                          <a:sym typeface="Calibri"/>
                        </a:rPr>
                        <a:t>What did you need to do to get to heaven?</a:t>
                      </a:r>
                      <a:endParaRPr sz="1400" u="none" strike="noStrike" cap="none">
                        <a:latin typeface="Calibri"/>
                        <a:ea typeface="Calibri"/>
                        <a:cs typeface="Calibri"/>
                        <a:sym typeface="Calibri"/>
                      </a:endParaRPr>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dk1"/>
                          </a:solidFill>
                          <a:latin typeface="Calibri"/>
                          <a:ea typeface="Calibri"/>
                          <a:cs typeface="Calibri"/>
                          <a:sym typeface="Calibri"/>
                        </a:rPr>
                        <a:t>Good works, indulgences, pilgrimages</a:t>
                      </a:r>
                      <a:endParaRPr sz="1400" u="none" strike="noStrike" cap="none">
                        <a:latin typeface="Calibri"/>
                        <a:ea typeface="Calibri"/>
                        <a:cs typeface="Calibri"/>
                        <a:sym typeface="Calibri"/>
                      </a:endParaRPr>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25090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5</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latin typeface="Calibri"/>
                          <a:ea typeface="Calibri"/>
                          <a:cs typeface="Calibri"/>
                          <a:sym typeface="Calibri"/>
                        </a:rPr>
                        <a:t>Were monasteries important?</a:t>
                      </a:r>
                      <a:endParaRPr sz="1400" u="none" strike="noStrike" cap="none">
                        <a:latin typeface="Calibri"/>
                        <a:ea typeface="Calibri"/>
                        <a:cs typeface="Calibri"/>
                        <a:sym typeface="Calibri"/>
                      </a:endParaRPr>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dk1"/>
                          </a:solidFill>
                          <a:latin typeface="Calibri"/>
                          <a:ea typeface="Calibri"/>
                          <a:cs typeface="Calibri"/>
                          <a:sym typeface="Calibri"/>
                        </a:rPr>
                        <a:t>Yes</a:t>
                      </a:r>
                      <a:endParaRPr sz="1400" u="none" strike="noStrike" cap="none">
                        <a:latin typeface="Calibri"/>
                        <a:ea typeface="Calibri"/>
                        <a:cs typeface="Calibri"/>
                        <a:sym typeface="Calibri"/>
                      </a:endParaRPr>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graphicFrame>
        <p:nvGraphicFramePr>
          <p:cNvPr id="155" name="Google Shape;155;p13"/>
          <p:cNvGraphicFramePr/>
          <p:nvPr/>
        </p:nvGraphicFramePr>
        <p:xfrm>
          <a:off x="1271464" y="660093"/>
          <a:ext cx="4672125" cy="1850920"/>
        </p:xfrm>
        <a:graphic>
          <a:graphicData uri="http://schemas.openxmlformats.org/drawingml/2006/table">
            <a:tbl>
              <a:tblPr>
                <a:noFill/>
                <a:tableStyleId>{757227CB-B53E-4CB8-A77E-5D6A165CA315}</a:tableStyleId>
              </a:tblPr>
              <a:tblGrid>
                <a:gridCol w="345775">
                  <a:extLst>
                    <a:ext uri="{9D8B030D-6E8A-4147-A177-3AD203B41FA5}">
                      <a16:colId xmlns:a16="http://schemas.microsoft.com/office/drawing/2014/main" val="20000"/>
                    </a:ext>
                  </a:extLst>
                </a:gridCol>
                <a:gridCol w="2325575">
                  <a:extLst>
                    <a:ext uri="{9D8B030D-6E8A-4147-A177-3AD203B41FA5}">
                      <a16:colId xmlns:a16="http://schemas.microsoft.com/office/drawing/2014/main" val="20001"/>
                    </a:ext>
                  </a:extLst>
                </a:gridCol>
                <a:gridCol w="2000775">
                  <a:extLst>
                    <a:ext uri="{9D8B030D-6E8A-4147-A177-3AD203B41FA5}">
                      <a16:colId xmlns:a16="http://schemas.microsoft.com/office/drawing/2014/main" val="20002"/>
                    </a:ext>
                  </a:extLst>
                </a:gridCol>
              </a:tblGrid>
              <a:tr h="228775">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latin typeface="Calibri"/>
                          <a:ea typeface="Calibri"/>
                          <a:cs typeface="Calibri"/>
                          <a:sym typeface="Calibri"/>
                        </a:rPr>
                        <a:t>K</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117"/>
                      </a:srgbClr>
                    </a:solidFill>
                  </a:tcPr>
                </a:tc>
                <a:tc gridSpan="2">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lt1"/>
                          </a:solidFill>
                          <a:latin typeface="Calibri"/>
                          <a:ea typeface="Calibri"/>
                          <a:cs typeface="Calibri"/>
                          <a:sym typeface="Calibri"/>
                        </a:rPr>
                        <a:t>Protestant beliefs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117"/>
                      </a:srgbClr>
                    </a:solidFill>
                  </a:tcPr>
                </a:tc>
                <a:tc hMerge="1">
                  <a:txBody>
                    <a:bodyPr/>
                    <a:lstStyle/>
                    <a:p>
                      <a:endParaRPr lang="en-US"/>
                    </a:p>
                  </a:txBody>
                  <a:tcPr/>
                </a:tc>
                <a:extLst>
                  <a:ext uri="{0D108BD9-81ED-4DB2-BD59-A6C34878D82A}">
                    <a16:rowId xmlns:a16="http://schemas.microsoft.com/office/drawing/2014/main" val="10000"/>
                  </a:ext>
                </a:extLst>
              </a:tr>
              <a:tr h="25330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1</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latin typeface="Calibri"/>
                          <a:ea typeface="Calibri"/>
                          <a:cs typeface="Calibri"/>
                          <a:sym typeface="Calibri"/>
                        </a:rPr>
                        <a:t>Who should be head of the church?</a:t>
                      </a:r>
                      <a:endParaRPr sz="1400" u="none" strike="noStrike" cap="none">
                        <a:latin typeface="Calibri"/>
                        <a:ea typeface="Calibri"/>
                        <a:cs typeface="Calibri"/>
                        <a:sym typeface="Calibri"/>
                      </a:endParaRPr>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dk1"/>
                          </a:solidFill>
                          <a:latin typeface="Calibri"/>
                          <a:ea typeface="Calibri"/>
                          <a:cs typeface="Calibri"/>
                          <a:sym typeface="Calibri"/>
                        </a:rPr>
                        <a:t>The monarch (the king or queen)</a:t>
                      </a:r>
                      <a:endParaRPr sz="1400" u="none" strike="noStrike" cap="none">
                        <a:latin typeface="Calibri"/>
                        <a:ea typeface="Calibri"/>
                        <a:cs typeface="Calibri"/>
                        <a:sym typeface="Calibri"/>
                      </a:endParaRPr>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5330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2</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latin typeface="Calibri"/>
                          <a:ea typeface="Calibri"/>
                          <a:cs typeface="Calibri"/>
                          <a:sym typeface="Calibri"/>
                        </a:rPr>
                        <a:t>What language should the Bible be in?</a:t>
                      </a:r>
                      <a:endParaRPr sz="1400" u="none" strike="noStrike" cap="none">
                        <a:latin typeface="Calibri"/>
                        <a:ea typeface="Calibri"/>
                        <a:cs typeface="Calibri"/>
                        <a:sym typeface="Calibri"/>
                      </a:endParaRPr>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dk1"/>
                          </a:solidFill>
                          <a:latin typeface="Calibri"/>
                          <a:ea typeface="Calibri"/>
                          <a:cs typeface="Calibri"/>
                          <a:sym typeface="Calibri"/>
                        </a:rPr>
                        <a:t>English</a:t>
                      </a:r>
                      <a:endParaRPr sz="1400" u="none" strike="noStrike" cap="none">
                        <a:latin typeface="Calibri"/>
                        <a:ea typeface="Calibri"/>
                        <a:cs typeface="Calibri"/>
                        <a:sym typeface="Calibri"/>
                      </a:endParaRPr>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25330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3</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latin typeface="Calibri"/>
                          <a:ea typeface="Calibri"/>
                          <a:cs typeface="Calibri"/>
                          <a:sym typeface="Calibri"/>
                        </a:rPr>
                        <a:t>How should churches be decorated?</a:t>
                      </a:r>
                      <a:endParaRPr sz="1400" u="none" strike="noStrike" cap="none">
                        <a:latin typeface="Calibri"/>
                        <a:ea typeface="Calibri"/>
                        <a:cs typeface="Calibri"/>
                        <a:sym typeface="Calibri"/>
                      </a:endParaRPr>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dk1"/>
                          </a:solidFill>
                          <a:latin typeface="Calibri"/>
                          <a:ea typeface="Calibri"/>
                          <a:cs typeface="Calibri"/>
                          <a:sym typeface="Calibri"/>
                        </a:rPr>
                        <a:t>Plain and simple: bare walls, a plain wooden table for an altar</a:t>
                      </a:r>
                      <a:endParaRPr sz="1400" u="none" strike="noStrike" cap="none">
                        <a:latin typeface="Calibri"/>
                        <a:ea typeface="Calibri"/>
                        <a:cs typeface="Calibri"/>
                        <a:sym typeface="Calibri"/>
                      </a:endParaRPr>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25330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4</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latin typeface="Calibri"/>
                          <a:ea typeface="Calibri"/>
                          <a:cs typeface="Calibri"/>
                          <a:sym typeface="Calibri"/>
                        </a:rPr>
                        <a:t>What did you need to do to get to heaven?</a:t>
                      </a:r>
                      <a:endParaRPr sz="1400" u="none" strike="noStrike" cap="none">
                        <a:latin typeface="Calibri"/>
                        <a:ea typeface="Calibri"/>
                        <a:cs typeface="Calibri"/>
                        <a:sym typeface="Calibri"/>
                      </a:endParaRPr>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dk1"/>
                          </a:solidFill>
                          <a:latin typeface="Calibri"/>
                          <a:ea typeface="Calibri"/>
                          <a:cs typeface="Calibri"/>
                          <a:sym typeface="Calibri"/>
                        </a:rPr>
                        <a:t>Just believe in God</a:t>
                      </a:r>
                      <a:endParaRPr sz="1400" u="none" strike="noStrike" cap="none">
                        <a:latin typeface="Calibri"/>
                        <a:ea typeface="Calibri"/>
                        <a:cs typeface="Calibri"/>
                        <a:sym typeface="Calibri"/>
                      </a:endParaRPr>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2287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5</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latin typeface="Calibri"/>
                          <a:ea typeface="Calibri"/>
                          <a:cs typeface="Calibri"/>
                          <a:sym typeface="Calibri"/>
                        </a:rPr>
                        <a:t>Were monasteries important?</a:t>
                      </a:r>
                      <a:endParaRPr sz="1400" u="none" strike="noStrike" cap="none">
                        <a:latin typeface="Calibri"/>
                        <a:ea typeface="Calibri"/>
                        <a:cs typeface="Calibri"/>
                        <a:sym typeface="Calibri"/>
                      </a:endParaRPr>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dk1"/>
                          </a:solidFill>
                          <a:latin typeface="Calibri"/>
                          <a:ea typeface="Calibri"/>
                          <a:cs typeface="Calibri"/>
                          <a:sym typeface="Calibri"/>
                        </a:rPr>
                        <a:t>No</a:t>
                      </a:r>
                      <a:endParaRPr sz="1400" u="none" strike="noStrike" cap="none">
                        <a:latin typeface="Calibri"/>
                        <a:ea typeface="Calibri"/>
                        <a:cs typeface="Calibri"/>
                        <a:sym typeface="Calibri"/>
                      </a:endParaRPr>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graphicFrame>
        <p:nvGraphicFramePr>
          <p:cNvPr id="156" name="Google Shape;156;p13"/>
          <p:cNvGraphicFramePr/>
          <p:nvPr/>
        </p:nvGraphicFramePr>
        <p:xfrm>
          <a:off x="1271465" y="2860646"/>
          <a:ext cx="4672150" cy="3653875"/>
        </p:xfrm>
        <a:graphic>
          <a:graphicData uri="http://schemas.openxmlformats.org/drawingml/2006/table">
            <a:tbl>
              <a:tblPr>
                <a:noFill/>
                <a:tableStyleId>{757227CB-B53E-4CB8-A77E-5D6A165CA315}</a:tableStyleId>
              </a:tblPr>
              <a:tblGrid>
                <a:gridCol w="382150">
                  <a:extLst>
                    <a:ext uri="{9D8B030D-6E8A-4147-A177-3AD203B41FA5}">
                      <a16:colId xmlns:a16="http://schemas.microsoft.com/office/drawing/2014/main" val="20000"/>
                    </a:ext>
                  </a:extLst>
                </a:gridCol>
                <a:gridCol w="1059025">
                  <a:extLst>
                    <a:ext uri="{9D8B030D-6E8A-4147-A177-3AD203B41FA5}">
                      <a16:colId xmlns:a16="http://schemas.microsoft.com/office/drawing/2014/main" val="20001"/>
                    </a:ext>
                  </a:extLst>
                </a:gridCol>
                <a:gridCol w="3230975">
                  <a:extLst>
                    <a:ext uri="{9D8B030D-6E8A-4147-A177-3AD203B41FA5}">
                      <a16:colId xmlns:a16="http://schemas.microsoft.com/office/drawing/2014/main" val="20002"/>
                    </a:ext>
                  </a:extLst>
                </a:gridCol>
              </a:tblGrid>
              <a:tr h="284125">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M</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117"/>
                      </a:srgbClr>
                    </a:solidFill>
                  </a:tcPr>
                </a:tc>
                <a:tc gridSpan="2">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The Civil War</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117"/>
                      </a:srgbClr>
                    </a:solidFill>
                  </a:tcPr>
                </a:tc>
                <a:tc hMerge="1">
                  <a:txBody>
                    <a:bodyPr/>
                    <a:lstStyle/>
                    <a:p>
                      <a:endParaRPr lang="en-US"/>
                    </a:p>
                  </a:txBody>
                  <a:tcPr/>
                </a:tc>
                <a:extLst>
                  <a:ext uri="{0D108BD9-81ED-4DB2-BD59-A6C34878D82A}">
                    <a16:rowId xmlns:a16="http://schemas.microsoft.com/office/drawing/2014/main" val="10000"/>
                  </a:ext>
                </a:extLst>
              </a:tr>
              <a:tr h="4466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1</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Parliament</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the group of people called by the king to give him permission to raise taxes</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4466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2</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divine right of kings</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The idea that God chose kings to rule</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4466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3</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Personal Rule</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The period between 1629 and 1640 when Charles I ruled without Parliament</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2841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4</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English Civil War</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A long war between Parliament and Charles I</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4466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5</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Absolute monarch</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A monarch with complete power</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2841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6</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Republic</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A country without a monarch</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r h="2841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7</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Democracy</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A country in which people vote for their leaders</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7"/>
                  </a:ext>
                </a:extLst>
              </a:tr>
              <a:tr h="4466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8</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Oliver Cromwell</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The MP and army general who became Lord Protector after Charles’ execution</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8"/>
                  </a:ext>
                </a:extLst>
              </a:tr>
              <a:tr h="2841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9</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The Restoration</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when the monarchy returned under Charles II in 1660</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9"/>
                  </a:ext>
                </a:extLst>
              </a:tr>
            </a:tbl>
          </a:graphicData>
        </a:graphic>
      </p:graphicFrame>
      <p:graphicFrame>
        <p:nvGraphicFramePr>
          <p:cNvPr id="157" name="Google Shape;157;p13"/>
          <p:cNvGraphicFramePr/>
          <p:nvPr/>
        </p:nvGraphicFramePr>
        <p:xfrm>
          <a:off x="6305909" y="2860646"/>
          <a:ext cx="4614625" cy="3764775"/>
        </p:xfrm>
        <a:graphic>
          <a:graphicData uri="http://schemas.openxmlformats.org/drawingml/2006/table">
            <a:tbl>
              <a:tblPr>
                <a:noFill/>
                <a:tableStyleId>{757227CB-B53E-4CB8-A77E-5D6A165CA315}</a:tableStyleId>
              </a:tblPr>
              <a:tblGrid>
                <a:gridCol w="341525">
                  <a:extLst>
                    <a:ext uri="{9D8B030D-6E8A-4147-A177-3AD203B41FA5}">
                      <a16:colId xmlns:a16="http://schemas.microsoft.com/office/drawing/2014/main" val="20000"/>
                    </a:ext>
                  </a:extLst>
                </a:gridCol>
                <a:gridCol w="1308800">
                  <a:extLst>
                    <a:ext uri="{9D8B030D-6E8A-4147-A177-3AD203B41FA5}">
                      <a16:colId xmlns:a16="http://schemas.microsoft.com/office/drawing/2014/main" val="20001"/>
                    </a:ext>
                  </a:extLst>
                </a:gridCol>
                <a:gridCol w="2964300">
                  <a:extLst>
                    <a:ext uri="{9D8B030D-6E8A-4147-A177-3AD203B41FA5}">
                      <a16:colId xmlns:a16="http://schemas.microsoft.com/office/drawing/2014/main" val="20002"/>
                    </a:ext>
                  </a:extLst>
                </a:gridCol>
              </a:tblGrid>
              <a:tr h="283325">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N</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117"/>
                      </a:srgbClr>
                    </a:solidFill>
                  </a:tcPr>
                </a:tc>
                <a:tc gridSpan="2">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Early Empire</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117"/>
                      </a:srgbClr>
                    </a:solidFill>
                  </a:tcPr>
                </a:tc>
                <a:tc hMerge="1">
                  <a:txBody>
                    <a:bodyPr/>
                    <a:lstStyle/>
                    <a:p>
                      <a:endParaRPr lang="en-US"/>
                    </a:p>
                  </a:txBody>
                  <a:tcPr/>
                </a:tc>
                <a:extLst>
                  <a:ext uri="{0D108BD9-81ED-4DB2-BD59-A6C34878D82A}">
                    <a16:rowId xmlns:a16="http://schemas.microsoft.com/office/drawing/2014/main" val="10000"/>
                  </a:ext>
                </a:extLst>
              </a:tr>
              <a:tr h="2833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1</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colony</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a place that was part of an empire</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4453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2</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Native Americans</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the people who lived in America before European settlement</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2833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3</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empire</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a group of colonies ruled by one powerful country</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4453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4</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the New World</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the name Europeans gave to North and South America in the Early Modern period</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2833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5</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to establish</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to set up</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2833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6</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settlers</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people who moved to a colony to live there</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r h="4453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7</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Roanoke</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the place in America where the English tried to establish a colony</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7"/>
                  </a:ext>
                </a:extLst>
              </a:tr>
              <a:tr h="2833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8</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Manteo</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the Native American who worked with the English</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8"/>
                  </a:ext>
                </a:extLst>
              </a:tr>
              <a:tr h="2833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9</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British Empire</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the colonies ruled by Britain</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9"/>
                  </a:ext>
                </a:extLst>
              </a:tr>
              <a:tr h="4453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10</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Ireland, Virginia, Barbados</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Three colonies of the British Empire in the Early Modern period</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10"/>
                  </a:ext>
                </a:extLst>
              </a:tr>
            </a:tbl>
          </a:graphicData>
        </a:graphic>
      </p:graphicFrame>
      <p:sp>
        <p:nvSpPr>
          <p:cNvPr id="158" name="Google Shape;158;p13"/>
          <p:cNvSpPr txBox="1">
            <a:spLocks noGrp="1"/>
          </p:cNvSpPr>
          <p:nvPr>
            <p:ph type="sldNum" idx="12"/>
          </p:nvPr>
        </p:nvSpPr>
        <p:spPr>
          <a:xfrm>
            <a:off x="9448800" y="0"/>
            <a:ext cx="2743200" cy="36512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400" b="0" i="0" u="none" strike="noStrike" cap="none">
                <a:solidFill>
                  <a:srgbClr val="000000"/>
                </a:solidFill>
                <a:latin typeface="Arial"/>
                <a:ea typeface="Arial"/>
                <a:cs typeface="Arial"/>
                <a:sym typeface="Arial"/>
              </a:rPr>
              <a:t>Page </a:t>
            </a:r>
            <a:fld id="{00000000-1234-1234-1234-123412341234}" type="slidenum">
              <a:rPr lang="en-GB" sz="1400" b="0" i="0" u="none" strike="noStrike" cap="none">
                <a:solidFill>
                  <a:srgbClr val="000000"/>
                </a:solidFill>
                <a:latin typeface="Arial"/>
                <a:ea typeface="Arial"/>
                <a:cs typeface="Arial"/>
                <a:sym typeface="Arial"/>
              </a:rPr>
              <a:t>9</a:t>
            </a:fld>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graphicFrame>
        <p:nvGraphicFramePr>
          <p:cNvPr id="164" name="Google Shape;164;p29"/>
          <p:cNvGraphicFramePr/>
          <p:nvPr>
            <p:extLst>
              <p:ext uri="{D42A27DB-BD31-4B8C-83A1-F6EECF244321}">
                <p14:modId xmlns:p14="http://schemas.microsoft.com/office/powerpoint/2010/main" val="4249920222"/>
              </p:ext>
            </p:extLst>
          </p:nvPr>
        </p:nvGraphicFramePr>
        <p:xfrm>
          <a:off x="546847" y="545682"/>
          <a:ext cx="4679575" cy="2651830"/>
        </p:xfrm>
        <a:graphic>
          <a:graphicData uri="http://schemas.openxmlformats.org/drawingml/2006/table">
            <a:tbl>
              <a:tblPr firstRow="1" bandRow="1">
                <a:noFill/>
                <a:tableStyleId>{79F1E117-1295-4EC3-947D-17D092A7BB19}</a:tableStyleId>
              </a:tblPr>
              <a:tblGrid>
                <a:gridCol w="532225">
                  <a:extLst>
                    <a:ext uri="{9D8B030D-6E8A-4147-A177-3AD203B41FA5}">
                      <a16:colId xmlns:a16="http://schemas.microsoft.com/office/drawing/2014/main" val="20000"/>
                    </a:ext>
                  </a:extLst>
                </a:gridCol>
                <a:gridCol w="1122450">
                  <a:extLst>
                    <a:ext uri="{9D8B030D-6E8A-4147-A177-3AD203B41FA5}">
                      <a16:colId xmlns:a16="http://schemas.microsoft.com/office/drawing/2014/main" val="20001"/>
                    </a:ext>
                  </a:extLst>
                </a:gridCol>
                <a:gridCol w="3024900">
                  <a:extLst>
                    <a:ext uri="{9D8B030D-6E8A-4147-A177-3AD203B41FA5}">
                      <a16:colId xmlns:a16="http://schemas.microsoft.com/office/drawing/2014/main" val="20002"/>
                    </a:ext>
                  </a:extLst>
                </a:gridCol>
              </a:tblGrid>
              <a:tr h="179325">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a:solidFill>
                            <a:schemeClr val="lt1"/>
                          </a:solidFill>
                          <a:latin typeface="Calibri"/>
                          <a:ea typeface="Calibri"/>
                          <a:cs typeface="Calibri"/>
                          <a:sym typeface="Calibri"/>
                        </a:rPr>
                        <a:t>A</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B050">
                        <a:alpha val="73725"/>
                      </a:srgbClr>
                    </a:solidFill>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dirty="0">
                          <a:solidFill>
                            <a:schemeClr val="lt1"/>
                          </a:solidFill>
                          <a:latin typeface="Calibri"/>
                          <a:ea typeface="Calibri"/>
                          <a:cs typeface="Calibri"/>
                          <a:sym typeface="Calibri"/>
                        </a:rPr>
                        <a:t>Key terms </a:t>
                      </a:r>
                      <a:endParaRPr sz="11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B050">
                        <a:alpha val="73725"/>
                      </a:srgbClr>
                    </a:solidFill>
                  </a:tcPr>
                </a:tc>
                <a:tc hMerge="1">
                  <a:txBody>
                    <a:bodyPr/>
                    <a:lstStyle/>
                    <a:p>
                      <a:endParaRPr lang="en-US"/>
                    </a:p>
                  </a:txBody>
                  <a:tcPr/>
                </a:tc>
                <a:extLst>
                  <a:ext uri="{0D108BD9-81ED-4DB2-BD59-A6C34878D82A}">
                    <a16:rowId xmlns:a16="http://schemas.microsoft.com/office/drawing/2014/main" val="10000"/>
                  </a:ext>
                </a:extLst>
              </a:tr>
              <a:tr h="395550">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a:solidFill>
                            <a:schemeClr val="dk1"/>
                          </a:solidFill>
                          <a:latin typeface="Calibri"/>
                          <a:ea typeface="Calibri"/>
                          <a:cs typeface="Calibri"/>
                          <a:sym typeface="Calibri"/>
                        </a:rPr>
                        <a:t>1</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a:solidFill>
                            <a:schemeClr val="dk1"/>
                          </a:solidFill>
                          <a:latin typeface="Calibri"/>
                          <a:ea typeface="Calibri"/>
                          <a:cs typeface="Calibri"/>
                          <a:sym typeface="Calibri"/>
                        </a:rPr>
                        <a:t>Economy</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b="0" u="none" strike="noStrike" cap="none">
                          <a:solidFill>
                            <a:schemeClr val="dk1"/>
                          </a:solidFill>
                          <a:latin typeface="Calibri"/>
                          <a:ea typeface="Calibri"/>
                          <a:cs typeface="Calibri"/>
                          <a:sym typeface="Calibri"/>
                        </a:rPr>
                        <a:t>All activities going on in a country, in producing, buying, selling and distributing goods and services </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95550">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a:solidFill>
                            <a:schemeClr val="dk1"/>
                          </a:solidFill>
                          <a:latin typeface="Calibri"/>
                          <a:ea typeface="Calibri"/>
                          <a:cs typeface="Calibri"/>
                          <a:sym typeface="Calibri"/>
                        </a:rPr>
                        <a:t>2</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a:solidFill>
                            <a:schemeClr val="dk1"/>
                          </a:solidFill>
                          <a:latin typeface="Calibri"/>
                          <a:ea typeface="Calibri"/>
                          <a:cs typeface="Calibri"/>
                          <a:sym typeface="Calibri"/>
                        </a:rPr>
                        <a:t>Trans-national Corporations </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u="none" strike="noStrike" cap="none">
                          <a:latin typeface="Calibri"/>
                          <a:ea typeface="Calibri"/>
                          <a:cs typeface="Calibri"/>
                          <a:sym typeface="Calibri"/>
                        </a:rPr>
                        <a:t>A company that has operations in more than one country</a:t>
                      </a:r>
                      <a:endParaRPr sz="1100" b="0" i="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295375">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a:solidFill>
                            <a:schemeClr val="dk1"/>
                          </a:solidFill>
                          <a:latin typeface="Calibri"/>
                          <a:ea typeface="Calibri"/>
                          <a:cs typeface="Calibri"/>
                          <a:sym typeface="Calibri"/>
                        </a:rPr>
                        <a:t>3</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a:solidFill>
                            <a:schemeClr val="dk1"/>
                          </a:solidFill>
                          <a:latin typeface="Calibri"/>
                          <a:ea typeface="Calibri"/>
                          <a:cs typeface="Calibri"/>
                          <a:sym typeface="Calibri"/>
                        </a:rPr>
                        <a:t>Trade deficit </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b="0" i="0" u="none" strike="noStrike" cap="none">
                          <a:solidFill>
                            <a:schemeClr val="dk1"/>
                          </a:solidFill>
                          <a:latin typeface="Calibri"/>
                          <a:ea typeface="Calibri"/>
                          <a:cs typeface="Calibri"/>
                          <a:sym typeface="Calibri"/>
                        </a:rPr>
                        <a:t>When a country's value of exports is less than its imports</a:t>
                      </a:r>
                      <a:endParaRPr sz="1100" b="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395550">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a:solidFill>
                            <a:schemeClr val="dk1"/>
                          </a:solidFill>
                          <a:latin typeface="Calibri"/>
                          <a:ea typeface="Calibri"/>
                          <a:cs typeface="Calibri"/>
                          <a:sym typeface="Calibri"/>
                        </a:rPr>
                        <a:t>4</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a:solidFill>
                            <a:schemeClr val="dk1"/>
                          </a:solidFill>
                          <a:latin typeface="Calibri"/>
                          <a:ea typeface="Calibri"/>
                          <a:cs typeface="Calibri"/>
                          <a:sym typeface="Calibri"/>
                        </a:rPr>
                        <a:t>Trade surplus </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b="0" i="0" u="none" strike="noStrike" cap="none">
                          <a:solidFill>
                            <a:schemeClr val="dk1"/>
                          </a:solidFill>
                          <a:latin typeface="Calibri"/>
                          <a:ea typeface="Calibri"/>
                          <a:cs typeface="Calibri"/>
                          <a:sym typeface="Calibri"/>
                        </a:rPr>
                        <a:t>When a country's value of exports is greater than its imports</a:t>
                      </a:r>
                      <a:endParaRPr sz="1100" b="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282550">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a:solidFill>
                            <a:schemeClr val="dk1"/>
                          </a:solidFill>
                          <a:latin typeface="Calibri"/>
                          <a:ea typeface="Calibri"/>
                          <a:cs typeface="Calibri"/>
                          <a:sym typeface="Calibri"/>
                        </a:rPr>
                        <a:t>5</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u="none" strike="noStrike" cap="none">
                          <a:latin typeface="Calibri"/>
                          <a:ea typeface="Calibri"/>
                          <a:cs typeface="Calibri"/>
                          <a:sym typeface="Calibri"/>
                        </a:rPr>
                        <a:t>Water deficit </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i="0" u="none" strike="noStrike" cap="none">
                          <a:solidFill>
                            <a:schemeClr val="dk1"/>
                          </a:solidFill>
                          <a:latin typeface="Calibri"/>
                          <a:ea typeface="Calibri"/>
                          <a:cs typeface="Calibri"/>
                          <a:sym typeface="Calibri"/>
                        </a:rPr>
                        <a:t>A shortage of water supplies for people and industry. </a:t>
                      </a:r>
                      <a:endParaRPr sz="1100" b="0" i="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179325">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a:solidFill>
                            <a:schemeClr val="dk1"/>
                          </a:solidFill>
                          <a:latin typeface="Calibri"/>
                          <a:ea typeface="Calibri"/>
                          <a:cs typeface="Calibri"/>
                          <a:sym typeface="Calibri"/>
                        </a:rPr>
                        <a:t>6</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u="none" strike="noStrike" cap="none">
                          <a:latin typeface="Calibri"/>
                          <a:ea typeface="Calibri"/>
                          <a:cs typeface="Calibri"/>
                          <a:sym typeface="Calibri"/>
                        </a:rPr>
                        <a:t>Irrigation </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i="0" u="none" strike="noStrike" cap="none" dirty="0">
                          <a:solidFill>
                            <a:schemeClr val="dk1"/>
                          </a:solidFill>
                          <a:latin typeface="Calibri"/>
                          <a:ea typeface="Calibri"/>
                          <a:cs typeface="Calibri"/>
                          <a:sym typeface="Calibri"/>
                        </a:rPr>
                        <a:t>Watering of farmland </a:t>
                      </a:r>
                      <a:endParaRPr sz="1100" b="0" i="0" u="none" strike="noStrike" cap="none"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graphicFrame>
        <p:nvGraphicFramePr>
          <p:cNvPr id="165" name="Google Shape;165;p29"/>
          <p:cNvGraphicFramePr/>
          <p:nvPr>
            <p:extLst>
              <p:ext uri="{D42A27DB-BD31-4B8C-83A1-F6EECF244321}">
                <p14:modId xmlns:p14="http://schemas.microsoft.com/office/powerpoint/2010/main" val="3085771085"/>
              </p:ext>
            </p:extLst>
          </p:nvPr>
        </p:nvGraphicFramePr>
        <p:xfrm>
          <a:off x="5593976" y="545681"/>
          <a:ext cx="6364950" cy="4498785"/>
        </p:xfrm>
        <a:graphic>
          <a:graphicData uri="http://schemas.openxmlformats.org/drawingml/2006/table">
            <a:tbl>
              <a:tblPr firstRow="1" bandRow="1">
                <a:noFill/>
                <a:tableStyleId>{79F1E117-1295-4EC3-947D-17D092A7BB19}</a:tableStyleId>
              </a:tblPr>
              <a:tblGrid>
                <a:gridCol w="360100">
                  <a:extLst>
                    <a:ext uri="{9D8B030D-6E8A-4147-A177-3AD203B41FA5}">
                      <a16:colId xmlns:a16="http://schemas.microsoft.com/office/drawing/2014/main" val="20000"/>
                    </a:ext>
                  </a:extLst>
                </a:gridCol>
                <a:gridCol w="1109475">
                  <a:extLst>
                    <a:ext uri="{9D8B030D-6E8A-4147-A177-3AD203B41FA5}">
                      <a16:colId xmlns:a16="http://schemas.microsoft.com/office/drawing/2014/main" val="20001"/>
                    </a:ext>
                  </a:extLst>
                </a:gridCol>
                <a:gridCol w="4895375">
                  <a:extLst>
                    <a:ext uri="{9D8B030D-6E8A-4147-A177-3AD203B41FA5}">
                      <a16:colId xmlns:a16="http://schemas.microsoft.com/office/drawing/2014/main" val="20002"/>
                    </a:ext>
                  </a:extLst>
                </a:gridCol>
              </a:tblGrid>
              <a:tr h="273750">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dirty="0">
                          <a:solidFill>
                            <a:schemeClr val="lt1"/>
                          </a:solidFill>
                          <a:latin typeface="Calibri"/>
                          <a:ea typeface="Calibri"/>
                          <a:cs typeface="Calibri"/>
                          <a:sym typeface="Calibri"/>
                        </a:rPr>
                        <a:t>B</a:t>
                      </a:r>
                      <a:endParaRPr sz="11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B050">
                        <a:alpha val="73725"/>
                      </a:srgbClr>
                    </a:solidFill>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dirty="0">
                          <a:solidFill>
                            <a:schemeClr val="lt1"/>
                          </a:solidFill>
                          <a:latin typeface="Calibri"/>
                          <a:ea typeface="Calibri"/>
                          <a:cs typeface="Calibri"/>
                          <a:sym typeface="Calibri"/>
                        </a:rPr>
                        <a:t>Global Waterway 1- The River Nile </a:t>
                      </a:r>
                      <a:endParaRPr sz="11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B050">
                        <a:alpha val="73725"/>
                      </a:srgbClr>
                    </a:solidFill>
                  </a:tcPr>
                </a:tc>
                <a:tc hMerge="1">
                  <a:txBody>
                    <a:bodyPr/>
                    <a:lstStyle/>
                    <a:p>
                      <a:endParaRPr lang="en-US"/>
                    </a:p>
                  </a:txBody>
                  <a:tcPr/>
                </a:tc>
                <a:extLst>
                  <a:ext uri="{0D108BD9-81ED-4DB2-BD59-A6C34878D82A}">
                    <a16:rowId xmlns:a16="http://schemas.microsoft.com/office/drawing/2014/main" val="10000"/>
                  </a:ext>
                </a:extLst>
              </a:tr>
              <a:tr h="856975">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a:solidFill>
                            <a:schemeClr val="dk1"/>
                          </a:solidFill>
                          <a:latin typeface="Calibri"/>
                          <a:ea typeface="Calibri"/>
                          <a:cs typeface="Calibri"/>
                          <a:sym typeface="Calibri"/>
                        </a:rPr>
                        <a:t>1</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u="none" strike="noStrike" cap="none">
                          <a:latin typeface="Calibri"/>
                          <a:ea typeface="Calibri"/>
                          <a:cs typeface="Calibri"/>
                          <a:sym typeface="Calibri"/>
                        </a:rPr>
                        <a:t>Location and key facts</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chemeClr val="dk1"/>
                        </a:buClr>
                        <a:buSzPts val="1200"/>
                        <a:buFont typeface="Arial"/>
                        <a:buChar char="•"/>
                      </a:pPr>
                      <a:r>
                        <a:rPr lang="en-GB" sz="1100" b="0" i="0" u="none" strike="noStrike" cap="none">
                          <a:solidFill>
                            <a:srgbClr val="000000"/>
                          </a:solidFill>
                          <a:latin typeface="Calibri"/>
                          <a:ea typeface="Calibri"/>
                          <a:cs typeface="Calibri"/>
                          <a:sym typeface="Calibri"/>
                        </a:rPr>
                        <a:t>The River Nile is the longest river in the world - it is 6,670 km long.</a:t>
                      </a:r>
                      <a:endParaRPr sz="1400" u="none" strike="noStrike" cap="none"/>
                    </a:p>
                    <a:p>
                      <a:pPr marL="171450" marR="0" lvl="0" indent="-171450" algn="l" rtl="0">
                        <a:lnSpc>
                          <a:spcPct val="100000"/>
                        </a:lnSpc>
                        <a:spcBef>
                          <a:spcPts val="0"/>
                        </a:spcBef>
                        <a:spcAft>
                          <a:spcPts val="0"/>
                        </a:spcAft>
                        <a:buClr>
                          <a:schemeClr val="dk1"/>
                        </a:buClr>
                        <a:buSzPts val="1200"/>
                        <a:buFont typeface="Arial"/>
                        <a:buChar char="•"/>
                      </a:pPr>
                      <a:r>
                        <a:rPr lang="en-GB" sz="1100" b="0" i="0" u="none" strike="noStrike" cap="none">
                          <a:solidFill>
                            <a:srgbClr val="000000"/>
                          </a:solidFill>
                          <a:latin typeface="Calibri"/>
                          <a:ea typeface="Calibri"/>
                          <a:cs typeface="Calibri"/>
                          <a:sym typeface="Calibri"/>
                        </a:rPr>
                        <a:t>The Nile flows through Uganda, Ethiopia, Sudan, Burundi and Egypt.</a:t>
                      </a:r>
                      <a:endParaRPr sz="1400" u="none" strike="noStrike" cap="none"/>
                    </a:p>
                    <a:p>
                      <a:pPr marL="171450" marR="0" lvl="0" indent="-171450" algn="l" rtl="0">
                        <a:lnSpc>
                          <a:spcPct val="100000"/>
                        </a:lnSpc>
                        <a:spcBef>
                          <a:spcPts val="0"/>
                        </a:spcBef>
                        <a:spcAft>
                          <a:spcPts val="0"/>
                        </a:spcAft>
                        <a:buClr>
                          <a:srgbClr val="000000"/>
                        </a:buClr>
                        <a:buSzPts val="1100"/>
                        <a:buFont typeface="Arial"/>
                        <a:buChar char="•"/>
                      </a:pPr>
                      <a:r>
                        <a:rPr lang="en-GB" sz="1100" b="0" i="0" u="none" strike="noStrike" cap="none">
                          <a:solidFill>
                            <a:srgbClr val="000000"/>
                          </a:solidFill>
                          <a:latin typeface="Calibri"/>
                          <a:ea typeface="Calibri"/>
                          <a:cs typeface="Calibri"/>
                          <a:sym typeface="Calibri"/>
                        </a:rPr>
                        <a:t>The source (start of the river) is in Burundi in central Africa.</a:t>
                      </a:r>
                      <a:endParaRPr sz="1400" u="none" strike="noStrike" cap="none"/>
                    </a:p>
                    <a:p>
                      <a:pPr marL="171450" marR="0" lvl="0" indent="-171450" algn="l" rtl="0">
                        <a:lnSpc>
                          <a:spcPct val="100000"/>
                        </a:lnSpc>
                        <a:spcBef>
                          <a:spcPts val="0"/>
                        </a:spcBef>
                        <a:spcAft>
                          <a:spcPts val="0"/>
                        </a:spcAft>
                        <a:buClr>
                          <a:srgbClr val="000000"/>
                        </a:buClr>
                        <a:buSzPts val="1100"/>
                        <a:buFont typeface="Arial"/>
                        <a:buChar char="•"/>
                      </a:pPr>
                      <a:r>
                        <a:rPr lang="en-GB" sz="1100" b="0" i="0" u="none" strike="noStrike" cap="none">
                          <a:solidFill>
                            <a:srgbClr val="000000"/>
                          </a:solidFill>
                          <a:latin typeface="Calibri"/>
                          <a:ea typeface="Calibri"/>
                          <a:cs typeface="Calibri"/>
                          <a:sym typeface="Calibri"/>
                        </a:rPr>
                        <a:t>The mouth is in Egypt where the Nile enters into the Mediterranean Sea.</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1551175">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a:solidFill>
                            <a:schemeClr val="dk1"/>
                          </a:solidFill>
                          <a:latin typeface="Calibri"/>
                          <a:ea typeface="Calibri"/>
                          <a:cs typeface="Calibri"/>
                          <a:sym typeface="Calibri"/>
                        </a:rPr>
                        <a:t>2</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u="none" strike="noStrike" cap="none">
                          <a:latin typeface="Calibri"/>
                          <a:ea typeface="Calibri"/>
                          <a:cs typeface="Calibri"/>
                          <a:sym typeface="Calibri"/>
                        </a:rPr>
                        <a:t>Importance and opportunities.  </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285750" marR="0" lvl="0" indent="-285750" algn="l" rtl="0">
                        <a:lnSpc>
                          <a:spcPct val="100000"/>
                        </a:lnSpc>
                        <a:spcBef>
                          <a:spcPts val="0"/>
                        </a:spcBef>
                        <a:spcAft>
                          <a:spcPts val="0"/>
                        </a:spcAft>
                        <a:buClr>
                          <a:srgbClr val="000000"/>
                        </a:buClr>
                        <a:buSzPts val="1200"/>
                        <a:buFont typeface="Arial"/>
                        <a:buChar char="•"/>
                      </a:pPr>
                      <a:r>
                        <a:rPr lang="en-GB" sz="1100" b="0" i="0" u="none" strike="noStrike" cap="none">
                          <a:solidFill>
                            <a:srgbClr val="000000"/>
                          </a:solidFill>
                          <a:latin typeface="Calibri"/>
                          <a:ea typeface="Calibri"/>
                          <a:cs typeface="Calibri"/>
                          <a:sym typeface="Calibri"/>
                        </a:rPr>
                        <a:t>The banks of the Nile all along its vast length contain rich soil as well, thanks to annual flooding that deposits silt. </a:t>
                      </a:r>
                      <a:endParaRPr sz="1400" u="none" strike="noStrike" cap="none"/>
                    </a:p>
                    <a:p>
                      <a:pPr marL="285750" marR="0" lvl="0" indent="-285750" algn="l" rtl="0">
                        <a:lnSpc>
                          <a:spcPct val="100000"/>
                        </a:lnSpc>
                        <a:spcBef>
                          <a:spcPts val="0"/>
                        </a:spcBef>
                        <a:spcAft>
                          <a:spcPts val="0"/>
                        </a:spcAft>
                        <a:buClr>
                          <a:srgbClr val="000000"/>
                        </a:buClr>
                        <a:buSzPts val="1200"/>
                        <a:buFont typeface="Arial"/>
                        <a:buChar char="•"/>
                      </a:pPr>
                      <a:r>
                        <a:rPr lang="en-GB" sz="1100" b="0" i="0" u="none" strike="noStrike" cap="none">
                          <a:solidFill>
                            <a:srgbClr val="000000"/>
                          </a:solidFill>
                          <a:latin typeface="Calibri"/>
                          <a:ea typeface="Calibri"/>
                          <a:cs typeface="Calibri"/>
                          <a:sym typeface="Calibri"/>
                        </a:rPr>
                        <a:t>For millennia, much of Egypt's food has been cultivated in the Nile Delta region. Ancient Egyptians developed irrigation methods to increase the amount of land they could use for crops to support a thriving population. </a:t>
                      </a:r>
                      <a:endParaRPr sz="1400" u="none" strike="noStrike" cap="none"/>
                    </a:p>
                    <a:p>
                      <a:pPr marL="285750" marR="0" lvl="0" indent="-285750" algn="l" rtl="0">
                        <a:lnSpc>
                          <a:spcPct val="100000"/>
                        </a:lnSpc>
                        <a:spcBef>
                          <a:spcPts val="0"/>
                        </a:spcBef>
                        <a:spcAft>
                          <a:spcPts val="0"/>
                        </a:spcAft>
                        <a:buClr>
                          <a:srgbClr val="000000"/>
                        </a:buClr>
                        <a:buSzPts val="1200"/>
                        <a:buFont typeface="Arial"/>
                        <a:buChar char="•"/>
                      </a:pPr>
                      <a:r>
                        <a:rPr lang="en-GB" sz="1100" b="0" i="0" u="none" strike="noStrike" cap="none">
                          <a:solidFill>
                            <a:srgbClr val="000000"/>
                          </a:solidFill>
                          <a:latin typeface="Calibri"/>
                          <a:ea typeface="Calibri"/>
                          <a:cs typeface="Calibri"/>
                          <a:sym typeface="Calibri"/>
                        </a:rPr>
                        <a:t>Today, 95 percent of Egyptians live within a few miles of the Nile. Canals bring water from the Nile to irrigate farms and support cities. The river's water is a vital resource for millions of people who depend on it for irrigation, drinking water, fishing and hydroelectric power. </a:t>
                      </a:r>
                      <a:endParaRPr sz="1400" u="none" strike="noStrike" cap="none"/>
                    </a:p>
                    <a:p>
                      <a:pPr marL="285750" marR="0" lvl="0" indent="-285750" algn="l" rtl="0">
                        <a:lnSpc>
                          <a:spcPct val="100000"/>
                        </a:lnSpc>
                        <a:spcBef>
                          <a:spcPts val="0"/>
                        </a:spcBef>
                        <a:spcAft>
                          <a:spcPts val="0"/>
                        </a:spcAft>
                        <a:buClr>
                          <a:srgbClr val="000000"/>
                        </a:buClr>
                        <a:buSzPts val="1200"/>
                        <a:buFont typeface="Arial"/>
                        <a:buChar char="•"/>
                      </a:pPr>
                      <a:r>
                        <a:rPr lang="en-GB" sz="1100" b="0" i="0" u="none" strike="noStrike" cap="none">
                          <a:solidFill>
                            <a:srgbClr val="000000"/>
                          </a:solidFill>
                          <a:latin typeface="Calibri"/>
                          <a:ea typeface="Calibri"/>
                          <a:cs typeface="Calibri"/>
                          <a:sym typeface="Calibri"/>
                        </a:rPr>
                        <a:t>Dams, such as the Aswan Dam in Egypt, have been built to help to tame the river and provide a source of hydroelectric power.</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1348475">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a:solidFill>
                            <a:schemeClr val="dk1"/>
                          </a:solidFill>
                          <a:latin typeface="Calibri"/>
                          <a:ea typeface="Calibri"/>
                          <a:cs typeface="Calibri"/>
                          <a:sym typeface="Calibri"/>
                        </a:rPr>
                        <a:t>3</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u="none" strike="noStrike" cap="none">
                          <a:latin typeface="Calibri"/>
                          <a:ea typeface="Calibri"/>
                          <a:cs typeface="Calibri"/>
                          <a:sym typeface="Calibri"/>
                        </a:rPr>
                        <a:t>Challenges</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rgbClr val="000000"/>
                        </a:buClr>
                        <a:buSzPts val="1100"/>
                        <a:buFont typeface="Arial"/>
                        <a:buChar char="•"/>
                      </a:pPr>
                      <a:r>
                        <a:rPr lang="en-GB" sz="1100" b="0" i="0" u="none" strike="noStrike" cap="none" dirty="0">
                          <a:solidFill>
                            <a:srgbClr val="000000"/>
                          </a:solidFill>
                          <a:latin typeface="Calibri"/>
                          <a:ea typeface="Calibri"/>
                          <a:cs typeface="Calibri"/>
                          <a:sym typeface="Calibri"/>
                        </a:rPr>
                        <a:t>There is a history of conflict between these nations over the river that is a vital resource.</a:t>
                      </a:r>
                      <a:endParaRPr sz="1400" u="none" strike="noStrike" cap="none" dirty="0"/>
                    </a:p>
                    <a:p>
                      <a:pPr marL="171450" marR="0" lvl="0" indent="-171450" algn="l" rtl="0">
                        <a:lnSpc>
                          <a:spcPct val="100000"/>
                        </a:lnSpc>
                        <a:spcBef>
                          <a:spcPts val="0"/>
                        </a:spcBef>
                        <a:spcAft>
                          <a:spcPts val="0"/>
                        </a:spcAft>
                        <a:buClr>
                          <a:srgbClr val="000000"/>
                        </a:buClr>
                        <a:buSzPts val="1100"/>
                        <a:buFont typeface="Arial"/>
                        <a:buChar char="•"/>
                      </a:pPr>
                      <a:r>
                        <a:rPr lang="en-GB" sz="1100" b="0" i="0" u="none" strike="noStrike" cap="none" dirty="0">
                          <a:solidFill>
                            <a:srgbClr val="000000"/>
                          </a:solidFill>
                          <a:latin typeface="Calibri"/>
                          <a:ea typeface="Calibri"/>
                          <a:cs typeface="Calibri"/>
                          <a:sym typeface="Calibri"/>
                        </a:rPr>
                        <a:t>Egypt has even threatened any country upstream of them that tries to dam the Nile River with War.</a:t>
                      </a:r>
                      <a:endParaRPr sz="1400" u="none" strike="noStrike" cap="none" dirty="0"/>
                    </a:p>
                    <a:p>
                      <a:pPr marL="171450" marR="0" lvl="0" indent="-171450" algn="l" rtl="0">
                        <a:lnSpc>
                          <a:spcPct val="100000"/>
                        </a:lnSpc>
                        <a:spcBef>
                          <a:spcPts val="0"/>
                        </a:spcBef>
                        <a:spcAft>
                          <a:spcPts val="0"/>
                        </a:spcAft>
                        <a:buClr>
                          <a:srgbClr val="000000"/>
                        </a:buClr>
                        <a:buSzPts val="1100"/>
                        <a:buFont typeface="Arial"/>
                        <a:buChar char="•"/>
                      </a:pPr>
                      <a:r>
                        <a:rPr lang="en-GB" sz="1100" b="0" i="0" u="none" strike="noStrike" cap="none" dirty="0">
                          <a:solidFill>
                            <a:srgbClr val="000000"/>
                          </a:solidFill>
                          <a:latin typeface="Calibri"/>
                          <a:ea typeface="Calibri"/>
                          <a:cs typeface="Calibri"/>
                          <a:sym typeface="Calibri"/>
                        </a:rPr>
                        <a:t>In 2011, Ethiopia started to build the Grand Ethiopian Renaissance Dam near the boarder with Sudan to generate HEP. Egypt is concerned the dam will lead to water shortages in Egypt. </a:t>
                      </a:r>
                      <a:endParaRPr sz="1400" u="none" strike="noStrike" cap="none" dirty="0"/>
                    </a:p>
                    <a:p>
                      <a:pPr marL="0" marR="0" lvl="0" indent="0" algn="l" rtl="0">
                        <a:lnSpc>
                          <a:spcPct val="100000"/>
                        </a:lnSpc>
                        <a:spcBef>
                          <a:spcPts val="0"/>
                        </a:spcBef>
                        <a:spcAft>
                          <a:spcPts val="0"/>
                        </a:spcAft>
                        <a:buClr>
                          <a:srgbClr val="000000"/>
                        </a:buClr>
                        <a:buSzPts val="1200"/>
                        <a:buFont typeface="Arial"/>
                        <a:buNone/>
                      </a:pPr>
                      <a:endParaRPr sz="11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166" name="Google Shape;166;p29"/>
          <p:cNvSpPr txBox="1"/>
          <p:nvPr/>
        </p:nvSpPr>
        <p:spPr>
          <a:xfrm>
            <a:off x="1271464" y="91952"/>
            <a:ext cx="9649072" cy="307777"/>
          </a:xfrm>
          <a:prstGeom prst="rect">
            <a:avLst/>
          </a:prstGeom>
          <a:solidFill>
            <a:srgbClr val="00B05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chemeClr val="lt1"/>
                </a:solidFill>
                <a:latin typeface="Arial"/>
                <a:ea typeface="Arial"/>
                <a:cs typeface="Arial"/>
                <a:sym typeface="Arial"/>
              </a:rPr>
              <a:t>Year 9 Geography – Global Waterways </a:t>
            </a:r>
            <a:endParaRPr sz="1400" b="0" i="0" u="none" strike="noStrike" cap="none">
              <a:solidFill>
                <a:schemeClr val="lt1"/>
              </a:solidFill>
              <a:latin typeface="Arial"/>
              <a:ea typeface="Arial"/>
              <a:cs typeface="Arial"/>
              <a:sym typeface="Arial"/>
            </a:endParaRPr>
          </a:p>
        </p:txBody>
      </p:sp>
      <p:sp>
        <p:nvSpPr>
          <p:cNvPr id="167" name="Google Shape;167;p29"/>
          <p:cNvSpPr txBox="1"/>
          <p:nvPr/>
        </p:nvSpPr>
        <p:spPr>
          <a:xfrm>
            <a:off x="11049000" y="67995"/>
            <a:ext cx="1026459"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Page 42</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graphicFrame>
        <p:nvGraphicFramePr>
          <p:cNvPr id="173" name="Google Shape;173;p3"/>
          <p:cNvGraphicFramePr/>
          <p:nvPr>
            <p:extLst>
              <p:ext uri="{D42A27DB-BD31-4B8C-83A1-F6EECF244321}">
                <p14:modId xmlns:p14="http://schemas.microsoft.com/office/powerpoint/2010/main" val="3341841751"/>
              </p:ext>
            </p:extLst>
          </p:nvPr>
        </p:nvGraphicFramePr>
        <p:xfrm>
          <a:off x="295834" y="617400"/>
          <a:ext cx="4823025" cy="4592130"/>
        </p:xfrm>
        <a:graphic>
          <a:graphicData uri="http://schemas.openxmlformats.org/drawingml/2006/table">
            <a:tbl>
              <a:tblPr firstRow="1" bandRow="1">
                <a:noFill/>
                <a:tableStyleId>{79F1E117-1295-4EC3-947D-17D092A7BB19}</a:tableStyleId>
              </a:tblPr>
              <a:tblGrid>
                <a:gridCol w="279750">
                  <a:extLst>
                    <a:ext uri="{9D8B030D-6E8A-4147-A177-3AD203B41FA5}">
                      <a16:colId xmlns:a16="http://schemas.microsoft.com/office/drawing/2014/main" val="20000"/>
                    </a:ext>
                  </a:extLst>
                </a:gridCol>
                <a:gridCol w="1056000">
                  <a:extLst>
                    <a:ext uri="{9D8B030D-6E8A-4147-A177-3AD203B41FA5}">
                      <a16:colId xmlns:a16="http://schemas.microsoft.com/office/drawing/2014/main" val="20001"/>
                    </a:ext>
                  </a:extLst>
                </a:gridCol>
                <a:gridCol w="3487275">
                  <a:extLst>
                    <a:ext uri="{9D8B030D-6E8A-4147-A177-3AD203B41FA5}">
                      <a16:colId xmlns:a16="http://schemas.microsoft.com/office/drawing/2014/main" val="20002"/>
                    </a:ext>
                  </a:extLst>
                </a:gridCol>
              </a:tblGrid>
              <a:tr h="263150">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dirty="0">
                          <a:solidFill>
                            <a:schemeClr val="lt1"/>
                          </a:solidFill>
                          <a:latin typeface="Calibri"/>
                          <a:ea typeface="Calibri"/>
                          <a:cs typeface="Calibri"/>
                          <a:sym typeface="Calibri"/>
                        </a:rPr>
                        <a:t>C</a:t>
                      </a:r>
                      <a:endParaRPr sz="11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B050">
                        <a:alpha val="73725"/>
                      </a:srgbClr>
                    </a:solidFill>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dirty="0">
                          <a:solidFill>
                            <a:schemeClr val="lt1"/>
                          </a:solidFill>
                          <a:latin typeface="Calibri"/>
                          <a:ea typeface="Calibri"/>
                          <a:cs typeface="Calibri"/>
                          <a:sym typeface="Calibri"/>
                        </a:rPr>
                        <a:t>Global Waterway 2- The Amazon River</a:t>
                      </a:r>
                      <a:endParaRPr sz="11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B050">
                        <a:alpha val="73725"/>
                      </a:srgbClr>
                    </a:solidFill>
                  </a:tcPr>
                </a:tc>
                <a:tc hMerge="1">
                  <a:txBody>
                    <a:bodyPr/>
                    <a:lstStyle/>
                    <a:p>
                      <a:endParaRPr lang="en-US"/>
                    </a:p>
                  </a:txBody>
                  <a:tcPr/>
                </a:tc>
                <a:extLst>
                  <a:ext uri="{0D108BD9-81ED-4DB2-BD59-A6C34878D82A}">
                    <a16:rowId xmlns:a16="http://schemas.microsoft.com/office/drawing/2014/main" val="10000"/>
                  </a:ext>
                </a:extLst>
              </a:tr>
              <a:tr h="893600">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a:solidFill>
                            <a:schemeClr val="dk1"/>
                          </a:solidFill>
                          <a:latin typeface="Calibri"/>
                          <a:ea typeface="Calibri"/>
                          <a:cs typeface="Calibri"/>
                          <a:sym typeface="Calibri"/>
                        </a:rPr>
                        <a:t>1</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u="none" strike="noStrike" cap="none">
                          <a:latin typeface="Calibri"/>
                          <a:ea typeface="Calibri"/>
                          <a:cs typeface="Calibri"/>
                          <a:sym typeface="Calibri"/>
                        </a:rPr>
                        <a:t>Location and key facts</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chemeClr val="dk1"/>
                        </a:buClr>
                        <a:buSzPts val="1200"/>
                        <a:buFont typeface="Arial"/>
                        <a:buChar char="•"/>
                      </a:pPr>
                      <a:r>
                        <a:rPr lang="en-GB" sz="1100" b="0" i="0" u="none" strike="noStrike" cap="none">
                          <a:solidFill>
                            <a:srgbClr val="000000"/>
                          </a:solidFill>
                          <a:latin typeface="Calibri"/>
                          <a:ea typeface="Calibri"/>
                          <a:cs typeface="Calibri"/>
                          <a:sym typeface="Calibri"/>
                        </a:rPr>
                        <a:t>The Amazon river is one of the largest rivers in the world. It is the largest river by discharge volume alone. </a:t>
                      </a:r>
                      <a:endParaRPr sz="1400" u="none" strike="noStrike" cap="none"/>
                    </a:p>
                    <a:p>
                      <a:pPr marL="171450" marR="0" lvl="0" indent="-171450" algn="l" rtl="0">
                        <a:lnSpc>
                          <a:spcPct val="100000"/>
                        </a:lnSpc>
                        <a:spcBef>
                          <a:spcPts val="0"/>
                        </a:spcBef>
                        <a:spcAft>
                          <a:spcPts val="0"/>
                        </a:spcAft>
                        <a:buClr>
                          <a:schemeClr val="dk1"/>
                        </a:buClr>
                        <a:buSzPts val="1200"/>
                        <a:buFont typeface="Arial"/>
                        <a:buChar char="•"/>
                      </a:pPr>
                      <a:r>
                        <a:rPr lang="en-GB" sz="1100" b="0" i="0" u="none" strike="noStrike" cap="none">
                          <a:solidFill>
                            <a:srgbClr val="000000"/>
                          </a:solidFill>
                          <a:latin typeface="Calibri"/>
                          <a:ea typeface="Calibri"/>
                          <a:cs typeface="Calibri"/>
                          <a:sym typeface="Calibri"/>
                        </a:rPr>
                        <a:t>Around 15% of the world’s freshwater flows into the ocean from the Amazon making it a vital water source for many countries in South America.</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021600">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a:solidFill>
                            <a:schemeClr val="dk1"/>
                          </a:solidFill>
                          <a:latin typeface="Calibri"/>
                          <a:ea typeface="Calibri"/>
                          <a:cs typeface="Calibri"/>
                          <a:sym typeface="Calibri"/>
                        </a:rPr>
                        <a:t>2</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u="none" strike="noStrike" cap="none">
                          <a:latin typeface="Calibri"/>
                          <a:ea typeface="Calibri"/>
                          <a:cs typeface="Calibri"/>
                          <a:sym typeface="Calibri"/>
                        </a:rPr>
                        <a:t>Importance and opportunities.  </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285750" marR="0" lvl="0" indent="-285750" algn="l" rtl="0">
                        <a:lnSpc>
                          <a:spcPct val="100000"/>
                        </a:lnSpc>
                        <a:spcBef>
                          <a:spcPts val="0"/>
                        </a:spcBef>
                        <a:spcAft>
                          <a:spcPts val="0"/>
                        </a:spcAft>
                        <a:buClr>
                          <a:srgbClr val="000000"/>
                        </a:buClr>
                        <a:buSzPts val="1200"/>
                        <a:buFont typeface="Arial"/>
                        <a:buChar char="•"/>
                      </a:pPr>
                      <a:r>
                        <a:rPr lang="en-GB" sz="1100" b="0" i="0" u="none" strike="noStrike" cap="none">
                          <a:solidFill>
                            <a:srgbClr val="000000"/>
                          </a:solidFill>
                          <a:latin typeface="Calibri"/>
                          <a:ea typeface="Calibri"/>
                          <a:cs typeface="Calibri"/>
                          <a:sym typeface="Calibri"/>
                        </a:rPr>
                        <a:t>The Amazon has several hydroelectric dams, which generate electricity for millions of people. The largest dam is the Belo Monte Dam in Brazil. It is one of the world’s largest hydroelectric power plants.</a:t>
                      </a:r>
                      <a:endParaRPr sz="1400" u="none" strike="noStrike" cap="none"/>
                    </a:p>
                    <a:p>
                      <a:pPr marL="285750" marR="0" lvl="0" indent="-285750" algn="l" rtl="0">
                        <a:lnSpc>
                          <a:spcPct val="100000"/>
                        </a:lnSpc>
                        <a:spcBef>
                          <a:spcPts val="0"/>
                        </a:spcBef>
                        <a:spcAft>
                          <a:spcPts val="0"/>
                        </a:spcAft>
                        <a:buClr>
                          <a:srgbClr val="000000"/>
                        </a:buClr>
                        <a:buSzPts val="1200"/>
                        <a:buFont typeface="Arial"/>
                        <a:buChar char="•"/>
                      </a:pPr>
                      <a:r>
                        <a:rPr lang="en-GB" sz="1100" b="0" i="0" u="none" strike="noStrike" cap="none">
                          <a:solidFill>
                            <a:srgbClr val="000000"/>
                          </a:solidFill>
                          <a:latin typeface="Calibri"/>
                          <a:ea typeface="Calibri"/>
                          <a:cs typeface="Calibri"/>
                          <a:sym typeface="Calibri"/>
                        </a:rPr>
                        <a:t>The Amazon is a crucial transportation route for people and goods. It is used by people to navigate through the dense rainforest which grows between communities, towns and cities.</a:t>
                      </a:r>
                      <a:endParaRPr sz="1400" u="none" strike="noStrike" cap="none"/>
                    </a:p>
                    <a:p>
                      <a:pPr marL="285750" marR="0" lvl="0" indent="-285750" algn="l" rtl="0">
                        <a:lnSpc>
                          <a:spcPct val="100000"/>
                        </a:lnSpc>
                        <a:spcBef>
                          <a:spcPts val="0"/>
                        </a:spcBef>
                        <a:spcAft>
                          <a:spcPts val="0"/>
                        </a:spcAft>
                        <a:buClr>
                          <a:srgbClr val="000000"/>
                        </a:buClr>
                        <a:buSzPts val="1200"/>
                        <a:buFont typeface="Arial"/>
                        <a:buChar char="•"/>
                      </a:pPr>
                      <a:r>
                        <a:rPr lang="en-GB" sz="1100" b="0" i="0" u="none" strike="noStrike" cap="none">
                          <a:solidFill>
                            <a:srgbClr val="000000"/>
                          </a:solidFill>
                          <a:latin typeface="Calibri"/>
                          <a:ea typeface="Calibri"/>
                          <a:cs typeface="Calibri"/>
                          <a:sym typeface="Calibri"/>
                        </a:rPr>
                        <a:t>The Amazon River helps to regulate the global climate by transporting heat from the equator to higher latitudes. This helps to moderate temperatures and influence global weather patterns.</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1296200">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a:solidFill>
                            <a:schemeClr val="dk1"/>
                          </a:solidFill>
                          <a:latin typeface="Calibri"/>
                          <a:ea typeface="Calibri"/>
                          <a:cs typeface="Calibri"/>
                          <a:sym typeface="Calibri"/>
                        </a:rPr>
                        <a:t>3</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u="none" strike="noStrike" cap="none">
                          <a:latin typeface="Calibri"/>
                          <a:ea typeface="Calibri"/>
                          <a:cs typeface="Calibri"/>
                          <a:sym typeface="Calibri"/>
                        </a:rPr>
                        <a:t>Challenges</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rgbClr val="000000"/>
                        </a:buClr>
                        <a:buSzPts val="1200"/>
                        <a:buFont typeface="Arial"/>
                        <a:buChar char="•"/>
                      </a:pPr>
                      <a:r>
                        <a:rPr lang="en-GB" sz="1100" u="none" strike="noStrike" cap="none" dirty="0">
                          <a:latin typeface="Calibri"/>
                          <a:ea typeface="Calibri"/>
                          <a:cs typeface="Calibri"/>
                          <a:sym typeface="Calibri"/>
                        </a:rPr>
                        <a:t>Water levels reached an all time low in September 2024. This threatens transport, energy, fishing and farming along the river.  </a:t>
                      </a:r>
                      <a:endParaRPr sz="11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174" name="Google Shape;174;p3"/>
          <p:cNvSpPr txBox="1"/>
          <p:nvPr/>
        </p:nvSpPr>
        <p:spPr>
          <a:xfrm>
            <a:off x="1271464" y="91952"/>
            <a:ext cx="9649072" cy="307777"/>
          </a:xfrm>
          <a:prstGeom prst="rect">
            <a:avLst/>
          </a:prstGeom>
          <a:solidFill>
            <a:srgbClr val="00B05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dirty="0">
                <a:solidFill>
                  <a:schemeClr val="lt1"/>
                </a:solidFill>
                <a:latin typeface="Arial"/>
                <a:ea typeface="Arial"/>
                <a:cs typeface="Arial"/>
                <a:sym typeface="Arial"/>
              </a:rPr>
              <a:t>Year 9 Geography – Global Waterways </a:t>
            </a:r>
            <a:endParaRPr sz="1400" b="0" i="0" u="none" strike="noStrike" cap="none" dirty="0">
              <a:solidFill>
                <a:schemeClr val="lt1"/>
              </a:solidFill>
              <a:latin typeface="Arial"/>
              <a:ea typeface="Arial"/>
              <a:cs typeface="Arial"/>
              <a:sym typeface="Arial"/>
            </a:endParaRPr>
          </a:p>
        </p:txBody>
      </p:sp>
      <p:sp>
        <p:nvSpPr>
          <p:cNvPr id="175" name="Google Shape;175;p3"/>
          <p:cNvSpPr txBox="1"/>
          <p:nvPr/>
        </p:nvSpPr>
        <p:spPr>
          <a:xfrm>
            <a:off x="11049000" y="67995"/>
            <a:ext cx="1026459"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Page 42</a:t>
            </a:r>
            <a:endParaRPr sz="1400" b="0" i="0" u="none" strike="noStrike" cap="none">
              <a:solidFill>
                <a:srgbClr val="000000"/>
              </a:solidFill>
              <a:latin typeface="Arial"/>
              <a:ea typeface="Arial"/>
              <a:cs typeface="Arial"/>
              <a:sym typeface="Arial"/>
            </a:endParaRPr>
          </a:p>
        </p:txBody>
      </p:sp>
      <p:graphicFrame>
        <p:nvGraphicFramePr>
          <p:cNvPr id="176" name="Google Shape;176;p3"/>
          <p:cNvGraphicFramePr/>
          <p:nvPr>
            <p:extLst>
              <p:ext uri="{D42A27DB-BD31-4B8C-83A1-F6EECF244321}">
                <p14:modId xmlns:p14="http://schemas.microsoft.com/office/powerpoint/2010/main" val="2401911425"/>
              </p:ext>
            </p:extLst>
          </p:nvPr>
        </p:nvGraphicFramePr>
        <p:xfrm>
          <a:off x="6225987" y="617400"/>
          <a:ext cx="4823025" cy="4485730"/>
        </p:xfrm>
        <a:graphic>
          <a:graphicData uri="http://schemas.openxmlformats.org/drawingml/2006/table">
            <a:tbl>
              <a:tblPr firstRow="1" bandRow="1">
                <a:noFill/>
                <a:tableStyleId>{79F1E117-1295-4EC3-947D-17D092A7BB19}</a:tableStyleId>
              </a:tblPr>
              <a:tblGrid>
                <a:gridCol w="279750">
                  <a:extLst>
                    <a:ext uri="{9D8B030D-6E8A-4147-A177-3AD203B41FA5}">
                      <a16:colId xmlns:a16="http://schemas.microsoft.com/office/drawing/2014/main" val="20000"/>
                    </a:ext>
                  </a:extLst>
                </a:gridCol>
                <a:gridCol w="1360800">
                  <a:extLst>
                    <a:ext uri="{9D8B030D-6E8A-4147-A177-3AD203B41FA5}">
                      <a16:colId xmlns:a16="http://schemas.microsoft.com/office/drawing/2014/main" val="20001"/>
                    </a:ext>
                  </a:extLst>
                </a:gridCol>
                <a:gridCol w="3182475">
                  <a:extLst>
                    <a:ext uri="{9D8B030D-6E8A-4147-A177-3AD203B41FA5}">
                      <a16:colId xmlns:a16="http://schemas.microsoft.com/office/drawing/2014/main" val="20002"/>
                    </a:ext>
                  </a:extLst>
                </a:gridCol>
              </a:tblGrid>
              <a:tr h="263150">
                <a:tc>
                  <a:txBody>
                    <a:bodyPr/>
                    <a:lstStyle/>
                    <a:p>
                      <a:pPr marL="0" marR="0" lvl="0" indent="0" algn="ctr" rtl="0">
                        <a:lnSpc>
                          <a:spcPct val="100000"/>
                        </a:lnSpc>
                        <a:spcBef>
                          <a:spcPts val="0"/>
                        </a:spcBef>
                        <a:spcAft>
                          <a:spcPts val="0"/>
                        </a:spcAft>
                        <a:buClr>
                          <a:srgbClr val="000000"/>
                        </a:buClr>
                        <a:buSzPts val="1200"/>
                        <a:buFont typeface="Arial"/>
                        <a:buNone/>
                      </a:pPr>
                      <a:r>
                        <a:rPr lang="en-GB" sz="1200" b="0" u="none" strike="noStrike" cap="none" dirty="0">
                          <a:solidFill>
                            <a:schemeClr val="lt1"/>
                          </a:solidFill>
                          <a:latin typeface="Calibri"/>
                          <a:ea typeface="Calibri"/>
                          <a:cs typeface="Calibri"/>
                          <a:sym typeface="Calibri"/>
                        </a:rPr>
                        <a:t>D</a:t>
                      </a:r>
                      <a:endParaRPr sz="12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B050">
                        <a:alpha val="73725"/>
                      </a:srgbClr>
                    </a:solidFill>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200" b="0" u="none" strike="noStrike" cap="none" dirty="0">
                          <a:solidFill>
                            <a:schemeClr val="lt1"/>
                          </a:solidFill>
                          <a:latin typeface="Calibri"/>
                          <a:ea typeface="Calibri"/>
                          <a:cs typeface="Calibri"/>
                          <a:sym typeface="Calibri"/>
                        </a:rPr>
                        <a:t>Global Waterway 3- The Mekong River</a:t>
                      </a:r>
                      <a:endParaRPr sz="12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B050">
                        <a:alpha val="73725"/>
                      </a:srgbClr>
                    </a:solidFill>
                  </a:tcPr>
                </a:tc>
                <a:tc hMerge="1">
                  <a:txBody>
                    <a:bodyPr/>
                    <a:lstStyle/>
                    <a:p>
                      <a:endParaRPr lang="en-US"/>
                    </a:p>
                  </a:txBody>
                  <a:tcPr/>
                </a:tc>
                <a:extLst>
                  <a:ext uri="{0D108BD9-81ED-4DB2-BD59-A6C34878D82A}">
                    <a16:rowId xmlns:a16="http://schemas.microsoft.com/office/drawing/2014/main" val="10000"/>
                  </a:ext>
                </a:extLst>
              </a:tr>
              <a:tr h="893600">
                <a:tc>
                  <a:txBody>
                    <a:bodyPr/>
                    <a:lstStyle/>
                    <a:p>
                      <a:pPr marL="0" marR="0" lvl="0" indent="0" algn="ctr" rtl="0">
                        <a:lnSpc>
                          <a:spcPct val="100000"/>
                        </a:lnSpc>
                        <a:spcBef>
                          <a:spcPts val="0"/>
                        </a:spcBef>
                        <a:spcAft>
                          <a:spcPts val="0"/>
                        </a:spcAft>
                        <a:buClr>
                          <a:srgbClr val="000000"/>
                        </a:buClr>
                        <a:buSzPts val="1200"/>
                        <a:buFont typeface="Arial"/>
                        <a:buNone/>
                      </a:pPr>
                      <a:r>
                        <a:rPr lang="en-GB" sz="1200" b="0" u="none" strike="noStrike" cap="none">
                          <a:solidFill>
                            <a:schemeClr val="dk1"/>
                          </a:solidFill>
                          <a:latin typeface="Calibri"/>
                          <a:ea typeface="Calibri"/>
                          <a:cs typeface="Calibri"/>
                          <a:sym typeface="Calibri"/>
                        </a:rPr>
                        <a:t>1</a:t>
                      </a:r>
                      <a:endParaRPr sz="12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latin typeface="Calibri"/>
                          <a:ea typeface="Calibri"/>
                          <a:cs typeface="Calibri"/>
                          <a:sym typeface="Calibri"/>
                        </a:rPr>
                        <a:t>Location and key facts</a:t>
                      </a:r>
                      <a:endParaRPr sz="12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rgbClr val="000000"/>
                          </a:solidFill>
                          <a:latin typeface="Calibri"/>
                          <a:ea typeface="Calibri"/>
                          <a:cs typeface="Calibri"/>
                          <a:sym typeface="Calibri"/>
                        </a:rPr>
                        <a:t>The Mekong River provides water for Myanmar, Cambodia, Laos, Thailand, Vietnam and China.</a:t>
                      </a:r>
                      <a:endParaRPr sz="1200" u="none" strike="noStrike" cap="none">
                        <a:latin typeface="Calibri"/>
                        <a:ea typeface="Calibri"/>
                        <a:cs typeface="Calibri"/>
                        <a:sym typeface="Calibri"/>
                      </a:endParaRPr>
                    </a:p>
                    <a:p>
                      <a:pPr marL="171450" marR="0" lvl="0" indent="-95250" algn="l" rtl="0">
                        <a:lnSpc>
                          <a:spcPct val="100000"/>
                        </a:lnSpc>
                        <a:spcBef>
                          <a:spcPts val="0"/>
                        </a:spcBef>
                        <a:spcAft>
                          <a:spcPts val="0"/>
                        </a:spcAft>
                        <a:buClr>
                          <a:schemeClr val="dk1"/>
                        </a:buClr>
                        <a:buSzPts val="1200"/>
                        <a:buFont typeface="Arial"/>
                        <a:buNone/>
                      </a:pPr>
                      <a:endParaRPr sz="1200" b="0" i="0" u="none" strike="noStrike" cap="none">
                        <a:solidFill>
                          <a:srgbClr val="000000"/>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021600">
                <a:tc>
                  <a:txBody>
                    <a:bodyPr/>
                    <a:lstStyle/>
                    <a:p>
                      <a:pPr marL="0" marR="0" lvl="0" indent="0" algn="ctr" rtl="0">
                        <a:lnSpc>
                          <a:spcPct val="100000"/>
                        </a:lnSpc>
                        <a:spcBef>
                          <a:spcPts val="0"/>
                        </a:spcBef>
                        <a:spcAft>
                          <a:spcPts val="0"/>
                        </a:spcAft>
                        <a:buClr>
                          <a:srgbClr val="000000"/>
                        </a:buClr>
                        <a:buSzPts val="1200"/>
                        <a:buFont typeface="Arial"/>
                        <a:buNone/>
                      </a:pPr>
                      <a:r>
                        <a:rPr lang="en-GB" sz="1200" b="0" u="none" strike="noStrike" cap="none">
                          <a:solidFill>
                            <a:schemeClr val="dk1"/>
                          </a:solidFill>
                          <a:latin typeface="Calibri"/>
                          <a:ea typeface="Calibri"/>
                          <a:cs typeface="Calibri"/>
                          <a:sym typeface="Calibri"/>
                        </a:rPr>
                        <a:t>2</a:t>
                      </a:r>
                      <a:endParaRPr sz="12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latin typeface="Calibri"/>
                          <a:ea typeface="Calibri"/>
                          <a:cs typeface="Calibri"/>
                          <a:sym typeface="Calibri"/>
                        </a:rPr>
                        <a:t>Importance and opportunities.  </a:t>
                      </a:r>
                      <a:endParaRPr sz="12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285750" marR="0" lvl="0" indent="-2857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Along the course of the River Mekong, each country relies on the river for water supply and food. For example, in Cambodia, fishermen catch around 2 million tonnes of fish a year. </a:t>
                      </a:r>
                      <a:endParaRPr/>
                    </a:p>
                    <a:p>
                      <a:pPr marL="285750" marR="0" lvl="0" indent="-2857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Also, flooding during the monsoon season deposits fertile sediment onto the flood plain, which supports 80% of rice production, which depends on these floods.</a:t>
                      </a:r>
                      <a:endParaRPr sz="12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1296200">
                <a:tc>
                  <a:txBody>
                    <a:bodyPr/>
                    <a:lstStyle/>
                    <a:p>
                      <a:pPr marL="0" marR="0" lvl="0" indent="0" algn="ctr" rtl="0">
                        <a:lnSpc>
                          <a:spcPct val="100000"/>
                        </a:lnSpc>
                        <a:spcBef>
                          <a:spcPts val="0"/>
                        </a:spcBef>
                        <a:spcAft>
                          <a:spcPts val="0"/>
                        </a:spcAft>
                        <a:buClr>
                          <a:srgbClr val="000000"/>
                        </a:buClr>
                        <a:buSzPts val="1200"/>
                        <a:buFont typeface="Arial"/>
                        <a:buNone/>
                      </a:pPr>
                      <a:r>
                        <a:rPr lang="en-GB" sz="1200" b="0" u="none" strike="noStrike" cap="none">
                          <a:solidFill>
                            <a:schemeClr val="dk1"/>
                          </a:solidFill>
                          <a:latin typeface="Calibri"/>
                          <a:ea typeface="Calibri"/>
                          <a:cs typeface="Calibri"/>
                          <a:sym typeface="Calibri"/>
                        </a:rPr>
                        <a:t>3</a:t>
                      </a:r>
                      <a:endParaRPr sz="12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latin typeface="Calibri"/>
                          <a:ea typeface="Calibri"/>
                          <a:cs typeface="Calibri"/>
                          <a:sym typeface="Calibri"/>
                        </a:rPr>
                        <a:t>Challenges</a:t>
                      </a:r>
                      <a:endParaRPr sz="12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dirty="0">
                          <a:solidFill>
                            <a:srgbClr val="000000"/>
                          </a:solidFill>
                          <a:latin typeface="Calibri"/>
                          <a:ea typeface="Calibri"/>
                          <a:cs typeface="Calibri"/>
                          <a:sym typeface="Calibri"/>
                        </a:rPr>
                        <a:t>Chinese dams at the headwaters threaten the water availability to nations that are further downstream.</a:t>
                      </a:r>
                      <a:endParaRPr sz="1200" u="none" strike="noStrike" cap="none" dirty="0">
                        <a:latin typeface="Calibri"/>
                        <a:ea typeface="Calibri"/>
                        <a:cs typeface="Calibri"/>
                        <a:sym typeface="Calibri"/>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dirty="0">
                          <a:solidFill>
                            <a:srgbClr val="000000"/>
                          </a:solidFill>
                          <a:latin typeface="Calibri"/>
                          <a:ea typeface="Calibri"/>
                          <a:cs typeface="Calibri"/>
                          <a:sym typeface="Calibri"/>
                        </a:rPr>
                        <a:t>These nations are also damming the river and taking in more water from the river.</a:t>
                      </a:r>
                      <a:endParaRPr sz="1200" u="none" strike="noStrike" cap="none" dirty="0">
                        <a:latin typeface="Calibri"/>
                        <a:ea typeface="Calibri"/>
                        <a:cs typeface="Calibri"/>
                        <a:sym typeface="Calibri"/>
                      </a:endParaRPr>
                    </a:p>
                    <a:p>
                      <a:pPr marL="171450" marR="0" lvl="0" indent="-95250" algn="l" rtl="0">
                        <a:lnSpc>
                          <a:spcPct val="100000"/>
                        </a:lnSpc>
                        <a:spcBef>
                          <a:spcPts val="0"/>
                        </a:spcBef>
                        <a:spcAft>
                          <a:spcPts val="0"/>
                        </a:spcAft>
                        <a:buClr>
                          <a:srgbClr val="000000"/>
                        </a:buClr>
                        <a:buSzPts val="1200"/>
                        <a:buFont typeface="Arial"/>
                        <a:buNone/>
                      </a:pPr>
                      <a:endParaRPr sz="12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graphicFrame>
        <p:nvGraphicFramePr>
          <p:cNvPr id="182" name="Google Shape;182;p14"/>
          <p:cNvGraphicFramePr/>
          <p:nvPr>
            <p:extLst>
              <p:ext uri="{D42A27DB-BD31-4B8C-83A1-F6EECF244321}">
                <p14:modId xmlns:p14="http://schemas.microsoft.com/office/powerpoint/2010/main" val="3570776971"/>
              </p:ext>
            </p:extLst>
          </p:nvPr>
        </p:nvGraphicFramePr>
        <p:xfrm>
          <a:off x="197225" y="545682"/>
          <a:ext cx="3451400" cy="5836990"/>
        </p:xfrm>
        <a:graphic>
          <a:graphicData uri="http://schemas.openxmlformats.org/drawingml/2006/table">
            <a:tbl>
              <a:tblPr firstRow="1" bandRow="1">
                <a:noFill/>
                <a:tableStyleId>{79F1E117-1295-4EC3-947D-17D092A7BB19}</a:tableStyleId>
              </a:tblPr>
              <a:tblGrid>
                <a:gridCol w="304800">
                  <a:extLst>
                    <a:ext uri="{9D8B030D-6E8A-4147-A177-3AD203B41FA5}">
                      <a16:colId xmlns:a16="http://schemas.microsoft.com/office/drawing/2014/main" val="20000"/>
                    </a:ext>
                  </a:extLst>
                </a:gridCol>
                <a:gridCol w="1039900">
                  <a:extLst>
                    <a:ext uri="{9D8B030D-6E8A-4147-A177-3AD203B41FA5}">
                      <a16:colId xmlns:a16="http://schemas.microsoft.com/office/drawing/2014/main" val="20001"/>
                    </a:ext>
                  </a:extLst>
                </a:gridCol>
                <a:gridCol w="2106700">
                  <a:extLst>
                    <a:ext uri="{9D8B030D-6E8A-4147-A177-3AD203B41FA5}">
                      <a16:colId xmlns:a16="http://schemas.microsoft.com/office/drawing/2014/main" val="20002"/>
                    </a:ext>
                  </a:extLst>
                </a:gridCol>
              </a:tblGrid>
              <a:tr h="179325">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dirty="0">
                          <a:solidFill>
                            <a:schemeClr val="lt1"/>
                          </a:solidFill>
                          <a:latin typeface="Calibri"/>
                          <a:ea typeface="Calibri"/>
                          <a:cs typeface="Calibri"/>
                          <a:sym typeface="Calibri"/>
                        </a:rPr>
                        <a:t>E</a:t>
                      </a:r>
                      <a:endParaRPr sz="1100" b="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B050">
                        <a:alpha val="73725"/>
                      </a:srgbClr>
                    </a:solidFill>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dirty="0">
                          <a:solidFill>
                            <a:schemeClr val="lt1"/>
                          </a:solidFill>
                          <a:latin typeface="Calibri"/>
                          <a:ea typeface="Calibri"/>
                          <a:cs typeface="Calibri"/>
                          <a:sym typeface="Calibri"/>
                        </a:rPr>
                        <a:t>Key terms </a:t>
                      </a:r>
                      <a:endParaRPr sz="1100" b="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B050">
                        <a:alpha val="73725"/>
                      </a:srgbClr>
                    </a:solidFill>
                  </a:tcPr>
                </a:tc>
                <a:tc hMerge="1">
                  <a:txBody>
                    <a:bodyPr/>
                    <a:lstStyle/>
                    <a:p>
                      <a:endParaRPr lang="en-US"/>
                    </a:p>
                  </a:txBody>
                  <a:tcPr/>
                </a:tc>
                <a:extLst>
                  <a:ext uri="{0D108BD9-81ED-4DB2-BD59-A6C34878D82A}">
                    <a16:rowId xmlns:a16="http://schemas.microsoft.com/office/drawing/2014/main" val="10000"/>
                  </a:ext>
                </a:extLst>
              </a:tr>
              <a:tr h="395550">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a:solidFill>
                            <a:schemeClr val="dk1"/>
                          </a:solidFill>
                          <a:latin typeface="Calibri"/>
                          <a:ea typeface="Calibri"/>
                          <a:cs typeface="Calibri"/>
                          <a:sym typeface="Calibri"/>
                        </a:rPr>
                        <a:t>1</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i="0" u="none" strike="noStrike" cap="none">
                          <a:solidFill>
                            <a:srgbClr val="000000"/>
                          </a:solidFill>
                          <a:latin typeface="Calibri"/>
                          <a:ea typeface="Calibri"/>
                          <a:cs typeface="Calibri"/>
                          <a:sym typeface="Calibri"/>
                        </a:rPr>
                        <a:t>Urban sustainability</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b="0" i="0" u="none" strike="noStrike" cap="none">
                          <a:solidFill>
                            <a:srgbClr val="000000"/>
                          </a:solidFill>
                          <a:latin typeface="Calibri"/>
                          <a:ea typeface="Calibri"/>
                          <a:cs typeface="Calibri"/>
                          <a:sym typeface="Calibri"/>
                        </a:rPr>
                        <a:t>A sustainable city is one in which there is minimal damage to the environment, the economic base is sound with resources allocated fairly and jobs secure, and there is a strong sense of community, with local people involved in decisions made. </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95550">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a:solidFill>
                            <a:schemeClr val="dk1"/>
                          </a:solidFill>
                          <a:latin typeface="Calibri"/>
                          <a:ea typeface="Calibri"/>
                          <a:cs typeface="Calibri"/>
                          <a:sym typeface="Calibri"/>
                        </a:rPr>
                        <a:t>2</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i="0" u="none" strike="noStrike" cap="none">
                          <a:solidFill>
                            <a:srgbClr val="000000"/>
                          </a:solidFill>
                          <a:latin typeface="Calibri"/>
                          <a:ea typeface="Calibri"/>
                          <a:cs typeface="Calibri"/>
                          <a:sym typeface="Calibri"/>
                        </a:rPr>
                        <a:t>Waste recycling</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i="0" u="none" strike="noStrike" cap="none">
                          <a:solidFill>
                            <a:srgbClr val="000000"/>
                          </a:solidFill>
                          <a:latin typeface="Calibri"/>
                          <a:ea typeface="Calibri"/>
                          <a:cs typeface="Calibri"/>
                          <a:sym typeface="Calibri"/>
                        </a:rPr>
                        <a:t>The process of extracting and reusing useful substances found in waste.</a:t>
                      </a:r>
                      <a:endParaRPr sz="1100" b="0" i="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295375">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a:solidFill>
                            <a:schemeClr val="dk1"/>
                          </a:solidFill>
                          <a:latin typeface="Calibri"/>
                          <a:ea typeface="Calibri"/>
                          <a:cs typeface="Calibri"/>
                          <a:sym typeface="Calibri"/>
                        </a:rPr>
                        <a:t>3</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i="0" u="none" strike="noStrike" cap="none">
                          <a:solidFill>
                            <a:srgbClr val="000000"/>
                          </a:solidFill>
                          <a:latin typeface="Calibri"/>
                          <a:ea typeface="Calibri"/>
                          <a:cs typeface="Calibri"/>
                          <a:sym typeface="Calibri"/>
                        </a:rPr>
                        <a:t>Water conservation</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b="0" i="0" u="none" strike="noStrike" cap="none">
                          <a:solidFill>
                            <a:srgbClr val="000000"/>
                          </a:solidFill>
                          <a:latin typeface="Calibri"/>
                          <a:ea typeface="Calibri"/>
                          <a:cs typeface="Calibri"/>
                          <a:sym typeface="Calibri"/>
                        </a:rPr>
                        <a:t>Water conservation involves is the preservation, control and development of water resources, both surface and groundwater, and prevention of pollution Water conservation should reduce water loss, waste and use.</a:t>
                      </a:r>
                      <a:endParaRPr sz="1100" b="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395550">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a:solidFill>
                            <a:schemeClr val="dk1"/>
                          </a:solidFill>
                          <a:latin typeface="Calibri"/>
                          <a:ea typeface="Calibri"/>
                          <a:cs typeface="Calibri"/>
                          <a:sym typeface="Calibri"/>
                        </a:rPr>
                        <a:t>4</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a:latin typeface="Calibri"/>
                          <a:ea typeface="Calibri"/>
                          <a:cs typeface="Calibri"/>
                          <a:sym typeface="Calibri"/>
                        </a:rPr>
                        <a:t>Urban greening </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b="0" i="0" u="none" strike="noStrike" cap="none">
                          <a:solidFill>
                            <a:srgbClr val="000000"/>
                          </a:solidFill>
                          <a:latin typeface="Calibri"/>
                          <a:ea typeface="Calibri"/>
                          <a:cs typeface="Calibri"/>
                          <a:sym typeface="Calibri"/>
                        </a:rPr>
                        <a:t>Planting trees and establishing green spaces in towns and cities. </a:t>
                      </a:r>
                      <a:endParaRPr sz="1100" b="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282550">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a:solidFill>
                            <a:schemeClr val="dk1"/>
                          </a:solidFill>
                          <a:latin typeface="Calibri"/>
                          <a:ea typeface="Calibri"/>
                          <a:cs typeface="Calibri"/>
                          <a:sym typeface="Calibri"/>
                        </a:rPr>
                        <a:t>5</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a:latin typeface="Calibri"/>
                          <a:ea typeface="Calibri"/>
                          <a:cs typeface="Calibri"/>
                          <a:sym typeface="Calibri"/>
                        </a:rPr>
                        <a:t>Sustainable Development Goals </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u="none" strike="noStrike" cap="none">
                          <a:latin typeface="Calibri"/>
                          <a:ea typeface="Calibri"/>
                          <a:cs typeface="Calibri"/>
                          <a:sym typeface="Calibri"/>
                        </a:rPr>
                        <a:t>These are 17 steps to change the world by 2030. They are a set of global goals to end poverty and protect the planet, adopted in 2015 by all 193 countries of the United Nations.</a:t>
                      </a:r>
                      <a:endParaRPr sz="1100" b="0" i="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179325">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a:solidFill>
                            <a:schemeClr val="dk1"/>
                          </a:solidFill>
                          <a:latin typeface="Calibri"/>
                          <a:ea typeface="Calibri"/>
                          <a:cs typeface="Calibri"/>
                          <a:sym typeface="Calibri"/>
                        </a:rPr>
                        <a:t>6</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a:latin typeface="Calibri"/>
                          <a:ea typeface="Calibri"/>
                          <a:cs typeface="Calibri"/>
                          <a:sym typeface="Calibri"/>
                        </a:rPr>
                        <a:t>Sanitation </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i="0" u="none" strike="noStrike" cap="none" dirty="0">
                          <a:solidFill>
                            <a:srgbClr val="1F1F1F"/>
                          </a:solidFill>
                          <a:latin typeface="Calibri"/>
                          <a:ea typeface="Calibri"/>
                          <a:cs typeface="Calibri"/>
                          <a:sym typeface="Calibri"/>
                        </a:rPr>
                        <a:t>Conditions relating to public health, especially the provision of clean drinking water and adequate </a:t>
                      </a:r>
                      <a:r>
                        <a:rPr lang="en-GB" sz="1100" b="0" i="0" u="sng" strike="noStrike" cap="none" dirty="0">
                          <a:solidFill>
                            <a:srgbClr val="1F1F1F"/>
                          </a:solidFill>
                          <a:latin typeface="Calibri"/>
                          <a:ea typeface="Calibri"/>
                          <a:cs typeface="Calibri"/>
                          <a:sym typeface="Calibri"/>
                          <a:hlinkClick r:id="rId3">
                            <a:extLst>
                              <a:ext uri="{A12FA001-AC4F-418D-AE19-62706E023703}">
                                <ahyp:hlinkClr xmlns:ahyp="http://schemas.microsoft.com/office/drawing/2018/hyperlinkcolor" val="tx"/>
                              </a:ext>
                            </a:extLst>
                          </a:hlinkClick>
                        </a:rPr>
                        <a:t>sewage</a:t>
                      </a:r>
                      <a:r>
                        <a:rPr lang="en-GB" sz="1100" b="0" i="0" u="none" strike="noStrike" cap="none" dirty="0">
                          <a:solidFill>
                            <a:srgbClr val="1F1F1F"/>
                          </a:solidFill>
                          <a:latin typeface="Calibri"/>
                          <a:ea typeface="Calibri"/>
                          <a:cs typeface="Calibri"/>
                          <a:sym typeface="Calibri"/>
                        </a:rPr>
                        <a:t> disposal.</a:t>
                      </a:r>
                      <a:endParaRPr sz="1100" b="0" i="0" u="none" strike="noStrike" cap="none"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sp>
        <p:nvSpPr>
          <p:cNvPr id="183" name="Google Shape;183;p14"/>
          <p:cNvSpPr txBox="1"/>
          <p:nvPr/>
        </p:nvSpPr>
        <p:spPr>
          <a:xfrm>
            <a:off x="1271464" y="91952"/>
            <a:ext cx="9649072" cy="307777"/>
          </a:xfrm>
          <a:prstGeom prst="rect">
            <a:avLst/>
          </a:prstGeom>
          <a:solidFill>
            <a:srgbClr val="00B05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dirty="0">
                <a:solidFill>
                  <a:schemeClr val="lt1"/>
                </a:solidFill>
                <a:latin typeface="Arial"/>
                <a:ea typeface="Arial"/>
                <a:cs typeface="Arial"/>
                <a:sym typeface="Arial"/>
              </a:rPr>
              <a:t>Year 9 Geography – Sustainable living </a:t>
            </a:r>
            <a:endParaRPr sz="1400" b="0" i="0" u="none" strike="noStrike" cap="none" dirty="0">
              <a:solidFill>
                <a:schemeClr val="lt1"/>
              </a:solidFill>
              <a:latin typeface="Arial"/>
              <a:ea typeface="Arial"/>
              <a:cs typeface="Arial"/>
              <a:sym typeface="Arial"/>
            </a:endParaRPr>
          </a:p>
        </p:txBody>
      </p:sp>
      <p:sp>
        <p:nvSpPr>
          <p:cNvPr id="184" name="Google Shape;184;p14"/>
          <p:cNvSpPr txBox="1"/>
          <p:nvPr/>
        </p:nvSpPr>
        <p:spPr>
          <a:xfrm>
            <a:off x="11049000" y="67995"/>
            <a:ext cx="1026459"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Page 42</a:t>
            </a:r>
            <a:endParaRPr sz="1400" b="0" i="0" u="none" strike="noStrike" cap="none">
              <a:solidFill>
                <a:srgbClr val="000000"/>
              </a:solidFill>
              <a:latin typeface="Arial"/>
              <a:ea typeface="Arial"/>
              <a:cs typeface="Arial"/>
              <a:sym typeface="Arial"/>
            </a:endParaRPr>
          </a:p>
        </p:txBody>
      </p:sp>
      <p:pic>
        <p:nvPicPr>
          <p:cNvPr id="185" name="Google Shape;185;p14"/>
          <p:cNvPicPr preferRelativeResize="0"/>
          <p:nvPr/>
        </p:nvPicPr>
        <p:blipFill rotWithShape="1">
          <a:blip r:embed="rId4">
            <a:alphaModFix/>
          </a:blip>
          <a:srcRect/>
          <a:stretch/>
        </p:blipFill>
        <p:spPr>
          <a:xfrm>
            <a:off x="4041236" y="1093694"/>
            <a:ext cx="7877924" cy="4314101"/>
          </a:xfrm>
          <a:prstGeom prst="rect">
            <a:avLst/>
          </a:prstGeom>
          <a:noFill/>
          <a:ln>
            <a:noFill/>
          </a:ln>
        </p:spPr>
      </p:pic>
      <p:graphicFrame>
        <p:nvGraphicFramePr>
          <p:cNvPr id="186" name="Google Shape;186;p14"/>
          <p:cNvGraphicFramePr/>
          <p:nvPr>
            <p:extLst>
              <p:ext uri="{D42A27DB-BD31-4B8C-83A1-F6EECF244321}">
                <p14:modId xmlns:p14="http://schemas.microsoft.com/office/powerpoint/2010/main" val="1010186697"/>
              </p:ext>
            </p:extLst>
          </p:nvPr>
        </p:nvGraphicFramePr>
        <p:xfrm>
          <a:off x="4182035" y="617166"/>
          <a:ext cx="3451400" cy="259090"/>
        </p:xfrm>
        <a:graphic>
          <a:graphicData uri="http://schemas.openxmlformats.org/drawingml/2006/table">
            <a:tbl>
              <a:tblPr firstRow="1" bandRow="1">
                <a:noFill/>
                <a:tableStyleId>{79F1E117-1295-4EC3-947D-17D092A7BB19}</a:tableStyleId>
              </a:tblPr>
              <a:tblGrid>
                <a:gridCol w="304800">
                  <a:extLst>
                    <a:ext uri="{9D8B030D-6E8A-4147-A177-3AD203B41FA5}">
                      <a16:colId xmlns:a16="http://schemas.microsoft.com/office/drawing/2014/main" val="20000"/>
                    </a:ext>
                  </a:extLst>
                </a:gridCol>
                <a:gridCol w="3146600">
                  <a:extLst>
                    <a:ext uri="{9D8B030D-6E8A-4147-A177-3AD203B41FA5}">
                      <a16:colId xmlns:a16="http://schemas.microsoft.com/office/drawing/2014/main" val="20001"/>
                    </a:ext>
                  </a:extLst>
                </a:gridCol>
              </a:tblGrid>
              <a:tr h="179325">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dirty="0">
                          <a:solidFill>
                            <a:schemeClr val="lt1"/>
                          </a:solidFill>
                          <a:latin typeface="Calibri"/>
                          <a:ea typeface="Calibri"/>
                          <a:cs typeface="Calibri"/>
                          <a:sym typeface="Calibri"/>
                        </a:rPr>
                        <a:t>F</a:t>
                      </a:r>
                      <a:endParaRPr sz="1100" b="0" u="none" strike="noStrike" cap="none" dirty="0">
                        <a:solidFill>
                          <a:schemeClr val="lt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B050">
                        <a:alpha val="73725"/>
                      </a:srgbClr>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dirty="0">
                          <a:solidFill>
                            <a:schemeClr val="lt1"/>
                          </a:solidFill>
                          <a:latin typeface="Calibri"/>
                          <a:ea typeface="Calibri"/>
                          <a:cs typeface="Calibri"/>
                          <a:sym typeface="Calibri"/>
                        </a:rPr>
                        <a:t>Sustainable Development Goals </a:t>
                      </a:r>
                      <a:endParaRPr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B050">
                        <a:alpha val="73725"/>
                      </a:srgbClr>
                    </a:solid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15"/>
          <p:cNvSpPr txBox="1"/>
          <p:nvPr/>
        </p:nvSpPr>
        <p:spPr>
          <a:xfrm>
            <a:off x="1271464" y="91952"/>
            <a:ext cx="9649072" cy="307777"/>
          </a:xfrm>
          <a:prstGeom prst="rect">
            <a:avLst/>
          </a:prstGeom>
          <a:solidFill>
            <a:srgbClr val="00B05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dirty="0">
                <a:solidFill>
                  <a:schemeClr val="lt1"/>
                </a:solidFill>
                <a:latin typeface="Arial"/>
                <a:ea typeface="Arial"/>
                <a:cs typeface="Arial"/>
                <a:sym typeface="Arial"/>
              </a:rPr>
              <a:t>Year 9 Geography – Sustainable living </a:t>
            </a:r>
            <a:endParaRPr sz="1400" b="0" i="0" u="none" strike="noStrike" cap="none" dirty="0">
              <a:solidFill>
                <a:schemeClr val="lt1"/>
              </a:solidFill>
              <a:latin typeface="Arial"/>
              <a:ea typeface="Arial"/>
              <a:cs typeface="Arial"/>
              <a:sym typeface="Arial"/>
            </a:endParaRPr>
          </a:p>
        </p:txBody>
      </p:sp>
      <p:graphicFrame>
        <p:nvGraphicFramePr>
          <p:cNvPr id="193" name="Google Shape;193;p15"/>
          <p:cNvGraphicFramePr/>
          <p:nvPr>
            <p:extLst>
              <p:ext uri="{D42A27DB-BD31-4B8C-83A1-F6EECF244321}">
                <p14:modId xmlns:p14="http://schemas.microsoft.com/office/powerpoint/2010/main" val="1836149792"/>
              </p:ext>
            </p:extLst>
          </p:nvPr>
        </p:nvGraphicFramePr>
        <p:xfrm>
          <a:off x="246527" y="516778"/>
          <a:ext cx="11568950" cy="5501710"/>
        </p:xfrm>
        <a:graphic>
          <a:graphicData uri="http://schemas.openxmlformats.org/drawingml/2006/table">
            <a:tbl>
              <a:tblPr firstRow="1" bandRow="1">
                <a:noFill/>
                <a:tableStyleId>{79F1E117-1295-4EC3-947D-17D092A7BB19}</a:tableStyleId>
              </a:tblPr>
              <a:tblGrid>
                <a:gridCol w="574500">
                  <a:extLst>
                    <a:ext uri="{9D8B030D-6E8A-4147-A177-3AD203B41FA5}">
                      <a16:colId xmlns:a16="http://schemas.microsoft.com/office/drawing/2014/main" val="20000"/>
                    </a:ext>
                  </a:extLst>
                </a:gridCol>
                <a:gridCol w="1001400">
                  <a:extLst>
                    <a:ext uri="{9D8B030D-6E8A-4147-A177-3AD203B41FA5}">
                      <a16:colId xmlns:a16="http://schemas.microsoft.com/office/drawing/2014/main" val="20001"/>
                    </a:ext>
                  </a:extLst>
                </a:gridCol>
                <a:gridCol w="9993050">
                  <a:extLst>
                    <a:ext uri="{9D8B030D-6E8A-4147-A177-3AD203B41FA5}">
                      <a16:colId xmlns:a16="http://schemas.microsoft.com/office/drawing/2014/main" val="20002"/>
                    </a:ext>
                  </a:extLst>
                </a:gridCol>
              </a:tblGrid>
              <a:tr h="179325">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dirty="0">
                          <a:solidFill>
                            <a:schemeClr val="lt1"/>
                          </a:solidFill>
                          <a:latin typeface="Calibri"/>
                          <a:ea typeface="Calibri"/>
                          <a:cs typeface="Calibri"/>
                          <a:sym typeface="Calibri"/>
                        </a:rPr>
                        <a:t>G</a:t>
                      </a:r>
                      <a:endParaRPr sz="1100" b="0" u="none" strike="noStrike" cap="none" dirty="0">
                        <a:solidFill>
                          <a:schemeClr val="lt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B050">
                        <a:alpha val="73725"/>
                      </a:srgbClr>
                    </a:solidFill>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dirty="0">
                          <a:solidFill>
                            <a:schemeClr val="lt1"/>
                          </a:solidFill>
                          <a:latin typeface="Calibri"/>
                          <a:ea typeface="Calibri"/>
                          <a:cs typeface="Calibri"/>
                          <a:sym typeface="Calibri"/>
                        </a:rPr>
                        <a:t>Sustainable Development Goals examples</a:t>
                      </a:r>
                      <a:endParaRPr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B050">
                        <a:alpha val="73725"/>
                      </a:srgbClr>
                    </a:solidFill>
                  </a:tcPr>
                </a:tc>
                <a:tc hMerge="1">
                  <a:txBody>
                    <a:bodyPr/>
                    <a:lstStyle/>
                    <a:p>
                      <a:endParaRPr lang="en-US"/>
                    </a:p>
                  </a:txBody>
                  <a:tcPr/>
                </a:tc>
                <a:extLst>
                  <a:ext uri="{0D108BD9-81ED-4DB2-BD59-A6C34878D82A}">
                    <a16:rowId xmlns:a16="http://schemas.microsoft.com/office/drawing/2014/main" val="10000"/>
                  </a:ext>
                </a:extLst>
              </a:tr>
              <a:tr h="307275">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a:solidFill>
                            <a:schemeClr val="dk1"/>
                          </a:solidFill>
                          <a:latin typeface="Calibri"/>
                          <a:ea typeface="Calibri"/>
                          <a:cs typeface="Calibri"/>
                          <a:sym typeface="Calibri"/>
                        </a:rPr>
                        <a:t>1</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a:latin typeface="Calibri"/>
                          <a:ea typeface="Calibri"/>
                          <a:cs typeface="Calibri"/>
                          <a:sym typeface="Calibri"/>
                        </a:rPr>
                        <a:t>1- No Poverty </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b="1" i="0" u="none" strike="noStrike" cap="none">
                          <a:solidFill>
                            <a:srgbClr val="000000"/>
                          </a:solidFill>
                          <a:latin typeface="Calibri"/>
                          <a:ea typeface="Calibri"/>
                          <a:cs typeface="Calibri"/>
                          <a:sym typeface="Calibri"/>
                        </a:rPr>
                        <a:t>End poverty in all its forms everywhere.</a:t>
                      </a:r>
                      <a:endParaRPr/>
                    </a:p>
                    <a:p>
                      <a:pPr marL="0" marR="0" lvl="0" indent="0" algn="l" rtl="0">
                        <a:lnSpc>
                          <a:spcPct val="100000"/>
                        </a:lnSpc>
                        <a:spcBef>
                          <a:spcPts val="0"/>
                        </a:spcBef>
                        <a:spcAft>
                          <a:spcPts val="0"/>
                        </a:spcAft>
                        <a:buClr>
                          <a:schemeClr val="dk1"/>
                        </a:buClr>
                        <a:buSzPts val="1200"/>
                        <a:buFont typeface="Arial"/>
                        <a:buNone/>
                      </a:pPr>
                      <a:r>
                        <a:rPr lang="en-GB" sz="1100" b="0" i="0" u="none" strike="noStrike" cap="none">
                          <a:solidFill>
                            <a:srgbClr val="000000"/>
                          </a:solidFill>
                          <a:latin typeface="Calibri"/>
                          <a:ea typeface="Calibri"/>
                          <a:cs typeface="Calibri"/>
                          <a:sym typeface="Calibri"/>
                        </a:rPr>
                        <a:t>Aims;</a:t>
                      </a:r>
                      <a:endParaRPr/>
                    </a:p>
                    <a:p>
                      <a:pPr marL="171450" marR="0" lvl="0" indent="-171450" algn="l" rtl="0">
                        <a:lnSpc>
                          <a:spcPct val="100000"/>
                        </a:lnSpc>
                        <a:spcBef>
                          <a:spcPts val="0"/>
                        </a:spcBef>
                        <a:spcAft>
                          <a:spcPts val="0"/>
                        </a:spcAft>
                        <a:buClr>
                          <a:schemeClr val="dk1"/>
                        </a:buClr>
                        <a:buSzPts val="1200"/>
                        <a:buFont typeface="Arial"/>
                        <a:buChar char="•"/>
                      </a:pPr>
                      <a:r>
                        <a:rPr lang="en-GB" sz="1100" b="0" i="0" u="none" strike="noStrike" cap="none">
                          <a:solidFill>
                            <a:srgbClr val="000000"/>
                          </a:solidFill>
                          <a:latin typeface="Calibri"/>
                          <a:ea typeface="Calibri"/>
                          <a:cs typeface="Calibri"/>
                          <a:sym typeface="Calibri"/>
                        </a:rPr>
                        <a:t>Eradicate extreme poverty for all people everywhere, currently measured as people living on less than $1.25 a day.</a:t>
                      </a:r>
                      <a:endParaRPr/>
                    </a:p>
                    <a:p>
                      <a:pPr marL="171450" marR="0" lvl="0" indent="-171450" algn="l" rtl="0">
                        <a:lnSpc>
                          <a:spcPct val="100000"/>
                        </a:lnSpc>
                        <a:spcBef>
                          <a:spcPts val="0"/>
                        </a:spcBef>
                        <a:spcAft>
                          <a:spcPts val="0"/>
                        </a:spcAft>
                        <a:buClr>
                          <a:schemeClr val="dk1"/>
                        </a:buClr>
                        <a:buSzPts val="1200"/>
                        <a:buFont typeface="Arial"/>
                        <a:buChar char="•"/>
                      </a:pPr>
                      <a:r>
                        <a:rPr lang="en-GB" sz="1100" b="0" i="0" u="none" strike="noStrike" cap="none">
                          <a:solidFill>
                            <a:srgbClr val="000000"/>
                          </a:solidFill>
                          <a:latin typeface="Calibri"/>
                          <a:ea typeface="Calibri"/>
                          <a:cs typeface="Calibri"/>
                          <a:sym typeface="Calibri"/>
                        </a:rPr>
                        <a:t>Reduce at least by half the proportion of men, women and children of all ages living in poverty in all its dimensions according to national definitions.</a:t>
                      </a:r>
                      <a:endParaRPr sz="1100" b="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95550">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a:solidFill>
                            <a:schemeClr val="dk1"/>
                          </a:solidFill>
                          <a:latin typeface="Calibri"/>
                          <a:ea typeface="Calibri"/>
                          <a:cs typeface="Calibri"/>
                          <a:sym typeface="Calibri"/>
                        </a:rPr>
                        <a:t>2</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a:latin typeface="Calibri"/>
                          <a:ea typeface="Calibri"/>
                          <a:cs typeface="Calibri"/>
                          <a:sym typeface="Calibri"/>
                        </a:rPr>
                        <a:t>2- Zero Hunger </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1" i="0" u="none" strike="noStrike" cap="none">
                          <a:solidFill>
                            <a:srgbClr val="000000"/>
                          </a:solidFill>
                          <a:latin typeface="Calibri"/>
                          <a:ea typeface="Calibri"/>
                          <a:cs typeface="Calibri"/>
                          <a:sym typeface="Calibri"/>
                        </a:rPr>
                        <a:t>End hunger, achieve food security and improved nutrition and promote sustainable agriculture.</a:t>
                      </a:r>
                      <a:endParaRPr/>
                    </a:p>
                    <a:p>
                      <a:pPr marL="0" marR="0" lvl="0" indent="0" algn="l" rtl="0">
                        <a:lnSpc>
                          <a:spcPct val="100000"/>
                        </a:lnSpc>
                        <a:spcBef>
                          <a:spcPts val="0"/>
                        </a:spcBef>
                        <a:spcAft>
                          <a:spcPts val="0"/>
                        </a:spcAft>
                        <a:buClr>
                          <a:schemeClr val="dk1"/>
                        </a:buClr>
                        <a:buSzPts val="1200"/>
                        <a:buFont typeface="Arial"/>
                        <a:buNone/>
                      </a:pPr>
                      <a:r>
                        <a:rPr lang="en-GB" sz="1100" b="0" i="0" u="none" strike="noStrike" cap="none">
                          <a:solidFill>
                            <a:srgbClr val="000000"/>
                          </a:solidFill>
                          <a:latin typeface="Calibri"/>
                          <a:ea typeface="Calibri"/>
                          <a:cs typeface="Calibri"/>
                          <a:sym typeface="Calibri"/>
                        </a:rPr>
                        <a:t>Aims;</a:t>
                      </a:r>
                      <a:endParaRPr/>
                    </a:p>
                    <a:p>
                      <a:pPr marL="171450" marR="0" lvl="0" indent="-171450" algn="l" rtl="0">
                        <a:lnSpc>
                          <a:spcPct val="100000"/>
                        </a:lnSpc>
                        <a:spcBef>
                          <a:spcPts val="0"/>
                        </a:spcBef>
                        <a:spcAft>
                          <a:spcPts val="0"/>
                        </a:spcAft>
                        <a:buClr>
                          <a:schemeClr val="dk1"/>
                        </a:buClr>
                        <a:buSzPts val="1200"/>
                        <a:buFont typeface="Arial"/>
                        <a:buChar char="•"/>
                      </a:pPr>
                      <a:r>
                        <a:rPr lang="en-GB" sz="1100" b="0" i="0" u="none" strike="noStrike" cap="none">
                          <a:solidFill>
                            <a:srgbClr val="000000"/>
                          </a:solidFill>
                          <a:latin typeface="Calibri"/>
                          <a:ea typeface="Calibri"/>
                          <a:cs typeface="Calibri"/>
                          <a:sym typeface="Calibri"/>
                        </a:rPr>
                        <a:t>End hunger and ensure access by all people, in particular the poor and people in vulnerable situations, including infants, to safe, nutritious and sufficient food all year round.</a:t>
                      </a:r>
                      <a:endParaRPr/>
                    </a:p>
                    <a:p>
                      <a:pPr marL="171450" marR="0" lvl="0" indent="-171450" algn="l" rtl="0">
                        <a:lnSpc>
                          <a:spcPct val="100000"/>
                        </a:lnSpc>
                        <a:spcBef>
                          <a:spcPts val="0"/>
                        </a:spcBef>
                        <a:spcAft>
                          <a:spcPts val="0"/>
                        </a:spcAft>
                        <a:buClr>
                          <a:schemeClr val="dk1"/>
                        </a:buClr>
                        <a:buSzPts val="1200"/>
                        <a:buFont typeface="Arial"/>
                        <a:buChar char="•"/>
                      </a:pPr>
                      <a:r>
                        <a:rPr lang="en-GB" sz="1100" b="0" i="0" u="none" strike="noStrike" cap="none">
                          <a:solidFill>
                            <a:srgbClr val="000000"/>
                          </a:solidFill>
                          <a:latin typeface="Calibri"/>
                          <a:ea typeface="Calibri"/>
                          <a:cs typeface="Calibri"/>
                          <a:sym typeface="Calibri"/>
                        </a:rPr>
                        <a:t>Double the agricultural productivity and incomes of small-scale food producers.</a:t>
                      </a:r>
                      <a:endParaRPr sz="1100" b="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295375">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a:solidFill>
                            <a:schemeClr val="dk1"/>
                          </a:solidFill>
                          <a:latin typeface="Calibri"/>
                          <a:ea typeface="Calibri"/>
                          <a:cs typeface="Calibri"/>
                          <a:sym typeface="Calibri"/>
                        </a:rPr>
                        <a:t>3</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a:latin typeface="Calibri"/>
                          <a:ea typeface="Calibri"/>
                          <a:cs typeface="Calibri"/>
                          <a:sym typeface="Calibri"/>
                        </a:rPr>
                        <a:t>4- Quality Education </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b="1" i="0" u="none" strike="noStrike" cap="none">
                          <a:solidFill>
                            <a:srgbClr val="000000"/>
                          </a:solidFill>
                          <a:latin typeface="Calibri"/>
                          <a:ea typeface="Calibri"/>
                          <a:cs typeface="Calibri"/>
                          <a:sym typeface="Calibri"/>
                        </a:rPr>
                        <a:t>Ensure inclusive and equitable quality education and promote lifelong learning opportunities for all.</a:t>
                      </a:r>
                      <a:endParaRPr/>
                    </a:p>
                    <a:p>
                      <a:pPr marL="0" marR="0" lvl="0" indent="0" algn="l" rtl="0">
                        <a:lnSpc>
                          <a:spcPct val="100000"/>
                        </a:lnSpc>
                        <a:spcBef>
                          <a:spcPts val="0"/>
                        </a:spcBef>
                        <a:spcAft>
                          <a:spcPts val="0"/>
                        </a:spcAft>
                        <a:buClr>
                          <a:schemeClr val="dk1"/>
                        </a:buClr>
                        <a:buSzPts val="1200"/>
                        <a:buFont typeface="Arial"/>
                        <a:buNone/>
                      </a:pPr>
                      <a:r>
                        <a:rPr lang="en-GB" sz="1100" b="0" i="0" u="none" strike="noStrike" cap="none">
                          <a:solidFill>
                            <a:srgbClr val="000000"/>
                          </a:solidFill>
                          <a:latin typeface="Calibri"/>
                          <a:ea typeface="Calibri"/>
                          <a:cs typeface="Calibri"/>
                          <a:sym typeface="Calibri"/>
                        </a:rPr>
                        <a:t>Aims;</a:t>
                      </a:r>
                      <a:endParaRPr/>
                    </a:p>
                    <a:p>
                      <a:pPr marL="171450" marR="0" lvl="0" indent="-171450" algn="l" rtl="0">
                        <a:lnSpc>
                          <a:spcPct val="100000"/>
                        </a:lnSpc>
                        <a:spcBef>
                          <a:spcPts val="0"/>
                        </a:spcBef>
                        <a:spcAft>
                          <a:spcPts val="0"/>
                        </a:spcAft>
                        <a:buClr>
                          <a:schemeClr val="dk1"/>
                        </a:buClr>
                        <a:buSzPts val="1200"/>
                        <a:buFont typeface="Arial"/>
                        <a:buChar char="•"/>
                      </a:pPr>
                      <a:r>
                        <a:rPr lang="en-GB" sz="1100" b="0" i="0" u="none" strike="noStrike" cap="none">
                          <a:solidFill>
                            <a:srgbClr val="000000"/>
                          </a:solidFill>
                          <a:latin typeface="Calibri"/>
                          <a:ea typeface="Calibri"/>
                          <a:cs typeface="Calibri"/>
                          <a:sym typeface="Calibri"/>
                        </a:rPr>
                        <a:t>Free Primary and Secondary Education for all by 2030. </a:t>
                      </a:r>
                      <a:endParaRPr/>
                    </a:p>
                    <a:p>
                      <a:pPr marL="171450" marR="0" lvl="0" indent="-171450" algn="l" rtl="0">
                        <a:lnSpc>
                          <a:spcPct val="100000"/>
                        </a:lnSpc>
                        <a:spcBef>
                          <a:spcPts val="0"/>
                        </a:spcBef>
                        <a:spcAft>
                          <a:spcPts val="0"/>
                        </a:spcAft>
                        <a:buClr>
                          <a:schemeClr val="dk1"/>
                        </a:buClr>
                        <a:buSzPts val="1200"/>
                        <a:buFont typeface="Arial"/>
                        <a:buChar char="•"/>
                      </a:pPr>
                      <a:r>
                        <a:rPr lang="en-GB" sz="1100" b="0" i="0" u="none" strike="noStrike" cap="none">
                          <a:solidFill>
                            <a:srgbClr val="000000"/>
                          </a:solidFill>
                          <a:latin typeface="Calibri"/>
                          <a:ea typeface="Calibri"/>
                          <a:cs typeface="Calibri"/>
                          <a:sym typeface="Calibri"/>
                        </a:rPr>
                        <a:t>Universal literacy and numeracy by 2030.</a:t>
                      </a:r>
                      <a:endParaRPr/>
                    </a:p>
                    <a:p>
                      <a:pPr marL="171450" marR="0" lvl="0" indent="-171450" algn="l" rtl="0">
                        <a:lnSpc>
                          <a:spcPct val="100000"/>
                        </a:lnSpc>
                        <a:spcBef>
                          <a:spcPts val="0"/>
                        </a:spcBef>
                        <a:spcAft>
                          <a:spcPts val="0"/>
                        </a:spcAft>
                        <a:buClr>
                          <a:schemeClr val="dk1"/>
                        </a:buClr>
                        <a:buSzPts val="1200"/>
                        <a:buFont typeface="Arial"/>
                        <a:buChar char="•"/>
                      </a:pPr>
                      <a:r>
                        <a:rPr lang="en-GB" sz="1100" b="0" i="0" u="none" strike="noStrike" cap="none">
                          <a:solidFill>
                            <a:srgbClr val="000000"/>
                          </a:solidFill>
                          <a:latin typeface="Calibri"/>
                          <a:ea typeface="Calibri"/>
                          <a:cs typeface="Calibri"/>
                          <a:sym typeface="Calibri"/>
                        </a:rPr>
                        <a:t>Eliminate discrimination in Education by 2030. </a:t>
                      </a:r>
                      <a:endParaRPr sz="1100" b="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295375">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a:latin typeface="Calibri"/>
                          <a:ea typeface="Calibri"/>
                          <a:cs typeface="Calibri"/>
                          <a:sym typeface="Calibri"/>
                        </a:rPr>
                        <a:t>4</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a:latin typeface="Calibri"/>
                          <a:ea typeface="Calibri"/>
                          <a:cs typeface="Calibri"/>
                          <a:sym typeface="Calibri"/>
                        </a:rPr>
                        <a:t>6- Clean Water and Sanitation </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b="1" i="0" u="none" strike="noStrike" cap="none">
                          <a:solidFill>
                            <a:srgbClr val="000000"/>
                          </a:solidFill>
                          <a:latin typeface="Calibri"/>
                          <a:ea typeface="Calibri"/>
                          <a:cs typeface="Calibri"/>
                          <a:sym typeface="Calibri"/>
                        </a:rPr>
                        <a:t>Ensure availability and sustainable management of water and sanitation for all.</a:t>
                      </a:r>
                      <a:endParaRPr/>
                    </a:p>
                    <a:p>
                      <a:pPr marL="0" marR="0" lvl="0" indent="0" algn="l" rtl="0">
                        <a:lnSpc>
                          <a:spcPct val="100000"/>
                        </a:lnSpc>
                        <a:spcBef>
                          <a:spcPts val="0"/>
                        </a:spcBef>
                        <a:spcAft>
                          <a:spcPts val="0"/>
                        </a:spcAft>
                        <a:buClr>
                          <a:schemeClr val="dk1"/>
                        </a:buClr>
                        <a:buSzPts val="1200"/>
                        <a:buFont typeface="Arial"/>
                        <a:buNone/>
                      </a:pPr>
                      <a:r>
                        <a:rPr lang="en-GB" sz="1100" b="0" i="0" u="none" strike="noStrike" cap="none">
                          <a:solidFill>
                            <a:srgbClr val="000000"/>
                          </a:solidFill>
                          <a:latin typeface="Calibri"/>
                          <a:ea typeface="Calibri"/>
                          <a:cs typeface="Calibri"/>
                          <a:sym typeface="Calibri"/>
                        </a:rPr>
                        <a:t>Aims;</a:t>
                      </a:r>
                      <a:endParaRPr/>
                    </a:p>
                    <a:p>
                      <a:pPr marL="171450" marR="0" lvl="0" indent="-171450" algn="l" rtl="0">
                        <a:lnSpc>
                          <a:spcPct val="100000"/>
                        </a:lnSpc>
                        <a:spcBef>
                          <a:spcPts val="0"/>
                        </a:spcBef>
                        <a:spcAft>
                          <a:spcPts val="0"/>
                        </a:spcAft>
                        <a:buClr>
                          <a:schemeClr val="dk1"/>
                        </a:buClr>
                        <a:buSzPts val="1200"/>
                        <a:buFont typeface="Arial"/>
                        <a:buChar char="•"/>
                      </a:pPr>
                      <a:r>
                        <a:rPr lang="en-GB" sz="1100" b="0" i="0" u="none" strike="noStrike" cap="none">
                          <a:solidFill>
                            <a:srgbClr val="000000"/>
                          </a:solidFill>
                          <a:latin typeface="Calibri"/>
                          <a:ea typeface="Calibri"/>
                          <a:cs typeface="Calibri"/>
                          <a:sym typeface="Calibri"/>
                        </a:rPr>
                        <a:t>Achieve universal and equitable access to safe and affordable drinking water for all.</a:t>
                      </a:r>
                      <a:endParaRPr/>
                    </a:p>
                    <a:p>
                      <a:pPr marL="171450" marR="0" lvl="0" indent="-171450" algn="l" rtl="0">
                        <a:lnSpc>
                          <a:spcPct val="100000"/>
                        </a:lnSpc>
                        <a:spcBef>
                          <a:spcPts val="0"/>
                        </a:spcBef>
                        <a:spcAft>
                          <a:spcPts val="0"/>
                        </a:spcAft>
                        <a:buClr>
                          <a:schemeClr val="dk1"/>
                        </a:buClr>
                        <a:buSzPts val="1200"/>
                        <a:buFont typeface="Arial"/>
                        <a:buChar char="•"/>
                      </a:pPr>
                      <a:r>
                        <a:rPr lang="en-GB" sz="1100" b="0" i="0" u="none" strike="noStrike" cap="none">
                          <a:solidFill>
                            <a:srgbClr val="000000"/>
                          </a:solidFill>
                          <a:latin typeface="Calibri"/>
                          <a:ea typeface="Calibri"/>
                          <a:cs typeface="Calibri"/>
                          <a:sym typeface="Calibri"/>
                        </a:rPr>
                        <a:t>Improve water quality by reducing pollution, eliminating dumping and minimizing release of hazardous chemicals and materials, halving the proportion of untreated wastewater and substantially increasing recycling and safe reuse globally.</a:t>
                      </a:r>
                      <a:endParaRPr sz="1100" b="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295375">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a:latin typeface="Calibri"/>
                          <a:ea typeface="Calibri"/>
                          <a:cs typeface="Calibri"/>
                          <a:sym typeface="Calibri"/>
                        </a:rPr>
                        <a:t>5</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a:latin typeface="Calibri"/>
                          <a:ea typeface="Calibri"/>
                          <a:cs typeface="Calibri"/>
                          <a:sym typeface="Calibri"/>
                        </a:rPr>
                        <a:t>7- Affordable and Clean Energy </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b="1" i="0" u="none" strike="noStrike" cap="none">
                          <a:solidFill>
                            <a:srgbClr val="000000"/>
                          </a:solidFill>
                          <a:latin typeface="Calibri"/>
                          <a:ea typeface="Calibri"/>
                          <a:cs typeface="Calibri"/>
                          <a:sym typeface="Calibri"/>
                        </a:rPr>
                        <a:t>Ensure access to affordable, reliable, sustainable and modern energy for all.</a:t>
                      </a:r>
                      <a:endParaRPr/>
                    </a:p>
                    <a:p>
                      <a:pPr marL="0" marR="0" lvl="0" indent="0" algn="l" rtl="0">
                        <a:lnSpc>
                          <a:spcPct val="100000"/>
                        </a:lnSpc>
                        <a:spcBef>
                          <a:spcPts val="0"/>
                        </a:spcBef>
                        <a:spcAft>
                          <a:spcPts val="0"/>
                        </a:spcAft>
                        <a:buClr>
                          <a:schemeClr val="dk1"/>
                        </a:buClr>
                        <a:buSzPts val="1200"/>
                        <a:buFont typeface="Arial"/>
                        <a:buNone/>
                      </a:pPr>
                      <a:r>
                        <a:rPr lang="en-GB" sz="1100" b="1" i="0" u="none" strike="noStrike" cap="none">
                          <a:solidFill>
                            <a:srgbClr val="000000"/>
                          </a:solidFill>
                          <a:latin typeface="Calibri"/>
                          <a:ea typeface="Calibri"/>
                          <a:cs typeface="Calibri"/>
                          <a:sym typeface="Calibri"/>
                        </a:rPr>
                        <a:t>Aims;</a:t>
                      </a:r>
                      <a:endParaRPr/>
                    </a:p>
                    <a:p>
                      <a:pPr marL="285750" marR="0" lvl="0" indent="-285750" algn="l" rtl="0">
                        <a:lnSpc>
                          <a:spcPct val="100000"/>
                        </a:lnSpc>
                        <a:spcBef>
                          <a:spcPts val="0"/>
                        </a:spcBef>
                        <a:spcAft>
                          <a:spcPts val="0"/>
                        </a:spcAft>
                        <a:buClr>
                          <a:schemeClr val="dk1"/>
                        </a:buClr>
                        <a:buSzPts val="1200"/>
                        <a:buFont typeface="Arial"/>
                        <a:buChar char="•"/>
                      </a:pPr>
                      <a:r>
                        <a:rPr lang="en-GB" sz="1100" b="0" i="0" u="none" strike="noStrike" cap="none">
                          <a:solidFill>
                            <a:srgbClr val="000000"/>
                          </a:solidFill>
                          <a:latin typeface="Calibri"/>
                          <a:ea typeface="Calibri"/>
                          <a:cs typeface="Calibri"/>
                          <a:sym typeface="Calibri"/>
                        </a:rPr>
                        <a:t> Increase substantially the share of renewable energy in the global energy mix.</a:t>
                      </a:r>
                      <a:endParaRPr/>
                    </a:p>
                    <a:p>
                      <a:pPr marL="285750" marR="0" lvl="0" indent="-285750" algn="l" rtl="0">
                        <a:lnSpc>
                          <a:spcPct val="100000"/>
                        </a:lnSpc>
                        <a:spcBef>
                          <a:spcPts val="0"/>
                        </a:spcBef>
                        <a:spcAft>
                          <a:spcPts val="0"/>
                        </a:spcAft>
                        <a:buClr>
                          <a:schemeClr val="dk1"/>
                        </a:buClr>
                        <a:buSzPts val="1200"/>
                        <a:buFont typeface="Arial"/>
                        <a:buChar char="•"/>
                      </a:pPr>
                      <a:r>
                        <a:rPr lang="en-GB" sz="1100" b="0" i="0" u="none" strike="noStrike" cap="none">
                          <a:solidFill>
                            <a:srgbClr val="000000"/>
                          </a:solidFill>
                          <a:latin typeface="Calibri"/>
                          <a:ea typeface="Calibri"/>
                          <a:cs typeface="Calibri"/>
                          <a:sym typeface="Calibri"/>
                        </a:rPr>
                        <a:t>Expand infrastructure and upgrade technology for supplying modern and sustainable energy services for all in developing countries</a:t>
                      </a:r>
                      <a:endParaRPr sz="1100" b="1" i="0" u="none" strike="noStrike" cap="none">
                        <a:solidFill>
                          <a:srgbClr val="000000"/>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295375">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a:latin typeface="Calibri"/>
                          <a:ea typeface="Calibri"/>
                          <a:cs typeface="Calibri"/>
                          <a:sym typeface="Calibri"/>
                        </a:rPr>
                        <a:t>6</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a:latin typeface="Calibri"/>
                          <a:ea typeface="Calibri"/>
                          <a:cs typeface="Calibri"/>
                          <a:sym typeface="Calibri"/>
                        </a:rPr>
                        <a:t>13- Climate Action </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b="1" i="0" u="none" strike="noStrike" cap="none" dirty="0">
                          <a:solidFill>
                            <a:srgbClr val="000000"/>
                          </a:solidFill>
                          <a:latin typeface="Calibri"/>
                          <a:ea typeface="Calibri"/>
                          <a:cs typeface="Calibri"/>
                          <a:sym typeface="Calibri"/>
                        </a:rPr>
                        <a:t>Take urgent action to combat climate change and its impacts.</a:t>
                      </a:r>
                      <a:endParaRPr dirty="0"/>
                    </a:p>
                    <a:p>
                      <a:pPr marL="0" marR="0" lvl="0" indent="0" algn="l" rtl="0">
                        <a:lnSpc>
                          <a:spcPct val="100000"/>
                        </a:lnSpc>
                        <a:spcBef>
                          <a:spcPts val="0"/>
                        </a:spcBef>
                        <a:spcAft>
                          <a:spcPts val="0"/>
                        </a:spcAft>
                        <a:buClr>
                          <a:schemeClr val="dk1"/>
                        </a:buClr>
                        <a:buSzPts val="1200"/>
                        <a:buFont typeface="Arial"/>
                        <a:buNone/>
                      </a:pPr>
                      <a:r>
                        <a:rPr lang="en-GB" sz="1100" b="1" i="0" u="none" strike="noStrike" cap="none" dirty="0">
                          <a:solidFill>
                            <a:srgbClr val="000000"/>
                          </a:solidFill>
                          <a:latin typeface="Calibri"/>
                          <a:ea typeface="Calibri"/>
                          <a:cs typeface="Calibri"/>
                          <a:sym typeface="Calibri"/>
                        </a:rPr>
                        <a:t>Aims;</a:t>
                      </a:r>
                      <a:endParaRPr dirty="0"/>
                    </a:p>
                    <a:p>
                      <a:pPr marL="171450" marR="0" lvl="0" indent="-171450" algn="l" rtl="0">
                        <a:lnSpc>
                          <a:spcPct val="100000"/>
                        </a:lnSpc>
                        <a:spcBef>
                          <a:spcPts val="0"/>
                        </a:spcBef>
                        <a:spcAft>
                          <a:spcPts val="0"/>
                        </a:spcAft>
                        <a:buClr>
                          <a:schemeClr val="dk1"/>
                        </a:buClr>
                        <a:buSzPts val="1200"/>
                        <a:buFont typeface="Arial"/>
                        <a:buChar char="•"/>
                      </a:pPr>
                      <a:r>
                        <a:rPr lang="en-GB" sz="1100" b="0" i="0" u="none" strike="noStrike" cap="none" dirty="0">
                          <a:solidFill>
                            <a:srgbClr val="000000"/>
                          </a:solidFill>
                          <a:latin typeface="Calibri"/>
                          <a:ea typeface="Calibri"/>
                          <a:cs typeface="Calibri"/>
                          <a:sym typeface="Calibri"/>
                        </a:rPr>
                        <a:t>Integrate climate change measures into national policies, strategies and planning.</a:t>
                      </a:r>
                      <a:endParaRPr dirty="0"/>
                    </a:p>
                    <a:p>
                      <a:pPr marL="171450" marR="0" lvl="0" indent="-171450" algn="l" rtl="0">
                        <a:lnSpc>
                          <a:spcPct val="100000"/>
                        </a:lnSpc>
                        <a:spcBef>
                          <a:spcPts val="0"/>
                        </a:spcBef>
                        <a:spcAft>
                          <a:spcPts val="0"/>
                        </a:spcAft>
                        <a:buClr>
                          <a:schemeClr val="dk1"/>
                        </a:buClr>
                        <a:buSzPts val="1200"/>
                        <a:buFont typeface="Arial"/>
                        <a:buChar char="•"/>
                      </a:pPr>
                      <a:r>
                        <a:rPr lang="en-GB" sz="1100" b="0" i="0" u="none" strike="noStrike" cap="none" dirty="0">
                          <a:solidFill>
                            <a:srgbClr val="000000"/>
                          </a:solidFill>
                          <a:latin typeface="Calibri"/>
                          <a:ea typeface="Calibri"/>
                          <a:cs typeface="Calibri"/>
                          <a:sym typeface="Calibri"/>
                        </a:rPr>
                        <a:t>Improve education, awareness-raising and human and institutional capacity on climate change mitigation, adaptation, impact reduction and early warning.</a:t>
                      </a:r>
                      <a:endParaRPr dirty="0"/>
                    </a:p>
                    <a:p>
                      <a:pPr marL="171450" marR="0" lvl="0" indent="-171450" algn="l" rtl="0">
                        <a:lnSpc>
                          <a:spcPct val="100000"/>
                        </a:lnSpc>
                        <a:spcBef>
                          <a:spcPts val="0"/>
                        </a:spcBef>
                        <a:spcAft>
                          <a:spcPts val="0"/>
                        </a:spcAft>
                        <a:buClr>
                          <a:schemeClr val="dk1"/>
                        </a:buClr>
                        <a:buSzPts val="1200"/>
                        <a:buFont typeface="Arial"/>
                        <a:buChar char="•"/>
                      </a:pPr>
                      <a:r>
                        <a:rPr lang="en-GB" sz="1100" b="0" i="0" u="none" strike="noStrike" cap="none" dirty="0">
                          <a:solidFill>
                            <a:srgbClr val="000000"/>
                          </a:solidFill>
                          <a:latin typeface="Calibri"/>
                          <a:ea typeface="Calibri"/>
                          <a:cs typeface="Calibri"/>
                          <a:sym typeface="Calibri"/>
                        </a:rPr>
                        <a:t>Strengthen resilience and adaptive capacity to climate-related hazards and natural disasters in all countries.</a:t>
                      </a:r>
                      <a:endParaRPr sz="1100" b="0" u="none" strike="noStrike" cap="none"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graphicFrame>
        <p:nvGraphicFramePr>
          <p:cNvPr id="198" name="Google Shape;198;p16"/>
          <p:cNvGraphicFramePr/>
          <p:nvPr>
            <p:extLst>
              <p:ext uri="{D42A27DB-BD31-4B8C-83A1-F6EECF244321}">
                <p14:modId xmlns:p14="http://schemas.microsoft.com/office/powerpoint/2010/main" val="2989814113"/>
              </p:ext>
            </p:extLst>
          </p:nvPr>
        </p:nvGraphicFramePr>
        <p:xfrm>
          <a:off x="398929" y="660213"/>
          <a:ext cx="5625350" cy="5897920"/>
        </p:xfrm>
        <a:graphic>
          <a:graphicData uri="http://schemas.openxmlformats.org/drawingml/2006/table">
            <a:tbl>
              <a:tblPr firstRow="1" bandRow="1">
                <a:noFill/>
                <a:tableStyleId>{79F1E117-1295-4EC3-947D-17D092A7BB19}</a:tableStyleId>
              </a:tblPr>
              <a:tblGrid>
                <a:gridCol w="496775">
                  <a:extLst>
                    <a:ext uri="{9D8B030D-6E8A-4147-A177-3AD203B41FA5}">
                      <a16:colId xmlns:a16="http://schemas.microsoft.com/office/drawing/2014/main" val="20000"/>
                    </a:ext>
                  </a:extLst>
                </a:gridCol>
                <a:gridCol w="845525">
                  <a:extLst>
                    <a:ext uri="{9D8B030D-6E8A-4147-A177-3AD203B41FA5}">
                      <a16:colId xmlns:a16="http://schemas.microsoft.com/office/drawing/2014/main" val="20001"/>
                    </a:ext>
                  </a:extLst>
                </a:gridCol>
                <a:gridCol w="4283050">
                  <a:extLst>
                    <a:ext uri="{9D8B030D-6E8A-4147-A177-3AD203B41FA5}">
                      <a16:colId xmlns:a16="http://schemas.microsoft.com/office/drawing/2014/main" val="20002"/>
                    </a:ext>
                  </a:extLst>
                </a:gridCol>
              </a:tblGrid>
              <a:tr h="179325">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dirty="0">
                          <a:solidFill>
                            <a:schemeClr val="lt1"/>
                          </a:solidFill>
                          <a:latin typeface="Calibri"/>
                          <a:ea typeface="Calibri"/>
                          <a:cs typeface="Calibri"/>
                          <a:sym typeface="Calibri"/>
                        </a:rPr>
                        <a:t>H</a:t>
                      </a:r>
                      <a:endParaRPr sz="1100" b="0" u="none" strike="noStrike" cap="none" dirty="0">
                        <a:solidFill>
                          <a:schemeClr val="lt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B050">
                        <a:alpha val="73725"/>
                      </a:srgbClr>
                    </a:solidFill>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dirty="0">
                          <a:solidFill>
                            <a:schemeClr val="lt1"/>
                          </a:solidFill>
                          <a:latin typeface="Calibri"/>
                          <a:ea typeface="Calibri"/>
                          <a:cs typeface="Calibri"/>
                          <a:sym typeface="Calibri"/>
                        </a:rPr>
                        <a:t>Sustainable Urban Living – Bristol case study  - Successes </a:t>
                      </a:r>
                      <a:endParaRPr sz="1100" b="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B050">
                        <a:alpha val="73725"/>
                      </a:srgbClr>
                    </a:solidFill>
                  </a:tcPr>
                </a:tc>
                <a:tc hMerge="1">
                  <a:txBody>
                    <a:bodyPr/>
                    <a:lstStyle/>
                    <a:p>
                      <a:endParaRPr lang="en-US"/>
                    </a:p>
                  </a:txBody>
                  <a:tcPr/>
                </a:tc>
                <a:extLst>
                  <a:ext uri="{0D108BD9-81ED-4DB2-BD59-A6C34878D82A}">
                    <a16:rowId xmlns:a16="http://schemas.microsoft.com/office/drawing/2014/main" val="10000"/>
                  </a:ext>
                </a:extLst>
              </a:tr>
              <a:tr h="307275">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a:solidFill>
                            <a:schemeClr val="dk1"/>
                          </a:solidFill>
                          <a:latin typeface="Calibri"/>
                          <a:ea typeface="Calibri"/>
                          <a:cs typeface="Calibri"/>
                          <a:sym typeface="Calibri"/>
                        </a:rPr>
                        <a:t>1</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i="0" u="none" strike="noStrike" cap="none">
                          <a:solidFill>
                            <a:srgbClr val="000000"/>
                          </a:solidFill>
                          <a:latin typeface="Calibri"/>
                          <a:ea typeface="Calibri"/>
                          <a:cs typeface="Calibri"/>
                          <a:sym typeface="Calibri"/>
                        </a:rPr>
                        <a:t>Urban Greening</a:t>
                      </a:r>
                      <a:endParaRPr/>
                    </a:p>
                    <a:p>
                      <a:pPr marL="0" marR="0" lvl="0" indent="0" algn="l" rtl="0">
                        <a:lnSpc>
                          <a:spcPct val="100000"/>
                        </a:lnSpc>
                        <a:spcBef>
                          <a:spcPts val="0"/>
                        </a:spcBef>
                        <a:spcAft>
                          <a:spcPts val="0"/>
                        </a:spcAft>
                        <a:buClr>
                          <a:srgbClr val="000000"/>
                        </a:buClr>
                        <a:buSzPts val="1200"/>
                        <a:buFont typeface="Arial"/>
                        <a:buNone/>
                      </a:pP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b="0" i="0" u="none" strike="noStrike" cap="none">
                          <a:solidFill>
                            <a:srgbClr val="000000"/>
                          </a:solidFill>
                          <a:latin typeface="Calibri"/>
                          <a:ea typeface="Calibri"/>
                          <a:cs typeface="Calibri"/>
                          <a:sym typeface="Calibri"/>
                        </a:rPr>
                        <a:t>Bristol boasts a rich array of open spaces, with over a third of the city dedicated to such areas and over 90 per cent of residents living within 350m of parklands or waterways. The city is home to eight nature reserves and three hundred parks. An example of its greening efforts is Queen Square, a busy dual carriageway that has since been transformed into an open green space featuring cycle routes.</a:t>
                      </a:r>
                      <a:endParaRPr/>
                    </a:p>
                    <a:p>
                      <a:pPr marL="0" marR="0" lvl="0" indent="0" algn="l" rtl="0">
                        <a:lnSpc>
                          <a:spcPct val="100000"/>
                        </a:lnSpc>
                        <a:spcBef>
                          <a:spcPts val="0"/>
                        </a:spcBef>
                        <a:spcAft>
                          <a:spcPts val="0"/>
                        </a:spcAft>
                        <a:buClr>
                          <a:schemeClr val="dk1"/>
                        </a:buClr>
                        <a:buSzPts val="1200"/>
                        <a:buFont typeface="Arial"/>
                        <a:buNone/>
                      </a:pPr>
                      <a:endParaRPr sz="11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None/>
                      </a:pPr>
                      <a:r>
                        <a:rPr lang="en-GB" sz="1100" b="0" i="0" u="none" strike="noStrike" cap="none">
                          <a:solidFill>
                            <a:srgbClr val="000000"/>
                          </a:solidFill>
                          <a:latin typeface="Calibri"/>
                          <a:ea typeface="Calibri"/>
                          <a:cs typeface="Calibri"/>
                          <a:sym typeface="Calibri"/>
                        </a:rPr>
                        <a:t>The city has undertaken several green initiatives with goals such as:</a:t>
                      </a:r>
                      <a:endParaRPr/>
                    </a:p>
                    <a:p>
                      <a:pPr marL="285750" marR="0" lvl="0" indent="-285750" algn="l" rtl="0">
                        <a:lnSpc>
                          <a:spcPct val="100000"/>
                        </a:lnSpc>
                        <a:spcBef>
                          <a:spcPts val="0"/>
                        </a:spcBef>
                        <a:spcAft>
                          <a:spcPts val="0"/>
                        </a:spcAft>
                        <a:buClr>
                          <a:srgbClr val="000000"/>
                        </a:buClr>
                        <a:buSzPts val="1100"/>
                        <a:buFont typeface="Arial"/>
                        <a:buChar char="•"/>
                      </a:pPr>
                      <a:r>
                        <a:rPr lang="en-GB" sz="1100" b="0" i="0" u="none" strike="noStrike" cap="none">
                          <a:solidFill>
                            <a:srgbClr val="000000"/>
                          </a:solidFill>
                          <a:latin typeface="Calibri"/>
                          <a:ea typeface="Calibri"/>
                          <a:cs typeface="Calibri"/>
                          <a:sym typeface="Calibri"/>
                        </a:rPr>
                        <a:t>Designating 27 per cent of the city as part of a wildlife network.</a:t>
                      </a:r>
                      <a:endParaRPr/>
                    </a:p>
                    <a:p>
                      <a:pPr marL="285750" marR="0" lvl="0" indent="-285750" algn="l" rtl="0">
                        <a:lnSpc>
                          <a:spcPct val="100000"/>
                        </a:lnSpc>
                        <a:spcBef>
                          <a:spcPts val="0"/>
                        </a:spcBef>
                        <a:spcAft>
                          <a:spcPts val="0"/>
                        </a:spcAft>
                        <a:buClr>
                          <a:srgbClr val="000000"/>
                        </a:buClr>
                        <a:buSzPts val="1100"/>
                        <a:buFont typeface="Arial"/>
                        <a:buChar char="•"/>
                      </a:pPr>
                      <a:r>
                        <a:rPr lang="en-GB" sz="1100" b="0" i="0" u="none" strike="noStrike" cap="none">
                          <a:solidFill>
                            <a:srgbClr val="000000"/>
                          </a:solidFill>
                          <a:latin typeface="Calibri"/>
                          <a:ea typeface="Calibri"/>
                          <a:cs typeface="Calibri"/>
                          <a:sym typeface="Calibri"/>
                        </a:rPr>
                        <a:t>Setting objectives for wildlife in non-natural habitats like cemeteries.</a:t>
                      </a:r>
                      <a:endParaRPr/>
                    </a:p>
                    <a:p>
                      <a:pPr marL="285750" marR="0" lvl="0" indent="-285750" algn="l" rtl="0">
                        <a:lnSpc>
                          <a:spcPct val="100000"/>
                        </a:lnSpc>
                        <a:spcBef>
                          <a:spcPts val="0"/>
                        </a:spcBef>
                        <a:spcAft>
                          <a:spcPts val="0"/>
                        </a:spcAft>
                        <a:buClr>
                          <a:srgbClr val="000000"/>
                        </a:buClr>
                        <a:buSzPts val="1100"/>
                        <a:buFont typeface="Arial"/>
                        <a:buChar char="•"/>
                      </a:pPr>
                      <a:r>
                        <a:rPr lang="en-GB" sz="1100" b="0" i="0" u="none" strike="noStrike" cap="none">
                          <a:solidFill>
                            <a:srgbClr val="000000"/>
                          </a:solidFill>
                          <a:latin typeface="Calibri"/>
                          <a:ea typeface="Calibri"/>
                          <a:cs typeface="Calibri"/>
                          <a:sym typeface="Calibri"/>
                        </a:rPr>
                        <a:t>Achieving a tree coverage of 30 per cent across the city.</a:t>
                      </a:r>
                      <a:endParaRPr/>
                    </a:p>
                    <a:p>
                      <a:pPr marL="285750" marR="0" lvl="0" indent="-285750" algn="l" rtl="0">
                        <a:lnSpc>
                          <a:spcPct val="100000"/>
                        </a:lnSpc>
                        <a:spcBef>
                          <a:spcPts val="0"/>
                        </a:spcBef>
                        <a:spcAft>
                          <a:spcPts val="0"/>
                        </a:spcAft>
                        <a:buClr>
                          <a:srgbClr val="000000"/>
                        </a:buClr>
                        <a:buSzPts val="1100"/>
                        <a:buFont typeface="Arial"/>
                        <a:buChar char="•"/>
                      </a:pPr>
                      <a:r>
                        <a:rPr lang="en-GB" sz="1100" b="0" i="0" u="none" strike="noStrike" cap="none">
                          <a:solidFill>
                            <a:srgbClr val="000000"/>
                          </a:solidFill>
                          <a:latin typeface="Calibri"/>
                          <a:ea typeface="Calibri"/>
                          <a:cs typeface="Calibri"/>
                          <a:sym typeface="Calibri"/>
                        </a:rPr>
                        <a:t>In 2019 the ‘Replant Bristol‘ campaign was launched, with the target to plant 250 000 new trees by 2030 to contribute to the city’s carbon neutral goal by 2050.</a:t>
                      </a:r>
                      <a:endParaRPr/>
                    </a:p>
                    <a:p>
                      <a:pPr marL="0" marR="0" lvl="0" indent="0" algn="l" rtl="0">
                        <a:lnSpc>
                          <a:spcPct val="100000"/>
                        </a:lnSpc>
                        <a:spcBef>
                          <a:spcPts val="0"/>
                        </a:spcBef>
                        <a:spcAft>
                          <a:spcPts val="0"/>
                        </a:spcAft>
                        <a:buClr>
                          <a:schemeClr val="dk1"/>
                        </a:buClr>
                        <a:buSzPts val="1200"/>
                        <a:buFont typeface="Arial"/>
                        <a:buNone/>
                      </a:pP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95550">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a:solidFill>
                            <a:schemeClr val="dk1"/>
                          </a:solidFill>
                          <a:latin typeface="Calibri"/>
                          <a:ea typeface="Calibri"/>
                          <a:cs typeface="Calibri"/>
                          <a:sym typeface="Calibri"/>
                        </a:rPr>
                        <a:t>2</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a:latin typeface="Calibri"/>
                          <a:ea typeface="Calibri"/>
                          <a:cs typeface="Calibri"/>
                          <a:sym typeface="Calibri"/>
                        </a:rPr>
                        <a:t>Integrated Transport Network </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u="none" strike="noStrike" cap="none">
                          <a:latin typeface="Calibri"/>
                          <a:ea typeface="Calibri"/>
                          <a:cs typeface="Calibri"/>
                          <a:sym typeface="Calibri"/>
                        </a:rPr>
                        <a:t>As the city has grown, Bristol has created transport systems to reduce traffic congestion. </a:t>
                      </a:r>
                      <a:endParaRPr/>
                    </a:p>
                    <a:p>
                      <a:pPr marL="0" marR="0" lvl="0" indent="0" algn="l" rtl="0">
                        <a:lnSpc>
                          <a:spcPct val="100000"/>
                        </a:lnSpc>
                        <a:spcBef>
                          <a:spcPts val="0"/>
                        </a:spcBef>
                        <a:spcAft>
                          <a:spcPts val="0"/>
                        </a:spcAft>
                        <a:buClr>
                          <a:srgbClr val="000000"/>
                        </a:buClr>
                        <a:buSzPts val="1200"/>
                        <a:buFont typeface="Arial"/>
                        <a:buNone/>
                      </a:pPr>
                      <a:r>
                        <a:rPr lang="en-GB" sz="1100" u="none" strike="noStrike" cap="none">
                          <a:latin typeface="Calibri"/>
                          <a:ea typeface="Calibri"/>
                          <a:cs typeface="Calibri"/>
                          <a:sym typeface="Calibri"/>
                        </a:rPr>
                        <a:t>• Bristol’s Integrated Transport System links different forms of public transport. (e.g. part of the ITS is the Rapid Transit Network which connects three bus routes, the Temple Meads railway station and park and ride network).</a:t>
                      </a:r>
                      <a:endParaRPr/>
                    </a:p>
                    <a:p>
                      <a:pPr marL="0" marR="0" lvl="0" indent="0" algn="l" rtl="0">
                        <a:lnSpc>
                          <a:spcPct val="100000"/>
                        </a:lnSpc>
                        <a:spcBef>
                          <a:spcPts val="0"/>
                        </a:spcBef>
                        <a:spcAft>
                          <a:spcPts val="0"/>
                        </a:spcAft>
                        <a:buClr>
                          <a:srgbClr val="000000"/>
                        </a:buClr>
                        <a:buSzPts val="1200"/>
                        <a:buFont typeface="Arial"/>
                        <a:buNone/>
                      </a:pPr>
                      <a:r>
                        <a:rPr lang="en-GB" sz="1100" u="none" strike="noStrike" cap="none">
                          <a:latin typeface="Calibri"/>
                          <a:ea typeface="Calibri"/>
                          <a:cs typeface="Calibri"/>
                          <a:sym typeface="Calibri"/>
                        </a:rPr>
                        <a:t>• They have also improved the rail links through electrification of the line to London = greener energy and faster connection to London</a:t>
                      </a:r>
                      <a:endParaRPr sz="1100" b="0" i="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295375">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a:solidFill>
                            <a:schemeClr val="dk1"/>
                          </a:solidFill>
                          <a:latin typeface="Calibri"/>
                          <a:ea typeface="Calibri"/>
                          <a:cs typeface="Calibri"/>
                          <a:sym typeface="Calibri"/>
                        </a:rPr>
                        <a:t>3</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a:latin typeface="Calibri"/>
                          <a:ea typeface="Calibri"/>
                          <a:cs typeface="Calibri"/>
                          <a:sym typeface="Calibri"/>
                        </a:rPr>
                        <a:t>2015 European Green Capital </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u="none" strike="noStrike" cap="none" dirty="0">
                          <a:latin typeface="Calibri"/>
                          <a:ea typeface="Calibri"/>
                          <a:cs typeface="Calibri"/>
                          <a:sym typeface="Calibri"/>
                        </a:rPr>
                        <a:t>In 2015 Bristol became the first UK city to be awarded the status of: European Green Capital. Their current goals and achievements include: </a:t>
                      </a:r>
                      <a:endParaRPr dirty="0"/>
                    </a:p>
                    <a:p>
                      <a:pPr marL="0" marR="0" lvl="0" indent="0" algn="l" rtl="0">
                        <a:lnSpc>
                          <a:spcPct val="100000"/>
                        </a:lnSpc>
                        <a:spcBef>
                          <a:spcPts val="0"/>
                        </a:spcBef>
                        <a:spcAft>
                          <a:spcPts val="0"/>
                        </a:spcAft>
                        <a:buClr>
                          <a:schemeClr val="dk1"/>
                        </a:buClr>
                        <a:buSzPts val="1200"/>
                        <a:buFont typeface="Arial"/>
                        <a:buNone/>
                      </a:pPr>
                      <a:r>
                        <a:rPr lang="en-GB" sz="1100" u="none" strike="noStrike" cap="none" dirty="0">
                          <a:latin typeface="Calibri"/>
                          <a:ea typeface="Calibri"/>
                          <a:cs typeface="Calibri"/>
                          <a:sym typeface="Calibri"/>
                        </a:rPr>
                        <a:t>• To reduce energy use by 30% and CO2 emissions by 40% by 2020; In 2015 100 electric car charging points were installed. • Increase the use of brownfield sites for businesses and housing. </a:t>
                      </a:r>
                      <a:endParaRPr dirty="0"/>
                    </a:p>
                    <a:p>
                      <a:pPr marL="0" marR="0" lvl="0" indent="0" algn="l" rtl="0">
                        <a:lnSpc>
                          <a:spcPct val="100000"/>
                        </a:lnSpc>
                        <a:spcBef>
                          <a:spcPts val="0"/>
                        </a:spcBef>
                        <a:spcAft>
                          <a:spcPts val="0"/>
                        </a:spcAft>
                        <a:buClr>
                          <a:schemeClr val="dk1"/>
                        </a:buClr>
                        <a:buSzPts val="1200"/>
                        <a:buFont typeface="Arial"/>
                        <a:buNone/>
                      </a:pPr>
                      <a:r>
                        <a:rPr lang="en-GB" sz="1100" u="none" strike="noStrike" cap="none" dirty="0">
                          <a:latin typeface="Calibri"/>
                          <a:ea typeface="Calibri"/>
                          <a:cs typeface="Calibri"/>
                          <a:sym typeface="Calibri"/>
                        </a:rPr>
                        <a:t>• In 2015 every primary pupil in Bristol planted a tree to increase Bristol’s green coverage. </a:t>
                      </a:r>
                      <a:endParaRPr dirty="0"/>
                    </a:p>
                    <a:p>
                      <a:pPr marL="0" marR="0" lvl="0" indent="0" algn="l" rtl="0">
                        <a:lnSpc>
                          <a:spcPct val="100000"/>
                        </a:lnSpc>
                        <a:spcBef>
                          <a:spcPts val="0"/>
                        </a:spcBef>
                        <a:spcAft>
                          <a:spcPts val="0"/>
                        </a:spcAft>
                        <a:buClr>
                          <a:schemeClr val="dk1"/>
                        </a:buClr>
                        <a:buSzPts val="1200"/>
                        <a:buFont typeface="Arial"/>
                        <a:buNone/>
                      </a:pPr>
                      <a:r>
                        <a:rPr lang="en-GB" sz="1100" u="none" strike="noStrike" cap="none" dirty="0">
                          <a:latin typeface="Calibri"/>
                          <a:ea typeface="Calibri"/>
                          <a:cs typeface="Calibri"/>
                          <a:sym typeface="Calibri"/>
                        </a:rPr>
                        <a:t>• Increase the use of renewable energies from 2%. </a:t>
                      </a:r>
                      <a:endParaRPr sz="1100" b="0" u="none" strike="noStrike" cap="none"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199" name="Google Shape;199;p16"/>
          <p:cNvSpPr txBox="1"/>
          <p:nvPr/>
        </p:nvSpPr>
        <p:spPr>
          <a:xfrm>
            <a:off x="1271464" y="91952"/>
            <a:ext cx="9649072" cy="307777"/>
          </a:xfrm>
          <a:prstGeom prst="rect">
            <a:avLst/>
          </a:prstGeom>
          <a:solidFill>
            <a:srgbClr val="00B05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dirty="0">
                <a:solidFill>
                  <a:schemeClr val="lt1"/>
                </a:solidFill>
                <a:latin typeface="Arial"/>
                <a:ea typeface="Arial"/>
                <a:cs typeface="Arial"/>
                <a:sym typeface="Arial"/>
              </a:rPr>
              <a:t>Year 9 Geography – Sustainable living </a:t>
            </a:r>
            <a:endParaRPr sz="1400" b="0" i="0" u="none" strike="noStrike" cap="none" dirty="0">
              <a:solidFill>
                <a:schemeClr val="lt1"/>
              </a:solidFill>
              <a:latin typeface="Arial"/>
              <a:ea typeface="Arial"/>
              <a:cs typeface="Arial"/>
              <a:sym typeface="Arial"/>
            </a:endParaRPr>
          </a:p>
        </p:txBody>
      </p:sp>
      <p:graphicFrame>
        <p:nvGraphicFramePr>
          <p:cNvPr id="200" name="Google Shape;200;p16"/>
          <p:cNvGraphicFramePr/>
          <p:nvPr>
            <p:extLst>
              <p:ext uri="{D42A27DB-BD31-4B8C-83A1-F6EECF244321}">
                <p14:modId xmlns:p14="http://schemas.microsoft.com/office/powerpoint/2010/main" val="4277132140"/>
              </p:ext>
            </p:extLst>
          </p:nvPr>
        </p:nvGraphicFramePr>
        <p:xfrm>
          <a:off x="6494929" y="660213"/>
          <a:ext cx="5132300" cy="4130070"/>
        </p:xfrm>
        <a:graphic>
          <a:graphicData uri="http://schemas.openxmlformats.org/drawingml/2006/table">
            <a:tbl>
              <a:tblPr firstRow="1" bandRow="1">
                <a:noFill/>
                <a:tableStyleId>{79F1E117-1295-4EC3-947D-17D092A7BB19}</a:tableStyleId>
              </a:tblPr>
              <a:tblGrid>
                <a:gridCol w="453250">
                  <a:extLst>
                    <a:ext uri="{9D8B030D-6E8A-4147-A177-3AD203B41FA5}">
                      <a16:colId xmlns:a16="http://schemas.microsoft.com/office/drawing/2014/main" val="20000"/>
                    </a:ext>
                  </a:extLst>
                </a:gridCol>
                <a:gridCol w="771400">
                  <a:extLst>
                    <a:ext uri="{9D8B030D-6E8A-4147-A177-3AD203B41FA5}">
                      <a16:colId xmlns:a16="http://schemas.microsoft.com/office/drawing/2014/main" val="20001"/>
                    </a:ext>
                  </a:extLst>
                </a:gridCol>
                <a:gridCol w="3907650">
                  <a:extLst>
                    <a:ext uri="{9D8B030D-6E8A-4147-A177-3AD203B41FA5}">
                      <a16:colId xmlns:a16="http://schemas.microsoft.com/office/drawing/2014/main" val="20002"/>
                    </a:ext>
                  </a:extLst>
                </a:gridCol>
              </a:tblGrid>
              <a:tr h="179325">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dirty="0">
                          <a:solidFill>
                            <a:schemeClr val="lt1"/>
                          </a:solidFill>
                          <a:latin typeface="Calibri"/>
                          <a:ea typeface="Calibri"/>
                          <a:cs typeface="Calibri"/>
                          <a:sym typeface="Calibri"/>
                        </a:rPr>
                        <a:t>I</a:t>
                      </a:r>
                      <a:endParaRPr sz="1100" b="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B050">
                        <a:alpha val="73725"/>
                      </a:srgbClr>
                    </a:solidFill>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dirty="0">
                          <a:solidFill>
                            <a:schemeClr val="lt1"/>
                          </a:solidFill>
                          <a:latin typeface="Calibri"/>
                          <a:ea typeface="Calibri"/>
                          <a:cs typeface="Calibri"/>
                          <a:sym typeface="Calibri"/>
                        </a:rPr>
                        <a:t>Sustainable Urban Living – Bristol case study- Challenges </a:t>
                      </a:r>
                      <a:endParaRPr sz="1100" b="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B050">
                        <a:alpha val="73725"/>
                      </a:srgbClr>
                    </a:solidFill>
                  </a:tcPr>
                </a:tc>
                <a:tc hMerge="1">
                  <a:txBody>
                    <a:bodyPr/>
                    <a:lstStyle/>
                    <a:p>
                      <a:endParaRPr lang="en-US"/>
                    </a:p>
                  </a:txBody>
                  <a:tcPr/>
                </a:tc>
                <a:extLst>
                  <a:ext uri="{0D108BD9-81ED-4DB2-BD59-A6C34878D82A}">
                    <a16:rowId xmlns:a16="http://schemas.microsoft.com/office/drawing/2014/main" val="10000"/>
                  </a:ext>
                </a:extLst>
              </a:tr>
              <a:tr h="307275">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a:solidFill>
                            <a:schemeClr val="dk1"/>
                          </a:solidFill>
                          <a:latin typeface="Calibri"/>
                          <a:ea typeface="Calibri"/>
                          <a:cs typeface="Calibri"/>
                          <a:sym typeface="Calibri"/>
                        </a:rPr>
                        <a:t>1</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a:latin typeface="Calibri"/>
                          <a:ea typeface="Calibri"/>
                          <a:cs typeface="Calibri"/>
                          <a:sym typeface="Calibri"/>
                        </a:rPr>
                        <a:t>Air Pollution </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u="none" strike="noStrike" cap="none">
                          <a:latin typeface="Calibri"/>
                          <a:ea typeface="Calibri"/>
                          <a:cs typeface="Calibri"/>
                          <a:sym typeface="Calibri"/>
                        </a:rPr>
                        <a:t>Bristol is the most congested city in England = air pollution = 200 deaths per year. The prevailing winds from the south-west blow pollution from the industrial area at Avonmouth over the city. </a:t>
                      </a:r>
                      <a:endParaRPr/>
                    </a:p>
                    <a:p>
                      <a:pPr marL="0" marR="0" lvl="0" indent="0" algn="l" rtl="0">
                        <a:lnSpc>
                          <a:spcPct val="100000"/>
                        </a:lnSpc>
                        <a:spcBef>
                          <a:spcPts val="0"/>
                        </a:spcBef>
                        <a:spcAft>
                          <a:spcPts val="0"/>
                        </a:spcAft>
                        <a:buClr>
                          <a:schemeClr val="dk1"/>
                        </a:buClr>
                        <a:buSzPts val="1200"/>
                        <a:buFont typeface="Arial"/>
                        <a:buNone/>
                      </a:pP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Arial"/>
                        <a:buNone/>
                      </a:pPr>
                      <a:r>
                        <a:rPr lang="en-GB" sz="1100" u="none" strike="noStrike" cap="none">
                          <a:latin typeface="Calibri"/>
                          <a:ea typeface="Calibri"/>
                          <a:cs typeface="Calibri"/>
                          <a:sym typeface="Calibri"/>
                        </a:rPr>
                        <a:t>Plans to reduce air pollution: </a:t>
                      </a:r>
                      <a:endParaRPr/>
                    </a:p>
                    <a:p>
                      <a:pPr marL="0" marR="0" lvl="0" indent="0" algn="l" rtl="0">
                        <a:lnSpc>
                          <a:spcPct val="100000"/>
                        </a:lnSpc>
                        <a:spcBef>
                          <a:spcPts val="0"/>
                        </a:spcBef>
                        <a:spcAft>
                          <a:spcPts val="0"/>
                        </a:spcAft>
                        <a:buClr>
                          <a:schemeClr val="dk1"/>
                        </a:buClr>
                        <a:buSzPts val="1200"/>
                        <a:buFont typeface="Arial"/>
                        <a:buNone/>
                      </a:pPr>
                      <a:r>
                        <a:rPr lang="en-GB" sz="1100" u="none" strike="noStrike" cap="none">
                          <a:latin typeface="Calibri"/>
                          <a:ea typeface="Calibri"/>
                          <a:cs typeface="Calibri"/>
                          <a:sym typeface="Calibri"/>
                        </a:rPr>
                        <a:t>• Integrated Transport Network </a:t>
                      </a:r>
                      <a:endParaRPr/>
                    </a:p>
                    <a:p>
                      <a:pPr marL="0" marR="0" lvl="0" indent="0" algn="l" rtl="0">
                        <a:lnSpc>
                          <a:spcPct val="100000"/>
                        </a:lnSpc>
                        <a:spcBef>
                          <a:spcPts val="0"/>
                        </a:spcBef>
                        <a:spcAft>
                          <a:spcPts val="0"/>
                        </a:spcAft>
                        <a:buClr>
                          <a:schemeClr val="dk1"/>
                        </a:buClr>
                        <a:buSzPts val="1200"/>
                        <a:buFont typeface="Arial"/>
                        <a:buNone/>
                      </a:pPr>
                      <a:r>
                        <a:rPr lang="en-GB" sz="1100" u="none" strike="noStrike" cap="none">
                          <a:latin typeface="Calibri"/>
                          <a:ea typeface="Calibri"/>
                          <a:cs typeface="Calibri"/>
                          <a:sym typeface="Calibri"/>
                        </a:rPr>
                        <a:t>• Frome Gateway: a walking/cycling route to the city centre. </a:t>
                      </a:r>
                      <a:endParaRPr/>
                    </a:p>
                    <a:p>
                      <a:pPr marL="0" marR="0" lvl="0" indent="0" algn="l" rtl="0">
                        <a:lnSpc>
                          <a:spcPct val="100000"/>
                        </a:lnSpc>
                        <a:spcBef>
                          <a:spcPts val="0"/>
                        </a:spcBef>
                        <a:spcAft>
                          <a:spcPts val="0"/>
                        </a:spcAft>
                        <a:buClr>
                          <a:schemeClr val="dk1"/>
                        </a:buClr>
                        <a:buSzPts val="1200"/>
                        <a:buFont typeface="Arial"/>
                        <a:buNone/>
                      </a:pPr>
                      <a:r>
                        <a:rPr lang="en-GB" sz="1100" u="none" strike="noStrike" cap="none">
                          <a:latin typeface="Calibri"/>
                          <a:ea typeface="Calibri"/>
                          <a:cs typeface="Calibri"/>
                          <a:sym typeface="Calibri"/>
                        </a:rPr>
                        <a:t>• Electrical vehicle charging points in 40 car parks </a:t>
                      </a:r>
                      <a:endParaRPr/>
                    </a:p>
                    <a:p>
                      <a:pPr marL="0" marR="0" lvl="0" indent="0" algn="l" rtl="0">
                        <a:lnSpc>
                          <a:spcPct val="100000"/>
                        </a:lnSpc>
                        <a:spcBef>
                          <a:spcPts val="0"/>
                        </a:spcBef>
                        <a:spcAft>
                          <a:spcPts val="0"/>
                        </a:spcAft>
                        <a:buClr>
                          <a:schemeClr val="dk1"/>
                        </a:buClr>
                        <a:buSzPts val="1200"/>
                        <a:buFont typeface="Arial"/>
                        <a:buNone/>
                      </a:pPr>
                      <a:r>
                        <a:rPr lang="en-GB" sz="1100" u="none" strike="noStrike" cap="none">
                          <a:latin typeface="Calibri"/>
                          <a:ea typeface="Calibri"/>
                          <a:cs typeface="Calibri"/>
                          <a:sym typeface="Calibri"/>
                        </a:rPr>
                        <a:t>• Poo bus: buses between Bath and Bristol Airport will fun on bio-methane gas produced from human waste. </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95550">
                <a:tc>
                  <a:txBody>
                    <a:bodyPr/>
                    <a:lstStyle/>
                    <a:p>
                      <a:pPr marL="0" marR="0" lvl="0" indent="0" algn="ctr" rtl="0">
                        <a:lnSpc>
                          <a:spcPct val="100000"/>
                        </a:lnSpc>
                        <a:spcBef>
                          <a:spcPts val="0"/>
                        </a:spcBef>
                        <a:spcAft>
                          <a:spcPts val="0"/>
                        </a:spcAft>
                        <a:buClr>
                          <a:srgbClr val="000000"/>
                        </a:buClr>
                        <a:buSzPts val="1200"/>
                        <a:buFont typeface="Arial"/>
                        <a:buNone/>
                      </a:pPr>
                      <a:r>
                        <a:rPr lang="en-GB" sz="1100" b="0" u="none" strike="noStrike" cap="none">
                          <a:solidFill>
                            <a:schemeClr val="dk1"/>
                          </a:solidFill>
                          <a:latin typeface="Calibri"/>
                          <a:ea typeface="Calibri"/>
                          <a:cs typeface="Calibri"/>
                          <a:sym typeface="Calibri"/>
                        </a:rPr>
                        <a:t>2</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a:latin typeface="Calibri"/>
                          <a:ea typeface="Calibri"/>
                          <a:cs typeface="Calibri"/>
                          <a:sym typeface="Calibri"/>
                        </a:rPr>
                        <a:t>Waste Disposal </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u="none" strike="noStrike" cap="none" dirty="0">
                          <a:latin typeface="Calibri"/>
                          <a:ea typeface="Calibri"/>
                          <a:cs typeface="Calibri"/>
                          <a:sym typeface="Calibri"/>
                        </a:rPr>
                        <a:t>Bristol produces 500,000 tonnes of waste/year and is currently produces the most food waste in the UK. </a:t>
                      </a:r>
                      <a:endParaRPr dirty="0"/>
                    </a:p>
                    <a:p>
                      <a:pPr marL="0" marR="0" lvl="0" indent="0" algn="l" rtl="0">
                        <a:lnSpc>
                          <a:spcPct val="100000"/>
                        </a:lnSpc>
                        <a:spcBef>
                          <a:spcPts val="0"/>
                        </a:spcBef>
                        <a:spcAft>
                          <a:spcPts val="0"/>
                        </a:spcAft>
                        <a:buClr>
                          <a:srgbClr val="000000"/>
                        </a:buClr>
                        <a:buSzPts val="1200"/>
                        <a:buFont typeface="Arial"/>
                        <a:buNone/>
                      </a:pPr>
                      <a:endParaRPr sz="11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100" u="none" strike="noStrike" cap="none" dirty="0">
                          <a:latin typeface="Calibri"/>
                          <a:ea typeface="Calibri"/>
                          <a:cs typeface="Calibri"/>
                          <a:sym typeface="Calibri"/>
                        </a:rPr>
                        <a:t>Plans to reduce issues with waste disposal: </a:t>
                      </a:r>
                      <a:endParaRPr dirty="0"/>
                    </a:p>
                    <a:p>
                      <a:pPr marL="0" marR="0" lvl="0" indent="0" algn="l" rtl="0">
                        <a:lnSpc>
                          <a:spcPct val="100000"/>
                        </a:lnSpc>
                        <a:spcBef>
                          <a:spcPts val="0"/>
                        </a:spcBef>
                        <a:spcAft>
                          <a:spcPts val="0"/>
                        </a:spcAft>
                        <a:buClr>
                          <a:srgbClr val="000000"/>
                        </a:buClr>
                        <a:buSzPts val="1200"/>
                        <a:buFont typeface="Arial"/>
                        <a:buNone/>
                      </a:pPr>
                      <a:r>
                        <a:rPr lang="en-GB" sz="1100" u="none" strike="noStrike" cap="none" dirty="0">
                          <a:latin typeface="Calibri"/>
                          <a:ea typeface="Calibri"/>
                          <a:cs typeface="Calibri"/>
                          <a:sym typeface="Calibri"/>
                        </a:rPr>
                        <a:t>• Reduce the waste sent to landfill sites. In 2004/05 88% of waste was sent to landfills. In 2012/13 it was only 27%. </a:t>
                      </a:r>
                      <a:endParaRPr dirty="0"/>
                    </a:p>
                    <a:p>
                      <a:pPr marL="0" marR="0" lvl="0" indent="0" algn="l" rtl="0">
                        <a:lnSpc>
                          <a:spcPct val="100000"/>
                        </a:lnSpc>
                        <a:spcBef>
                          <a:spcPts val="0"/>
                        </a:spcBef>
                        <a:spcAft>
                          <a:spcPts val="0"/>
                        </a:spcAft>
                        <a:buClr>
                          <a:srgbClr val="000000"/>
                        </a:buClr>
                        <a:buSzPts val="1200"/>
                        <a:buFont typeface="Arial"/>
                        <a:buNone/>
                      </a:pPr>
                      <a:r>
                        <a:rPr lang="en-GB" sz="1100" u="none" strike="noStrike" cap="none" dirty="0">
                          <a:latin typeface="Calibri"/>
                          <a:ea typeface="Calibri"/>
                          <a:cs typeface="Calibri"/>
                          <a:sym typeface="Calibri"/>
                        </a:rPr>
                        <a:t>• Increase recycling by making it easier to recycle by using roadside collections. In 2004/05 12% of waste was recycled. In 2012/13 it was 51%. </a:t>
                      </a:r>
                      <a:endParaRPr dirty="0"/>
                    </a:p>
                    <a:p>
                      <a:pPr marL="0" marR="0" lvl="0" indent="0" algn="l" rtl="0">
                        <a:lnSpc>
                          <a:spcPct val="100000"/>
                        </a:lnSpc>
                        <a:spcBef>
                          <a:spcPts val="0"/>
                        </a:spcBef>
                        <a:spcAft>
                          <a:spcPts val="0"/>
                        </a:spcAft>
                        <a:buClr>
                          <a:srgbClr val="000000"/>
                        </a:buClr>
                        <a:buSzPts val="1200"/>
                        <a:buFont typeface="Arial"/>
                        <a:buNone/>
                      </a:pPr>
                      <a:r>
                        <a:rPr lang="en-GB" sz="1100" u="none" strike="noStrike" cap="none" dirty="0">
                          <a:latin typeface="Calibri"/>
                          <a:ea typeface="Calibri"/>
                          <a:cs typeface="Calibri"/>
                          <a:sym typeface="Calibri"/>
                        </a:rPr>
                        <a:t>• Increase the amount of waste that is sent to waste treatment plants where the waste is used to generate energy. (e.g. Avonmouth treatment plant makes electricity for 25,000 homes). </a:t>
                      </a:r>
                      <a:endParaRPr sz="1100" b="0" i="0" u="none" strike="noStrike" cap="none"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4"/>
          <p:cNvSpPr txBox="1"/>
          <p:nvPr/>
        </p:nvSpPr>
        <p:spPr>
          <a:xfrm>
            <a:off x="238268" y="91529"/>
            <a:ext cx="11715464" cy="369291"/>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Calibri"/>
                <a:ea typeface="Calibri"/>
                <a:cs typeface="Calibri"/>
                <a:sym typeface="Calibri"/>
              </a:rPr>
              <a:t>French: Knowledge Organiser 9.9: Work</a:t>
            </a:r>
            <a:endParaRPr sz="1800" b="0" i="0" u="none" strike="noStrike" cap="none">
              <a:solidFill>
                <a:schemeClr val="lt1"/>
              </a:solidFill>
              <a:latin typeface="Calibri"/>
              <a:ea typeface="Calibri"/>
              <a:cs typeface="Calibri"/>
              <a:sym typeface="Calibri"/>
            </a:endParaRPr>
          </a:p>
        </p:txBody>
      </p:sp>
      <p:sp>
        <p:nvSpPr>
          <p:cNvPr id="206" name="Google Shape;206;p4"/>
          <p:cNvSpPr txBox="1">
            <a:spLocks noGrp="1"/>
          </p:cNvSpPr>
          <p:nvPr>
            <p:ph type="sldNum" idx="12"/>
          </p:nvPr>
        </p:nvSpPr>
        <p:spPr>
          <a:xfrm>
            <a:off x="8737600" y="6356351"/>
            <a:ext cx="2844900" cy="3651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fld id="{00000000-1234-1234-1234-123412341234}" type="slidenum">
              <a:rPr lang="en-GB" sz="1200" b="0" i="0" u="none" strike="noStrike" cap="none">
                <a:solidFill>
                  <a:srgbClr val="888888"/>
                </a:solidFill>
                <a:latin typeface="Calibri"/>
                <a:ea typeface="Calibri"/>
                <a:cs typeface="Calibri"/>
                <a:sym typeface="Calibri"/>
              </a:rPr>
              <a:t>15</a:t>
            </a:fld>
            <a:endParaRPr sz="1800" b="0" i="0" u="none" strike="noStrike" cap="none">
              <a:solidFill>
                <a:schemeClr val="lt1"/>
              </a:solidFill>
              <a:latin typeface="Calibri"/>
              <a:ea typeface="Calibri"/>
              <a:cs typeface="Calibri"/>
              <a:sym typeface="Calibri"/>
            </a:endParaRPr>
          </a:p>
        </p:txBody>
      </p:sp>
      <p:graphicFrame>
        <p:nvGraphicFramePr>
          <p:cNvPr id="207" name="Google Shape;207;p4"/>
          <p:cNvGraphicFramePr/>
          <p:nvPr/>
        </p:nvGraphicFramePr>
        <p:xfrm>
          <a:off x="238268" y="555595"/>
          <a:ext cx="11715450" cy="6055900"/>
        </p:xfrm>
        <a:graphic>
          <a:graphicData uri="http://schemas.openxmlformats.org/drawingml/2006/table">
            <a:tbl>
              <a:tblPr>
                <a:noFill/>
                <a:tableStyleId>{79F1E117-1295-4EC3-947D-17D092A7BB19}</a:tableStyleId>
              </a:tblPr>
              <a:tblGrid>
                <a:gridCol w="2025625">
                  <a:extLst>
                    <a:ext uri="{9D8B030D-6E8A-4147-A177-3AD203B41FA5}">
                      <a16:colId xmlns:a16="http://schemas.microsoft.com/office/drawing/2014/main" val="20000"/>
                    </a:ext>
                  </a:extLst>
                </a:gridCol>
                <a:gridCol w="2839525">
                  <a:extLst>
                    <a:ext uri="{9D8B030D-6E8A-4147-A177-3AD203B41FA5}">
                      <a16:colId xmlns:a16="http://schemas.microsoft.com/office/drawing/2014/main" val="20001"/>
                    </a:ext>
                  </a:extLst>
                </a:gridCol>
                <a:gridCol w="1894425">
                  <a:extLst>
                    <a:ext uri="{9D8B030D-6E8A-4147-A177-3AD203B41FA5}">
                      <a16:colId xmlns:a16="http://schemas.microsoft.com/office/drawing/2014/main" val="20002"/>
                    </a:ext>
                  </a:extLst>
                </a:gridCol>
                <a:gridCol w="2253025">
                  <a:extLst>
                    <a:ext uri="{9D8B030D-6E8A-4147-A177-3AD203B41FA5}">
                      <a16:colId xmlns:a16="http://schemas.microsoft.com/office/drawing/2014/main" val="20003"/>
                    </a:ext>
                  </a:extLst>
                </a:gridCol>
                <a:gridCol w="2702850">
                  <a:extLst>
                    <a:ext uri="{9D8B030D-6E8A-4147-A177-3AD203B41FA5}">
                      <a16:colId xmlns:a16="http://schemas.microsoft.com/office/drawing/2014/main" val="20004"/>
                    </a:ext>
                  </a:extLst>
                </a:gridCol>
              </a:tblGrid>
              <a:tr h="366100">
                <a:tc gridSpan="5">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Family jobs </a:t>
                      </a:r>
                      <a:r>
                        <a:rPr lang="en-GB" sz="1200" u="none" strike="noStrike" cap="none">
                          <a:latin typeface="Calibri"/>
                          <a:ea typeface="Calibri"/>
                          <a:cs typeface="Calibri"/>
                          <a:sym typeface="Calibri"/>
                        </a:rPr>
                        <a:t>Parle-moi du travail de ta famille. </a:t>
                      </a:r>
                      <a:r>
                        <a:rPr lang="en-GB" sz="1200" i="1" u="none" strike="noStrike" cap="none">
                          <a:solidFill>
                            <a:srgbClr val="FF0000"/>
                          </a:solidFill>
                          <a:latin typeface="Calibri"/>
                          <a:ea typeface="Calibri"/>
                          <a:cs typeface="Calibri"/>
                          <a:sym typeface="Calibri"/>
                        </a:rPr>
                        <a:t>Tell me about your family’s work/jobs</a:t>
                      </a:r>
                      <a:endParaRPr sz="1200" u="none" strike="noStrike" cap="none">
                        <a:solidFill>
                          <a:srgbClr val="FF0000"/>
                        </a:solidFill>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u="none" strike="noStrike" cap="none">
                          <a:latin typeface="Calibri"/>
                          <a:ea typeface="Calibri"/>
                          <a:cs typeface="Calibri"/>
                          <a:sym typeface="Calibri"/>
                        </a:rPr>
                        <a:t>	Qu’est-ce que ta famille a fait comme job dans le passé? </a:t>
                      </a:r>
                      <a:endParaRPr sz="1400" u="none" strike="noStrike" cap="none"/>
                    </a:p>
                    <a:p>
                      <a:pPr marL="0" marR="0" lvl="0" indent="0" algn="l" rtl="0">
                        <a:lnSpc>
                          <a:spcPct val="107000"/>
                        </a:lnSpc>
                        <a:spcBef>
                          <a:spcPts val="0"/>
                        </a:spcBef>
                        <a:spcAft>
                          <a:spcPts val="0"/>
                        </a:spcAft>
                        <a:buClr>
                          <a:srgbClr val="000000"/>
                        </a:buClr>
                        <a:buSzPts val="1200"/>
                        <a:buFont typeface="Arial"/>
                        <a:buNone/>
                      </a:pPr>
                      <a:r>
                        <a:rPr lang="en-GB" sz="1200" i="1" u="none" strike="noStrike" cap="none">
                          <a:solidFill>
                            <a:srgbClr val="FF0000"/>
                          </a:solidFill>
                          <a:latin typeface="Calibri"/>
                          <a:ea typeface="Calibri"/>
                          <a:cs typeface="Calibri"/>
                          <a:sym typeface="Calibri"/>
                        </a:rPr>
                        <a:t>	What has your family done for work in the past?</a:t>
                      </a:r>
                      <a:endParaRPr sz="1200" u="none" strike="noStrike" cap="none">
                        <a:solidFill>
                          <a:srgbClr val="FF0000"/>
                        </a:solidFill>
                        <a:latin typeface="Calibri"/>
                        <a:ea typeface="Calibri"/>
                        <a:cs typeface="Calibri"/>
                        <a:sym typeface="Calibri"/>
                      </a:endParaRPr>
                    </a:p>
                  </a:txBody>
                  <a:tcPr marL="51450" marR="51450" marT="25725" marB="2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2F2F2"/>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1448100">
                <a:tc>
                  <a:txBody>
                    <a:bodyPr/>
                    <a:lstStyle/>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Maintenant</a:t>
                      </a:r>
                      <a:endParaRPr sz="12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Now</a:t>
                      </a:r>
                      <a:endParaRPr sz="1400" u="none" strike="noStrike" cap="none"/>
                    </a:p>
                    <a:p>
                      <a:pPr marL="0" marR="0" lvl="0" indent="0" algn="l" rtl="0">
                        <a:lnSpc>
                          <a:spcPct val="100000"/>
                        </a:lnSpc>
                        <a:spcBef>
                          <a:spcPts val="0"/>
                        </a:spcBef>
                        <a:spcAft>
                          <a:spcPts val="0"/>
                        </a:spcAft>
                        <a:buClr>
                          <a:schemeClr val="dk1"/>
                        </a:buClr>
                        <a:buSzPts val="1100"/>
                        <a:buFont typeface="Calibri"/>
                        <a:buNone/>
                      </a:pPr>
                      <a:endParaRPr sz="12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En ce moment</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At the moment</a:t>
                      </a:r>
                      <a:endParaRPr sz="1400" u="none" strike="noStrike" cap="none"/>
                    </a:p>
                    <a:p>
                      <a:pPr marL="0" marR="0" lvl="0" indent="0" algn="l" rtl="0">
                        <a:lnSpc>
                          <a:spcPct val="100000"/>
                        </a:lnSpc>
                        <a:spcBef>
                          <a:spcPts val="0"/>
                        </a:spcBef>
                        <a:spcAft>
                          <a:spcPts val="0"/>
                        </a:spcAft>
                        <a:buClr>
                          <a:schemeClr val="dk1"/>
                        </a:buClr>
                        <a:buSzPts val="1100"/>
                        <a:buFont typeface="Calibri"/>
                        <a:buNone/>
                      </a:pPr>
                      <a:endParaRPr sz="12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Actuellement</a:t>
                      </a:r>
                      <a:endParaRPr sz="12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Currently</a:t>
                      </a:r>
                      <a:endParaRPr sz="1200" b="1" u="none" strike="noStrike" cap="none">
                        <a:solidFill>
                          <a:schemeClr val="dk1"/>
                        </a:solidFill>
                        <a:latin typeface="Calibri"/>
                        <a:ea typeface="Calibri"/>
                        <a:cs typeface="Calibri"/>
                        <a:sym typeface="Calibri"/>
                      </a:endParaRPr>
                    </a:p>
                  </a:txBody>
                  <a:tcPr marL="51450" marR="51450" marT="25725" marB="2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DE9D8"/>
                    </a:solidFill>
                  </a:tcPr>
                </a:tc>
                <a:tc rowSpan="2">
                  <a:txBody>
                    <a:bodyPr/>
                    <a:lstStyle/>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mon père </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my dad</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mon beau-père </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my step dad</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mon grand-père </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my grandad</a:t>
                      </a:r>
                      <a:endParaRPr sz="12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mon frère </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my brother</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mon demi-frère </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my half brother/ my step brother</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mon oncle </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my uncle</a:t>
                      </a:r>
                      <a:endParaRPr sz="1400" u="none" strike="noStrike" cap="none"/>
                    </a:p>
                  </a:txBody>
                  <a:tcPr marL="51450" marR="51450" marT="25725" marB="2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solidFill>
                      <a:srgbClr val="FFF2CC"/>
                    </a:solidFill>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travaille comme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works as</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800"/>
                        <a:buFont typeface="Calibri"/>
                        <a:buNone/>
                      </a:pPr>
                      <a:endParaRPr sz="1200" b="1" u="none" strike="noStrike" cap="none">
                        <a:latin typeface="Calibri"/>
                        <a:ea typeface="Calibri"/>
                        <a:cs typeface="Calibri"/>
                        <a:sym typeface="Calibri"/>
                      </a:endParaRPr>
                    </a:p>
                  </a:txBody>
                  <a:tcPr marL="51450" marR="51450" marT="25725" marB="2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solidFill>
                      <a:srgbClr val="FDE9D8"/>
                    </a:solidFill>
                  </a:tcPr>
                </a:tc>
                <a:tc rowSpan="2">
                  <a:txBody>
                    <a:bodyPr/>
                    <a:lstStyle/>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policier </a:t>
                      </a:r>
                      <a:r>
                        <a:rPr lang="en-GB" sz="1200" b="1" i="1" u="none" strike="noStrike" cap="none">
                          <a:solidFill>
                            <a:srgbClr val="FF0000"/>
                          </a:solidFill>
                          <a:latin typeface="Calibri"/>
                          <a:ea typeface="Calibri"/>
                          <a:cs typeface="Calibri"/>
                          <a:sym typeface="Calibri"/>
                        </a:rPr>
                        <a:t>(a) police officer</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infirmier </a:t>
                      </a:r>
                      <a:r>
                        <a:rPr lang="en-GB" sz="1200" b="1" i="1" u="none" strike="noStrike" cap="none">
                          <a:solidFill>
                            <a:srgbClr val="FF0000"/>
                          </a:solidFill>
                          <a:latin typeface="Calibri"/>
                          <a:ea typeface="Calibri"/>
                          <a:cs typeface="Calibri"/>
                          <a:sym typeface="Calibri"/>
                        </a:rPr>
                        <a:t>(a) nurse</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coiffeur </a:t>
                      </a:r>
                      <a:r>
                        <a:rPr lang="en-GB" sz="1200" b="1" i="1" u="none" strike="noStrike" cap="none">
                          <a:solidFill>
                            <a:srgbClr val="FF0000"/>
                          </a:solidFill>
                          <a:latin typeface="Calibri"/>
                          <a:ea typeface="Calibri"/>
                          <a:cs typeface="Calibri"/>
                          <a:sym typeface="Calibri"/>
                        </a:rPr>
                        <a:t>(a) hairdresser</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serveur </a:t>
                      </a:r>
                      <a:r>
                        <a:rPr lang="en-GB" sz="1200" b="1" i="1" u="none" strike="noStrike" cap="none">
                          <a:solidFill>
                            <a:srgbClr val="FF0000"/>
                          </a:solidFill>
                          <a:latin typeface="Calibri"/>
                          <a:ea typeface="Calibri"/>
                          <a:cs typeface="Calibri"/>
                          <a:sym typeface="Calibri"/>
                        </a:rPr>
                        <a:t>(a) waiter</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vendeur </a:t>
                      </a:r>
                      <a:r>
                        <a:rPr lang="en-GB" sz="1200" b="1" i="1" u="none" strike="noStrike" cap="none">
                          <a:solidFill>
                            <a:srgbClr val="FF0000"/>
                          </a:solidFill>
                          <a:latin typeface="Calibri"/>
                          <a:ea typeface="Calibri"/>
                          <a:cs typeface="Calibri"/>
                          <a:sym typeface="Calibri"/>
                        </a:rPr>
                        <a:t>(a) sales assistant</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acteur </a:t>
                      </a:r>
                      <a:r>
                        <a:rPr lang="en-GB" sz="1200" b="1" i="1" u="none" strike="noStrike" cap="none">
                          <a:solidFill>
                            <a:srgbClr val="FF0000"/>
                          </a:solidFill>
                          <a:latin typeface="Calibri"/>
                          <a:ea typeface="Calibri"/>
                          <a:cs typeface="Calibri"/>
                          <a:sym typeface="Calibri"/>
                        </a:rPr>
                        <a:t>(an) actor</a:t>
                      </a: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patron </a:t>
                      </a:r>
                      <a:r>
                        <a:rPr lang="en-GB" sz="1200" b="1" i="1" u="none" strike="noStrike" cap="none">
                          <a:solidFill>
                            <a:srgbClr val="FF0000"/>
                          </a:solidFill>
                          <a:latin typeface="Calibri"/>
                          <a:ea typeface="Calibri"/>
                          <a:cs typeface="Calibri"/>
                          <a:sym typeface="Calibri"/>
                        </a:rPr>
                        <a:t>(a) boss</a:t>
                      </a: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chef </a:t>
                      </a:r>
                      <a:r>
                        <a:rPr lang="en-GB" sz="1200" b="1" i="1" u="none" strike="noStrike" cap="none">
                          <a:solidFill>
                            <a:srgbClr val="FF0000"/>
                          </a:solidFill>
                          <a:latin typeface="Calibri"/>
                          <a:ea typeface="Calibri"/>
                          <a:cs typeface="Calibri"/>
                          <a:sym typeface="Calibri"/>
                        </a:rPr>
                        <a:t>(a) chef</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mécanicien </a:t>
                      </a:r>
                      <a:r>
                        <a:rPr lang="en-GB" sz="1200" b="1" i="1" u="none" strike="noStrike" cap="none">
                          <a:solidFill>
                            <a:srgbClr val="FF0000"/>
                          </a:solidFill>
                          <a:latin typeface="Calibri"/>
                          <a:ea typeface="Calibri"/>
                          <a:cs typeface="Calibri"/>
                          <a:sym typeface="Calibri"/>
                        </a:rPr>
                        <a:t>(a) mechanic</a:t>
                      </a:r>
                      <a:endParaRPr sz="1200" b="1" i="0"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médecin </a:t>
                      </a:r>
                      <a:r>
                        <a:rPr lang="en-GB" sz="1200" b="1" i="1" u="none" strike="noStrike" cap="none">
                          <a:solidFill>
                            <a:srgbClr val="FF0000"/>
                          </a:solidFill>
                          <a:latin typeface="Calibri"/>
                          <a:ea typeface="Calibri"/>
                          <a:cs typeface="Calibri"/>
                          <a:sym typeface="Calibri"/>
                        </a:rPr>
                        <a:t>(a) doctor</a:t>
                      </a:r>
                      <a:endParaRPr sz="1200" b="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professeur </a:t>
                      </a:r>
                      <a:r>
                        <a:rPr lang="en-GB" sz="1200" b="1" i="1" u="none" strike="noStrike" cap="none">
                          <a:solidFill>
                            <a:srgbClr val="FF0000"/>
                          </a:solidFill>
                          <a:latin typeface="Calibri"/>
                          <a:ea typeface="Calibri"/>
                          <a:cs typeface="Calibri"/>
                          <a:sym typeface="Calibri"/>
                        </a:rPr>
                        <a:t>(a) teacher</a:t>
                      </a:r>
                      <a:endParaRPr sz="1200" b="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artiste </a:t>
                      </a:r>
                      <a:r>
                        <a:rPr lang="en-GB" sz="1200" b="1" i="1" u="none" strike="noStrike" cap="none">
                          <a:solidFill>
                            <a:srgbClr val="FF0000"/>
                          </a:solidFill>
                          <a:latin typeface="Calibri"/>
                          <a:ea typeface="Calibri"/>
                          <a:cs typeface="Calibri"/>
                          <a:sym typeface="Calibri"/>
                        </a:rPr>
                        <a:t>(an) artist</a:t>
                      </a:r>
                      <a:endParaRPr sz="1200" b="1" u="none" strike="noStrike" cap="none">
                        <a:solidFill>
                          <a:srgbClr val="FF0000"/>
                        </a:solidFill>
                        <a:latin typeface="Calibri"/>
                        <a:ea typeface="Calibri"/>
                        <a:cs typeface="Calibri"/>
                        <a:sym typeface="Calibri"/>
                      </a:endParaRPr>
                    </a:p>
                  </a:txBody>
                  <a:tcPr marL="51450" marR="51450" marT="25725" marB="2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solidFill>
                      <a:srgbClr val="FFF2CC"/>
                    </a:solidFill>
                  </a:tcPr>
                </a:tc>
                <a:tc rowSpan="3">
                  <a:txBody>
                    <a:bodyPr/>
                    <a:lstStyle/>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dans un bureau</a:t>
                      </a:r>
                      <a:r>
                        <a:rPr lang="en-GB" sz="1200" b="0" i="0" u="none" strike="noStrike" cap="none">
                          <a:solidFill>
                            <a:schemeClr val="dk1"/>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in an office</a:t>
                      </a:r>
                      <a:endParaRPr sz="1400" u="none" strike="noStrike" cap="none"/>
                    </a:p>
                    <a:p>
                      <a:pPr marL="0" marR="0" lvl="0" indent="0" algn="l" rtl="0">
                        <a:lnSpc>
                          <a:spcPct val="100000"/>
                        </a:lnSpc>
                        <a:spcBef>
                          <a:spcPts val="0"/>
                        </a:spcBef>
                        <a:spcAft>
                          <a:spcPts val="0"/>
                        </a:spcAft>
                        <a:buClr>
                          <a:srgbClr val="FF0000"/>
                        </a:buClr>
                        <a:buSzPts val="1100"/>
                        <a:buFont typeface="Calibri"/>
                        <a:buNone/>
                      </a:pP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dans un hôpital</a:t>
                      </a:r>
                      <a:r>
                        <a:rPr lang="en-GB" sz="1200" b="0" i="0" u="none" strike="noStrike" cap="none">
                          <a:solidFill>
                            <a:schemeClr val="dk1"/>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in a hospital</a:t>
                      </a:r>
                      <a:endParaRPr sz="1400" u="none" strike="noStrike" cap="none"/>
                    </a:p>
                    <a:p>
                      <a:pPr marL="0" marR="0" lvl="0" indent="0" algn="l" rtl="0">
                        <a:lnSpc>
                          <a:spcPct val="100000"/>
                        </a:lnSpc>
                        <a:spcBef>
                          <a:spcPts val="0"/>
                        </a:spcBef>
                        <a:spcAft>
                          <a:spcPts val="0"/>
                        </a:spcAft>
                        <a:buClr>
                          <a:srgbClr val="FF0000"/>
                        </a:buClr>
                        <a:buSzPts val="1100"/>
                        <a:buFont typeface="Calibri"/>
                        <a:buNone/>
                      </a:pP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dans un commissariat</a:t>
                      </a:r>
                      <a:r>
                        <a:rPr lang="en-GB" sz="1200" b="0" i="0" u="none" strike="noStrike" cap="none">
                          <a:solidFill>
                            <a:schemeClr val="dk1"/>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in a police station </a:t>
                      </a:r>
                      <a:endParaRPr sz="1400" u="none" strike="noStrike" cap="none"/>
                    </a:p>
                    <a:p>
                      <a:pPr marL="0" marR="0" lvl="0" indent="0" algn="l" rtl="0">
                        <a:lnSpc>
                          <a:spcPct val="100000"/>
                        </a:lnSpc>
                        <a:spcBef>
                          <a:spcPts val="0"/>
                        </a:spcBef>
                        <a:spcAft>
                          <a:spcPts val="0"/>
                        </a:spcAft>
                        <a:buClr>
                          <a:srgbClr val="FF0000"/>
                        </a:buClr>
                        <a:buSzPts val="1100"/>
                        <a:buFont typeface="Calibri"/>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dans un prison</a:t>
                      </a:r>
                      <a:r>
                        <a:rPr lang="en-GB" sz="1200" b="0" i="0" u="none" strike="noStrike" cap="none">
                          <a:solidFill>
                            <a:schemeClr val="dk1"/>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in a prison</a:t>
                      </a:r>
                      <a:endParaRPr sz="1400" u="none" strike="noStrike" cap="none"/>
                    </a:p>
                    <a:p>
                      <a:pPr marL="0" marR="0" lvl="0" indent="0" algn="l" rtl="0">
                        <a:lnSpc>
                          <a:spcPct val="100000"/>
                        </a:lnSpc>
                        <a:spcBef>
                          <a:spcPts val="0"/>
                        </a:spcBef>
                        <a:spcAft>
                          <a:spcPts val="0"/>
                        </a:spcAft>
                        <a:buClr>
                          <a:srgbClr val="FF0000"/>
                        </a:buClr>
                        <a:buSzPts val="1100"/>
                        <a:buFont typeface="Calibri"/>
                        <a:buNone/>
                      </a:pP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dans un restaurant </a:t>
                      </a:r>
                      <a:r>
                        <a:rPr lang="en-GB" sz="1200" b="1" i="1" u="none" strike="noStrike" cap="none">
                          <a:solidFill>
                            <a:srgbClr val="FF0000"/>
                          </a:solidFill>
                          <a:latin typeface="Calibri"/>
                          <a:ea typeface="Calibri"/>
                          <a:cs typeface="Calibri"/>
                          <a:sym typeface="Calibri"/>
                        </a:rPr>
                        <a:t>in a restaurant</a:t>
                      </a:r>
                      <a:endParaRPr sz="1400" u="none" strike="noStrike" cap="none"/>
                    </a:p>
                    <a:p>
                      <a:pPr marL="0" marR="0" lvl="0" indent="0" algn="l" rtl="0">
                        <a:lnSpc>
                          <a:spcPct val="100000"/>
                        </a:lnSpc>
                        <a:spcBef>
                          <a:spcPts val="0"/>
                        </a:spcBef>
                        <a:spcAft>
                          <a:spcPts val="0"/>
                        </a:spcAft>
                        <a:buClr>
                          <a:srgbClr val="FF0000"/>
                        </a:buClr>
                        <a:buSzPts val="1100"/>
                        <a:buFont typeface="Calibri"/>
                        <a:buNone/>
                      </a:pP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dans un supermarché </a:t>
                      </a:r>
                      <a:r>
                        <a:rPr lang="en-GB" sz="1200" b="1" i="1" u="none" strike="noStrike" cap="none">
                          <a:solidFill>
                            <a:srgbClr val="FF0000"/>
                          </a:solidFill>
                          <a:latin typeface="Calibri"/>
                          <a:ea typeface="Calibri"/>
                          <a:cs typeface="Calibri"/>
                          <a:sym typeface="Calibri"/>
                        </a:rPr>
                        <a:t>in a supermarket</a:t>
                      </a:r>
                      <a:endParaRPr sz="1400" u="none" strike="noStrike" cap="none"/>
                    </a:p>
                    <a:p>
                      <a:pPr marL="0" marR="0" lvl="0" indent="0" algn="l" rtl="0">
                        <a:lnSpc>
                          <a:spcPct val="100000"/>
                        </a:lnSpc>
                        <a:spcBef>
                          <a:spcPts val="0"/>
                        </a:spcBef>
                        <a:spcAft>
                          <a:spcPts val="0"/>
                        </a:spcAft>
                        <a:buClr>
                          <a:srgbClr val="FF0000"/>
                        </a:buClr>
                        <a:buSzPts val="1100"/>
                        <a:buFont typeface="Calibri"/>
                        <a:buNone/>
                      </a:pP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dans un collège </a:t>
                      </a:r>
                      <a:r>
                        <a:rPr lang="en-GB" sz="1200" b="1" i="1" u="none" strike="noStrike" cap="none">
                          <a:solidFill>
                            <a:srgbClr val="FF0000"/>
                          </a:solidFill>
                          <a:latin typeface="Calibri"/>
                          <a:ea typeface="Calibri"/>
                          <a:cs typeface="Calibri"/>
                          <a:sym typeface="Calibri"/>
                        </a:rPr>
                        <a:t>in a school</a:t>
                      </a:r>
                      <a:endParaRPr sz="1400" u="none" strike="noStrike" cap="none"/>
                    </a:p>
                    <a:p>
                      <a:pPr marL="0" marR="0" lvl="0" indent="0" algn="l" rtl="0">
                        <a:lnSpc>
                          <a:spcPct val="100000"/>
                        </a:lnSpc>
                        <a:spcBef>
                          <a:spcPts val="0"/>
                        </a:spcBef>
                        <a:spcAft>
                          <a:spcPts val="0"/>
                        </a:spcAft>
                        <a:buClr>
                          <a:srgbClr val="FF0000"/>
                        </a:buClr>
                        <a:buSzPts val="1100"/>
                        <a:buFont typeface="Calibri"/>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dans un lycée </a:t>
                      </a:r>
                      <a:r>
                        <a:rPr lang="en-GB" sz="1200" b="1" i="1" u="none" strike="noStrike" cap="none">
                          <a:solidFill>
                            <a:srgbClr val="FF0000"/>
                          </a:solidFill>
                          <a:latin typeface="Calibri"/>
                          <a:ea typeface="Calibri"/>
                          <a:cs typeface="Calibri"/>
                          <a:sym typeface="Calibri"/>
                        </a:rPr>
                        <a:t>in a college/sixth form</a:t>
                      </a:r>
                      <a:endParaRPr sz="1400" u="none" strike="noStrike" cap="none"/>
                    </a:p>
                    <a:p>
                      <a:pPr marL="0" marR="0" lvl="0" indent="0" algn="l" rtl="0">
                        <a:lnSpc>
                          <a:spcPct val="100000"/>
                        </a:lnSpc>
                        <a:spcBef>
                          <a:spcPts val="0"/>
                        </a:spcBef>
                        <a:spcAft>
                          <a:spcPts val="0"/>
                        </a:spcAft>
                        <a:buClr>
                          <a:srgbClr val="FF0000"/>
                        </a:buClr>
                        <a:buSzPts val="1100"/>
                        <a:buFont typeface="Calibri"/>
                        <a:buNone/>
                      </a:pP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dans une cuisine </a:t>
                      </a:r>
                      <a:r>
                        <a:rPr lang="en-GB" sz="1200" b="1" i="1" u="none" strike="noStrike" cap="none">
                          <a:solidFill>
                            <a:srgbClr val="FF0000"/>
                          </a:solidFill>
                          <a:latin typeface="Calibri"/>
                          <a:ea typeface="Calibri"/>
                          <a:cs typeface="Calibri"/>
                          <a:sym typeface="Calibri"/>
                        </a:rPr>
                        <a:t>in a kitchen</a:t>
                      </a:r>
                      <a:endParaRPr sz="1400" u="none" strike="noStrike" cap="none"/>
                    </a:p>
                    <a:p>
                      <a:pPr marL="0" marR="0" lvl="0" indent="0" algn="l" rtl="0">
                        <a:lnSpc>
                          <a:spcPct val="100000"/>
                        </a:lnSpc>
                        <a:spcBef>
                          <a:spcPts val="0"/>
                        </a:spcBef>
                        <a:spcAft>
                          <a:spcPts val="0"/>
                        </a:spcAft>
                        <a:buClr>
                          <a:srgbClr val="FF0000"/>
                        </a:buClr>
                        <a:buSzPts val="1100"/>
                        <a:buFont typeface="Calibri"/>
                        <a:buNone/>
                      </a:pP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dans une université </a:t>
                      </a:r>
                      <a:r>
                        <a:rPr lang="en-GB" sz="1200" b="1" i="1" u="none" strike="noStrike" cap="none">
                          <a:solidFill>
                            <a:srgbClr val="FF0000"/>
                          </a:solidFill>
                          <a:latin typeface="Calibri"/>
                          <a:ea typeface="Calibri"/>
                          <a:cs typeface="Calibri"/>
                          <a:sym typeface="Calibri"/>
                        </a:rPr>
                        <a:t>in a university</a:t>
                      </a:r>
                      <a:endParaRPr sz="1400" u="none" strike="noStrike" cap="none"/>
                    </a:p>
                    <a:p>
                      <a:pPr marL="0" marR="0" lvl="0" indent="0" algn="l" rtl="0">
                        <a:lnSpc>
                          <a:spcPct val="100000"/>
                        </a:lnSpc>
                        <a:spcBef>
                          <a:spcPts val="0"/>
                        </a:spcBef>
                        <a:spcAft>
                          <a:spcPts val="0"/>
                        </a:spcAft>
                        <a:buClr>
                          <a:srgbClr val="FF0000"/>
                        </a:buClr>
                        <a:buSzPts val="1100"/>
                        <a:buFont typeface="Calibri"/>
                        <a:buNone/>
                      </a:pP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dans une ferme </a:t>
                      </a:r>
                      <a:r>
                        <a:rPr lang="en-GB" sz="1200" b="1" i="1" u="none" strike="noStrike" cap="none">
                          <a:solidFill>
                            <a:srgbClr val="FF0000"/>
                          </a:solidFill>
                          <a:latin typeface="Calibri"/>
                          <a:ea typeface="Calibri"/>
                          <a:cs typeface="Calibri"/>
                          <a:sym typeface="Calibri"/>
                        </a:rPr>
                        <a:t>on a farm</a:t>
                      </a:r>
                      <a:endParaRPr sz="1400" u="none" strike="noStrike" cap="none"/>
                    </a:p>
                    <a:p>
                      <a:pPr marL="0" marR="0" lvl="0" indent="0" algn="l" rtl="0">
                        <a:lnSpc>
                          <a:spcPct val="100000"/>
                        </a:lnSpc>
                        <a:spcBef>
                          <a:spcPts val="0"/>
                        </a:spcBef>
                        <a:spcAft>
                          <a:spcPts val="0"/>
                        </a:spcAft>
                        <a:buClr>
                          <a:srgbClr val="FF0000"/>
                        </a:buClr>
                        <a:buSzPts val="1100"/>
                        <a:buFont typeface="Calibri"/>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dans une banque </a:t>
                      </a:r>
                      <a:r>
                        <a:rPr lang="en-GB" sz="1200" b="1" i="1" u="none" strike="noStrike" cap="none">
                          <a:solidFill>
                            <a:srgbClr val="FF0000"/>
                          </a:solidFill>
                          <a:latin typeface="Calibri"/>
                          <a:ea typeface="Calibri"/>
                          <a:cs typeface="Calibri"/>
                          <a:sym typeface="Calibri"/>
                        </a:rPr>
                        <a:t>in a bank</a:t>
                      </a:r>
                      <a:endParaRPr sz="1400" u="none" strike="noStrike" cap="none"/>
                    </a:p>
                    <a:p>
                      <a:pPr marL="0" marR="0" lvl="0" indent="0" algn="l" rtl="0">
                        <a:lnSpc>
                          <a:spcPct val="100000"/>
                        </a:lnSpc>
                        <a:spcBef>
                          <a:spcPts val="0"/>
                        </a:spcBef>
                        <a:spcAft>
                          <a:spcPts val="0"/>
                        </a:spcAft>
                        <a:buClr>
                          <a:srgbClr val="FF0000"/>
                        </a:buClr>
                        <a:buSzPts val="1100"/>
                        <a:buFont typeface="Calibri"/>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dans une équipe </a:t>
                      </a:r>
                      <a:r>
                        <a:rPr lang="en-GB" sz="1200" b="1" i="1" u="none" strike="noStrike" cap="none">
                          <a:solidFill>
                            <a:srgbClr val="FF0000"/>
                          </a:solidFill>
                          <a:latin typeface="Calibri"/>
                          <a:ea typeface="Calibri"/>
                          <a:cs typeface="Calibri"/>
                          <a:sym typeface="Calibri"/>
                        </a:rPr>
                        <a:t>in a team</a:t>
                      </a:r>
                      <a:endParaRPr sz="1400" u="none" strike="noStrike" cap="none"/>
                    </a:p>
                    <a:p>
                      <a:pPr marL="0" marR="0" lvl="0" indent="0" algn="l" rtl="0">
                        <a:lnSpc>
                          <a:spcPct val="100000"/>
                        </a:lnSpc>
                        <a:spcBef>
                          <a:spcPts val="0"/>
                        </a:spcBef>
                        <a:spcAft>
                          <a:spcPts val="0"/>
                        </a:spcAft>
                        <a:buClr>
                          <a:srgbClr val="FF0000"/>
                        </a:buClr>
                        <a:buSzPts val="1100"/>
                        <a:buFont typeface="Calibri"/>
                        <a:buNone/>
                      </a:pP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dans une poste </a:t>
                      </a:r>
                      <a:r>
                        <a:rPr lang="en-GB" sz="1200" b="1" i="1" u="none" strike="noStrike" cap="none">
                          <a:solidFill>
                            <a:srgbClr val="FF0000"/>
                          </a:solidFill>
                          <a:latin typeface="Calibri"/>
                          <a:ea typeface="Calibri"/>
                          <a:cs typeface="Calibri"/>
                          <a:sym typeface="Calibri"/>
                        </a:rPr>
                        <a:t>in a post office</a:t>
                      </a:r>
                      <a:endParaRPr sz="1400" u="none" strike="noStrike" cap="none"/>
                    </a:p>
                    <a:p>
                      <a:pPr marL="0" marR="0" lvl="0" indent="0" algn="l" rtl="0">
                        <a:lnSpc>
                          <a:spcPct val="100000"/>
                        </a:lnSpc>
                        <a:spcBef>
                          <a:spcPts val="0"/>
                        </a:spcBef>
                        <a:spcAft>
                          <a:spcPts val="0"/>
                        </a:spcAft>
                        <a:buClr>
                          <a:srgbClr val="FF0000"/>
                        </a:buClr>
                        <a:buSzPts val="1100"/>
                        <a:buFont typeface="Calibri"/>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dans une entreprise </a:t>
                      </a:r>
                      <a:r>
                        <a:rPr lang="en-GB" sz="1200" b="1" i="1" u="none" strike="noStrike" cap="none">
                          <a:solidFill>
                            <a:srgbClr val="FF0000"/>
                          </a:solidFill>
                          <a:latin typeface="Calibri"/>
                          <a:ea typeface="Calibri"/>
                          <a:cs typeface="Calibri"/>
                          <a:sym typeface="Calibri"/>
                        </a:rPr>
                        <a:t>in a business</a:t>
                      </a:r>
                      <a:endParaRPr sz="1400" u="none" strike="noStrike" cap="none"/>
                    </a:p>
                  </a:txBody>
                  <a:tcPr marL="51450" marR="51450" marT="25725" marB="2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solidFill>
                      <a:srgbClr val="FFF2CC"/>
                    </a:solidFill>
                  </a:tcPr>
                </a:tc>
                <a:extLst>
                  <a:ext uri="{0D108BD9-81ED-4DB2-BD59-A6C34878D82A}">
                    <a16:rowId xmlns:a16="http://schemas.microsoft.com/office/drawing/2014/main" val="10001"/>
                  </a:ext>
                </a:extLst>
              </a:tr>
              <a:tr h="871625">
                <a:tc rowSpan="2">
                  <a:txBody>
                    <a:bodyPr/>
                    <a:lstStyle/>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Dans le passé</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In the past</a:t>
                      </a:r>
                      <a:endParaRPr sz="1400" u="none" strike="noStrike" cap="none"/>
                    </a:p>
                    <a:p>
                      <a:pPr marL="0" marR="0" lvl="0" indent="0" algn="l" rtl="0">
                        <a:lnSpc>
                          <a:spcPct val="100000"/>
                        </a:lnSpc>
                        <a:spcBef>
                          <a:spcPts val="0"/>
                        </a:spcBef>
                        <a:spcAft>
                          <a:spcPts val="0"/>
                        </a:spcAft>
                        <a:buClr>
                          <a:schemeClr val="dk1"/>
                        </a:buClr>
                        <a:buSzPts val="1100"/>
                        <a:buFont typeface="Calibri"/>
                        <a:buNone/>
                      </a:pPr>
                      <a:endParaRPr sz="12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Récemment</a:t>
                      </a:r>
                      <a:endParaRPr sz="12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Recently</a:t>
                      </a:r>
                      <a:endParaRPr sz="1400" u="none" strike="noStrike" cap="none"/>
                    </a:p>
                    <a:p>
                      <a:pPr marL="0" marR="0" lvl="0" indent="0" algn="l" rtl="0">
                        <a:lnSpc>
                          <a:spcPct val="100000"/>
                        </a:lnSpc>
                        <a:spcBef>
                          <a:spcPts val="0"/>
                        </a:spcBef>
                        <a:spcAft>
                          <a:spcPts val="0"/>
                        </a:spcAft>
                        <a:buClr>
                          <a:schemeClr val="dk1"/>
                        </a:buClr>
                        <a:buSzPts val="1100"/>
                        <a:buFont typeface="Calibri"/>
                        <a:buNone/>
                      </a:pPr>
                      <a:endParaRPr sz="12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Quand j’étais plus jeune</a:t>
                      </a:r>
                      <a:endParaRPr sz="12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When I was younger</a:t>
                      </a:r>
                      <a:endParaRPr sz="1200" u="none" strike="noStrike" cap="none">
                        <a:latin typeface="Calibri"/>
                        <a:ea typeface="Calibri"/>
                        <a:cs typeface="Calibri"/>
                        <a:sym typeface="Calibri"/>
                      </a:endParaRPr>
                    </a:p>
                  </a:txBody>
                  <a:tcPr marL="51450" marR="51450" marT="25725" marB="2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2DADA"/>
                    </a:solidFill>
                  </a:tcPr>
                </a:tc>
                <a:tc vMerge="1">
                  <a:txBody>
                    <a:bodyPr/>
                    <a:lstStyle/>
                    <a:p>
                      <a:endParaRPr lang="en-US"/>
                    </a:p>
                  </a:txBody>
                  <a:tcPr/>
                </a:tc>
                <a:tc rowSpan="2">
                  <a:txBody>
                    <a:bodyPr/>
                    <a:lstStyle/>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a travaillé comme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worked as</a:t>
                      </a:r>
                      <a:endParaRPr sz="1200" u="none" strike="noStrike" cap="none">
                        <a:latin typeface="Calibri"/>
                        <a:ea typeface="Calibri"/>
                        <a:cs typeface="Calibri"/>
                        <a:sym typeface="Calibri"/>
                      </a:endParaRPr>
                    </a:p>
                  </a:txBody>
                  <a:tcPr marL="51450" marR="51450" marT="25725" marB="2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solidFill>
                      <a:srgbClr val="F2DADA"/>
                    </a:solid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2"/>
                  </a:ext>
                </a:extLst>
              </a:tr>
              <a:tr h="2997075">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ma mère </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my mum</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ma belle-mère </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my step mum</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ma grand-mère </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my grandmother</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ma </a:t>
                      </a:r>
                      <a:r>
                        <a:rPr lang="en-GB" sz="1200" b="1" i="0" u="none" strike="noStrike" cap="none">
                          <a:solidFill>
                            <a:schemeClr val="dk1"/>
                          </a:solidFill>
                          <a:latin typeface="Calibri"/>
                          <a:ea typeface="Calibri"/>
                          <a:cs typeface="Calibri"/>
                          <a:sym typeface="Calibri"/>
                        </a:rPr>
                        <a:t>sœur </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my sister</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ma demi-sœur </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my half sister/ my step sister</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ma tante </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my aunt</a:t>
                      </a:r>
                      <a:endParaRPr sz="1200" u="none" strike="noStrike" cap="none">
                        <a:latin typeface="Calibri"/>
                        <a:ea typeface="Calibri"/>
                        <a:cs typeface="Calibri"/>
                        <a:sym typeface="Calibri"/>
                      </a:endParaRPr>
                    </a:p>
                  </a:txBody>
                  <a:tcPr marL="51450" marR="51450" marT="25725" marB="2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solidFill>
                      <a:srgbClr val="DAE5F1"/>
                    </a:solidFill>
                  </a:tcPr>
                </a:tc>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policière </a:t>
                      </a:r>
                      <a:r>
                        <a:rPr lang="en-GB" sz="1200" b="1" i="1" u="none" strike="noStrike" cap="none">
                          <a:solidFill>
                            <a:srgbClr val="FF0000"/>
                          </a:solidFill>
                          <a:latin typeface="Calibri"/>
                          <a:ea typeface="Calibri"/>
                          <a:cs typeface="Calibri"/>
                          <a:sym typeface="Calibri"/>
                        </a:rPr>
                        <a:t>(a) police officer</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infirmière </a:t>
                      </a:r>
                      <a:r>
                        <a:rPr lang="en-GB" sz="1200" b="1" i="1" u="none" strike="noStrike" cap="none">
                          <a:solidFill>
                            <a:srgbClr val="FF0000"/>
                          </a:solidFill>
                          <a:latin typeface="Calibri"/>
                          <a:ea typeface="Calibri"/>
                          <a:cs typeface="Calibri"/>
                          <a:sym typeface="Calibri"/>
                        </a:rPr>
                        <a:t>(a) nurse</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coiffeuse </a:t>
                      </a:r>
                      <a:r>
                        <a:rPr lang="en-GB" sz="1200" b="1" i="1" u="none" strike="noStrike" cap="none">
                          <a:solidFill>
                            <a:srgbClr val="FF0000"/>
                          </a:solidFill>
                          <a:latin typeface="Calibri"/>
                          <a:ea typeface="Calibri"/>
                          <a:cs typeface="Calibri"/>
                          <a:sym typeface="Calibri"/>
                        </a:rPr>
                        <a:t>(a) hairdresser</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serveuse </a:t>
                      </a:r>
                      <a:r>
                        <a:rPr lang="en-GB" sz="1200" b="1" i="1" u="none" strike="noStrike" cap="none">
                          <a:solidFill>
                            <a:srgbClr val="FF0000"/>
                          </a:solidFill>
                          <a:latin typeface="Calibri"/>
                          <a:ea typeface="Calibri"/>
                          <a:cs typeface="Calibri"/>
                          <a:sym typeface="Calibri"/>
                        </a:rPr>
                        <a:t>(a) waitress</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vendeuse </a:t>
                      </a:r>
                      <a:r>
                        <a:rPr lang="en-GB" sz="1200" b="1" i="1" u="none" strike="noStrike" cap="none">
                          <a:solidFill>
                            <a:srgbClr val="FF0000"/>
                          </a:solidFill>
                          <a:latin typeface="Calibri"/>
                          <a:ea typeface="Calibri"/>
                          <a:cs typeface="Calibri"/>
                          <a:sym typeface="Calibri"/>
                        </a:rPr>
                        <a:t>(a) sales assistant</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actrice </a:t>
                      </a:r>
                      <a:r>
                        <a:rPr lang="en-GB" sz="1200" b="1" i="1" u="none" strike="noStrike" cap="none">
                          <a:solidFill>
                            <a:srgbClr val="FF0000"/>
                          </a:solidFill>
                          <a:latin typeface="Calibri"/>
                          <a:ea typeface="Calibri"/>
                          <a:cs typeface="Calibri"/>
                          <a:sym typeface="Calibri"/>
                        </a:rPr>
                        <a:t>(an) actress</a:t>
                      </a: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patronne </a:t>
                      </a:r>
                      <a:r>
                        <a:rPr lang="en-GB" sz="1200" b="1" i="1" u="none" strike="noStrike" cap="none">
                          <a:solidFill>
                            <a:srgbClr val="FF0000"/>
                          </a:solidFill>
                          <a:latin typeface="Calibri"/>
                          <a:ea typeface="Calibri"/>
                          <a:cs typeface="Calibri"/>
                          <a:sym typeface="Calibri"/>
                        </a:rPr>
                        <a:t>(a) boss</a:t>
                      </a: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cheffe </a:t>
                      </a:r>
                      <a:r>
                        <a:rPr lang="en-GB" sz="1200" b="1" i="1" u="none" strike="noStrike" cap="none">
                          <a:solidFill>
                            <a:srgbClr val="FF0000"/>
                          </a:solidFill>
                          <a:latin typeface="Calibri"/>
                          <a:ea typeface="Calibri"/>
                          <a:cs typeface="Calibri"/>
                          <a:sym typeface="Calibri"/>
                        </a:rPr>
                        <a:t>(a) chef</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mécanicienne </a:t>
                      </a:r>
                      <a:r>
                        <a:rPr lang="en-GB" sz="1200" b="1" i="1" u="none" strike="noStrike" cap="none">
                          <a:solidFill>
                            <a:srgbClr val="FF0000"/>
                          </a:solidFill>
                          <a:latin typeface="Calibri"/>
                          <a:ea typeface="Calibri"/>
                          <a:cs typeface="Calibri"/>
                          <a:sym typeface="Calibri"/>
                        </a:rPr>
                        <a:t>(a) mechanic</a:t>
                      </a:r>
                      <a:endParaRPr sz="1200" b="1" i="0"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médecin </a:t>
                      </a:r>
                      <a:r>
                        <a:rPr lang="en-GB" sz="1200" b="1" i="1" u="none" strike="noStrike" cap="none">
                          <a:solidFill>
                            <a:srgbClr val="FF0000"/>
                          </a:solidFill>
                          <a:latin typeface="Calibri"/>
                          <a:ea typeface="Calibri"/>
                          <a:cs typeface="Calibri"/>
                          <a:sym typeface="Calibri"/>
                        </a:rPr>
                        <a:t>(a) doctor</a:t>
                      </a:r>
                      <a:endParaRPr sz="1200" b="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professeur </a:t>
                      </a:r>
                      <a:r>
                        <a:rPr lang="en-GB" sz="1200" b="1" i="1" u="none" strike="noStrike" cap="none">
                          <a:solidFill>
                            <a:srgbClr val="FF0000"/>
                          </a:solidFill>
                          <a:latin typeface="Calibri"/>
                          <a:ea typeface="Calibri"/>
                          <a:cs typeface="Calibri"/>
                          <a:sym typeface="Calibri"/>
                        </a:rPr>
                        <a:t>(a) teacher</a:t>
                      </a:r>
                      <a:endParaRPr sz="1200" b="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artiste </a:t>
                      </a:r>
                      <a:r>
                        <a:rPr lang="en-GB" sz="1200" b="1" i="1" u="none" strike="noStrike" cap="none">
                          <a:solidFill>
                            <a:srgbClr val="FF0000"/>
                          </a:solidFill>
                          <a:latin typeface="Calibri"/>
                          <a:ea typeface="Calibri"/>
                          <a:cs typeface="Calibri"/>
                          <a:sym typeface="Calibri"/>
                        </a:rPr>
                        <a:t>(an) artist</a:t>
                      </a:r>
                      <a:endParaRPr sz="1200" b="1" u="none" strike="noStrike" cap="none">
                        <a:solidFill>
                          <a:srgbClr val="FF0000"/>
                        </a:solidFill>
                        <a:latin typeface="Calibri"/>
                        <a:ea typeface="Calibri"/>
                        <a:cs typeface="Calibri"/>
                        <a:sym typeface="Calibri"/>
                      </a:endParaRPr>
                    </a:p>
                  </a:txBody>
                  <a:tcPr marL="51450" marR="51450" marT="25725" marB="2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solidFill>
                      <a:srgbClr val="DAE5F1"/>
                    </a:solidFill>
                  </a:tcPr>
                </a:tc>
                <a:tc vMerge="1">
                  <a:txBody>
                    <a:bodyPr/>
                    <a:lstStyle/>
                    <a:p>
                      <a:endParaRPr lang="en-US"/>
                    </a:p>
                  </a:txBody>
                  <a:tcPr/>
                </a:tc>
                <a:extLst>
                  <a:ext uri="{0D108BD9-81ED-4DB2-BD59-A6C34878D82A}">
                    <a16:rowId xmlns:a16="http://schemas.microsoft.com/office/drawing/2014/main" val="10003"/>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5"/>
          <p:cNvSpPr txBox="1"/>
          <p:nvPr/>
        </p:nvSpPr>
        <p:spPr>
          <a:xfrm>
            <a:off x="238268" y="91529"/>
            <a:ext cx="11715464" cy="369291"/>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Calibri"/>
                <a:ea typeface="Calibri"/>
                <a:cs typeface="Calibri"/>
                <a:sym typeface="Calibri"/>
              </a:rPr>
              <a:t>French: Knowledge Organiser 9.10: Work</a:t>
            </a:r>
            <a:endParaRPr sz="1800" b="0" i="0" u="none" strike="noStrike" cap="none">
              <a:solidFill>
                <a:schemeClr val="lt1"/>
              </a:solidFill>
              <a:latin typeface="Calibri"/>
              <a:ea typeface="Calibri"/>
              <a:cs typeface="Calibri"/>
              <a:sym typeface="Calibri"/>
            </a:endParaRPr>
          </a:p>
        </p:txBody>
      </p:sp>
      <p:sp>
        <p:nvSpPr>
          <p:cNvPr id="213" name="Google Shape;213;p5"/>
          <p:cNvSpPr txBox="1">
            <a:spLocks noGrp="1"/>
          </p:cNvSpPr>
          <p:nvPr>
            <p:ph type="sldNum" idx="12"/>
          </p:nvPr>
        </p:nvSpPr>
        <p:spPr>
          <a:xfrm>
            <a:off x="8737600" y="6356351"/>
            <a:ext cx="2844900" cy="3651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fld id="{00000000-1234-1234-1234-123412341234}" type="slidenum">
              <a:rPr lang="en-GB" sz="1200" b="0" i="0" u="none" strike="noStrike" cap="none">
                <a:solidFill>
                  <a:srgbClr val="888888"/>
                </a:solidFill>
                <a:latin typeface="Calibri"/>
                <a:ea typeface="Calibri"/>
                <a:cs typeface="Calibri"/>
                <a:sym typeface="Calibri"/>
              </a:rPr>
              <a:t>16</a:t>
            </a:fld>
            <a:endParaRPr sz="1800" b="0" i="0" u="none" strike="noStrike" cap="none">
              <a:solidFill>
                <a:schemeClr val="lt1"/>
              </a:solidFill>
              <a:latin typeface="Calibri"/>
              <a:ea typeface="Calibri"/>
              <a:cs typeface="Calibri"/>
              <a:sym typeface="Calibri"/>
            </a:endParaRPr>
          </a:p>
        </p:txBody>
      </p:sp>
      <p:graphicFrame>
        <p:nvGraphicFramePr>
          <p:cNvPr id="214" name="Google Shape;214;p5"/>
          <p:cNvGraphicFramePr/>
          <p:nvPr/>
        </p:nvGraphicFramePr>
        <p:xfrm>
          <a:off x="238268" y="515052"/>
          <a:ext cx="11715450" cy="6342948"/>
        </p:xfrm>
        <a:graphic>
          <a:graphicData uri="http://schemas.openxmlformats.org/drawingml/2006/table">
            <a:tbl>
              <a:tblPr>
                <a:noFill/>
                <a:tableStyleId>{79F1E117-1295-4EC3-947D-17D092A7BB19}</a:tableStyleId>
              </a:tblPr>
              <a:tblGrid>
                <a:gridCol w="3183625">
                  <a:extLst>
                    <a:ext uri="{9D8B030D-6E8A-4147-A177-3AD203B41FA5}">
                      <a16:colId xmlns:a16="http://schemas.microsoft.com/office/drawing/2014/main" val="20000"/>
                    </a:ext>
                  </a:extLst>
                </a:gridCol>
                <a:gridCol w="2314800">
                  <a:extLst>
                    <a:ext uri="{9D8B030D-6E8A-4147-A177-3AD203B41FA5}">
                      <a16:colId xmlns:a16="http://schemas.microsoft.com/office/drawing/2014/main" val="20001"/>
                    </a:ext>
                  </a:extLst>
                </a:gridCol>
                <a:gridCol w="3074375">
                  <a:extLst>
                    <a:ext uri="{9D8B030D-6E8A-4147-A177-3AD203B41FA5}">
                      <a16:colId xmlns:a16="http://schemas.microsoft.com/office/drawing/2014/main" val="20002"/>
                    </a:ext>
                  </a:extLst>
                </a:gridCol>
                <a:gridCol w="3142650">
                  <a:extLst>
                    <a:ext uri="{9D8B030D-6E8A-4147-A177-3AD203B41FA5}">
                      <a16:colId xmlns:a16="http://schemas.microsoft.com/office/drawing/2014/main" val="20003"/>
                    </a:ext>
                  </a:extLst>
                </a:gridCol>
              </a:tblGrid>
              <a:tr h="199000">
                <a:tc gridSpan="4">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Future jobs </a:t>
                      </a:r>
                      <a:r>
                        <a:rPr lang="en-GB" sz="1200" u="none" strike="noStrike" cap="none">
                          <a:latin typeface="Calibri"/>
                          <a:ea typeface="Calibri"/>
                          <a:cs typeface="Calibri"/>
                          <a:sym typeface="Calibri"/>
                        </a:rPr>
                        <a:t>Qu’est-ce que tu voudrais faire comme métier à l’avenir?  </a:t>
                      </a:r>
                      <a:r>
                        <a:rPr lang="en-GB" sz="1200" i="1" u="none" strike="noStrike" cap="none">
                          <a:solidFill>
                            <a:srgbClr val="FF0000"/>
                          </a:solidFill>
                          <a:latin typeface="Calibri"/>
                          <a:ea typeface="Calibri"/>
                          <a:cs typeface="Calibri"/>
                          <a:sym typeface="Calibri"/>
                        </a:rPr>
                        <a:t>What would you like to do as a career in the future?</a:t>
                      </a:r>
                      <a:endParaRPr sz="1200" u="none" strike="noStrike" cap="none">
                        <a:solidFill>
                          <a:srgbClr val="FF0000"/>
                        </a:solidFill>
                        <a:latin typeface="Calibri"/>
                        <a:ea typeface="Calibri"/>
                        <a:cs typeface="Calibri"/>
                        <a:sym typeface="Calibri"/>
                      </a:endParaRPr>
                    </a:p>
                  </a:txBody>
                  <a:tcPr marL="51450" marR="51450"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2F2F2"/>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1621375">
                <a:tc rowSpan="3">
                  <a:txBody>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À l’avenir</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In the future</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Dans le futur</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In the future</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Un jour</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One day</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Plus tard dans la vie</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Later in life</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Quand je serai plus âgé(e)</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When I’m older</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Quand j’aurai (dix-huit) ans</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When I’m (18) years old</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200" b="1" u="none" strike="noStrike" cap="none">
                        <a:solidFill>
                          <a:schemeClr val="dk1"/>
                        </a:solidFill>
                        <a:latin typeface="Calibri"/>
                        <a:ea typeface="Calibri"/>
                        <a:cs typeface="Calibri"/>
                        <a:sym typeface="Calibri"/>
                      </a:endParaRPr>
                    </a:p>
                  </a:txBody>
                  <a:tcPr marL="51450" marR="51450"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rowSpan="3">
                  <a:txBody>
                    <a:bodyPr/>
                    <a:lstStyle/>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je voudrais</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I would like</a:t>
                      </a:r>
                      <a:endParaRPr sz="1400" u="none" strike="noStrike" cap="none"/>
                    </a:p>
                    <a:p>
                      <a:pPr marL="0" marR="0" lvl="0" indent="0" algn="l" rtl="0">
                        <a:lnSpc>
                          <a:spcPct val="100000"/>
                        </a:lnSpc>
                        <a:spcBef>
                          <a:spcPts val="0"/>
                        </a:spcBef>
                        <a:spcAft>
                          <a:spcPts val="0"/>
                        </a:spcAft>
                        <a:buClr>
                          <a:srgbClr val="FF0000"/>
                        </a:buClr>
                        <a:buSzPts val="1100"/>
                        <a:buFont typeface="Calibri"/>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j’aimerais</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I would like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j’éspère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I hope</a:t>
                      </a:r>
                      <a:endParaRPr sz="1400" u="none" strike="noStrike" cap="none"/>
                    </a:p>
                    <a:p>
                      <a:pPr marL="0" marR="0" lvl="0" indent="0" algn="l" rtl="0">
                        <a:lnSpc>
                          <a:spcPct val="100000"/>
                        </a:lnSpc>
                        <a:spcBef>
                          <a:spcPts val="0"/>
                        </a:spcBef>
                        <a:spcAft>
                          <a:spcPts val="0"/>
                        </a:spcAft>
                        <a:buClr>
                          <a:srgbClr val="FF0000"/>
                        </a:buClr>
                        <a:buSzPts val="1100"/>
                        <a:buFont typeface="Calibri"/>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j’ai l’intention de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I intend</a:t>
                      </a:r>
                      <a:endParaRPr sz="1400" u="none" strike="noStrike" cap="none"/>
                    </a:p>
                    <a:p>
                      <a:pPr marL="0" marR="0" lvl="0" indent="0" algn="l" rtl="0">
                        <a:lnSpc>
                          <a:spcPct val="100000"/>
                        </a:lnSpc>
                        <a:spcBef>
                          <a:spcPts val="0"/>
                        </a:spcBef>
                        <a:spcAft>
                          <a:spcPts val="0"/>
                        </a:spcAft>
                        <a:buClr>
                          <a:srgbClr val="FF0000"/>
                        </a:buClr>
                        <a:buSzPts val="1100"/>
                        <a:buFont typeface="Calibri"/>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j’ai envie de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I want</a:t>
                      </a:r>
                      <a:endParaRPr sz="1400" u="none" strike="noStrike" cap="none"/>
                    </a:p>
                    <a:p>
                      <a:pPr marL="0" marR="0" lvl="0" indent="0" algn="l" rtl="0">
                        <a:lnSpc>
                          <a:spcPct val="100000"/>
                        </a:lnSpc>
                        <a:spcBef>
                          <a:spcPts val="0"/>
                        </a:spcBef>
                        <a:spcAft>
                          <a:spcPts val="0"/>
                        </a:spcAft>
                        <a:buClr>
                          <a:srgbClr val="FF0000"/>
                        </a:buClr>
                        <a:buSzPts val="1100"/>
                        <a:buFont typeface="Calibri"/>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je veux</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I want</a:t>
                      </a:r>
                      <a:endParaRPr sz="1400" u="none" strike="noStrike" cap="none"/>
                    </a:p>
                    <a:p>
                      <a:pPr marL="0" marR="0" lvl="0" indent="0" algn="l" rtl="0">
                        <a:lnSpc>
                          <a:spcPct val="100000"/>
                        </a:lnSpc>
                        <a:spcBef>
                          <a:spcPts val="0"/>
                        </a:spcBef>
                        <a:spcAft>
                          <a:spcPts val="0"/>
                        </a:spcAft>
                        <a:buClr>
                          <a:srgbClr val="FF0000"/>
                        </a:buClr>
                        <a:buSzPts val="1100"/>
                        <a:buFont typeface="Calibri"/>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Arial"/>
                        <a:buNone/>
                      </a:pPr>
                      <a:r>
                        <a:rPr lang="en-GB" sz="1200" b="1" i="0" u="none" strike="noStrike" cap="none">
                          <a:solidFill>
                            <a:schemeClr val="dk1"/>
                          </a:solidFill>
                          <a:latin typeface="Calibri"/>
                          <a:ea typeface="Calibri"/>
                          <a:cs typeface="Calibri"/>
                          <a:sym typeface="Calibri"/>
                        </a:rPr>
                        <a:t>je tiens à</a:t>
                      </a:r>
                      <a:endParaRPr sz="1400" u="none" strike="noStrike" cap="none"/>
                    </a:p>
                    <a:p>
                      <a:pPr marL="0" marR="0" lvl="0" indent="0" algn="l" rtl="0">
                        <a:lnSpc>
                          <a:spcPct val="100000"/>
                        </a:lnSpc>
                        <a:spcBef>
                          <a:spcPts val="0"/>
                        </a:spcBef>
                        <a:spcAft>
                          <a:spcPts val="0"/>
                        </a:spcAft>
                        <a:buClr>
                          <a:srgbClr val="FF0000"/>
                        </a:buClr>
                        <a:buSzPts val="1200"/>
                        <a:buFont typeface="Arial"/>
                        <a:buNone/>
                      </a:pPr>
                      <a:r>
                        <a:rPr lang="en-GB" sz="1200" b="1" i="1" u="none" strike="noStrike" cap="none">
                          <a:solidFill>
                            <a:srgbClr val="FF0000"/>
                          </a:solidFill>
                          <a:latin typeface="Calibri"/>
                          <a:ea typeface="Calibri"/>
                          <a:cs typeface="Calibri"/>
                          <a:sym typeface="Calibri"/>
                        </a:rPr>
                        <a:t>I want</a:t>
                      </a:r>
                      <a:endParaRPr sz="1400" u="none" strike="noStrike" cap="none"/>
                    </a:p>
                    <a:p>
                      <a:pPr marL="0" marR="0" lvl="0" indent="0" algn="l" rtl="0">
                        <a:lnSpc>
                          <a:spcPct val="100000"/>
                        </a:lnSpc>
                        <a:spcBef>
                          <a:spcPts val="0"/>
                        </a:spcBef>
                        <a:spcAft>
                          <a:spcPts val="0"/>
                        </a:spcAft>
                        <a:buClr>
                          <a:srgbClr val="FF0000"/>
                        </a:buClr>
                        <a:buSzPts val="1100"/>
                        <a:buFont typeface="Calibri"/>
                        <a:buNone/>
                      </a:pP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mon but est de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my goal is</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Arial"/>
                        <a:buNone/>
                      </a:pPr>
                      <a:r>
                        <a:rPr lang="en-GB" sz="1200" b="1" i="0" u="none" strike="noStrike" cap="none">
                          <a:solidFill>
                            <a:schemeClr val="dk1"/>
                          </a:solidFill>
                          <a:latin typeface="Calibri"/>
                          <a:ea typeface="Calibri"/>
                          <a:cs typeface="Calibri"/>
                          <a:sym typeface="Calibri"/>
                        </a:rPr>
                        <a:t>je vais</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200"/>
                        <a:buFont typeface="Arial"/>
                        <a:buNone/>
                      </a:pPr>
                      <a:r>
                        <a:rPr lang="en-GB" sz="1200" b="1" i="1" u="none" strike="noStrike" cap="none">
                          <a:solidFill>
                            <a:srgbClr val="FF0000"/>
                          </a:solidFill>
                          <a:latin typeface="Calibri"/>
                          <a:ea typeface="Calibri"/>
                          <a:cs typeface="Calibri"/>
                          <a:sym typeface="Calibri"/>
                        </a:rPr>
                        <a:t>I am going </a:t>
                      </a:r>
                      <a:endParaRPr sz="1400" u="none" strike="noStrike" cap="none"/>
                    </a:p>
                    <a:p>
                      <a:pPr marL="0" marR="0" lvl="0" indent="0" algn="l" rtl="0">
                        <a:lnSpc>
                          <a:spcPct val="100000"/>
                        </a:lnSpc>
                        <a:spcBef>
                          <a:spcPts val="0"/>
                        </a:spcBef>
                        <a:spcAft>
                          <a:spcPts val="0"/>
                        </a:spcAft>
                        <a:buClr>
                          <a:srgbClr val="FF0000"/>
                        </a:buClr>
                        <a:buSzPts val="1100"/>
                        <a:buFont typeface="Calibri"/>
                        <a:buNone/>
                      </a:pP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endParaRPr sz="1200" u="none" strike="noStrike" cap="none">
                        <a:latin typeface="Calibri"/>
                        <a:ea typeface="Calibri"/>
                        <a:cs typeface="Calibri"/>
                        <a:sym typeface="Calibri"/>
                      </a:endParaRPr>
                    </a:p>
                  </a:txBody>
                  <a:tcPr marL="51450" marR="51450"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travailler comme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to work as</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800"/>
                        <a:buFont typeface="Calibri"/>
                        <a:buNone/>
                      </a:pPr>
                      <a:endParaRPr sz="1200" b="1" u="none" strike="noStrike" cap="none">
                        <a:latin typeface="Calibri"/>
                        <a:ea typeface="Calibri"/>
                        <a:cs typeface="Calibri"/>
                        <a:sym typeface="Calibri"/>
                      </a:endParaRPr>
                    </a:p>
                  </a:txBody>
                  <a:tcPr marL="51450" marR="51450"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a:txBody>
                    <a:bodyPr/>
                    <a:lstStyle/>
                    <a:p>
                      <a:pPr marL="0" marR="0" lvl="1" indent="0" algn="l" rtl="0">
                        <a:lnSpc>
                          <a:spcPct val="15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policier/ère  </a:t>
                      </a:r>
                      <a:r>
                        <a:rPr lang="en-GB" sz="1200" b="1" i="1" u="none" strike="noStrike" cap="none">
                          <a:solidFill>
                            <a:srgbClr val="FF0000"/>
                          </a:solidFill>
                          <a:latin typeface="Calibri"/>
                          <a:ea typeface="Calibri"/>
                          <a:cs typeface="Calibri"/>
                          <a:sym typeface="Calibri"/>
                        </a:rPr>
                        <a:t>(a) police officer</a:t>
                      </a:r>
                      <a:endParaRPr sz="1400" u="none" strike="noStrike" cap="none"/>
                    </a:p>
                    <a:p>
                      <a:pPr marL="0" marR="0" lvl="1" indent="0" algn="l" rtl="0">
                        <a:lnSpc>
                          <a:spcPct val="15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acteur/trice  </a:t>
                      </a:r>
                      <a:r>
                        <a:rPr lang="en-GB" sz="1200" b="1" i="1" u="none" strike="noStrike" cap="none">
                          <a:solidFill>
                            <a:srgbClr val="FF0000"/>
                          </a:solidFill>
                          <a:latin typeface="Calibri"/>
                          <a:ea typeface="Calibri"/>
                          <a:cs typeface="Calibri"/>
                          <a:sym typeface="Calibri"/>
                        </a:rPr>
                        <a:t>(an) actor/actress</a:t>
                      </a:r>
                      <a:endParaRPr sz="1200" b="1" u="none" strike="noStrike" cap="none">
                        <a:latin typeface="Calibri"/>
                        <a:ea typeface="Calibri"/>
                        <a:cs typeface="Calibri"/>
                        <a:sym typeface="Calibri"/>
                      </a:endParaRPr>
                    </a:p>
                    <a:p>
                      <a:pPr marL="0" marR="0" lvl="1" indent="0" algn="l" rtl="0">
                        <a:lnSpc>
                          <a:spcPct val="15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mécanicien/ne </a:t>
                      </a:r>
                      <a:r>
                        <a:rPr lang="en-GB" sz="1200" b="1" i="1" u="none" strike="noStrike" cap="none">
                          <a:solidFill>
                            <a:srgbClr val="FF0000"/>
                          </a:solidFill>
                          <a:latin typeface="Calibri"/>
                          <a:ea typeface="Calibri"/>
                          <a:cs typeface="Calibri"/>
                          <a:sym typeface="Calibri"/>
                        </a:rPr>
                        <a:t>(a) mechanic</a:t>
                      </a:r>
                      <a:endParaRPr sz="1400" u="none" strike="noStrike" cap="none"/>
                    </a:p>
                    <a:p>
                      <a:pPr marL="0" marR="0" lvl="1" indent="0" algn="l" rtl="0">
                        <a:lnSpc>
                          <a:spcPct val="150000"/>
                        </a:lnSpc>
                        <a:spcBef>
                          <a:spcPts val="0"/>
                        </a:spcBef>
                        <a:spcAft>
                          <a:spcPts val="0"/>
                        </a:spcAft>
                        <a:buClr>
                          <a:schemeClr val="dk1"/>
                        </a:buClr>
                        <a:buSzPts val="1100"/>
                        <a:buFont typeface="Calibri"/>
                        <a:buNone/>
                      </a:pPr>
                      <a:endParaRPr sz="1200" b="1" i="1" u="none" strike="noStrike" cap="none">
                        <a:solidFill>
                          <a:srgbClr val="FF0000"/>
                        </a:solidFill>
                        <a:latin typeface="Calibri"/>
                        <a:ea typeface="Calibri"/>
                        <a:cs typeface="Calibri"/>
                        <a:sym typeface="Calibri"/>
                      </a:endParaRPr>
                    </a:p>
                    <a:p>
                      <a:pPr marL="0" marR="0" lvl="1" indent="0" algn="l" rtl="0">
                        <a:lnSpc>
                          <a:spcPct val="15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médecin  </a:t>
                      </a:r>
                      <a:r>
                        <a:rPr lang="en-GB" sz="1200" b="1" i="1" u="none" strike="noStrike" cap="none">
                          <a:solidFill>
                            <a:srgbClr val="FF0000"/>
                          </a:solidFill>
                          <a:latin typeface="Calibri"/>
                          <a:ea typeface="Calibri"/>
                          <a:cs typeface="Calibri"/>
                          <a:sym typeface="Calibri"/>
                        </a:rPr>
                        <a:t>(a) doctor</a:t>
                      </a:r>
                      <a:endParaRPr sz="1200" b="1" u="none" strike="noStrike" cap="none">
                        <a:solidFill>
                          <a:srgbClr val="FF0000"/>
                        </a:solidFill>
                        <a:latin typeface="Calibri"/>
                        <a:ea typeface="Calibri"/>
                        <a:cs typeface="Calibri"/>
                        <a:sym typeface="Calibri"/>
                      </a:endParaRPr>
                    </a:p>
                    <a:p>
                      <a:pPr marL="0" marR="0" lvl="1" indent="0" algn="l" rtl="0">
                        <a:lnSpc>
                          <a:spcPct val="15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professeur  </a:t>
                      </a:r>
                      <a:r>
                        <a:rPr lang="en-GB" sz="1200" b="1" i="1" u="none" strike="noStrike" cap="none">
                          <a:solidFill>
                            <a:srgbClr val="FF0000"/>
                          </a:solidFill>
                          <a:latin typeface="Calibri"/>
                          <a:ea typeface="Calibri"/>
                          <a:cs typeface="Calibri"/>
                          <a:sym typeface="Calibri"/>
                        </a:rPr>
                        <a:t>(a) teacher</a:t>
                      </a:r>
                      <a:endParaRPr sz="1200" b="1" u="none" strike="noStrike" cap="none">
                        <a:solidFill>
                          <a:srgbClr val="FF0000"/>
                        </a:solidFill>
                        <a:latin typeface="Calibri"/>
                        <a:ea typeface="Calibri"/>
                        <a:cs typeface="Calibri"/>
                        <a:sym typeface="Calibri"/>
                      </a:endParaRPr>
                    </a:p>
                    <a:p>
                      <a:pPr marL="0" marR="0" lvl="1" indent="0" algn="l" rtl="0">
                        <a:lnSpc>
                          <a:spcPct val="15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artiste  </a:t>
                      </a:r>
                      <a:r>
                        <a:rPr lang="en-GB" sz="1200" b="1" i="1" u="none" strike="noStrike" cap="none">
                          <a:solidFill>
                            <a:srgbClr val="FF0000"/>
                          </a:solidFill>
                          <a:latin typeface="Calibri"/>
                          <a:ea typeface="Calibri"/>
                          <a:cs typeface="Calibri"/>
                          <a:sym typeface="Calibri"/>
                        </a:rPr>
                        <a:t>(an) artist</a:t>
                      </a:r>
                      <a:endParaRPr sz="1200" b="1" u="none" strike="noStrike" cap="none">
                        <a:solidFill>
                          <a:srgbClr val="FF0000"/>
                        </a:solidFill>
                        <a:latin typeface="Calibri"/>
                        <a:ea typeface="Calibri"/>
                        <a:cs typeface="Calibri"/>
                        <a:sym typeface="Calibri"/>
                      </a:endParaRPr>
                    </a:p>
                  </a:txBody>
                  <a:tcPr marL="51450" marR="51450"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extLst>
                  <a:ext uri="{0D108BD9-81ED-4DB2-BD59-A6C34878D82A}">
                    <a16:rowId xmlns:a16="http://schemas.microsoft.com/office/drawing/2014/main" val="10001"/>
                  </a:ext>
                </a:extLst>
              </a:tr>
              <a:tr h="1850250">
                <a:tc vMerge="1">
                  <a:txBody>
                    <a:bodyPr/>
                    <a:lstStyle/>
                    <a:p>
                      <a:endParaRPr lang="en-US"/>
                    </a:p>
                  </a:txBody>
                  <a:tcPr/>
                </a:tc>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travailler dans</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to work in</a:t>
                      </a:r>
                      <a:endParaRPr sz="1200" u="none" strike="noStrike" cap="none">
                        <a:latin typeface="Calibri"/>
                        <a:ea typeface="Calibri"/>
                        <a:cs typeface="Calibri"/>
                        <a:sym typeface="Calibri"/>
                      </a:endParaRPr>
                    </a:p>
                  </a:txBody>
                  <a:tcPr marL="51450" marR="51450"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a:txBody>
                    <a:bodyPr/>
                    <a:lstStyle/>
                    <a:p>
                      <a:pPr marL="0" marR="0" lvl="1" indent="0" algn="l" rtl="0">
                        <a:lnSpc>
                          <a:spcPct val="15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un bureau  </a:t>
                      </a:r>
                      <a:r>
                        <a:rPr lang="en-GB" sz="1200" b="1" i="1" u="none" strike="noStrike" cap="none">
                          <a:solidFill>
                            <a:srgbClr val="FF0000"/>
                          </a:solidFill>
                          <a:latin typeface="Calibri"/>
                          <a:ea typeface="Calibri"/>
                          <a:cs typeface="Calibri"/>
                          <a:sym typeface="Calibri"/>
                        </a:rPr>
                        <a:t>an office</a:t>
                      </a:r>
                      <a:endParaRPr sz="1400" u="none" strike="noStrike" cap="none"/>
                    </a:p>
                    <a:p>
                      <a:pPr marL="0" marR="0" lvl="1" indent="0" algn="l" rtl="0">
                        <a:lnSpc>
                          <a:spcPct val="15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un hôpital </a:t>
                      </a:r>
                      <a:r>
                        <a:rPr lang="en-GB" sz="1200" b="1" i="1" u="none" strike="noStrike" cap="none">
                          <a:solidFill>
                            <a:srgbClr val="FF0000"/>
                          </a:solidFill>
                          <a:latin typeface="Calibri"/>
                          <a:ea typeface="Calibri"/>
                          <a:cs typeface="Calibri"/>
                          <a:sym typeface="Calibri"/>
                        </a:rPr>
                        <a:t>a hospital</a:t>
                      </a:r>
                      <a:endParaRPr sz="1400" u="none" strike="noStrike" cap="none"/>
                    </a:p>
                    <a:p>
                      <a:pPr marL="0" marR="0" lvl="1" indent="0" algn="l" rtl="0">
                        <a:lnSpc>
                          <a:spcPct val="15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un commissariat  </a:t>
                      </a:r>
                      <a:r>
                        <a:rPr lang="en-GB" sz="1200" b="1" i="1" u="none" strike="noStrike" cap="none">
                          <a:solidFill>
                            <a:srgbClr val="FF0000"/>
                          </a:solidFill>
                          <a:latin typeface="Calibri"/>
                          <a:ea typeface="Calibri"/>
                          <a:cs typeface="Calibri"/>
                          <a:sym typeface="Calibri"/>
                        </a:rPr>
                        <a:t>a police station </a:t>
                      </a:r>
                      <a:endParaRPr sz="1400" u="none" strike="noStrike" cap="none"/>
                    </a:p>
                    <a:p>
                      <a:pPr marL="0" marR="0" lvl="1" indent="0" algn="l" rtl="0">
                        <a:lnSpc>
                          <a:spcPct val="15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un collège  </a:t>
                      </a:r>
                      <a:r>
                        <a:rPr lang="en-GB" sz="1200" b="1" i="1" u="none" strike="noStrike" cap="none">
                          <a:solidFill>
                            <a:srgbClr val="FF0000"/>
                          </a:solidFill>
                          <a:latin typeface="Calibri"/>
                          <a:ea typeface="Calibri"/>
                          <a:cs typeface="Calibri"/>
                          <a:sym typeface="Calibri"/>
                        </a:rPr>
                        <a:t>a school</a:t>
                      </a:r>
                      <a:endParaRPr sz="1400" u="none" strike="noStrike" cap="none"/>
                    </a:p>
                    <a:p>
                      <a:pPr marL="0" marR="0" lvl="1" indent="0" algn="l" rtl="0">
                        <a:lnSpc>
                          <a:spcPct val="15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un lycée  </a:t>
                      </a:r>
                      <a:r>
                        <a:rPr lang="en-GB" sz="1200" b="1" i="1" u="none" strike="noStrike" cap="none">
                          <a:solidFill>
                            <a:srgbClr val="FF0000"/>
                          </a:solidFill>
                          <a:latin typeface="Calibri"/>
                          <a:ea typeface="Calibri"/>
                          <a:cs typeface="Calibri"/>
                          <a:sym typeface="Calibri"/>
                        </a:rPr>
                        <a:t>a college/sixth form</a:t>
                      </a:r>
                      <a:endParaRPr sz="1400" u="none" strike="noStrike" cap="none"/>
                    </a:p>
                    <a:p>
                      <a:pPr marL="0" marR="0" lvl="1" indent="0" algn="l" rtl="0">
                        <a:lnSpc>
                          <a:spcPct val="15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une ferme</a:t>
                      </a:r>
                      <a:r>
                        <a:rPr lang="en-GB" sz="1200" b="0" i="0" u="none" strike="noStrike" cap="none">
                          <a:solidFill>
                            <a:schemeClr val="dk1"/>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a farm</a:t>
                      </a:r>
                      <a:endParaRPr sz="1400" u="none" strike="noStrike" cap="none"/>
                    </a:p>
                    <a:p>
                      <a:pPr marL="0" marR="0" lvl="1" indent="0" algn="l" rtl="0">
                        <a:lnSpc>
                          <a:spcPct val="15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une entreprise</a:t>
                      </a:r>
                      <a:r>
                        <a:rPr lang="en-GB" sz="1200" b="0" i="0" u="none" strike="noStrike" cap="none">
                          <a:solidFill>
                            <a:schemeClr val="dk1"/>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a business</a:t>
                      </a:r>
                      <a:endParaRPr sz="1400" u="none" strike="noStrike" cap="none"/>
                    </a:p>
                    <a:p>
                      <a:pPr marL="0" marR="0" lvl="1" indent="0" algn="l" rtl="0">
                        <a:lnSpc>
                          <a:spcPct val="15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une université</a:t>
                      </a:r>
                      <a:r>
                        <a:rPr lang="en-GB" sz="1200" b="0" i="0" u="none" strike="noStrike" cap="none">
                          <a:solidFill>
                            <a:schemeClr val="dk1"/>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a university</a:t>
                      </a:r>
                      <a:endParaRPr sz="1200" b="1" u="none" strike="noStrike" cap="none">
                        <a:solidFill>
                          <a:srgbClr val="FF0000"/>
                        </a:solidFill>
                        <a:latin typeface="Calibri"/>
                        <a:ea typeface="Calibri"/>
                        <a:cs typeface="Calibri"/>
                        <a:sym typeface="Calibri"/>
                      </a:endParaRPr>
                    </a:p>
                  </a:txBody>
                  <a:tcPr marL="51450" marR="51450"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extLst>
                  <a:ext uri="{0D108BD9-81ED-4DB2-BD59-A6C34878D82A}">
                    <a16:rowId xmlns:a16="http://schemas.microsoft.com/office/drawing/2014/main" val="10002"/>
                  </a:ext>
                </a:extLst>
              </a:tr>
              <a:tr h="1621375">
                <a:tc vMerge="1">
                  <a:txBody>
                    <a:bodyPr/>
                    <a:lstStyle/>
                    <a:p>
                      <a:endParaRPr lang="en-US"/>
                    </a:p>
                  </a:txBody>
                  <a:tcPr/>
                </a:tc>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travailler avec</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to work with</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endParaRPr sz="1200" u="none" strike="noStrike" cap="none">
                        <a:latin typeface="Calibri"/>
                        <a:ea typeface="Calibri"/>
                        <a:cs typeface="Calibri"/>
                        <a:sym typeface="Calibri"/>
                      </a:endParaRPr>
                    </a:p>
                  </a:txBody>
                  <a:tcPr marL="51450" marR="51450"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a:txBody>
                    <a:bodyPr/>
                    <a:lstStyle/>
                    <a:p>
                      <a:pPr marL="0" marR="0" lvl="1" indent="0" algn="l" rtl="0">
                        <a:lnSpc>
                          <a:spcPct val="15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les enfants</a:t>
                      </a:r>
                      <a:r>
                        <a:rPr lang="en-GB" sz="1200" b="0" i="0" u="none" strike="noStrike" cap="none">
                          <a:solidFill>
                            <a:schemeClr val="dk1"/>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children</a:t>
                      </a:r>
                      <a:endParaRPr sz="1400" u="none" strike="noStrike" cap="none"/>
                    </a:p>
                    <a:p>
                      <a:pPr marL="0" marR="0" lvl="1" indent="0" algn="l" rtl="0">
                        <a:lnSpc>
                          <a:spcPct val="15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les animaux</a:t>
                      </a:r>
                      <a:r>
                        <a:rPr lang="en-GB" sz="1200" b="0" i="0" u="none" strike="noStrike" cap="none">
                          <a:solidFill>
                            <a:schemeClr val="dk1"/>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animals</a:t>
                      </a:r>
                      <a:endParaRPr sz="1200" b="1" u="none" strike="noStrike" cap="none">
                        <a:solidFill>
                          <a:srgbClr val="FF0000"/>
                        </a:solidFill>
                        <a:latin typeface="Calibri"/>
                        <a:ea typeface="Calibri"/>
                        <a:cs typeface="Calibri"/>
                        <a:sym typeface="Calibri"/>
                      </a:endParaRPr>
                    </a:p>
                    <a:p>
                      <a:pPr marL="0" marR="0" lvl="1" indent="0" algn="l" rtl="0">
                        <a:lnSpc>
                          <a:spcPct val="15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les autres</a:t>
                      </a:r>
                      <a:r>
                        <a:rPr lang="en-GB" sz="1200" b="0" i="0" u="none" strike="noStrike" cap="none">
                          <a:solidFill>
                            <a:schemeClr val="dk1"/>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others</a:t>
                      </a:r>
                      <a:endParaRPr sz="1200" b="1" u="none" strike="noStrike" cap="none">
                        <a:solidFill>
                          <a:srgbClr val="FF0000"/>
                        </a:solidFill>
                        <a:latin typeface="Calibri"/>
                        <a:ea typeface="Calibri"/>
                        <a:cs typeface="Calibri"/>
                        <a:sym typeface="Calibri"/>
                      </a:endParaRPr>
                    </a:p>
                    <a:p>
                      <a:pPr marL="0" marR="0" lvl="1" indent="0" algn="l" rtl="0">
                        <a:lnSpc>
                          <a:spcPct val="15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les élèves</a:t>
                      </a:r>
                      <a:r>
                        <a:rPr lang="en-GB" sz="1200" b="0" i="0" u="none" strike="noStrike" cap="none">
                          <a:solidFill>
                            <a:schemeClr val="dk1"/>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pupils</a:t>
                      </a:r>
                      <a:endParaRPr sz="1200" b="1" u="none" strike="noStrike" cap="none">
                        <a:solidFill>
                          <a:srgbClr val="FF0000"/>
                        </a:solidFill>
                        <a:latin typeface="Calibri"/>
                        <a:ea typeface="Calibri"/>
                        <a:cs typeface="Calibri"/>
                        <a:sym typeface="Calibri"/>
                      </a:endParaRPr>
                    </a:p>
                    <a:p>
                      <a:pPr marL="0" marR="0" lvl="1" indent="0" algn="l" rtl="0">
                        <a:lnSpc>
                          <a:spcPct val="15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les étudiants</a:t>
                      </a:r>
                      <a:r>
                        <a:rPr lang="en-GB" sz="1200" b="0" i="0" u="none" strike="noStrike" cap="none">
                          <a:solidFill>
                            <a:schemeClr val="dk1"/>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students</a:t>
                      </a:r>
                      <a:endParaRPr sz="1400" u="none" strike="noStrike" cap="none"/>
                    </a:p>
                    <a:p>
                      <a:pPr marL="0" marR="0" lvl="1" indent="0" algn="l" rtl="0">
                        <a:lnSpc>
                          <a:spcPct val="15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les clients</a:t>
                      </a:r>
                      <a:r>
                        <a:rPr lang="en-GB" sz="1200" b="0" i="0" u="none" strike="noStrike" cap="none">
                          <a:solidFill>
                            <a:schemeClr val="dk1"/>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customers</a:t>
                      </a:r>
                      <a:endParaRPr sz="1400" u="none" strike="noStrike" cap="none"/>
                    </a:p>
                    <a:p>
                      <a:pPr marL="0" marR="0" lvl="1" indent="0" algn="l" rtl="0">
                        <a:lnSpc>
                          <a:spcPct val="15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le public</a:t>
                      </a:r>
                      <a:r>
                        <a:rPr lang="en-GB" sz="1200" b="0" i="0" u="none" strike="noStrike" cap="none">
                          <a:solidFill>
                            <a:schemeClr val="dk1"/>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the public</a:t>
                      </a:r>
                      <a:endParaRPr sz="1200" b="1" u="none" strike="noStrike" cap="none">
                        <a:solidFill>
                          <a:srgbClr val="FF0000"/>
                        </a:solidFill>
                        <a:latin typeface="Calibri"/>
                        <a:ea typeface="Calibri"/>
                        <a:cs typeface="Calibri"/>
                        <a:sym typeface="Calibri"/>
                      </a:endParaRPr>
                    </a:p>
                  </a:txBody>
                  <a:tcPr marL="51450" marR="51450"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6"/>
          <p:cNvSpPr txBox="1"/>
          <p:nvPr/>
        </p:nvSpPr>
        <p:spPr>
          <a:xfrm>
            <a:off x="238268" y="91529"/>
            <a:ext cx="11715464" cy="369291"/>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Calibri"/>
                <a:ea typeface="Calibri"/>
                <a:cs typeface="Calibri"/>
                <a:sym typeface="Calibri"/>
              </a:rPr>
              <a:t>French: Knowledge Organiser 9.11: Holiday accommodation</a:t>
            </a:r>
            <a:endParaRPr sz="1800" b="0" i="0" u="none" strike="noStrike" cap="none">
              <a:solidFill>
                <a:schemeClr val="lt1"/>
              </a:solidFill>
              <a:latin typeface="Calibri"/>
              <a:ea typeface="Calibri"/>
              <a:cs typeface="Calibri"/>
              <a:sym typeface="Calibri"/>
            </a:endParaRPr>
          </a:p>
        </p:txBody>
      </p:sp>
      <p:sp>
        <p:nvSpPr>
          <p:cNvPr id="220" name="Google Shape;220;p6"/>
          <p:cNvSpPr txBox="1">
            <a:spLocks noGrp="1"/>
          </p:cNvSpPr>
          <p:nvPr>
            <p:ph type="sldNum" idx="12"/>
          </p:nvPr>
        </p:nvSpPr>
        <p:spPr>
          <a:xfrm>
            <a:off x="8737600" y="6356351"/>
            <a:ext cx="2844900" cy="3651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fld id="{00000000-1234-1234-1234-123412341234}" type="slidenum">
              <a:rPr lang="en-GB" sz="1200" b="0" i="0" u="none" strike="noStrike" cap="none">
                <a:solidFill>
                  <a:srgbClr val="888888"/>
                </a:solidFill>
                <a:latin typeface="Calibri"/>
                <a:ea typeface="Calibri"/>
                <a:cs typeface="Calibri"/>
                <a:sym typeface="Calibri"/>
              </a:rPr>
              <a:t>17</a:t>
            </a:fld>
            <a:endParaRPr sz="1800" b="0" i="0" u="none" strike="noStrike" cap="none">
              <a:solidFill>
                <a:schemeClr val="lt1"/>
              </a:solidFill>
              <a:latin typeface="Calibri"/>
              <a:ea typeface="Calibri"/>
              <a:cs typeface="Calibri"/>
              <a:sym typeface="Calibri"/>
            </a:endParaRPr>
          </a:p>
        </p:txBody>
      </p:sp>
      <p:graphicFrame>
        <p:nvGraphicFramePr>
          <p:cNvPr id="221" name="Google Shape;221;p6"/>
          <p:cNvGraphicFramePr/>
          <p:nvPr/>
        </p:nvGraphicFramePr>
        <p:xfrm>
          <a:off x="238268" y="568206"/>
          <a:ext cx="11715450" cy="6157125"/>
        </p:xfrm>
        <a:graphic>
          <a:graphicData uri="http://schemas.openxmlformats.org/drawingml/2006/table">
            <a:tbl>
              <a:tblPr>
                <a:noFill/>
                <a:tableStyleId>{79F1E117-1295-4EC3-947D-17D092A7BB19}</a:tableStyleId>
              </a:tblPr>
              <a:tblGrid>
                <a:gridCol w="2319825">
                  <a:extLst>
                    <a:ext uri="{9D8B030D-6E8A-4147-A177-3AD203B41FA5}">
                      <a16:colId xmlns:a16="http://schemas.microsoft.com/office/drawing/2014/main" val="20000"/>
                    </a:ext>
                  </a:extLst>
                </a:gridCol>
                <a:gridCol w="1791350">
                  <a:extLst>
                    <a:ext uri="{9D8B030D-6E8A-4147-A177-3AD203B41FA5}">
                      <a16:colId xmlns:a16="http://schemas.microsoft.com/office/drawing/2014/main" val="20001"/>
                    </a:ext>
                  </a:extLst>
                </a:gridCol>
                <a:gridCol w="2731800">
                  <a:extLst>
                    <a:ext uri="{9D8B030D-6E8A-4147-A177-3AD203B41FA5}">
                      <a16:colId xmlns:a16="http://schemas.microsoft.com/office/drawing/2014/main" val="20002"/>
                    </a:ext>
                  </a:extLst>
                </a:gridCol>
                <a:gridCol w="2216775">
                  <a:extLst>
                    <a:ext uri="{9D8B030D-6E8A-4147-A177-3AD203B41FA5}">
                      <a16:colId xmlns:a16="http://schemas.microsoft.com/office/drawing/2014/main" val="20003"/>
                    </a:ext>
                  </a:extLst>
                </a:gridCol>
                <a:gridCol w="2655700">
                  <a:extLst>
                    <a:ext uri="{9D8B030D-6E8A-4147-A177-3AD203B41FA5}">
                      <a16:colId xmlns:a16="http://schemas.microsoft.com/office/drawing/2014/main" val="20004"/>
                    </a:ext>
                  </a:extLst>
                </a:gridCol>
              </a:tblGrid>
              <a:tr h="239325">
                <a:tc gridSpan="5">
                  <a:txBody>
                    <a:bodyPr/>
                    <a:lstStyle/>
                    <a:p>
                      <a:pPr marL="0" marR="0" lvl="0" indent="0" algn="l" rtl="0">
                        <a:lnSpc>
                          <a:spcPct val="100000"/>
                        </a:lnSpc>
                        <a:spcBef>
                          <a:spcPts val="0"/>
                        </a:spcBef>
                        <a:spcAft>
                          <a:spcPts val="0"/>
                        </a:spcAft>
                        <a:buClr>
                          <a:srgbClr val="000000"/>
                        </a:buClr>
                        <a:buSzPts val="1100"/>
                        <a:buFont typeface="Arial"/>
                        <a:buNone/>
                      </a:pPr>
                      <a:r>
                        <a:rPr lang="en-GB" sz="1100" b="1" u="none" strike="noStrike" cap="none">
                          <a:latin typeface="Calibri"/>
                          <a:ea typeface="Calibri"/>
                          <a:cs typeface="Calibri"/>
                          <a:sym typeface="Calibri"/>
                        </a:rPr>
                        <a:t>Reviewing accommodation </a:t>
                      </a:r>
                      <a:r>
                        <a:rPr lang="en-GB" sz="1100" u="none" strike="noStrike" cap="none">
                          <a:latin typeface="Calibri"/>
                          <a:ea typeface="Calibri"/>
                          <a:cs typeface="Calibri"/>
                          <a:sym typeface="Calibri"/>
                        </a:rPr>
                        <a:t>Comment était l’hôtel? </a:t>
                      </a:r>
                      <a:r>
                        <a:rPr lang="en-GB" sz="1100" i="1" u="none" strike="noStrike" cap="none">
                          <a:solidFill>
                            <a:srgbClr val="FF0000"/>
                          </a:solidFill>
                          <a:latin typeface="Calibri"/>
                          <a:ea typeface="Calibri"/>
                          <a:cs typeface="Calibri"/>
                          <a:sym typeface="Calibri"/>
                        </a:rPr>
                        <a:t>What was the hotel like?</a:t>
                      </a:r>
                      <a:endParaRPr sz="1100" u="none" strike="noStrike" cap="none">
                        <a:latin typeface="Calibri"/>
                        <a:ea typeface="Calibri"/>
                        <a:cs typeface="Calibri"/>
                        <a:sym typeface="Calibri"/>
                      </a:endParaRPr>
                    </a:p>
                  </a:txBody>
                  <a:tcPr marL="28925" marR="28925" marT="14475" marB="1447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2F2F2"/>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2536050">
                <a:tc rowSpan="2">
                  <a:txBody>
                    <a:bodyPr/>
                    <a:lstStyle/>
                    <a:p>
                      <a:pPr marL="0" marR="0" lvl="0" indent="0" algn="l" rtl="0">
                        <a:lnSpc>
                          <a:spcPct val="100000"/>
                        </a:lnSpc>
                        <a:spcBef>
                          <a:spcPts val="0"/>
                        </a:spcBef>
                        <a:spcAft>
                          <a:spcPts val="0"/>
                        </a:spcAft>
                        <a:buClr>
                          <a:schemeClr val="dk1"/>
                        </a:buClr>
                        <a:buSzPts val="1000"/>
                        <a:buFont typeface="Calibri"/>
                        <a:buNone/>
                      </a:pPr>
                      <a:r>
                        <a:rPr lang="en-GB" sz="1100" b="1" u="none" strike="noStrike" cap="none">
                          <a:solidFill>
                            <a:schemeClr val="dk1"/>
                          </a:solidFill>
                          <a:latin typeface="Calibri"/>
                          <a:ea typeface="Calibri"/>
                          <a:cs typeface="Calibri"/>
                          <a:sym typeface="Calibri"/>
                        </a:rPr>
                        <a:t>Récemment</a:t>
                      </a:r>
                      <a:endParaRPr sz="11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000"/>
                        <a:buFont typeface="Calibri"/>
                        <a:buNone/>
                      </a:pPr>
                      <a:r>
                        <a:rPr lang="en-GB" sz="1100" b="1" i="1" u="none" strike="noStrike" cap="none">
                          <a:solidFill>
                            <a:srgbClr val="FF0000"/>
                          </a:solidFill>
                          <a:latin typeface="Calibri"/>
                          <a:ea typeface="Calibri"/>
                          <a:cs typeface="Calibri"/>
                          <a:sym typeface="Calibri"/>
                        </a:rPr>
                        <a:t>Recently</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000"/>
                        <a:buFont typeface="Calibri"/>
                        <a:buNone/>
                      </a:pPr>
                      <a:r>
                        <a:rPr lang="en-GB" sz="1100" b="1" u="none" strike="noStrike" cap="none">
                          <a:solidFill>
                            <a:schemeClr val="dk1"/>
                          </a:solidFill>
                          <a:latin typeface="Calibri"/>
                          <a:ea typeface="Calibri"/>
                          <a:cs typeface="Calibri"/>
                          <a:sym typeface="Calibri"/>
                        </a:rPr>
                        <a:t>Hier</a:t>
                      </a:r>
                      <a:endParaRPr sz="11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000"/>
                        <a:buFont typeface="Calibri"/>
                        <a:buNone/>
                      </a:pPr>
                      <a:r>
                        <a:rPr lang="en-GB" sz="1100" b="1" i="1" u="none" strike="noStrike" cap="none">
                          <a:solidFill>
                            <a:srgbClr val="FF0000"/>
                          </a:solidFill>
                          <a:latin typeface="Calibri"/>
                          <a:ea typeface="Calibri"/>
                          <a:cs typeface="Calibri"/>
                          <a:sym typeface="Calibri"/>
                        </a:rPr>
                        <a:t>Yesterday</a:t>
                      </a:r>
                      <a:endParaRPr sz="1400" u="none" strike="noStrike" cap="none"/>
                    </a:p>
                    <a:p>
                      <a:pPr marL="0" marR="0" lvl="0" indent="0" algn="l" rtl="0">
                        <a:lnSpc>
                          <a:spcPct val="100000"/>
                        </a:lnSpc>
                        <a:spcBef>
                          <a:spcPts val="0"/>
                        </a:spcBef>
                        <a:spcAft>
                          <a:spcPts val="0"/>
                        </a:spcAft>
                        <a:buClr>
                          <a:schemeClr val="dk1"/>
                        </a:buClr>
                        <a:buSzPts val="1000"/>
                        <a:buFont typeface="Calibri"/>
                        <a:buNone/>
                      </a:pPr>
                      <a:r>
                        <a:rPr lang="en-GB" sz="1100" b="1" u="none" strike="noStrike" cap="none">
                          <a:solidFill>
                            <a:schemeClr val="dk1"/>
                          </a:solidFill>
                          <a:latin typeface="Calibri"/>
                          <a:ea typeface="Calibri"/>
                          <a:cs typeface="Calibri"/>
                          <a:sym typeface="Calibri"/>
                        </a:rPr>
                        <a:t>Le weekend dernier</a:t>
                      </a:r>
                      <a:endParaRPr sz="1400" u="none" strike="noStrike" cap="none"/>
                    </a:p>
                    <a:p>
                      <a:pPr marL="0" marR="0" lvl="0" indent="0" algn="l" rtl="0">
                        <a:lnSpc>
                          <a:spcPct val="100000"/>
                        </a:lnSpc>
                        <a:spcBef>
                          <a:spcPts val="0"/>
                        </a:spcBef>
                        <a:spcAft>
                          <a:spcPts val="0"/>
                        </a:spcAft>
                        <a:buClr>
                          <a:srgbClr val="FF0000"/>
                        </a:buClr>
                        <a:buSzPts val="1000"/>
                        <a:buFont typeface="Calibri"/>
                        <a:buNone/>
                      </a:pPr>
                      <a:r>
                        <a:rPr lang="en-GB" sz="1100" b="1" i="1" u="none" strike="noStrike" cap="none">
                          <a:solidFill>
                            <a:srgbClr val="FF0000"/>
                          </a:solidFill>
                          <a:latin typeface="Calibri"/>
                          <a:ea typeface="Calibri"/>
                          <a:cs typeface="Calibri"/>
                          <a:sym typeface="Calibri"/>
                        </a:rPr>
                        <a:t>Last weekend</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000"/>
                        <a:buFont typeface="Calibri"/>
                        <a:buNone/>
                      </a:pPr>
                      <a:r>
                        <a:rPr lang="en-GB" sz="1100" b="1" u="none" strike="noStrike" cap="none">
                          <a:solidFill>
                            <a:schemeClr val="dk1"/>
                          </a:solidFill>
                          <a:latin typeface="Calibri"/>
                          <a:ea typeface="Calibri"/>
                          <a:cs typeface="Calibri"/>
                          <a:sym typeface="Calibri"/>
                        </a:rPr>
                        <a:t>Le mois dernier</a:t>
                      </a:r>
                      <a:endParaRPr sz="1400" u="none" strike="noStrike" cap="none"/>
                    </a:p>
                    <a:p>
                      <a:pPr marL="0" marR="0" lvl="0" indent="0" algn="l" rtl="0">
                        <a:lnSpc>
                          <a:spcPct val="100000"/>
                        </a:lnSpc>
                        <a:spcBef>
                          <a:spcPts val="0"/>
                        </a:spcBef>
                        <a:spcAft>
                          <a:spcPts val="0"/>
                        </a:spcAft>
                        <a:buClr>
                          <a:srgbClr val="FF0000"/>
                        </a:buClr>
                        <a:buSzPts val="1000"/>
                        <a:buFont typeface="Calibri"/>
                        <a:buNone/>
                      </a:pPr>
                      <a:r>
                        <a:rPr lang="en-GB" sz="1100" b="1" i="1" u="none" strike="noStrike" cap="none">
                          <a:solidFill>
                            <a:srgbClr val="FF0000"/>
                          </a:solidFill>
                          <a:latin typeface="Calibri"/>
                          <a:ea typeface="Calibri"/>
                          <a:cs typeface="Calibri"/>
                          <a:sym typeface="Calibri"/>
                        </a:rPr>
                        <a:t>Last month</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000"/>
                        <a:buFont typeface="Calibri"/>
                        <a:buNone/>
                      </a:pPr>
                      <a:r>
                        <a:rPr lang="en-GB" sz="1100" b="1" u="none" strike="noStrike" cap="none">
                          <a:solidFill>
                            <a:schemeClr val="dk1"/>
                          </a:solidFill>
                          <a:latin typeface="Calibri"/>
                          <a:ea typeface="Calibri"/>
                          <a:cs typeface="Calibri"/>
                          <a:sym typeface="Calibri"/>
                        </a:rPr>
                        <a:t>La semaine dernière</a:t>
                      </a:r>
                      <a:endParaRPr sz="11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000"/>
                        <a:buFont typeface="Calibri"/>
                        <a:buNone/>
                      </a:pPr>
                      <a:r>
                        <a:rPr lang="en-GB" sz="1100" b="1" i="1" u="none" strike="noStrike" cap="none">
                          <a:solidFill>
                            <a:srgbClr val="FF0000"/>
                          </a:solidFill>
                          <a:latin typeface="Calibri"/>
                          <a:ea typeface="Calibri"/>
                          <a:cs typeface="Calibri"/>
                          <a:sym typeface="Calibri"/>
                        </a:rPr>
                        <a:t>Last week</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000"/>
                        <a:buFont typeface="Calibri"/>
                        <a:buNone/>
                      </a:pPr>
                      <a:r>
                        <a:rPr lang="en-GB" sz="1100" b="1" u="none" strike="noStrike" cap="none">
                          <a:solidFill>
                            <a:schemeClr val="dk1"/>
                          </a:solidFill>
                          <a:latin typeface="Calibri"/>
                          <a:ea typeface="Calibri"/>
                          <a:cs typeface="Calibri"/>
                          <a:sym typeface="Calibri"/>
                        </a:rPr>
                        <a:t>L’année dernière</a:t>
                      </a:r>
                      <a:endParaRPr sz="11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000"/>
                        <a:buFont typeface="Calibri"/>
                        <a:buNone/>
                      </a:pPr>
                      <a:r>
                        <a:rPr lang="en-GB" sz="1100" b="1" i="1" u="none" strike="noStrike" cap="none">
                          <a:solidFill>
                            <a:srgbClr val="FF0000"/>
                          </a:solidFill>
                          <a:latin typeface="Calibri"/>
                          <a:ea typeface="Calibri"/>
                          <a:cs typeface="Calibri"/>
                          <a:sym typeface="Calibri"/>
                        </a:rPr>
                        <a:t>Last year</a:t>
                      </a:r>
                      <a:endParaRPr sz="1400" u="none" strike="noStrike" cap="none"/>
                    </a:p>
                    <a:p>
                      <a:pPr marL="0" marR="0" lvl="0" indent="0" algn="l" rtl="0">
                        <a:lnSpc>
                          <a:spcPct val="100000"/>
                        </a:lnSpc>
                        <a:spcBef>
                          <a:spcPts val="0"/>
                        </a:spcBef>
                        <a:spcAft>
                          <a:spcPts val="0"/>
                        </a:spcAft>
                        <a:buClr>
                          <a:srgbClr val="000000"/>
                        </a:buClr>
                        <a:buSzPts val="1100"/>
                        <a:buFont typeface="Arial"/>
                        <a:buNone/>
                      </a:pPr>
                      <a:endParaRPr sz="110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10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rgbClr val="000000"/>
                          </a:solidFill>
                          <a:latin typeface="Calibri"/>
                          <a:ea typeface="Calibri"/>
                          <a:cs typeface="Calibri"/>
                          <a:sym typeface="Calibri"/>
                        </a:rPr>
                        <a:t>je suis allé(e) en vacances</a:t>
                      </a:r>
                      <a:endParaRPr sz="1100" b="1"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i="1" u="none" strike="noStrike" cap="none">
                          <a:solidFill>
                            <a:srgbClr val="FF0000"/>
                          </a:solidFill>
                          <a:latin typeface="Calibri"/>
                          <a:ea typeface="Calibri"/>
                          <a:cs typeface="Calibri"/>
                          <a:sym typeface="Calibri"/>
                        </a:rPr>
                        <a:t>I went on holiday</a:t>
                      </a:r>
                      <a:endParaRPr sz="11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100" i="0" u="none" strike="noStrike" cap="none">
                        <a:solidFill>
                          <a:schemeClr val="dk1"/>
                        </a:solidFill>
                        <a:latin typeface="Calibri"/>
                        <a:ea typeface="Calibri"/>
                        <a:cs typeface="Calibri"/>
                        <a:sym typeface="Calibri"/>
                      </a:endParaRPr>
                    </a:p>
                  </a:txBody>
                  <a:tcPr marL="28925" marR="28925" marT="14475" marB="1447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rowSpan="2">
                  <a:txBody>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rgbClr val="000000"/>
                          </a:solidFill>
                          <a:latin typeface="Calibri"/>
                          <a:ea typeface="Calibri"/>
                          <a:cs typeface="Calibri"/>
                          <a:sym typeface="Calibri"/>
                        </a:rPr>
                        <a:t>je suis resté(e)</a:t>
                      </a:r>
                      <a:endParaRPr sz="1400" u="none" strike="noStrike" cap="none"/>
                    </a:p>
                    <a:p>
                      <a:pPr marL="0" marR="0" lvl="0" indent="0" algn="l" rtl="0">
                        <a:lnSpc>
                          <a:spcPct val="100000"/>
                        </a:lnSpc>
                        <a:spcBef>
                          <a:spcPts val="0"/>
                        </a:spcBef>
                        <a:spcAft>
                          <a:spcPts val="0"/>
                        </a:spcAft>
                        <a:buClr>
                          <a:srgbClr val="000000"/>
                        </a:buClr>
                        <a:buSzPts val="1100"/>
                        <a:buFont typeface="Arial"/>
                        <a:buNone/>
                      </a:pPr>
                      <a:r>
                        <a:rPr lang="en-GB" sz="1100" b="1" i="1" u="none" strike="noStrike" cap="none">
                          <a:solidFill>
                            <a:srgbClr val="FF0000"/>
                          </a:solidFill>
                          <a:latin typeface="Calibri"/>
                          <a:ea typeface="Calibri"/>
                          <a:cs typeface="Calibri"/>
                          <a:sym typeface="Calibri"/>
                        </a:rPr>
                        <a:t>I stayed</a:t>
                      </a:r>
                      <a:endParaRPr sz="11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rgbClr val="000000"/>
                          </a:solidFill>
                          <a:latin typeface="Calibri"/>
                          <a:ea typeface="Calibri"/>
                          <a:cs typeface="Calibri"/>
                          <a:sym typeface="Calibri"/>
                        </a:rPr>
                        <a:t>j’ai logé</a:t>
                      </a:r>
                      <a:endParaRPr sz="1100" b="1"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i="1" u="none" strike="noStrike" cap="none">
                          <a:solidFill>
                            <a:srgbClr val="FF0000"/>
                          </a:solidFill>
                          <a:latin typeface="Calibri"/>
                          <a:ea typeface="Calibri"/>
                          <a:cs typeface="Calibri"/>
                          <a:sym typeface="Calibri"/>
                        </a:rPr>
                        <a:t>I stayed</a:t>
                      </a:r>
                      <a:endParaRPr sz="1100" b="0" i="0" u="none" strike="noStrike" cap="none">
                        <a:solidFill>
                          <a:srgbClr val="000000"/>
                        </a:solidFill>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rowSpan="2">
                  <a:txBody>
                    <a:bodyPr/>
                    <a:lstStyle/>
                    <a:p>
                      <a:pPr marL="0" marR="0" lvl="0" indent="0" algn="l" rtl="0">
                        <a:lnSpc>
                          <a:spcPct val="100000"/>
                        </a:lnSpc>
                        <a:spcBef>
                          <a:spcPts val="0"/>
                        </a:spcBef>
                        <a:spcAft>
                          <a:spcPts val="0"/>
                        </a:spcAft>
                        <a:buClr>
                          <a:srgbClr val="000000"/>
                        </a:buClr>
                        <a:buSzPts val="1100"/>
                        <a:buFont typeface="Arial"/>
                        <a:buNone/>
                      </a:pPr>
                      <a:r>
                        <a:rPr lang="en-GB" sz="1100" b="1" u="none" strike="noStrike" cap="none">
                          <a:solidFill>
                            <a:schemeClr val="dk1"/>
                          </a:solidFill>
                          <a:latin typeface="Calibri"/>
                          <a:ea typeface="Calibri"/>
                          <a:cs typeface="Calibri"/>
                          <a:sym typeface="Calibri"/>
                        </a:rPr>
                        <a:t>dans un hôtel </a:t>
                      </a:r>
                      <a:endParaRPr sz="1400" u="none" strike="noStrike" cap="none"/>
                    </a:p>
                    <a:p>
                      <a:pPr marL="0" marR="0" lvl="0" indent="0" algn="l" rtl="0">
                        <a:lnSpc>
                          <a:spcPct val="100000"/>
                        </a:lnSpc>
                        <a:spcBef>
                          <a:spcPts val="0"/>
                        </a:spcBef>
                        <a:spcAft>
                          <a:spcPts val="0"/>
                        </a:spcAft>
                        <a:buClr>
                          <a:srgbClr val="000000"/>
                        </a:buClr>
                        <a:buSzPts val="1100"/>
                        <a:buFont typeface="Arial"/>
                        <a:buNone/>
                      </a:pPr>
                      <a:r>
                        <a:rPr lang="en-GB" sz="1100" b="1" i="1" u="none" strike="noStrike" cap="none">
                          <a:solidFill>
                            <a:srgbClr val="FF0000"/>
                          </a:solidFill>
                          <a:latin typeface="Calibri"/>
                          <a:ea typeface="Calibri"/>
                          <a:cs typeface="Calibri"/>
                          <a:sym typeface="Calibri"/>
                        </a:rPr>
                        <a:t>in a hotel </a:t>
                      </a:r>
                      <a:endParaRPr sz="1400" u="none" strike="noStrike" cap="none"/>
                    </a:p>
                    <a:p>
                      <a:pPr marL="0" marR="0" lvl="0" indent="0" algn="l" rtl="0">
                        <a:lnSpc>
                          <a:spcPct val="100000"/>
                        </a:lnSpc>
                        <a:spcBef>
                          <a:spcPts val="0"/>
                        </a:spcBef>
                        <a:spcAft>
                          <a:spcPts val="0"/>
                        </a:spcAft>
                        <a:buClr>
                          <a:srgbClr val="000000"/>
                        </a:buClr>
                        <a:buSzPts val="1100"/>
                        <a:buFont typeface="Arial"/>
                        <a:buNone/>
                      </a:pPr>
                      <a:endParaRPr sz="1100" b="1" i="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u="none" strike="noStrike" cap="none">
                          <a:solidFill>
                            <a:schemeClr val="dk1"/>
                          </a:solidFill>
                          <a:latin typeface="Calibri"/>
                          <a:ea typeface="Calibri"/>
                          <a:cs typeface="Calibri"/>
                          <a:sym typeface="Calibri"/>
                        </a:rPr>
                        <a:t>dans un camping </a:t>
                      </a:r>
                      <a:endParaRPr sz="1400" u="none" strike="noStrike" cap="none"/>
                    </a:p>
                    <a:p>
                      <a:pPr marL="0" marR="0" lvl="0" indent="0" algn="l" rtl="0">
                        <a:lnSpc>
                          <a:spcPct val="100000"/>
                        </a:lnSpc>
                        <a:spcBef>
                          <a:spcPts val="0"/>
                        </a:spcBef>
                        <a:spcAft>
                          <a:spcPts val="0"/>
                        </a:spcAft>
                        <a:buClr>
                          <a:srgbClr val="000000"/>
                        </a:buClr>
                        <a:buSzPts val="1100"/>
                        <a:buFont typeface="Arial"/>
                        <a:buNone/>
                      </a:pPr>
                      <a:r>
                        <a:rPr lang="en-GB" sz="1100" b="1" i="1" u="none" strike="noStrike" cap="none">
                          <a:solidFill>
                            <a:srgbClr val="FF0000"/>
                          </a:solidFill>
                          <a:latin typeface="Calibri"/>
                          <a:ea typeface="Calibri"/>
                          <a:cs typeface="Calibri"/>
                          <a:sym typeface="Calibri"/>
                        </a:rPr>
                        <a:t>in a campsite</a:t>
                      </a:r>
                      <a:endParaRPr sz="1400" u="none" strike="noStrike" cap="none"/>
                    </a:p>
                    <a:p>
                      <a:pPr marL="0" marR="0" lvl="0" indent="0" algn="l" rtl="0">
                        <a:lnSpc>
                          <a:spcPct val="100000"/>
                        </a:lnSpc>
                        <a:spcBef>
                          <a:spcPts val="0"/>
                        </a:spcBef>
                        <a:spcAft>
                          <a:spcPts val="0"/>
                        </a:spcAft>
                        <a:buClr>
                          <a:srgbClr val="000000"/>
                        </a:buClr>
                        <a:buSzPts val="1100"/>
                        <a:buFont typeface="Arial"/>
                        <a:buNone/>
                      </a:pP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u="none" strike="noStrike" cap="none">
                          <a:solidFill>
                            <a:schemeClr val="dk1"/>
                          </a:solidFill>
                          <a:latin typeface="Calibri"/>
                          <a:ea typeface="Calibri"/>
                          <a:cs typeface="Calibri"/>
                          <a:sym typeface="Calibri"/>
                        </a:rPr>
                        <a:t>dans une tente </a:t>
                      </a:r>
                      <a:endParaRPr sz="1400" u="none" strike="noStrike" cap="none"/>
                    </a:p>
                    <a:p>
                      <a:pPr marL="0" marR="0" lvl="0" indent="0" algn="l" rtl="0">
                        <a:lnSpc>
                          <a:spcPct val="100000"/>
                        </a:lnSpc>
                        <a:spcBef>
                          <a:spcPts val="0"/>
                        </a:spcBef>
                        <a:spcAft>
                          <a:spcPts val="0"/>
                        </a:spcAft>
                        <a:buClr>
                          <a:srgbClr val="000000"/>
                        </a:buClr>
                        <a:buSzPts val="1100"/>
                        <a:buFont typeface="Arial"/>
                        <a:buNone/>
                      </a:pPr>
                      <a:r>
                        <a:rPr lang="en-GB" sz="1100" b="1" i="1" u="none" strike="noStrike" cap="none">
                          <a:solidFill>
                            <a:srgbClr val="FF0000"/>
                          </a:solidFill>
                          <a:latin typeface="Calibri"/>
                          <a:ea typeface="Calibri"/>
                          <a:cs typeface="Calibri"/>
                          <a:sym typeface="Calibri"/>
                        </a:rPr>
                        <a:t>in a tent</a:t>
                      </a:r>
                      <a:endParaRPr sz="1400" u="none" strike="noStrike" cap="none"/>
                    </a:p>
                    <a:p>
                      <a:pPr marL="0" marR="0" lvl="0" indent="0" algn="l" rtl="0">
                        <a:lnSpc>
                          <a:spcPct val="100000"/>
                        </a:lnSpc>
                        <a:spcBef>
                          <a:spcPts val="0"/>
                        </a:spcBef>
                        <a:spcAft>
                          <a:spcPts val="0"/>
                        </a:spcAft>
                        <a:buClr>
                          <a:srgbClr val="000000"/>
                        </a:buClr>
                        <a:buSzPts val="1100"/>
                        <a:buFont typeface="Arial"/>
                        <a:buNone/>
                      </a:pP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u="none" strike="noStrike" cap="none">
                          <a:solidFill>
                            <a:schemeClr val="dk1"/>
                          </a:solidFill>
                          <a:latin typeface="Calibri"/>
                          <a:ea typeface="Calibri"/>
                          <a:cs typeface="Calibri"/>
                          <a:sym typeface="Calibri"/>
                        </a:rPr>
                        <a:t>dans un appartement </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000"/>
                        <a:buFont typeface="Arial"/>
                        <a:buNone/>
                      </a:pPr>
                      <a:r>
                        <a:rPr lang="en-GB" sz="1100" b="1" i="1" u="none" strike="noStrike" cap="none">
                          <a:solidFill>
                            <a:srgbClr val="FF0000"/>
                          </a:solidFill>
                          <a:latin typeface="Calibri"/>
                          <a:ea typeface="Calibri"/>
                          <a:cs typeface="Calibri"/>
                          <a:sym typeface="Calibri"/>
                        </a:rPr>
                        <a:t>in an apartment / a flat</a:t>
                      </a:r>
                      <a:endParaRPr sz="1400" u="none" strike="noStrike" cap="none"/>
                    </a:p>
                    <a:p>
                      <a:pPr marL="0" marR="0" lvl="0" indent="0" algn="l" rtl="0">
                        <a:lnSpc>
                          <a:spcPct val="100000"/>
                        </a:lnSpc>
                        <a:spcBef>
                          <a:spcPts val="0"/>
                        </a:spcBef>
                        <a:spcAft>
                          <a:spcPts val="0"/>
                        </a:spcAft>
                        <a:buClr>
                          <a:srgbClr val="FF0000"/>
                        </a:buClr>
                        <a:buSzPts val="1000"/>
                        <a:buFont typeface="Arial"/>
                        <a:buNone/>
                      </a:pP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u="none" strike="noStrike" cap="none">
                          <a:solidFill>
                            <a:schemeClr val="dk1"/>
                          </a:solidFill>
                          <a:latin typeface="Calibri"/>
                          <a:ea typeface="Calibri"/>
                          <a:cs typeface="Calibri"/>
                          <a:sym typeface="Calibri"/>
                        </a:rPr>
                        <a:t>dans un logement </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000"/>
                        <a:buFont typeface="Arial"/>
                        <a:buNone/>
                      </a:pPr>
                      <a:r>
                        <a:rPr lang="en-GB" sz="1100" b="1" i="1" u="none" strike="noStrike" cap="none">
                          <a:solidFill>
                            <a:srgbClr val="FF0000"/>
                          </a:solidFill>
                          <a:latin typeface="Calibri"/>
                          <a:ea typeface="Calibri"/>
                          <a:cs typeface="Calibri"/>
                          <a:sym typeface="Calibri"/>
                        </a:rPr>
                        <a:t>in an accommodation</a:t>
                      </a:r>
                      <a:endParaRPr sz="1400" u="none" strike="noStrike" cap="none"/>
                    </a:p>
                    <a:p>
                      <a:pPr marL="0" marR="0" lvl="0" indent="0" algn="l" rtl="0">
                        <a:lnSpc>
                          <a:spcPct val="100000"/>
                        </a:lnSpc>
                        <a:spcBef>
                          <a:spcPts val="0"/>
                        </a:spcBef>
                        <a:spcAft>
                          <a:spcPts val="0"/>
                        </a:spcAft>
                        <a:buClr>
                          <a:srgbClr val="FF0000"/>
                        </a:buClr>
                        <a:buSzPts val="1000"/>
                        <a:buFont typeface="Arial"/>
                        <a:buNone/>
                      </a:pP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Calibri"/>
                          <a:ea typeface="Calibri"/>
                          <a:cs typeface="Calibri"/>
                          <a:sym typeface="Calibri"/>
                        </a:rPr>
                        <a:t>près de la plage </a:t>
                      </a:r>
                      <a:endParaRPr sz="1400" u="none" strike="noStrike" cap="none"/>
                    </a:p>
                    <a:p>
                      <a:pPr marL="0" marR="0" lvl="0" indent="0" algn="l" rtl="0">
                        <a:lnSpc>
                          <a:spcPct val="100000"/>
                        </a:lnSpc>
                        <a:spcBef>
                          <a:spcPts val="0"/>
                        </a:spcBef>
                        <a:spcAft>
                          <a:spcPts val="0"/>
                        </a:spcAft>
                        <a:buClr>
                          <a:srgbClr val="000000"/>
                        </a:buClr>
                        <a:buSzPts val="1100"/>
                        <a:buFont typeface="Arial"/>
                        <a:buNone/>
                      </a:pPr>
                      <a:r>
                        <a:rPr lang="en-GB" sz="1100" b="1" i="1" u="none" strike="noStrike" cap="none">
                          <a:solidFill>
                            <a:srgbClr val="FF0000"/>
                          </a:solidFill>
                          <a:latin typeface="Calibri"/>
                          <a:ea typeface="Calibri"/>
                          <a:cs typeface="Calibri"/>
                          <a:sym typeface="Calibri"/>
                        </a:rPr>
                        <a:t>near to the beach</a:t>
                      </a:r>
                      <a:endParaRPr sz="1400" u="none" strike="noStrike" cap="none"/>
                    </a:p>
                    <a:p>
                      <a:pPr marL="0" marR="0" lvl="0" indent="0" algn="l" rtl="0">
                        <a:lnSpc>
                          <a:spcPct val="100000"/>
                        </a:lnSpc>
                        <a:spcBef>
                          <a:spcPts val="0"/>
                        </a:spcBef>
                        <a:spcAft>
                          <a:spcPts val="0"/>
                        </a:spcAft>
                        <a:buClr>
                          <a:srgbClr val="000000"/>
                        </a:buClr>
                        <a:buSzPts val="1100"/>
                        <a:buFont typeface="Arial"/>
                        <a:buNone/>
                      </a:pP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Calibri"/>
                          <a:ea typeface="Calibri"/>
                          <a:cs typeface="Calibri"/>
                          <a:sym typeface="Calibri"/>
                        </a:rPr>
                        <a:t>loin de la plage </a:t>
                      </a:r>
                      <a:endParaRPr sz="1400" u="none" strike="noStrike" cap="none"/>
                    </a:p>
                    <a:p>
                      <a:pPr marL="0" marR="0" lvl="0" indent="0" algn="l" rtl="0">
                        <a:lnSpc>
                          <a:spcPct val="100000"/>
                        </a:lnSpc>
                        <a:spcBef>
                          <a:spcPts val="0"/>
                        </a:spcBef>
                        <a:spcAft>
                          <a:spcPts val="0"/>
                        </a:spcAft>
                        <a:buClr>
                          <a:srgbClr val="000000"/>
                        </a:buClr>
                        <a:buSzPts val="1100"/>
                        <a:buFont typeface="Arial"/>
                        <a:buNone/>
                      </a:pPr>
                      <a:r>
                        <a:rPr lang="en-GB" sz="1100" b="1" i="1" u="none" strike="noStrike" cap="none">
                          <a:solidFill>
                            <a:srgbClr val="FF0000"/>
                          </a:solidFill>
                          <a:latin typeface="Calibri"/>
                          <a:ea typeface="Calibri"/>
                          <a:cs typeface="Calibri"/>
                          <a:sym typeface="Calibri"/>
                        </a:rPr>
                        <a:t>far from the beach</a:t>
                      </a:r>
                      <a:endParaRPr sz="1400" u="none" strike="noStrike" cap="none"/>
                    </a:p>
                    <a:p>
                      <a:pPr marL="0" marR="0" lvl="0" indent="0" algn="l" rtl="0">
                        <a:lnSpc>
                          <a:spcPct val="100000"/>
                        </a:lnSpc>
                        <a:spcBef>
                          <a:spcPts val="0"/>
                        </a:spcBef>
                        <a:spcAft>
                          <a:spcPts val="0"/>
                        </a:spcAft>
                        <a:buClr>
                          <a:srgbClr val="000000"/>
                        </a:buClr>
                        <a:buSzPts val="1100"/>
                        <a:buFont typeface="Arial"/>
                        <a:buNone/>
                      </a:pP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Calibri"/>
                          <a:ea typeface="Calibri"/>
                          <a:cs typeface="Calibri"/>
                          <a:sym typeface="Calibri"/>
                        </a:rPr>
                        <a:t>au centre-ville </a:t>
                      </a:r>
                      <a:endParaRPr sz="1400" u="none" strike="noStrike" cap="none"/>
                    </a:p>
                    <a:p>
                      <a:pPr marL="0" marR="0" lvl="0" indent="0" algn="l" rtl="0">
                        <a:lnSpc>
                          <a:spcPct val="100000"/>
                        </a:lnSpc>
                        <a:spcBef>
                          <a:spcPts val="0"/>
                        </a:spcBef>
                        <a:spcAft>
                          <a:spcPts val="0"/>
                        </a:spcAft>
                        <a:buClr>
                          <a:srgbClr val="000000"/>
                        </a:buClr>
                        <a:buSzPts val="1100"/>
                        <a:buFont typeface="Arial"/>
                        <a:buNone/>
                      </a:pPr>
                      <a:r>
                        <a:rPr lang="en-GB" sz="1100" b="1" i="1" u="none" strike="noStrike" cap="none">
                          <a:solidFill>
                            <a:srgbClr val="FF0000"/>
                          </a:solidFill>
                          <a:latin typeface="Calibri"/>
                          <a:ea typeface="Calibri"/>
                          <a:cs typeface="Calibri"/>
                          <a:sym typeface="Calibri"/>
                        </a:rPr>
                        <a:t>in the town centre</a:t>
                      </a:r>
                      <a:endParaRPr sz="1400" u="none" strike="noStrike" cap="none"/>
                    </a:p>
                    <a:p>
                      <a:pPr marL="0" marR="0" lvl="0" indent="0" algn="l" rtl="0">
                        <a:lnSpc>
                          <a:spcPct val="100000"/>
                        </a:lnSpc>
                        <a:spcBef>
                          <a:spcPts val="0"/>
                        </a:spcBef>
                        <a:spcAft>
                          <a:spcPts val="0"/>
                        </a:spcAft>
                        <a:buClr>
                          <a:srgbClr val="000000"/>
                        </a:buClr>
                        <a:buSzPts val="1100"/>
                        <a:buFont typeface="Arial"/>
                        <a:buNone/>
                      </a:pP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Calibri"/>
                          <a:ea typeface="Calibri"/>
                          <a:cs typeface="Calibri"/>
                          <a:sym typeface="Calibri"/>
                        </a:rPr>
                        <a:t>au bord de la mer </a:t>
                      </a:r>
                      <a:endParaRPr sz="1400" u="none" strike="noStrike" cap="none"/>
                    </a:p>
                    <a:p>
                      <a:pPr marL="0" marR="0" lvl="0" indent="0" algn="l" rtl="0">
                        <a:lnSpc>
                          <a:spcPct val="100000"/>
                        </a:lnSpc>
                        <a:spcBef>
                          <a:spcPts val="0"/>
                        </a:spcBef>
                        <a:spcAft>
                          <a:spcPts val="0"/>
                        </a:spcAft>
                        <a:buClr>
                          <a:srgbClr val="000000"/>
                        </a:buClr>
                        <a:buSzPts val="1100"/>
                        <a:buFont typeface="Arial"/>
                        <a:buNone/>
                      </a:pPr>
                      <a:r>
                        <a:rPr lang="en-GB" sz="1100" b="1" i="1" u="none" strike="noStrike" cap="none">
                          <a:solidFill>
                            <a:srgbClr val="FF0000"/>
                          </a:solidFill>
                          <a:latin typeface="Calibri"/>
                          <a:ea typeface="Calibri"/>
                          <a:cs typeface="Calibri"/>
                          <a:sym typeface="Calibri"/>
                        </a:rPr>
                        <a:t>at the seaside</a:t>
                      </a:r>
                      <a:endParaRPr sz="1400" u="none" strike="noStrike" cap="none"/>
                    </a:p>
                    <a:p>
                      <a:pPr marL="0" marR="0" lvl="0" indent="0" algn="l" rtl="0">
                        <a:lnSpc>
                          <a:spcPct val="100000"/>
                        </a:lnSpc>
                        <a:spcBef>
                          <a:spcPts val="0"/>
                        </a:spcBef>
                        <a:spcAft>
                          <a:spcPts val="0"/>
                        </a:spcAft>
                        <a:buClr>
                          <a:srgbClr val="000000"/>
                        </a:buClr>
                        <a:buSzPts val="1100"/>
                        <a:buFont typeface="Arial"/>
                        <a:buNone/>
                      </a:pP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Calibri"/>
                          <a:ea typeface="Calibri"/>
                          <a:cs typeface="Calibri"/>
                          <a:sym typeface="Calibri"/>
                        </a:rPr>
                        <a:t>à la campagne </a:t>
                      </a:r>
                      <a:endParaRPr sz="1400" u="none" strike="noStrike" cap="none"/>
                    </a:p>
                    <a:p>
                      <a:pPr marL="0" marR="0" lvl="0" indent="0" algn="l" rtl="0">
                        <a:lnSpc>
                          <a:spcPct val="100000"/>
                        </a:lnSpc>
                        <a:spcBef>
                          <a:spcPts val="0"/>
                        </a:spcBef>
                        <a:spcAft>
                          <a:spcPts val="0"/>
                        </a:spcAft>
                        <a:buClr>
                          <a:srgbClr val="000000"/>
                        </a:buClr>
                        <a:buSzPts val="1100"/>
                        <a:buFont typeface="Arial"/>
                        <a:buNone/>
                      </a:pPr>
                      <a:r>
                        <a:rPr lang="en-GB" sz="1100" b="1" i="1" u="none" strike="noStrike" cap="none">
                          <a:solidFill>
                            <a:srgbClr val="FF0000"/>
                          </a:solidFill>
                          <a:latin typeface="Calibri"/>
                          <a:ea typeface="Calibri"/>
                          <a:cs typeface="Calibri"/>
                          <a:sym typeface="Calibri"/>
                        </a:rPr>
                        <a:t>in the countryside </a:t>
                      </a:r>
                      <a:endParaRPr sz="1400" u="none" strike="noStrike" cap="none"/>
                    </a:p>
                    <a:p>
                      <a:pPr marL="0" marR="0" lvl="0" indent="0" algn="l" rtl="0">
                        <a:lnSpc>
                          <a:spcPct val="100000"/>
                        </a:lnSpc>
                        <a:spcBef>
                          <a:spcPts val="0"/>
                        </a:spcBef>
                        <a:spcAft>
                          <a:spcPts val="0"/>
                        </a:spcAft>
                        <a:buClr>
                          <a:srgbClr val="000000"/>
                        </a:buClr>
                        <a:buSzPts val="1100"/>
                        <a:buFont typeface="Arial"/>
                        <a:buNone/>
                      </a:pP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Calibri"/>
                          <a:ea typeface="Calibri"/>
                          <a:cs typeface="Calibri"/>
                          <a:sym typeface="Calibri"/>
                        </a:rPr>
                        <a:t>à la montagne </a:t>
                      </a:r>
                      <a:endParaRPr sz="1400" u="none" strike="noStrike" cap="none"/>
                    </a:p>
                    <a:p>
                      <a:pPr marL="0" marR="0" lvl="0" indent="0" algn="l" rtl="0">
                        <a:lnSpc>
                          <a:spcPct val="100000"/>
                        </a:lnSpc>
                        <a:spcBef>
                          <a:spcPts val="0"/>
                        </a:spcBef>
                        <a:spcAft>
                          <a:spcPts val="0"/>
                        </a:spcAft>
                        <a:buClr>
                          <a:srgbClr val="000000"/>
                        </a:buClr>
                        <a:buSzPts val="1100"/>
                        <a:buFont typeface="Arial"/>
                        <a:buNone/>
                      </a:pPr>
                      <a:r>
                        <a:rPr lang="en-GB" sz="1100" b="1" i="1" u="none" strike="noStrike" cap="none">
                          <a:solidFill>
                            <a:srgbClr val="FF0000"/>
                          </a:solidFill>
                          <a:latin typeface="Calibri"/>
                          <a:ea typeface="Calibri"/>
                          <a:cs typeface="Calibri"/>
                          <a:sym typeface="Calibri"/>
                        </a:rPr>
                        <a:t>in the mountains</a:t>
                      </a: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000"/>
                        <a:buFont typeface="Arial"/>
                        <a:buNone/>
                      </a:pPr>
                      <a:endParaRPr sz="1100" b="1" i="1" u="none" strike="noStrike" cap="none">
                        <a:solidFill>
                          <a:schemeClr val="dk1"/>
                        </a:solidFill>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c’était</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100" b="1" i="1" u="none" strike="noStrike" cap="none">
                          <a:solidFill>
                            <a:srgbClr val="FF0000"/>
                          </a:solidFill>
                          <a:latin typeface="Calibri"/>
                          <a:ea typeface="Calibri"/>
                          <a:cs typeface="Calibri"/>
                          <a:sym typeface="Calibri"/>
                        </a:rPr>
                        <a:t>it was</a:t>
                      </a: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ce n’était pas</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100" b="1" i="1" u="none" strike="noStrike" cap="none">
                          <a:solidFill>
                            <a:srgbClr val="FF0000"/>
                          </a:solidFill>
                          <a:latin typeface="Calibri"/>
                          <a:ea typeface="Calibri"/>
                          <a:cs typeface="Calibri"/>
                          <a:sym typeface="Calibri"/>
                        </a:rPr>
                        <a:t>it wasn’t</a:t>
                      </a: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l’hôtel était</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100" b="1" i="1" u="none" strike="noStrike" cap="none">
                          <a:solidFill>
                            <a:srgbClr val="FF0000"/>
                          </a:solidFill>
                          <a:latin typeface="Calibri"/>
                          <a:ea typeface="Calibri"/>
                          <a:cs typeface="Calibri"/>
                          <a:sym typeface="Calibri"/>
                        </a:rPr>
                        <a:t>the hotel was </a:t>
                      </a:r>
                      <a:endParaRPr sz="1400" u="none" strike="noStrike" cap="none"/>
                    </a:p>
                    <a:p>
                      <a:pPr marL="0" marR="0" lvl="0" indent="0" algn="l" rtl="0">
                        <a:lnSpc>
                          <a:spcPct val="100000"/>
                        </a:lnSpc>
                        <a:spcBef>
                          <a:spcPts val="0"/>
                        </a:spcBef>
                        <a:spcAft>
                          <a:spcPts val="0"/>
                        </a:spcAft>
                        <a:buClr>
                          <a:schemeClr val="dk1"/>
                        </a:buClr>
                        <a:buSzPts val="1100"/>
                        <a:buFont typeface="Calibri"/>
                        <a:buNone/>
                      </a:pP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la chambre était </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100" b="1" i="1" u="none" strike="noStrike" cap="none">
                          <a:solidFill>
                            <a:srgbClr val="FF0000"/>
                          </a:solidFill>
                          <a:latin typeface="Calibri"/>
                          <a:ea typeface="Calibri"/>
                          <a:cs typeface="Calibri"/>
                          <a:sym typeface="Calibri"/>
                        </a:rPr>
                        <a:t>the room was </a:t>
                      </a:r>
                      <a:endParaRPr sz="1400" u="none" strike="noStrike" cap="none"/>
                    </a:p>
                    <a:p>
                      <a:pPr marL="0" marR="0" lvl="0" indent="0" algn="l" rtl="0">
                        <a:lnSpc>
                          <a:spcPct val="100000"/>
                        </a:lnSpc>
                        <a:spcBef>
                          <a:spcPts val="0"/>
                        </a:spcBef>
                        <a:spcAft>
                          <a:spcPts val="0"/>
                        </a:spcAft>
                        <a:buClr>
                          <a:schemeClr val="dk1"/>
                        </a:buClr>
                        <a:buSzPts val="1100"/>
                        <a:buFont typeface="Calibri"/>
                        <a:buNone/>
                      </a:pP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le lit était </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100" b="1" i="1" u="none" strike="noStrike" cap="none">
                          <a:solidFill>
                            <a:srgbClr val="FF0000"/>
                          </a:solidFill>
                          <a:latin typeface="Calibri"/>
                          <a:ea typeface="Calibri"/>
                          <a:cs typeface="Calibri"/>
                          <a:sym typeface="Calibri"/>
                        </a:rPr>
                        <a:t>the bed was </a:t>
                      </a:r>
                      <a:endParaRPr sz="1400" u="none" strike="noStrike" cap="none"/>
                    </a:p>
                    <a:p>
                      <a:pPr marL="0" marR="0" lvl="0" indent="0" algn="l" rtl="0">
                        <a:lnSpc>
                          <a:spcPct val="100000"/>
                        </a:lnSpc>
                        <a:spcBef>
                          <a:spcPts val="0"/>
                        </a:spcBef>
                        <a:spcAft>
                          <a:spcPts val="0"/>
                        </a:spcAft>
                        <a:buClr>
                          <a:schemeClr val="dk1"/>
                        </a:buClr>
                        <a:buSzPts val="1100"/>
                        <a:buFont typeface="Calibri"/>
                        <a:buNone/>
                      </a:pP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le restaurant était </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100" b="1" i="1" u="none" strike="noStrike" cap="none">
                          <a:solidFill>
                            <a:srgbClr val="FF0000"/>
                          </a:solidFill>
                          <a:latin typeface="Calibri"/>
                          <a:ea typeface="Calibri"/>
                          <a:cs typeface="Calibri"/>
                          <a:sym typeface="Calibri"/>
                        </a:rPr>
                        <a:t>the restaurant was </a:t>
                      </a:r>
                      <a:endParaRPr sz="1400" u="none" strike="noStrike" cap="none"/>
                    </a:p>
                    <a:p>
                      <a:pPr marL="0" marR="0" lvl="0" indent="0" algn="l" rtl="0">
                        <a:lnSpc>
                          <a:spcPct val="100000"/>
                        </a:lnSpc>
                        <a:spcBef>
                          <a:spcPts val="0"/>
                        </a:spcBef>
                        <a:spcAft>
                          <a:spcPts val="0"/>
                        </a:spcAft>
                        <a:buClr>
                          <a:schemeClr val="dk1"/>
                        </a:buClr>
                        <a:buSzPts val="1100"/>
                        <a:buFont typeface="Calibri"/>
                        <a:buNone/>
                      </a:pP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la piscine était </a:t>
                      </a:r>
                      <a:r>
                        <a:rPr lang="en-GB" sz="1100" b="1" i="1" u="none" strike="noStrike" cap="none">
                          <a:solidFill>
                            <a:srgbClr val="FF0000"/>
                          </a:solidFill>
                          <a:latin typeface="Calibri"/>
                          <a:ea typeface="Calibri"/>
                          <a:cs typeface="Calibri"/>
                          <a:sym typeface="Calibri"/>
                        </a:rPr>
                        <a:t>the pool was </a:t>
                      </a:r>
                      <a:endParaRPr sz="1400" u="none" strike="noStrike" cap="none"/>
                    </a:p>
                    <a:p>
                      <a:pPr marL="0" marR="0" lvl="0" indent="0" algn="l" rtl="0">
                        <a:lnSpc>
                          <a:spcPct val="100000"/>
                        </a:lnSpc>
                        <a:spcBef>
                          <a:spcPts val="0"/>
                        </a:spcBef>
                        <a:spcAft>
                          <a:spcPts val="0"/>
                        </a:spcAft>
                        <a:buClr>
                          <a:schemeClr val="dk1"/>
                        </a:buClr>
                        <a:buSzPts val="1100"/>
                        <a:buFont typeface="Calibri"/>
                        <a:buNone/>
                      </a:pPr>
                      <a:endParaRPr sz="1100" b="1" i="0" u="none" strike="noStrike" cap="none">
                        <a:solidFill>
                          <a:schemeClr val="dk1"/>
                        </a:solidFill>
                        <a:latin typeface="Calibri"/>
                        <a:ea typeface="Calibri"/>
                        <a:cs typeface="Calibri"/>
                        <a:sym typeface="Calibri"/>
                      </a:endParaRPr>
                    </a:p>
                  </a:txBody>
                  <a:tcPr marL="28925" marR="28925" marT="14475" marB="1447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propre </a:t>
                      </a:r>
                      <a:r>
                        <a:rPr lang="en-GB" sz="1100" b="1" i="1" u="none" strike="noStrike" cap="none">
                          <a:solidFill>
                            <a:srgbClr val="FF0000"/>
                          </a:solidFill>
                          <a:latin typeface="Calibri"/>
                          <a:ea typeface="Calibri"/>
                          <a:cs typeface="Calibri"/>
                          <a:sym typeface="Calibri"/>
                        </a:rPr>
                        <a:t>clean </a:t>
                      </a:r>
                      <a:endParaRPr sz="1400" u="none" strike="noStrike" cap="none"/>
                    </a:p>
                    <a:p>
                      <a:pPr marL="0" marR="0" lvl="0" indent="0" algn="l" rtl="0">
                        <a:lnSpc>
                          <a:spcPct val="100000"/>
                        </a:lnSpc>
                        <a:spcBef>
                          <a:spcPts val="0"/>
                        </a:spcBef>
                        <a:spcAft>
                          <a:spcPts val="0"/>
                        </a:spcAft>
                        <a:buClr>
                          <a:schemeClr val="dk1"/>
                        </a:buClr>
                        <a:buSzPts val="1100"/>
                        <a:buFont typeface="Calibri"/>
                        <a:buNone/>
                      </a:pP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pratique </a:t>
                      </a:r>
                      <a:r>
                        <a:rPr lang="en-GB" sz="1100" b="1" i="1" u="none" strike="noStrike" cap="none">
                          <a:solidFill>
                            <a:srgbClr val="FF0000"/>
                          </a:solidFill>
                          <a:latin typeface="Calibri"/>
                          <a:ea typeface="Calibri"/>
                          <a:cs typeface="Calibri"/>
                          <a:sym typeface="Calibri"/>
                        </a:rPr>
                        <a:t>practical </a:t>
                      </a:r>
                      <a:endParaRPr sz="1400" u="none" strike="noStrike" cap="none"/>
                    </a:p>
                    <a:p>
                      <a:pPr marL="0" marR="0" lvl="0" indent="0" algn="l" rtl="0">
                        <a:lnSpc>
                          <a:spcPct val="100000"/>
                        </a:lnSpc>
                        <a:spcBef>
                          <a:spcPts val="0"/>
                        </a:spcBef>
                        <a:spcAft>
                          <a:spcPts val="0"/>
                        </a:spcAft>
                        <a:buClr>
                          <a:schemeClr val="dk1"/>
                        </a:buClr>
                        <a:buSzPts val="1100"/>
                        <a:buFont typeface="Calibri"/>
                        <a:buNone/>
                      </a:pP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génial </a:t>
                      </a:r>
                      <a:r>
                        <a:rPr lang="en-GB" sz="1100" b="1" i="1" u="none" strike="noStrike" cap="none">
                          <a:solidFill>
                            <a:srgbClr val="FF0000"/>
                          </a:solidFill>
                          <a:latin typeface="Calibri"/>
                          <a:ea typeface="Calibri"/>
                          <a:cs typeface="Calibri"/>
                          <a:sym typeface="Calibri"/>
                        </a:rPr>
                        <a:t>great</a:t>
                      </a: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confortable </a:t>
                      </a:r>
                      <a:r>
                        <a:rPr lang="en-GB" sz="1100" b="1" i="1" u="none" strike="noStrike" cap="none">
                          <a:solidFill>
                            <a:srgbClr val="FF0000"/>
                          </a:solidFill>
                          <a:latin typeface="Calibri"/>
                          <a:ea typeface="Calibri"/>
                          <a:cs typeface="Calibri"/>
                          <a:sym typeface="Calibri"/>
                        </a:rPr>
                        <a:t>comfortable</a:t>
                      </a: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petit </a:t>
                      </a:r>
                      <a:r>
                        <a:rPr lang="en-GB" sz="1100" b="1" i="1" u="none" strike="noStrike" cap="none">
                          <a:solidFill>
                            <a:srgbClr val="FF0000"/>
                          </a:solidFill>
                          <a:latin typeface="Calibri"/>
                          <a:ea typeface="Calibri"/>
                          <a:cs typeface="Calibri"/>
                          <a:sym typeface="Calibri"/>
                        </a:rPr>
                        <a:t>small</a:t>
                      </a: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grand </a:t>
                      </a:r>
                      <a:r>
                        <a:rPr lang="en-GB" sz="1100" b="1" i="1" u="none" strike="noStrike" cap="none">
                          <a:solidFill>
                            <a:srgbClr val="FF0000"/>
                          </a:solidFill>
                          <a:latin typeface="Calibri"/>
                          <a:ea typeface="Calibri"/>
                          <a:cs typeface="Calibri"/>
                          <a:sym typeface="Calibri"/>
                        </a:rPr>
                        <a:t>big</a:t>
                      </a:r>
                      <a:endParaRPr sz="1400" u="none" strike="noStrike" cap="none"/>
                    </a:p>
                    <a:p>
                      <a:pPr marL="0" marR="0" lvl="0" indent="0" algn="l" rtl="0">
                        <a:lnSpc>
                          <a:spcPct val="100000"/>
                        </a:lnSpc>
                        <a:spcBef>
                          <a:spcPts val="0"/>
                        </a:spcBef>
                        <a:spcAft>
                          <a:spcPts val="0"/>
                        </a:spcAft>
                        <a:buClr>
                          <a:schemeClr val="dk1"/>
                        </a:buClr>
                        <a:buSzPts val="1100"/>
                        <a:buFont typeface="Calibri"/>
                        <a:buNone/>
                      </a:pP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cher</a:t>
                      </a:r>
                      <a:r>
                        <a:rPr lang="en-GB" sz="1100" b="1" i="1" u="none" strike="noStrike" cap="none">
                          <a:solidFill>
                            <a:srgbClr val="FF0000"/>
                          </a:solidFill>
                          <a:latin typeface="Calibri"/>
                          <a:ea typeface="Calibri"/>
                          <a:cs typeface="Calibri"/>
                          <a:sym typeface="Calibri"/>
                        </a:rPr>
                        <a:t> expensive</a:t>
                      </a:r>
                      <a:endParaRPr sz="1400" u="none" strike="noStrike" cap="none"/>
                    </a:p>
                    <a:p>
                      <a:pPr marL="0" marR="0" lvl="0" indent="0" algn="l" rtl="0">
                        <a:lnSpc>
                          <a:spcPct val="100000"/>
                        </a:lnSpc>
                        <a:spcBef>
                          <a:spcPts val="0"/>
                        </a:spcBef>
                        <a:spcAft>
                          <a:spcPts val="0"/>
                        </a:spcAft>
                        <a:buClr>
                          <a:schemeClr val="dk1"/>
                        </a:buClr>
                        <a:buSzPts val="1100"/>
                        <a:buFont typeface="Calibri"/>
                        <a:buNone/>
                      </a:pP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sale </a:t>
                      </a:r>
                      <a:r>
                        <a:rPr lang="en-GB" sz="1100" b="1" i="1" u="none" strike="noStrike" cap="none">
                          <a:solidFill>
                            <a:srgbClr val="FF0000"/>
                          </a:solidFill>
                          <a:latin typeface="Calibri"/>
                          <a:ea typeface="Calibri"/>
                          <a:cs typeface="Calibri"/>
                          <a:sym typeface="Calibri"/>
                        </a:rPr>
                        <a:t>dirty</a:t>
                      </a:r>
                      <a:endParaRPr sz="1400" u="none" strike="noStrike" cap="none"/>
                    </a:p>
                    <a:p>
                      <a:pPr marL="0" marR="0" lvl="0" indent="0" algn="l" rtl="0">
                        <a:lnSpc>
                          <a:spcPct val="100000"/>
                        </a:lnSpc>
                        <a:spcBef>
                          <a:spcPts val="0"/>
                        </a:spcBef>
                        <a:spcAft>
                          <a:spcPts val="0"/>
                        </a:spcAft>
                        <a:buClr>
                          <a:schemeClr val="dk1"/>
                        </a:buClr>
                        <a:buSzPts val="1100"/>
                        <a:buFont typeface="Calibri"/>
                        <a:buNone/>
                      </a:pP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loin de tout </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100" b="1" i="1" u="none" strike="noStrike" cap="none">
                          <a:solidFill>
                            <a:srgbClr val="FF0000"/>
                          </a:solidFill>
                          <a:latin typeface="Calibri"/>
                          <a:ea typeface="Calibri"/>
                          <a:cs typeface="Calibri"/>
                          <a:sym typeface="Calibri"/>
                        </a:rPr>
                        <a:t>far from everything</a:t>
                      </a:r>
                      <a:endParaRPr sz="1400" u="none" strike="noStrike" cap="none"/>
                    </a:p>
                  </a:txBody>
                  <a:tcPr marL="28925" marR="28925" marT="14475" marB="1447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extLst>
                  <a:ext uri="{0D108BD9-81ED-4DB2-BD59-A6C34878D82A}">
                    <a16:rowId xmlns:a16="http://schemas.microsoft.com/office/drawing/2014/main" val="10001"/>
                  </a:ext>
                </a:extLst>
              </a:tr>
              <a:tr h="2536050">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il y avait </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100" b="1" i="1" u="none" strike="noStrike" cap="none">
                          <a:solidFill>
                            <a:srgbClr val="FF0000"/>
                          </a:solidFill>
                          <a:latin typeface="Calibri"/>
                          <a:ea typeface="Calibri"/>
                          <a:cs typeface="Calibri"/>
                          <a:sym typeface="Calibri"/>
                        </a:rPr>
                        <a:t>there was</a:t>
                      </a: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100" b="1" i="1" u="none" strike="noStrike" cap="none">
                          <a:solidFill>
                            <a:srgbClr val="FF0000"/>
                          </a:solidFill>
                          <a:latin typeface="Calibri"/>
                          <a:ea typeface="Calibri"/>
                          <a:cs typeface="Calibri"/>
                          <a:sym typeface="Calibri"/>
                        </a:rPr>
                        <a:t>(it had)</a:t>
                      </a:r>
                      <a:endParaRPr sz="1400" u="none" strike="noStrike" cap="none"/>
                    </a:p>
                    <a:p>
                      <a:pPr marL="0" marR="0" lvl="0" indent="0" algn="l" rtl="0">
                        <a:lnSpc>
                          <a:spcPct val="100000"/>
                        </a:lnSpc>
                        <a:spcBef>
                          <a:spcPts val="0"/>
                        </a:spcBef>
                        <a:spcAft>
                          <a:spcPts val="0"/>
                        </a:spcAft>
                        <a:buClr>
                          <a:schemeClr val="dk1"/>
                        </a:buClr>
                        <a:buSzPts val="1100"/>
                        <a:buFont typeface="Calibri"/>
                        <a:buNone/>
                      </a:pP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il n’y avait pas de </a:t>
                      </a:r>
                      <a:r>
                        <a:rPr lang="en-GB" sz="1100" b="1" i="0" u="none" strike="sngStrike" cap="none">
                          <a:solidFill>
                            <a:schemeClr val="dk1"/>
                          </a:solidFill>
                          <a:latin typeface="Calibri"/>
                          <a:ea typeface="Calibri"/>
                          <a:cs typeface="Calibri"/>
                          <a:sym typeface="Calibri"/>
                        </a:rPr>
                        <a:t>(un/une)</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100" b="1" i="1" u="none" strike="noStrike" cap="none">
                          <a:solidFill>
                            <a:srgbClr val="FF0000"/>
                          </a:solidFill>
                          <a:latin typeface="Calibri"/>
                          <a:ea typeface="Calibri"/>
                          <a:cs typeface="Calibri"/>
                          <a:sym typeface="Calibri"/>
                        </a:rPr>
                        <a:t>there was not</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100" b="1" i="1" u="none" strike="noStrike" cap="none">
                          <a:solidFill>
                            <a:srgbClr val="FF0000"/>
                          </a:solidFill>
                          <a:latin typeface="Calibri"/>
                          <a:ea typeface="Calibri"/>
                          <a:cs typeface="Calibri"/>
                          <a:sym typeface="Calibri"/>
                        </a:rPr>
                        <a:t>(it didn’t have)</a:t>
                      </a:r>
                      <a:endParaRPr sz="1400" u="none" strike="noStrike" cap="none"/>
                    </a:p>
                    <a:p>
                      <a:pPr marL="0" marR="0" lvl="0" indent="0" algn="l" rtl="0">
                        <a:lnSpc>
                          <a:spcPct val="100000"/>
                        </a:lnSpc>
                        <a:spcBef>
                          <a:spcPts val="0"/>
                        </a:spcBef>
                        <a:spcAft>
                          <a:spcPts val="0"/>
                        </a:spcAft>
                        <a:buClr>
                          <a:schemeClr val="dk1"/>
                        </a:buClr>
                        <a:buSzPts val="1100"/>
                        <a:buFont typeface="Calibri"/>
                        <a:buNone/>
                      </a:pPr>
                      <a:endParaRPr sz="1100" b="1" i="1" u="none" strike="noStrike" cap="none">
                        <a:solidFill>
                          <a:srgbClr val="FF0000"/>
                        </a:solidFill>
                        <a:latin typeface="Calibri"/>
                        <a:ea typeface="Calibri"/>
                        <a:cs typeface="Calibri"/>
                        <a:sym typeface="Calibri"/>
                      </a:endParaRPr>
                    </a:p>
                  </a:txBody>
                  <a:tcPr marL="28925" marR="28925" marT="14475" marB="1447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une piscine</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100" b="1" i="1" u="none" strike="noStrike" cap="none">
                          <a:solidFill>
                            <a:srgbClr val="FF0000"/>
                          </a:solidFill>
                          <a:latin typeface="Calibri"/>
                          <a:ea typeface="Calibri"/>
                          <a:cs typeface="Calibri"/>
                          <a:sym typeface="Calibri"/>
                        </a:rPr>
                        <a:t>a swimming-pool</a:t>
                      </a: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un parking gratuit</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100" b="1" i="1" u="none" strike="noStrike" cap="none">
                          <a:solidFill>
                            <a:srgbClr val="FF0000"/>
                          </a:solidFill>
                          <a:latin typeface="Calibri"/>
                          <a:ea typeface="Calibri"/>
                          <a:cs typeface="Calibri"/>
                          <a:sym typeface="Calibri"/>
                        </a:rPr>
                        <a:t>a free car park</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un grand jardin</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100" b="1" i="1" u="none" strike="noStrike" cap="none">
                          <a:solidFill>
                            <a:srgbClr val="FF0000"/>
                          </a:solidFill>
                          <a:latin typeface="Calibri"/>
                          <a:ea typeface="Calibri"/>
                          <a:cs typeface="Calibri"/>
                          <a:sym typeface="Calibri"/>
                        </a:rPr>
                        <a:t>a big garden</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un terrain de sport</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100" b="1" i="1" u="none" strike="noStrike" cap="none">
                          <a:solidFill>
                            <a:srgbClr val="FF0000"/>
                          </a:solidFill>
                          <a:latin typeface="Calibri"/>
                          <a:ea typeface="Calibri"/>
                          <a:cs typeface="Calibri"/>
                          <a:sym typeface="Calibri"/>
                        </a:rPr>
                        <a:t>a sports ground</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une vue sur la mer</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100" b="1" i="1" u="none" strike="noStrike" cap="none">
                          <a:solidFill>
                            <a:srgbClr val="FF0000"/>
                          </a:solidFill>
                          <a:latin typeface="Calibri"/>
                          <a:ea typeface="Calibri"/>
                          <a:cs typeface="Calibri"/>
                          <a:sym typeface="Calibri"/>
                        </a:rPr>
                        <a:t>a sea-view</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une salle de jeux</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100" b="1" i="1" u="none" strike="noStrike" cap="none">
                          <a:solidFill>
                            <a:srgbClr val="FF0000"/>
                          </a:solidFill>
                          <a:latin typeface="Calibri"/>
                          <a:ea typeface="Calibri"/>
                          <a:cs typeface="Calibri"/>
                          <a:sym typeface="Calibri"/>
                        </a:rPr>
                        <a:t>a games room</a:t>
                      </a:r>
                      <a:endParaRPr sz="1100" b="1" i="0" u="none" strike="noStrike" cap="none">
                        <a:solidFill>
                          <a:schemeClr val="dk1"/>
                        </a:solidFill>
                        <a:latin typeface="Calibri"/>
                        <a:ea typeface="Calibri"/>
                        <a:cs typeface="Calibri"/>
                        <a:sym typeface="Calibri"/>
                      </a:endParaRPr>
                    </a:p>
                  </a:txBody>
                  <a:tcPr marL="28925" marR="28925" marT="14475" marB="1447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extLst>
                  <a:ext uri="{0D108BD9-81ED-4DB2-BD59-A6C34878D82A}">
                    <a16:rowId xmlns:a16="http://schemas.microsoft.com/office/drawing/2014/main" val="10002"/>
                  </a:ext>
                </a:extLst>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7"/>
          <p:cNvSpPr txBox="1"/>
          <p:nvPr/>
        </p:nvSpPr>
        <p:spPr>
          <a:xfrm>
            <a:off x="238268" y="91529"/>
            <a:ext cx="11715464" cy="369291"/>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Calibri"/>
                <a:ea typeface="Calibri"/>
                <a:cs typeface="Calibri"/>
                <a:sym typeface="Calibri"/>
              </a:rPr>
              <a:t>French: Knowledge Organiser 9.12: Holiday accommodation</a:t>
            </a:r>
            <a:endParaRPr sz="1800" b="0" i="0" u="none" strike="noStrike" cap="none">
              <a:solidFill>
                <a:schemeClr val="lt1"/>
              </a:solidFill>
              <a:latin typeface="Calibri"/>
              <a:ea typeface="Calibri"/>
              <a:cs typeface="Calibri"/>
              <a:sym typeface="Calibri"/>
            </a:endParaRPr>
          </a:p>
        </p:txBody>
      </p:sp>
      <p:sp>
        <p:nvSpPr>
          <p:cNvPr id="227" name="Google Shape;227;p7"/>
          <p:cNvSpPr txBox="1">
            <a:spLocks noGrp="1"/>
          </p:cNvSpPr>
          <p:nvPr>
            <p:ph type="sldNum" idx="12"/>
          </p:nvPr>
        </p:nvSpPr>
        <p:spPr>
          <a:xfrm>
            <a:off x="8737600" y="6356351"/>
            <a:ext cx="2844900" cy="3651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fld id="{00000000-1234-1234-1234-123412341234}" type="slidenum">
              <a:rPr lang="en-GB" sz="1200" b="0" i="0" u="none" strike="noStrike" cap="none">
                <a:solidFill>
                  <a:srgbClr val="888888"/>
                </a:solidFill>
                <a:latin typeface="Calibri"/>
                <a:ea typeface="Calibri"/>
                <a:cs typeface="Calibri"/>
                <a:sym typeface="Calibri"/>
              </a:rPr>
              <a:t>18</a:t>
            </a:fld>
            <a:endParaRPr sz="1800" b="0" i="0" u="none" strike="noStrike" cap="none">
              <a:solidFill>
                <a:schemeClr val="lt1"/>
              </a:solidFill>
              <a:latin typeface="Calibri"/>
              <a:ea typeface="Calibri"/>
              <a:cs typeface="Calibri"/>
              <a:sym typeface="Calibri"/>
            </a:endParaRPr>
          </a:p>
        </p:txBody>
      </p:sp>
      <p:graphicFrame>
        <p:nvGraphicFramePr>
          <p:cNvPr id="228" name="Google Shape;228;p7"/>
          <p:cNvGraphicFramePr/>
          <p:nvPr/>
        </p:nvGraphicFramePr>
        <p:xfrm>
          <a:off x="238268" y="523681"/>
          <a:ext cx="11715475" cy="6242790"/>
        </p:xfrm>
        <a:graphic>
          <a:graphicData uri="http://schemas.openxmlformats.org/drawingml/2006/table">
            <a:tbl>
              <a:tblPr>
                <a:noFill/>
                <a:tableStyleId>{79F1E117-1295-4EC3-947D-17D092A7BB19}</a:tableStyleId>
              </a:tblPr>
              <a:tblGrid>
                <a:gridCol w="2892825">
                  <a:extLst>
                    <a:ext uri="{9D8B030D-6E8A-4147-A177-3AD203B41FA5}">
                      <a16:colId xmlns:a16="http://schemas.microsoft.com/office/drawing/2014/main" val="20000"/>
                    </a:ext>
                  </a:extLst>
                </a:gridCol>
                <a:gridCol w="539075">
                  <a:extLst>
                    <a:ext uri="{9D8B030D-6E8A-4147-A177-3AD203B41FA5}">
                      <a16:colId xmlns:a16="http://schemas.microsoft.com/office/drawing/2014/main" val="20001"/>
                    </a:ext>
                  </a:extLst>
                </a:gridCol>
                <a:gridCol w="2201225">
                  <a:extLst>
                    <a:ext uri="{9D8B030D-6E8A-4147-A177-3AD203B41FA5}">
                      <a16:colId xmlns:a16="http://schemas.microsoft.com/office/drawing/2014/main" val="20002"/>
                    </a:ext>
                  </a:extLst>
                </a:gridCol>
                <a:gridCol w="1100600">
                  <a:extLst>
                    <a:ext uri="{9D8B030D-6E8A-4147-A177-3AD203B41FA5}">
                      <a16:colId xmlns:a16="http://schemas.microsoft.com/office/drawing/2014/main" val="20003"/>
                    </a:ext>
                  </a:extLst>
                </a:gridCol>
                <a:gridCol w="1594775">
                  <a:extLst>
                    <a:ext uri="{9D8B030D-6E8A-4147-A177-3AD203B41FA5}">
                      <a16:colId xmlns:a16="http://schemas.microsoft.com/office/drawing/2014/main" val="20004"/>
                    </a:ext>
                  </a:extLst>
                </a:gridCol>
                <a:gridCol w="3386975">
                  <a:extLst>
                    <a:ext uri="{9D8B030D-6E8A-4147-A177-3AD203B41FA5}">
                      <a16:colId xmlns:a16="http://schemas.microsoft.com/office/drawing/2014/main" val="20005"/>
                    </a:ext>
                  </a:extLst>
                </a:gridCol>
              </a:tblGrid>
              <a:tr h="187550">
                <a:tc gridSpan="6">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Dream accommodation </a:t>
                      </a:r>
                      <a:r>
                        <a:rPr lang="en-GB" sz="1200" u="none" strike="noStrike" cap="none">
                          <a:latin typeface="Calibri"/>
                          <a:ea typeface="Calibri"/>
                          <a:cs typeface="Calibri"/>
                          <a:sym typeface="Calibri"/>
                        </a:rPr>
                        <a:t>Comment serait ton logement idéal? </a:t>
                      </a:r>
                      <a:r>
                        <a:rPr lang="en-GB" sz="1200" i="1" u="none" strike="noStrike" cap="none">
                          <a:solidFill>
                            <a:srgbClr val="FF0000"/>
                          </a:solidFill>
                          <a:latin typeface="Calibri"/>
                          <a:ea typeface="Calibri"/>
                          <a:cs typeface="Calibri"/>
                          <a:sym typeface="Calibri"/>
                        </a:rPr>
                        <a:t>What would your ideal accommodation be like?</a:t>
                      </a:r>
                      <a:endParaRPr sz="1200" u="none" strike="noStrike" cap="none">
                        <a:solidFill>
                          <a:srgbClr val="FF0000"/>
                        </a:solidFill>
                        <a:latin typeface="Calibri"/>
                        <a:ea typeface="Calibri"/>
                        <a:cs typeface="Calibri"/>
                        <a:sym typeface="Calibri"/>
                      </a:endParaRPr>
                    </a:p>
                  </a:txBody>
                  <a:tcPr marL="51425" marR="51425" marT="25725" marB="25725" anchor="ctr">
                    <a:lnL w="12700" cap="flat" cmpd="sng">
                      <a:solidFill>
                        <a:schemeClr val="dk1"/>
                      </a:solidFill>
                      <a:prstDash val="solid"/>
                      <a:round/>
                      <a:headEnd type="none" w="sm" len="sm"/>
                      <a:tailEnd type="none" w="sm" len="sm"/>
                    </a:lnL>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2F2F2"/>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808175">
                <a:tc rowSpan="4" gridSpan="2">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Pour les vacances de mes rêves</a:t>
                      </a:r>
                      <a:endParaRPr sz="12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200"/>
                        <a:buFont typeface="Arial"/>
                        <a:buNone/>
                      </a:pPr>
                      <a:r>
                        <a:rPr lang="en-GB" sz="1200" b="1" i="1" u="none" strike="noStrike" cap="none">
                          <a:solidFill>
                            <a:srgbClr val="FF0000"/>
                          </a:solidFill>
                          <a:latin typeface="Calibri"/>
                          <a:ea typeface="Calibri"/>
                          <a:cs typeface="Calibri"/>
                          <a:sym typeface="Calibri"/>
                        </a:rPr>
                        <a:t>For my dream holiday</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Si j’avais le choix </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If I had the choice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Si j’avais l’occasion </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If I had the opportunity</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Si j’avais assez d’argent </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If I had enough money</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Si j’avais le temps </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If I had the time</a:t>
                      </a: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Si je pouvais </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If I could</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Si j’étais riche </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If I were rich</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Si je devais choisir </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If I had to choose</a:t>
                      </a:r>
                      <a:endParaRPr sz="1200" u="none" strike="noStrike" cap="none">
                        <a:latin typeface="Calibri"/>
                        <a:ea typeface="Calibri"/>
                        <a:cs typeface="Calibri"/>
                        <a:sym typeface="Calibri"/>
                      </a:endParaRPr>
                    </a:p>
                  </a:txBody>
                  <a:tcPr marL="51425" marR="51425" marT="25725" marB="2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2CC"/>
                    </a:solidFill>
                  </a:tcPr>
                </a:tc>
                <a:tc rowSpan="4"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je voudrais rester</a:t>
                      </a:r>
                      <a:endParaRPr sz="12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I would like to stay</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je resterais</a:t>
                      </a:r>
                      <a:endParaRPr sz="12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I would stay</a:t>
                      </a:r>
                      <a:endParaRPr sz="1200" u="none" strike="noStrike" cap="none">
                        <a:latin typeface="Calibri"/>
                        <a:ea typeface="Calibri"/>
                        <a:cs typeface="Calibri"/>
                        <a:sym typeface="Calibri"/>
                      </a:endParaRPr>
                    </a:p>
                  </a:txBody>
                  <a:tcPr marL="51425" marR="51425" marT="25725" marB="2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2CC"/>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dans un hôtel de luxe </a:t>
                      </a:r>
                      <a:r>
                        <a:rPr lang="en-GB" sz="1200" b="1" i="1" u="none" strike="noStrike" cap="none">
                          <a:solidFill>
                            <a:srgbClr val="FF0000"/>
                          </a:solidFill>
                          <a:latin typeface="Calibri"/>
                          <a:ea typeface="Calibri"/>
                          <a:cs typeface="Calibri"/>
                          <a:sym typeface="Calibri"/>
                        </a:rPr>
                        <a:t>in a luxury hotel </a:t>
                      </a:r>
                      <a:endParaRPr sz="1200" b="1" i="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dans un château </a:t>
                      </a:r>
                      <a:r>
                        <a:rPr lang="en-GB" sz="1200" b="1" i="1" u="none" strike="noStrike" cap="none">
                          <a:solidFill>
                            <a:srgbClr val="FF0000"/>
                          </a:solidFill>
                          <a:latin typeface="Calibri"/>
                          <a:ea typeface="Calibri"/>
                          <a:cs typeface="Calibri"/>
                          <a:sym typeface="Calibri"/>
                        </a:rPr>
                        <a:t>in a castle</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dans une ferme </a:t>
                      </a:r>
                      <a:r>
                        <a:rPr lang="en-GB" sz="1200" b="1" i="1" u="none" strike="noStrike" cap="none">
                          <a:solidFill>
                            <a:srgbClr val="FF0000"/>
                          </a:solidFill>
                          <a:latin typeface="Calibri"/>
                          <a:ea typeface="Calibri"/>
                          <a:cs typeface="Calibri"/>
                          <a:sym typeface="Calibri"/>
                        </a:rPr>
                        <a:t>on a farm</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dans un logement cinq étoiles </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in a 5-star accommodation</a:t>
                      </a:r>
                      <a:endParaRPr sz="1200" u="none" strike="noStrike" cap="none">
                        <a:latin typeface="Calibri"/>
                        <a:ea typeface="Calibri"/>
                        <a:cs typeface="Calibri"/>
                        <a:sym typeface="Calibri"/>
                      </a:endParaRPr>
                    </a:p>
                  </a:txBody>
                  <a:tcPr marL="51425" marR="51425" marT="25725" marB="2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2CC"/>
                    </a:solidFill>
                  </a:tcPr>
                </a:tc>
                <a:tc hMerge="1">
                  <a:txBody>
                    <a:bodyPr/>
                    <a:lstStyle/>
                    <a:p>
                      <a:endParaRPr lang="en-US"/>
                    </a:p>
                  </a:txBody>
                  <a:tcPr/>
                </a:tc>
                <a:extLst>
                  <a:ext uri="{0D108BD9-81ED-4DB2-BD59-A6C34878D82A}">
                    <a16:rowId xmlns:a16="http://schemas.microsoft.com/office/drawing/2014/main" val="10001"/>
                  </a:ext>
                </a:extLst>
              </a:tr>
              <a:tr h="1708800">
                <a:tc gridSpan="2" vMerge="1">
                  <a:txBody>
                    <a:bodyPr/>
                    <a:lstStyle/>
                    <a:p>
                      <a:endParaRPr lang="en-US"/>
                    </a:p>
                  </a:txBody>
                  <a:tcPr/>
                </a:tc>
                <a:tc hMerge="1" v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ce serait</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it would be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txBody>
                  <a:tcPr marL="51425" marR="51425" marT="25725" marB="25725">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2CC"/>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près de la plage </a:t>
                      </a:r>
                      <a:r>
                        <a:rPr lang="en-GB" sz="1200" b="1" i="1" u="none" strike="noStrike" cap="none">
                          <a:solidFill>
                            <a:srgbClr val="FF0000"/>
                          </a:solidFill>
                          <a:latin typeface="Calibri"/>
                          <a:ea typeface="Calibri"/>
                          <a:cs typeface="Calibri"/>
                          <a:sym typeface="Calibri"/>
                        </a:rPr>
                        <a:t>near to the beach</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loin de la plage </a:t>
                      </a:r>
                      <a:r>
                        <a:rPr lang="en-GB" sz="1200" b="1" i="1" u="none" strike="noStrike" cap="none">
                          <a:solidFill>
                            <a:srgbClr val="FF0000"/>
                          </a:solidFill>
                          <a:latin typeface="Calibri"/>
                          <a:ea typeface="Calibri"/>
                          <a:cs typeface="Calibri"/>
                          <a:sym typeface="Calibri"/>
                        </a:rPr>
                        <a:t>far from the beach</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au centre-ville </a:t>
                      </a:r>
                      <a:r>
                        <a:rPr lang="en-GB" sz="1200" b="1" i="1" u="none" strike="noStrike" cap="none">
                          <a:solidFill>
                            <a:srgbClr val="FF0000"/>
                          </a:solidFill>
                          <a:latin typeface="Calibri"/>
                          <a:ea typeface="Calibri"/>
                          <a:cs typeface="Calibri"/>
                          <a:sym typeface="Calibri"/>
                        </a:rPr>
                        <a:t>in the town centre</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au bord de la mer </a:t>
                      </a:r>
                      <a:r>
                        <a:rPr lang="en-GB" sz="1200" b="1" i="1" u="none" strike="noStrike" cap="none">
                          <a:solidFill>
                            <a:srgbClr val="FF0000"/>
                          </a:solidFill>
                          <a:latin typeface="Calibri"/>
                          <a:ea typeface="Calibri"/>
                          <a:cs typeface="Calibri"/>
                          <a:sym typeface="Calibri"/>
                        </a:rPr>
                        <a:t>at the seaside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à la campagne </a:t>
                      </a:r>
                      <a:r>
                        <a:rPr lang="en-GB" sz="1200" b="1" i="1" u="none" strike="noStrike" cap="none">
                          <a:solidFill>
                            <a:srgbClr val="FF0000"/>
                          </a:solidFill>
                          <a:latin typeface="Calibri"/>
                          <a:ea typeface="Calibri"/>
                          <a:cs typeface="Calibri"/>
                          <a:sym typeface="Calibri"/>
                        </a:rPr>
                        <a:t>in the countryside </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à la montagne </a:t>
                      </a:r>
                      <a:r>
                        <a:rPr lang="en-GB" sz="1200" b="1" i="1" u="none" strike="noStrike" cap="none">
                          <a:solidFill>
                            <a:srgbClr val="FF0000"/>
                          </a:solidFill>
                          <a:latin typeface="Calibri"/>
                          <a:ea typeface="Calibri"/>
                          <a:cs typeface="Calibri"/>
                          <a:sym typeface="Calibri"/>
                        </a:rPr>
                        <a:t>in the mountains</a:t>
                      </a:r>
                      <a:endParaRPr sz="1400" u="none" strike="noStrike" cap="none"/>
                    </a:p>
                    <a:p>
                      <a:pPr marL="0" marR="0" lvl="0" indent="0" algn="l" rtl="0">
                        <a:lnSpc>
                          <a:spcPct val="100000"/>
                        </a:lnSpc>
                        <a:spcBef>
                          <a:spcPts val="0"/>
                        </a:spcBef>
                        <a:spcAft>
                          <a:spcPts val="0"/>
                        </a:spcAft>
                        <a:buClr>
                          <a:schemeClr val="dk1"/>
                        </a:buClr>
                        <a:buSzPts val="1200"/>
                        <a:buFont typeface="Arial"/>
                        <a:buNone/>
                      </a:pPr>
                      <a:r>
                        <a:rPr lang="en-GB" sz="1200" b="1" i="0" u="none" strike="noStrike" cap="none">
                          <a:solidFill>
                            <a:schemeClr val="dk1"/>
                          </a:solidFill>
                          <a:latin typeface="Calibri"/>
                          <a:ea typeface="Calibri"/>
                          <a:cs typeface="Calibri"/>
                          <a:sym typeface="Calibri"/>
                        </a:rPr>
                        <a:t>sur une île </a:t>
                      </a:r>
                      <a:r>
                        <a:rPr lang="en-GB" sz="1200" b="1" i="1" u="none" strike="noStrike" cap="none">
                          <a:solidFill>
                            <a:srgbClr val="FF0000"/>
                          </a:solidFill>
                          <a:latin typeface="Calibri"/>
                          <a:ea typeface="Calibri"/>
                          <a:cs typeface="Calibri"/>
                          <a:sym typeface="Calibri"/>
                        </a:rPr>
                        <a:t>on an island</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propre </a:t>
                      </a:r>
                      <a:r>
                        <a:rPr lang="en-GB" sz="1200" b="1" i="1" u="none" strike="noStrike" cap="none">
                          <a:solidFill>
                            <a:srgbClr val="FF0000"/>
                          </a:solidFill>
                          <a:latin typeface="Calibri"/>
                          <a:ea typeface="Calibri"/>
                          <a:cs typeface="Calibri"/>
                          <a:sym typeface="Calibri"/>
                        </a:rPr>
                        <a:t>clean </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pratique </a:t>
                      </a:r>
                      <a:r>
                        <a:rPr lang="en-GB" sz="1200" b="1" i="1" u="none" strike="noStrike" cap="none">
                          <a:solidFill>
                            <a:srgbClr val="FF0000"/>
                          </a:solidFill>
                          <a:latin typeface="Calibri"/>
                          <a:ea typeface="Calibri"/>
                          <a:cs typeface="Calibri"/>
                          <a:sym typeface="Calibri"/>
                        </a:rPr>
                        <a:t>practical </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génial </a:t>
                      </a:r>
                      <a:r>
                        <a:rPr lang="en-GB" sz="1200" b="1" i="1" u="none" strike="noStrike" cap="none">
                          <a:solidFill>
                            <a:srgbClr val="FF0000"/>
                          </a:solidFill>
                          <a:latin typeface="Calibri"/>
                          <a:ea typeface="Calibri"/>
                          <a:cs typeface="Calibri"/>
                          <a:sym typeface="Calibri"/>
                        </a:rPr>
                        <a:t>great</a:t>
                      </a: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confortable </a:t>
                      </a:r>
                      <a:r>
                        <a:rPr lang="en-GB" sz="1200" b="1" i="1" u="none" strike="noStrike" cap="none">
                          <a:solidFill>
                            <a:srgbClr val="FF0000"/>
                          </a:solidFill>
                          <a:latin typeface="Calibri"/>
                          <a:ea typeface="Calibri"/>
                          <a:cs typeface="Calibri"/>
                          <a:sym typeface="Calibri"/>
                        </a:rPr>
                        <a:t>comfortable</a:t>
                      </a: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grand </a:t>
                      </a:r>
                      <a:r>
                        <a:rPr lang="en-GB" sz="1200" b="1" i="1" u="none" strike="noStrike" cap="none">
                          <a:solidFill>
                            <a:srgbClr val="FF0000"/>
                          </a:solidFill>
                          <a:latin typeface="Calibri"/>
                          <a:ea typeface="Calibri"/>
                          <a:cs typeface="Calibri"/>
                          <a:sym typeface="Calibri"/>
                        </a:rPr>
                        <a:t>big</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cher</a:t>
                      </a:r>
                      <a:r>
                        <a:rPr lang="en-GB" sz="1200" b="1" i="1" u="none" strike="noStrike" cap="none">
                          <a:solidFill>
                            <a:srgbClr val="FF0000"/>
                          </a:solidFill>
                          <a:latin typeface="Calibri"/>
                          <a:ea typeface="Calibri"/>
                          <a:cs typeface="Calibri"/>
                          <a:sym typeface="Calibri"/>
                        </a:rPr>
                        <a:t> expensive</a:t>
                      </a:r>
                      <a:endParaRPr sz="1200" b="1" i="1" u="none" strike="noStrike" cap="none">
                        <a:solidFill>
                          <a:srgbClr val="FF0000"/>
                        </a:solidFill>
                        <a:latin typeface="Calibri"/>
                        <a:ea typeface="Calibri"/>
                        <a:cs typeface="Calibri"/>
                        <a:sym typeface="Calibri"/>
                      </a:endParaRPr>
                    </a:p>
                  </a:txBody>
                  <a:tcPr marL="51425" marR="51425" marT="25725" marB="2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2CC"/>
                    </a:solidFill>
                  </a:tcPr>
                </a:tc>
                <a:tc hMerge="1">
                  <a:txBody>
                    <a:bodyPr/>
                    <a:lstStyle/>
                    <a:p>
                      <a:endParaRPr lang="en-US"/>
                    </a:p>
                  </a:txBody>
                  <a:tcPr/>
                </a:tc>
                <a:extLst>
                  <a:ext uri="{0D108BD9-81ED-4DB2-BD59-A6C34878D82A}">
                    <a16:rowId xmlns:a16="http://schemas.microsoft.com/office/drawing/2014/main" val="10002"/>
                  </a:ext>
                </a:extLst>
              </a:tr>
              <a:tr h="808175">
                <a:tc gridSpan="2" vMerge="1">
                  <a:txBody>
                    <a:bodyPr/>
                    <a:lstStyle/>
                    <a:p>
                      <a:endParaRPr lang="en-US"/>
                    </a:p>
                  </a:txBody>
                  <a:tcPr/>
                </a:tc>
                <a:tc hMerge="1" v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il y aurait</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there would be </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(it would have)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txBody>
                  <a:tcPr marL="51425" marR="51425" marT="25725" marB="25725">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2CC"/>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une piscine </a:t>
                      </a:r>
                      <a:r>
                        <a:rPr lang="en-GB" sz="1200" b="1" i="1" u="none" strike="noStrike" cap="none">
                          <a:solidFill>
                            <a:srgbClr val="FF0000"/>
                          </a:solidFill>
                          <a:latin typeface="Calibri"/>
                          <a:ea typeface="Calibri"/>
                          <a:cs typeface="Calibri"/>
                          <a:sym typeface="Calibri"/>
                        </a:rPr>
                        <a:t>a swimming-pool</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un parking gratuit </a:t>
                      </a:r>
                      <a:r>
                        <a:rPr lang="en-GB" sz="1200" b="1" i="1" u="none" strike="noStrike" cap="none">
                          <a:solidFill>
                            <a:srgbClr val="FF0000"/>
                          </a:solidFill>
                          <a:latin typeface="Calibri"/>
                          <a:ea typeface="Calibri"/>
                          <a:cs typeface="Calibri"/>
                          <a:sym typeface="Calibri"/>
                        </a:rPr>
                        <a:t>a free car park</a:t>
                      </a: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un grand jardin </a:t>
                      </a:r>
                      <a:r>
                        <a:rPr lang="en-GB" sz="1200" b="1" i="1" u="none" strike="noStrike" cap="none">
                          <a:solidFill>
                            <a:srgbClr val="FF0000"/>
                          </a:solidFill>
                          <a:latin typeface="Calibri"/>
                          <a:ea typeface="Calibri"/>
                          <a:cs typeface="Calibri"/>
                          <a:sym typeface="Calibri"/>
                        </a:rPr>
                        <a:t>a big garden</a:t>
                      </a: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un terrain de sport </a:t>
                      </a:r>
                      <a:r>
                        <a:rPr lang="en-GB" sz="1200" b="1" i="1" u="none" strike="noStrike" cap="none">
                          <a:solidFill>
                            <a:srgbClr val="FF0000"/>
                          </a:solidFill>
                          <a:latin typeface="Calibri"/>
                          <a:ea typeface="Calibri"/>
                          <a:cs typeface="Calibri"/>
                          <a:sym typeface="Calibri"/>
                        </a:rPr>
                        <a:t>a sports ground</a:t>
                      </a: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une vue sur la mer </a:t>
                      </a:r>
                      <a:r>
                        <a:rPr lang="en-GB" sz="1200" b="1" i="1" u="none" strike="noStrike" cap="none">
                          <a:solidFill>
                            <a:srgbClr val="FF0000"/>
                          </a:solidFill>
                          <a:latin typeface="Calibri"/>
                          <a:ea typeface="Calibri"/>
                          <a:cs typeface="Calibri"/>
                          <a:sym typeface="Calibri"/>
                        </a:rPr>
                        <a:t>a sea-view</a:t>
                      </a: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une salle de jeux </a:t>
                      </a:r>
                      <a:r>
                        <a:rPr lang="en-GB" sz="1200" b="1" i="1" u="none" strike="noStrike" cap="none">
                          <a:solidFill>
                            <a:srgbClr val="FF0000"/>
                          </a:solidFill>
                          <a:latin typeface="Calibri"/>
                          <a:ea typeface="Calibri"/>
                          <a:cs typeface="Calibri"/>
                          <a:sym typeface="Calibri"/>
                        </a:rPr>
                        <a:t>a games room</a:t>
                      </a:r>
                      <a:endParaRPr sz="1200" b="1" i="0" u="none" strike="noStrike" cap="none">
                        <a:solidFill>
                          <a:schemeClr val="dk1"/>
                        </a:solidFill>
                        <a:latin typeface="Calibri"/>
                        <a:ea typeface="Calibri"/>
                        <a:cs typeface="Calibri"/>
                        <a:sym typeface="Calibri"/>
                      </a:endParaRPr>
                    </a:p>
                  </a:txBody>
                  <a:tcPr marL="51425" marR="51425" marT="25725" marB="2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2CC"/>
                    </a:solidFill>
                  </a:tcPr>
                </a:tc>
                <a:tc hMerge="1">
                  <a:txBody>
                    <a:bodyPr/>
                    <a:lstStyle/>
                    <a:p>
                      <a:endParaRPr lang="en-US"/>
                    </a:p>
                  </a:txBody>
                  <a:tcPr/>
                </a:tc>
                <a:extLst>
                  <a:ext uri="{0D108BD9-81ED-4DB2-BD59-A6C34878D82A}">
                    <a16:rowId xmlns:a16="http://schemas.microsoft.com/office/drawing/2014/main" val="10003"/>
                  </a:ext>
                </a:extLst>
              </a:tr>
              <a:tr h="293525">
                <a:tc gridSpan="2" vMerge="1">
                  <a:txBody>
                    <a:bodyPr/>
                    <a:lstStyle/>
                    <a:p>
                      <a:endParaRPr lang="en-US"/>
                    </a:p>
                  </a:txBody>
                  <a:tcPr/>
                </a:tc>
                <a:tc hMerge="1" v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il ferait</a:t>
                      </a:r>
                      <a:endParaRPr sz="12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it would be (weather)</a:t>
                      </a:r>
                      <a:endParaRPr sz="1400" u="none" strike="noStrike" cap="none"/>
                    </a:p>
                  </a:txBody>
                  <a:tcPr marL="51425" marR="51425" marT="25725" marB="25725">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2CC"/>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beau </a:t>
                      </a:r>
                      <a:r>
                        <a:rPr lang="en-GB" sz="1200" b="1" i="1" u="none" strike="noStrike" cap="none">
                          <a:solidFill>
                            <a:srgbClr val="FF0000"/>
                          </a:solidFill>
                          <a:latin typeface="Calibri"/>
                          <a:ea typeface="Calibri"/>
                          <a:cs typeface="Calibri"/>
                          <a:sym typeface="Calibri"/>
                        </a:rPr>
                        <a:t>nice weather</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chaud </a:t>
                      </a:r>
                      <a:r>
                        <a:rPr lang="en-GB" sz="1200" b="1" i="1" u="none" strike="noStrike" cap="none">
                          <a:solidFill>
                            <a:srgbClr val="FF0000"/>
                          </a:solidFill>
                          <a:latin typeface="Calibri"/>
                          <a:ea typeface="Calibri"/>
                          <a:cs typeface="Calibri"/>
                          <a:sym typeface="Calibri"/>
                        </a:rPr>
                        <a:t>hot</a:t>
                      </a:r>
                      <a:endParaRPr sz="1200" u="none" strike="noStrike" cap="none">
                        <a:latin typeface="Calibri"/>
                        <a:ea typeface="Calibri"/>
                        <a:cs typeface="Calibri"/>
                        <a:sym typeface="Calibri"/>
                      </a:endParaRPr>
                    </a:p>
                  </a:txBody>
                  <a:tcPr marL="51425" marR="51425" marT="25725" marB="2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2CC"/>
                    </a:solidFill>
                  </a:tcPr>
                </a:tc>
                <a:tc hMerge="1">
                  <a:txBody>
                    <a:bodyPr/>
                    <a:lstStyle/>
                    <a:p>
                      <a:endParaRPr lang="en-US"/>
                    </a:p>
                  </a:txBody>
                  <a:tcPr/>
                </a:tc>
                <a:extLst>
                  <a:ext uri="{0D108BD9-81ED-4DB2-BD59-A6C34878D82A}">
                    <a16:rowId xmlns:a16="http://schemas.microsoft.com/office/drawing/2014/main" val="10004"/>
                  </a:ext>
                </a:extLst>
              </a:tr>
              <a:tr h="186300">
                <a:tc gridSpan="6">
                  <a:txBody>
                    <a:bodyPr/>
                    <a:lstStyle/>
                    <a:p>
                      <a:pPr marL="0" marR="0" lvl="0" indent="0" algn="l" rtl="0">
                        <a:lnSpc>
                          <a:spcPct val="100000"/>
                        </a:lnSpc>
                        <a:spcBef>
                          <a:spcPts val="0"/>
                        </a:spcBef>
                        <a:spcAft>
                          <a:spcPts val="0"/>
                        </a:spcAft>
                        <a:buClr>
                          <a:srgbClr val="000000"/>
                        </a:buClr>
                        <a:buSzPts val="1400"/>
                        <a:buFont typeface="Arial"/>
                        <a:buNone/>
                      </a:pPr>
                      <a:r>
                        <a:rPr lang="en-GB" sz="1400" b="1" u="none" strike="noStrike" cap="none">
                          <a:latin typeface="Calibri"/>
                          <a:ea typeface="Calibri"/>
                          <a:cs typeface="Calibri"/>
                          <a:sym typeface="Calibri"/>
                        </a:rPr>
                        <a:t>Booking accommodation </a:t>
                      </a:r>
                      <a:r>
                        <a:rPr lang="en-GB" sz="1400" u="none" strike="noStrike" cap="none">
                          <a:latin typeface="Calibri"/>
                          <a:ea typeface="Calibri"/>
                          <a:cs typeface="Calibri"/>
                          <a:sym typeface="Calibri"/>
                        </a:rPr>
                        <a:t>Est-ce que je peux vous aider? </a:t>
                      </a:r>
                      <a:r>
                        <a:rPr lang="en-GB" sz="1400" i="1" u="none" strike="noStrike" cap="none">
                          <a:solidFill>
                            <a:srgbClr val="FF0000"/>
                          </a:solidFill>
                          <a:latin typeface="Calibri"/>
                          <a:ea typeface="Calibri"/>
                          <a:cs typeface="Calibri"/>
                          <a:sym typeface="Calibri"/>
                        </a:rPr>
                        <a:t>Can I help you?</a:t>
                      </a:r>
                      <a:endParaRPr sz="1400" u="none" strike="noStrike" cap="none"/>
                    </a:p>
                  </a:txBody>
                  <a:tcPr marL="51425" marR="51425" marT="25725" marB="2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2F2F2"/>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5"/>
                  </a:ext>
                </a:extLst>
              </a:tr>
              <a:tr h="550850">
                <a:tc>
                  <a:txBody>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Je voudrais réserver</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I would like to book/reserve</a:t>
                      </a:r>
                      <a:endParaRPr sz="1200" b="1" i="0" u="none" strike="noStrike" cap="none">
                        <a:solidFill>
                          <a:schemeClr val="dk1"/>
                        </a:solidFill>
                        <a:latin typeface="Calibri"/>
                        <a:ea typeface="Calibri"/>
                        <a:cs typeface="Calibri"/>
                        <a:sym typeface="Calibri"/>
                      </a:endParaRPr>
                    </a:p>
                  </a:txBody>
                  <a:tcPr marL="51425" marR="51425" marT="25725" marB="2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5DFEC"/>
                    </a:solidFill>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une chambre simple </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a single room</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une chambre double </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a double room</a:t>
                      </a:r>
                      <a:endParaRPr sz="1200" b="1" i="0" u="none" strike="noStrike" cap="none">
                        <a:solidFill>
                          <a:schemeClr val="dk1"/>
                        </a:solidFill>
                        <a:latin typeface="Calibri"/>
                        <a:ea typeface="Calibri"/>
                        <a:cs typeface="Calibri"/>
                        <a:sym typeface="Calibri"/>
                      </a:endParaRPr>
                    </a:p>
                  </a:txBody>
                  <a:tcPr marL="51425" marR="51425" marT="25725" marB="2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5DFEC"/>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pour deux personnes</a:t>
                      </a:r>
                      <a:endParaRPr sz="12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for two people</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pour trois nuits</a:t>
                      </a:r>
                      <a:endParaRPr sz="12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for three nights</a:t>
                      </a:r>
                      <a:endParaRPr sz="1200" u="none" strike="noStrike" cap="none">
                        <a:latin typeface="Calibri"/>
                        <a:ea typeface="Calibri"/>
                        <a:cs typeface="Calibri"/>
                        <a:sym typeface="Calibri"/>
                      </a:endParaRPr>
                    </a:p>
                  </a:txBody>
                  <a:tcPr marL="51425" marR="51425" marT="25725" marB="2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5DFEC"/>
                    </a:solidFill>
                  </a:tcPr>
                </a:tc>
                <a:tc h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avec une vue sur la mer</a:t>
                      </a:r>
                      <a:endParaRPr sz="12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with a sea-view</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avec une piscine privée</a:t>
                      </a:r>
                      <a:endParaRPr sz="12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with a private pool</a:t>
                      </a:r>
                      <a:endParaRPr sz="1400" u="none" strike="noStrike" cap="none"/>
                    </a:p>
                  </a:txBody>
                  <a:tcPr marL="51425" marR="51425" marT="25725" marB="2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5DFEC"/>
                    </a:solidFill>
                  </a:tcPr>
                </a:tc>
                <a:extLst>
                  <a:ext uri="{0D108BD9-81ED-4DB2-BD59-A6C34878D82A}">
                    <a16:rowId xmlns:a16="http://schemas.microsoft.com/office/drawing/2014/main" val="10006"/>
                  </a:ext>
                </a:extLst>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Google Shape;233;p8"/>
          <p:cNvSpPr txBox="1"/>
          <p:nvPr/>
        </p:nvSpPr>
        <p:spPr>
          <a:xfrm>
            <a:off x="238268" y="91529"/>
            <a:ext cx="11715464" cy="369291"/>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Calibri"/>
                <a:ea typeface="Calibri"/>
                <a:cs typeface="Calibri"/>
                <a:sym typeface="Calibri"/>
              </a:rPr>
              <a:t>Spanish: Knowledge Organiser 9.9: Work</a:t>
            </a:r>
            <a:endParaRPr sz="1800" b="0" i="0" u="none" strike="noStrike" cap="none">
              <a:solidFill>
                <a:schemeClr val="lt1"/>
              </a:solidFill>
              <a:latin typeface="Calibri"/>
              <a:ea typeface="Calibri"/>
              <a:cs typeface="Calibri"/>
              <a:sym typeface="Calibri"/>
            </a:endParaRPr>
          </a:p>
        </p:txBody>
      </p:sp>
      <p:sp>
        <p:nvSpPr>
          <p:cNvPr id="234" name="Google Shape;234;p8"/>
          <p:cNvSpPr txBox="1">
            <a:spLocks noGrp="1"/>
          </p:cNvSpPr>
          <p:nvPr>
            <p:ph type="sldNum" idx="12"/>
          </p:nvPr>
        </p:nvSpPr>
        <p:spPr>
          <a:xfrm>
            <a:off x="8737600" y="6356351"/>
            <a:ext cx="2844900" cy="3651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fld id="{00000000-1234-1234-1234-123412341234}" type="slidenum">
              <a:rPr lang="en-GB" sz="1200" b="0" i="0" u="none" strike="noStrike" cap="none">
                <a:solidFill>
                  <a:srgbClr val="888888"/>
                </a:solidFill>
                <a:latin typeface="Calibri"/>
                <a:ea typeface="Calibri"/>
                <a:cs typeface="Calibri"/>
                <a:sym typeface="Calibri"/>
              </a:rPr>
              <a:t>19</a:t>
            </a:fld>
            <a:endParaRPr sz="1800" b="0" i="0" u="none" strike="noStrike" cap="none">
              <a:solidFill>
                <a:schemeClr val="lt1"/>
              </a:solidFill>
              <a:latin typeface="Calibri"/>
              <a:ea typeface="Calibri"/>
              <a:cs typeface="Calibri"/>
              <a:sym typeface="Calibri"/>
            </a:endParaRPr>
          </a:p>
        </p:txBody>
      </p:sp>
      <p:graphicFrame>
        <p:nvGraphicFramePr>
          <p:cNvPr id="235" name="Google Shape;235;p8"/>
          <p:cNvGraphicFramePr/>
          <p:nvPr/>
        </p:nvGraphicFramePr>
        <p:xfrm>
          <a:off x="171238" y="548754"/>
          <a:ext cx="11849525" cy="6172705"/>
        </p:xfrm>
        <a:graphic>
          <a:graphicData uri="http://schemas.openxmlformats.org/drawingml/2006/table">
            <a:tbl>
              <a:tblPr>
                <a:noFill/>
                <a:tableStyleId>{79F1E117-1295-4EC3-947D-17D092A7BB19}</a:tableStyleId>
              </a:tblPr>
              <a:tblGrid>
                <a:gridCol w="2048825">
                  <a:extLst>
                    <a:ext uri="{9D8B030D-6E8A-4147-A177-3AD203B41FA5}">
                      <a16:colId xmlns:a16="http://schemas.microsoft.com/office/drawing/2014/main" val="20000"/>
                    </a:ext>
                  </a:extLst>
                </a:gridCol>
                <a:gridCol w="2872025">
                  <a:extLst>
                    <a:ext uri="{9D8B030D-6E8A-4147-A177-3AD203B41FA5}">
                      <a16:colId xmlns:a16="http://schemas.microsoft.com/office/drawing/2014/main" val="20001"/>
                    </a:ext>
                  </a:extLst>
                </a:gridCol>
                <a:gridCol w="1670625">
                  <a:extLst>
                    <a:ext uri="{9D8B030D-6E8A-4147-A177-3AD203B41FA5}">
                      <a16:colId xmlns:a16="http://schemas.microsoft.com/office/drawing/2014/main" val="20002"/>
                    </a:ext>
                  </a:extLst>
                </a:gridCol>
                <a:gridCol w="2751775">
                  <a:extLst>
                    <a:ext uri="{9D8B030D-6E8A-4147-A177-3AD203B41FA5}">
                      <a16:colId xmlns:a16="http://schemas.microsoft.com/office/drawing/2014/main" val="20003"/>
                    </a:ext>
                  </a:extLst>
                </a:gridCol>
                <a:gridCol w="2506275">
                  <a:extLst>
                    <a:ext uri="{9D8B030D-6E8A-4147-A177-3AD203B41FA5}">
                      <a16:colId xmlns:a16="http://schemas.microsoft.com/office/drawing/2014/main" val="20004"/>
                    </a:ext>
                  </a:extLst>
                </a:gridCol>
              </a:tblGrid>
              <a:tr h="451975">
                <a:tc gridSpan="5">
                  <a:txBody>
                    <a:bodyPr/>
                    <a:lstStyle/>
                    <a:p>
                      <a:pPr marL="0" marR="0" lvl="0" indent="0" algn="l" rtl="0">
                        <a:lnSpc>
                          <a:spcPct val="107000"/>
                        </a:lnSpc>
                        <a:spcBef>
                          <a:spcPts val="0"/>
                        </a:spcBef>
                        <a:spcAft>
                          <a:spcPts val="0"/>
                        </a:spcAft>
                        <a:buClr>
                          <a:srgbClr val="000000"/>
                        </a:buClr>
                        <a:buSzPts val="1400"/>
                        <a:buFont typeface="Arial"/>
                        <a:buNone/>
                      </a:pPr>
                      <a:r>
                        <a:rPr lang="en-GB" sz="1200" b="1" i="0" u="none" strike="noStrike" cap="none">
                          <a:solidFill>
                            <a:srgbClr val="000000"/>
                          </a:solidFill>
                          <a:latin typeface="Calibri"/>
                          <a:ea typeface="Calibri"/>
                          <a:cs typeface="Calibri"/>
                          <a:sym typeface="Calibri"/>
                        </a:rPr>
                        <a:t>Family jobs </a:t>
                      </a:r>
                      <a:r>
                        <a:rPr lang="en-GB" sz="1200" b="0" i="0" u="none" strike="noStrike" cap="none">
                          <a:solidFill>
                            <a:srgbClr val="000000"/>
                          </a:solidFill>
                          <a:latin typeface="Calibri"/>
                          <a:ea typeface="Calibri"/>
                          <a:cs typeface="Calibri"/>
                          <a:sym typeface="Calibri"/>
                        </a:rPr>
                        <a:t>Háblame de los trabajos de tu familia </a:t>
                      </a:r>
                      <a:r>
                        <a:rPr lang="en-GB" sz="1200" b="0" i="1" u="none" strike="noStrike" cap="none">
                          <a:solidFill>
                            <a:srgbClr val="FF0000"/>
                          </a:solidFill>
                          <a:latin typeface="Calibri"/>
                          <a:ea typeface="Calibri"/>
                          <a:cs typeface="Calibri"/>
                          <a:sym typeface="Calibri"/>
                        </a:rPr>
                        <a:t>Tell me about your family’s work/jobs</a:t>
                      </a:r>
                      <a:endParaRPr sz="1200" b="0" i="0" u="none" strike="noStrike" cap="none">
                        <a:solidFill>
                          <a:srgbClr val="FF0000"/>
                        </a:solidFill>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400"/>
                        <a:buFont typeface="Arial"/>
                        <a:buNone/>
                      </a:pPr>
                      <a:r>
                        <a:rPr lang="en-GB" sz="1200" b="0" i="0" u="none" strike="noStrike" cap="none">
                          <a:solidFill>
                            <a:srgbClr val="FF0000"/>
                          </a:solidFill>
                          <a:latin typeface="Calibri"/>
                          <a:ea typeface="Calibri"/>
                          <a:cs typeface="Calibri"/>
                          <a:sym typeface="Calibri"/>
                        </a:rPr>
                        <a:t>                      </a:t>
                      </a:r>
                      <a:r>
                        <a:rPr lang="en-GB" sz="1200" b="0" i="0" u="none" strike="noStrike" cap="none">
                          <a:solidFill>
                            <a:srgbClr val="000000"/>
                          </a:solidFill>
                          <a:latin typeface="Calibri"/>
                          <a:ea typeface="Calibri"/>
                          <a:cs typeface="Calibri"/>
                          <a:sym typeface="Calibri"/>
                        </a:rPr>
                        <a:t>¿Cuáles trabajos hizo tu familia en el pasado? </a:t>
                      </a:r>
                      <a:r>
                        <a:rPr lang="en-GB" sz="1200" b="0" i="1" u="none" strike="noStrike" cap="none">
                          <a:solidFill>
                            <a:srgbClr val="FF0000"/>
                          </a:solidFill>
                          <a:latin typeface="Calibri"/>
                          <a:ea typeface="Calibri"/>
                          <a:cs typeface="Calibri"/>
                          <a:sym typeface="Calibri"/>
                        </a:rPr>
                        <a:t>What has your family done for work in the past?</a:t>
                      </a:r>
                      <a:endParaRPr sz="1200" b="0" i="0" u="none" strike="noStrike" cap="none">
                        <a:solidFill>
                          <a:srgbClr val="FF0000"/>
                        </a:solidFill>
                        <a:latin typeface="Calibri"/>
                        <a:ea typeface="Calibri"/>
                        <a:cs typeface="Calibri"/>
                        <a:sym typeface="Calibri"/>
                      </a:endParaRPr>
                    </a:p>
                  </a:txBody>
                  <a:tcPr marL="51450" marR="51450" marT="25725" marB="2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2F2F2"/>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1162100">
                <a:tc>
                  <a:txBody>
                    <a:bodyPr/>
                    <a:lstStyle/>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Ahora</a:t>
                      </a:r>
                      <a:endParaRPr sz="12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Now</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2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En este momento</a:t>
                      </a:r>
                      <a:endParaRPr sz="12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At the moment</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2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Actualmente</a:t>
                      </a:r>
                      <a:endParaRPr sz="12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Currently</a:t>
                      </a:r>
                      <a:endParaRPr sz="1200" b="1" u="none" strike="noStrike" cap="none">
                        <a:solidFill>
                          <a:schemeClr val="dk1"/>
                        </a:solidFill>
                        <a:latin typeface="Calibri"/>
                        <a:ea typeface="Calibri"/>
                        <a:cs typeface="Calibri"/>
                        <a:sym typeface="Calibri"/>
                      </a:endParaRPr>
                    </a:p>
                  </a:txBody>
                  <a:tcPr marL="51450" marR="51450" marT="25725" marB="2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1EFD8"/>
                    </a:solidFill>
                  </a:tcPr>
                </a:tc>
                <a:tc rowSpan="2">
                  <a:txBody>
                    <a:bodyPr/>
                    <a:lstStyle/>
                    <a:p>
                      <a:pPr marL="0" marR="0" lvl="0" indent="0" algn="l" rtl="0">
                        <a:lnSpc>
                          <a:spcPct val="100000"/>
                        </a:lnSpc>
                        <a:spcBef>
                          <a:spcPts val="0"/>
                        </a:spcBef>
                        <a:spcAft>
                          <a:spcPts val="0"/>
                        </a:spcAft>
                        <a:buClr>
                          <a:srgbClr val="000000"/>
                        </a:buClr>
                        <a:buSzPts val="1100"/>
                        <a:buFont typeface="Arial"/>
                        <a:buNone/>
                      </a:pPr>
                      <a:r>
                        <a:rPr lang="en-GB" sz="1200" b="1" i="0" u="none" strike="noStrike" cap="none">
                          <a:solidFill>
                            <a:srgbClr val="000000"/>
                          </a:solidFill>
                          <a:latin typeface="Calibri"/>
                          <a:ea typeface="Calibri"/>
                          <a:cs typeface="Calibri"/>
                          <a:sym typeface="Calibri"/>
                        </a:rPr>
                        <a:t>mi padre </a:t>
                      </a:r>
                      <a:r>
                        <a:rPr lang="en-GB" sz="1200" b="1" i="1" u="none" strike="noStrike" cap="none">
                          <a:solidFill>
                            <a:srgbClr val="FF0000"/>
                          </a:solidFill>
                          <a:latin typeface="Calibri"/>
                          <a:ea typeface="Calibri"/>
                          <a:cs typeface="Calibri"/>
                          <a:sym typeface="Calibri"/>
                        </a:rPr>
                        <a:t>my father</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0" u="none" strike="noStrike" cap="none">
                          <a:solidFill>
                            <a:srgbClr val="000000"/>
                          </a:solidFill>
                          <a:latin typeface="Calibri"/>
                          <a:ea typeface="Calibri"/>
                          <a:cs typeface="Calibri"/>
                          <a:sym typeface="Calibri"/>
                        </a:rPr>
                        <a:t>mi papá </a:t>
                      </a:r>
                      <a:r>
                        <a:rPr lang="en-GB" sz="1200" b="1" i="1" u="none" strike="noStrike" cap="none">
                          <a:solidFill>
                            <a:srgbClr val="FF0000"/>
                          </a:solidFill>
                          <a:latin typeface="Calibri"/>
                          <a:ea typeface="Calibri"/>
                          <a:cs typeface="Calibri"/>
                          <a:sym typeface="Calibri"/>
                        </a:rPr>
                        <a:t>my dad</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0" u="none" strike="noStrike" cap="none">
                          <a:solidFill>
                            <a:srgbClr val="000000"/>
                          </a:solidFill>
                          <a:latin typeface="Calibri"/>
                          <a:ea typeface="Calibri"/>
                          <a:cs typeface="Calibri"/>
                          <a:sym typeface="Calibri"/>
                        </a:rPr>
                        <a:t>mi padrastro </a:t>
                      </a:r>
                      <a:endParaRPr sz="12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1" u="none" strike="noStrike" cap="none">
                          <a:solidFill>
                            <a:srgbClr val="FF0000"/>
                          </a:solidFill>
                          <a:latin typeface="Calibri"/>
                          <a:ea typeface="Calibri"/>
                          <a:cs typeface="Calibri"/>
                          <a:sym typeface="Calibri"/>
                        </a:rPr>
                        <a:t>my step dad</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0" u="none" strike="noStrike" cap="none">
                          <a:solidFill>
                            <a:srgbClr val="000000"/>
                          </a:solidFill>
                          <a:latin typeface="Calibri"/>
                          <a:ea typeface="Calibri"/>
                          <a:cs typeface="Calibri"/>
                          <a:sym typeface="Calibri"/>
                        </a:rPr>
                        <a:t>mi hermano </a:t>
                      </a:r>
                      <a:r>
                        <a:rPr lang="en-GB" sz="1200" b="1" i="1" u="none" strike="noStrike" cap="none">
                          <a:solidFill>
                            <a:srgbClr val="FF0000"/>
                          </a:solidFill>
                          <a:latin typeface="Calibri"/>
                          <a:ea typeface="Calibri"/>
                          <a:cs typeface="Calibri"/>
                          <a:sym typeface="Calibri"/>
                        </a:rPr>
                        <a:t>my brother</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0" u="none" strike="noStrike" cap="none">
                          <a:solidFill>
                            <a:srgbClr val="000000"/>
                          </a:solidFill>
                          <a:latin typeface="Calibri"/>
                          <a:ea typeface="Calibri"/>
                          <a:cs typeface="Calibri"/>
                          <a:sym typeface="Calibri"/>
                        </a:rPr>
                        <a:t>mi abuelo </a:t>
                      </a:r>
                      <a:r>
                        <a:rPr lang="en-GB" sz="1200" b="1" i="1" u="none" strike="noStrike" cap="none">
                          <a:solidFill>
                            <a:srgbClr val="FF0000"/>
                          </a:solidFill>
                          <a:latin typeface="Calibri"/>
                          <a:ea typeface="Calibri"/>
                          <a:cs typeface="Calibri"/>
                          <a:sym typeface="Calibri"/>
                        </a:rPr>
                        <a:t>my grandad</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0" u="none" strike="noStrike" cap="none">
                          <a:solidFill>
                            <a:srgbClr val="000000"/>
                          </a:solidFill>
                          <a:latin typeface="Calibri"/>
                          <a:ea typeface="Calibri"/>
                          <a:cs typeface="Calibri"/>
                          <a:sym typeface="Calibri"/>
                        </a:rPr>
                        <a:t>mi primo </a:t>
                      </a:r>
                      <a:r>
                        <a:rPr lang="en-GB" sz="1200" b="1" i="1" u="none" strike="noStrike" cap="none">
                          <a:solidFill>
                            <a:srgbClr val="FF0000"/>
                          </a:solidFill>
                          <a:latin typeface="Calibri"/>
                          <a:ea typeface="Calibri"/>
                          <a:cs typeface="Calibri"/>
                          <a:sym typeface="Calibri"/>
                        </a:rPr>
                        <a:t>my cousin (m)</a:t>
                      </a:r>
                      <a:endParaRPr sz="12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0" u="none" strike="noStrike" cap="none">
                          <a:solidFill>
                            <a:srgbClr val="000000"/>
                          </a:solidFill>
                          <a:latin typeface="Calibri"/>
                          <a:ea typeface="Calibri"/>
                          <a:cs typeface="Calibri"/>
                          <a:sym typeface="Calibri"/>
                        </a:rPr>
                        <a:t>mi tío </a:t>
                      </a:r>
                      <a:r>
                        <a:rPr lang="en-GB" sz="1200" b="1" i="1" u="none" strike="noStrike" cap="none">
                          <a:solidFill>
                            <a:srgbClr val="FF0000"/>
                          </a:solidFill>
                          <a:latin typeface="Calibri"/>
                          <a:ea typeface="Calibri"/>
                          <a:cs typeface="Calibri"/>
                          <a:sym typeface="Calibri"/>
                        </a:rPr>
                        <a:t>my uncle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0" u="none" strike="noStrike" cap="none">
                          <a:solidFill>
                            <a:srgbClr val="000000"/>
                          </a:solidFill>
                          <a:latin typeface="Calibri"/>
                          <a:ea typeface="Calibri"/>
                          <a:cs typeface="Calibri"/>
                          <a:sym typeface="Calibri"/>
                        </a:rPr>
                        <a:t>mi hijo </a:t>
                      </a:r>
                      <a:r>
                        <a:rPr lang="en-GB" sz="1200" b="1" i="1" u="none" strike="noStrike" cap="none">
                          <a:solidFill>
                            <a:srgbClr val="FF0000"/>
                          </a:solidFill>
                          <a:latin typeface="Calibri"/>
                          <a:ea typeface="Calibri"/>
                          <a:cs typeface="Calibri"/>
                          <a:sym typeface="Calibri"/>
                        </a:rPr>
                        <a:t>my son</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0" u="none" strike="noStrike" cap="none">
                          <a:solidFill>
                            <a:srgbClr val="000000"/>
                          </a:solidFill>
                          <a:latin typeface="Calibri"/>
                          <a:ea typeface="Calibri"/>
                          <a:cs typeface="Calibri"/>
                          <a:sym typeface="Calibri"/>
                        </a:rPr>
                        <a:t>mi marido </a:t>
                      </a:r>
                      <a:r>
                        <a:rPr lang="en-GB" sz="1200" b="1" i="1" u="none" strike="noStrike" cap="none">
                          <a:solidFill>
                            <a:srgbClr val="FF0000"/>
                          </a:solidFill>
                          <a:latin typeface="Calibri"/>
                          <a:ea typeface="Calibri"/>
                          <a:cs typeface="Calibri"/>
                          <a:sym typeface="Calibri"/>
                        </a:rPr>
                        <a:t>my husband</a:t>
                      </a:r>
                      <a:endParaRPr sz="1200" u="none" strike="noStrike" cap="none">
                        <a:latin typeface="Calibri"/>
                        <a:ea typeface="Calibri"/>
                        <a:cs typeface="Calibri"/>
                        <a:sym typeface="Calibri"/>
                      </a:endParaRPr>
                    </a:p>
                  </a:txBody>
                  <a:tcPr marL="51450" marR="51450" marT="25725" marB="2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solidFill>
                      <a:srgbClr val="FFF2CC"/>
                    </a:solidFill>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trabaja como</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works as</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800"/>
                        <a:buFont typeface="Calibri"/>
                        <a:buNone/>
                      </a:pPr>
                      <a:endParaRPr sz="1200" b="1" u="none" strike="noStrike" cap="none">
                        <a:latin typeface="Calibri"/>
                        <a:ea typeface="Calibri"/>
                        <a:cs typeface="Calibri"/>
                        <a:sym typeface="Calibri"/>
                      </a:endParaRPr>
                    </a:p>
                  </a:txBody>
                  <a:tcPr marL="51450" marR="51450" marT="25725" marB="2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solidFill>
                      <a:srgbClr val="E1EFD8"/>
                    </a:solidFill>
                  </a:tcPr>
                </a:tc>
                <a:tc rowSpan="2">
                  <a:txBody>
                    <a:bodyPr/>
                    <a:lstStyle/>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enfermero </a:t>
                      </a:r>
                      <a:r>
                        <a:rPr lang="en-GB" sz="1200" b="1" i="1" u="none" strike="noStrike" cap="none">
                          <a:solidFill>
                            <a:srgbClr val="FF0000"/>
                          </a:solidFill>
                          <a:latin typeface="Calibri"/>
                          <a:ea typeface="Calibri"/>
                          <a:cs typeface="Calibri"/>
                          <a:sym typeface="Calibri"/>
                        </a:rPr>
                        <a:t>(a) nurse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camarero </a:t>
                      </a:r>
                      <a:r>
                        <a:rPr lang="en-GB" sz="1200" b="1" i="1" u="none" strike="noStrike" cap="none">
                          <a:solidFill>
                            <a:srgbClr val="FF0000"/>
                          </a:solidFill>
                          <a:latin typeface="Calibri"/>
                          <a:ea typeface="Calibri"/>
                          <a:cs typeface="Calibri"/>
                          <a:sym typeface="Calibri"/>
                        </a:rPr>
                        <a:t>(a) waiter</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actor </a:t>
                      </a:r>
                      <a:r>
                        <a:rPr lang="en-GB" sz="1200" b="1" i="1" u="none" strike="noStrike" cap="none">
                          <a:solidFill>
                            <a:srgbClr val="FF0000"/>
                          </a:solidFill>
                          <a:latin typeface="Calibri"/>
                          <a:ea typeface="Calibri"/>
                          <a:cs typeface="Calibri"/>
                          <a:sym typeface="Calibri"/>
                        </a:rPr>
                        <a:t>(an) actor</a:t>
                      </a: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jefe </a:t>
                      </a:r>
                      <a:r>
                        <a:rPr lang="en-GB" sz="1200" b="1" i="1" u="none" strike="noStrike" cap="none">
                          <a:solidFill>
                            <a:srgbClr val="FF0000"/>
                          </a:solidFill>
                          <a:latin typeface="Calibri"/>
                          <a:ea typeface="Calibri"/>
                          <a:cs typeface="Calibri"/>
                          <a:sym typeface="Calibri"/>
                        </a:rPr>
                        <a:t>(a) boss</a:t>
                      </a: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mécanico </a:t>
                      </a:r>
                      <a:r>
                        <a:rPr lang="en-GB" sz="1200" b="1" i="1" u="none" strike="noStrike" cap="none">
                          <a:solidFill>
                            <a:srgbClr val="FF0000"/>
                          </a:solidFill>
                          <a:latin typeface="Calibri"/>
                          <a:ea typeface="Calibri"/>
                          <a:cs typeface="Calibri"/>
                          <a:sym typeface="Calibri"/>
                        </a:rPr>
                        <a:t>(a) mechanic</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doctor </a:t>
                      </a:r>
                      <a:r>
                        <a:rPr lang="en-GB" sz="1200" b="1" i="1" u="none" strike="noStrike" cap="none">
                          <a:solidFill>
                            <a:srgbClr val="FF0000"/>
                          </a:solidFill>
                          <a:latin typeface="Calibri"/>
                          <a:ea typeface="Calibri"/>
                          <a:cs typeface="Calibri"/>
                          <a:sym typeface="Calibri"/>
                        </a:rPr>
                        <a:t>(a) doctor</a:t>
                      </a:r>
                      <a:endParaRPr sz="1200" b="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profesor </a:t>
                      </a:r>
                      <a:r>
                        <a:rPr lang="en-GB" sz="1200" b="1" i="1" u="none" strike="noStrike" cap="none">
                          <a:solidFill>
                            <a:srgbClr val="FF0000"/>
                          </a:solidFill>
                          <a:latin typeface="Calibri"/>
                          <a:ea typeface="Calibri"/>
                          <a:cs typeface="Calibri"/>
                          <a:sym typeface="Calibri"/>
                        </a:rPr>
                        <a:t>(a) teacher</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cocinero </a:t>
                      </a:r>
                      <a:r>
                        <a:rPr lang="en-GB" sz="1200" b="1" i="1" u="none" strike="noStrike" cap="none">
                          <a:solidFill>
                            <a:srgbClr val="FF0000"/>
                          </a:solidFill>
                          <a:latin typeface="Calibri"/>
                          <a:ea typeface="Calibri"/>
                          <a:cs typeface="Calibri"/>
                          <a:sym typeface="Calibri"/>
                        </a:rPr>
                        <a:t>(a) cook/chef</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200" b="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policía </a:t>
                      </a:r>
                      <a:r>
                        <a:rPr lang="en-GB" sz="1200" b="1" i="1" u="none" strike="noStrike" cap="none">
                          <a:solidFill>
                            <a:srgbClr val="FF0000"/>
                          </a:solidFill>
                          <a:latin typeface="Calibri"/>
                          <a:ea typeface="Calibri"/>
                          <a:cs typeface="Calibri"/>
                          <a:sym typeface="Calibri"/>
                        </a:rPr>
                        <a:t>(a) police officer</a:t>
                      </a:r>
                      <a:endParaRPr sz="1200" b="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artista </a:t>
                      </a:r>
                      <a:r>
                        <a:rPr lang="en-GB" sz="1200" b="1" i="1" u="none" strike="noStrike" cap="none">
                          <a:solidFill>
                            <a:srgbClr val="FF0000"/>
                          </a:solidFill>
                          <a:latin typeface="Calibri"/>
                          <a:ea typeface="Calibri"/>
                          <a:cs typeface="Calibri"/>
                          <a:sym typeface="Calibri"/>
                        </a:rPr>
                        <a:t>(an) artist</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periodista </a:t>
                      </a:r>
                      <a:r>
                        <a:rPr lang="en-GB" sz="1200" b="1" i="1" u="none" strike="noStrike" cap="none">
                          <a:solidFill>
                            <a:srgbClr val="FF0000"/>
                          </a:solidFill>
                          <a:latin typeface="Calibri"/>
                          <a:ea typeface="Calibri"/>
                          <a:cs typeface="Calibri"/>
                          <a:sym typeface="Calibri"/>
                        </a:rPr>
                        <a:t>(a) journalist</a:t>
                      </a:r>
                      <a:endParaRPr sz="1200" b="1" u="none" strike="noStrike" cap="none">
                        <a:solidFill>
                          <a:srgbClr val="FF0000"/>
                        </a:solidFill>
                        <a:latin typeface="Calibri"/>
                        <a:ea typeface="Calibri"/>
                        <a:cs typeface="Calibri"/>
                        <a:sym typeface="Calibri"/>
                      </a:endParaRPr>
                    </a:p>
                  </a:txBody>
                  <a:tcPr marL="51450" marR="51450" marT="25725" marB="2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solidFill>
                      <a:srgbClr val="FFF2CC"/>
                    </a:solidFill>
                  </a:tcPr>
                </a:tc>
                <a:tc rowSpan="3">
                  <a:txBody>
                    <a:bodyPr/>
                    <a:lstStyle/>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en un hospital</a:t>
                      </a:r>
                      <a:r>
                        <a:rPr lang="en-GB" sz="1200" b="0" i="0" u="none" strike="noStrike" cap="none">
                          <a:solidFill>
                            <a:schemeClr val="dk1"/>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in a hospital</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en un restaurante</a:t>
                      </a:r>
                      <a:r>
                        <a:rPr lang="en-GB" sz="1200" b="0" i="0" u="none" strike="noStrike" cap="none">
                          <a:solidFill>
                            <a:schemeClr val="dk1"/>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in a restaurant</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en un supermercado</a:t>
                      </a:r>
                      <a:r>
                        <a:rPr lang="en-GB" sz="1200" b="0" i="0" u="none" strike="noStrike" cap="none">
                          <a:solidFill>
                            <a:schemeClr val="dk1"/>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in a supermarket</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en un colegio</a:t>
                      </a:r>
                      <a:r>
                        <a:rPr lang="en-GB" sz="1200" b="0" i="0" u="none" strike="noStrike" cap="none">
                          <a:solidFill>
                            <a:schemeClr val="dk1"/>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in a school (secondary)</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en un banco </a:t>
                      </a:r>
                      <a:r>
                        <a:rPr lang="en-GB" sz="1200" b="1" i="1" u="none" strike="noStrike" cap="none">
                          <a:solidFill>
                            <a:srgbClr val="FF0000"/>
                          </a:solidFill>
                          <a:latin typeface="Calibri"/>
                          <a:ea typeface="Calibri"/>
                          <a:cs typeface="Calibri"/>
                          <a:sym typeface="Calibri"/>
                        </a:rPr>
                        <a:t>in a bank</a:t>
                      </a: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en un equipo </a:t>
                      </a:r>
                      <a:r>
                        <a:rPr lang="en-GB" sz="1200" b="1" i="1" u="none" strike="noStrike" cap="none">
                          <a:solidFill>
                            <a:srgbClr val="FF0000"/>
                          </a:solidFill>
                          <a:latin typeface="Calibri"/>
                          <a:ea typeface="Calibri"/>
                          <a:cs typeface="Calibri"/>
                          <a:sym typeface="Calibri"/>
                        </a:rPr>
                        <a:t>in a team</a:t>
                      </a: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en un correos </a:t>
                      </a:r>
                      <a:r>
                        <a:rPr lang="en-GB" sz="1200" b="1" i="1" u="none" strike="noStrike" cap="none">
                          <a:solidFill>
                            <a:srgbClr val="FF0000"/>
                          </a:solidFill>
                          <a:latin typeface="Calibri"/>
                          <a:ea typeface="Calibri"/>
                          <a:cs typeface="Calibri"/>
                          <a:sym typeface="Calibri"/>
                        </a:rPr>
                        <a:t>in a post office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en una escuela </a:t>
                      </a:r>
                      <a:r>
                        <a:rPr lang="en-GB" sz="1200" b="1" i="1" u="none" strike="noStrike" cap="none">
                          <a:solidFill>
                            <a:srgbClr val="FF0000"/>
                          </a:solidFill>
                          <a:latin typeface="Calibri"/>
                          <a:ea typeface="Calibri"/>
                          <a:cs typeface="Calibri"/>
                          <a:sym typeface="Calibri"/>
                        </a:rPr>
                        <a:t>in a school</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en una cocina </a:t>
                      </a:r>
                      <a:r>
                        <a:rPr lang="en-GB" sz="1200" b="1" i="1" u="none" strike="noStrike" cap="none">
                          <a:solidFill>
                            <a:srgbClr val="FF0000"/>
                          </a:solidFill>
                          <a:latin typeface="Calibri"/>
                          <a:ea typeface="Calibri"/>
                          <a:cs typeface="Calibri"/>
                          <a:sym typeface="Calibri"/>
                        </a:rPr>
                        <a:t>in a kitchen</a:t>
                      </a: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en una universidad </a:t>
                      </a:r>
                      <a:r>
                        <a:rPr lang="en-GB" sz="1200" b="1" i="1" u="none" strike="noStrike" cap="none">
                          <a:solidFill>
                            <a:srgbClr val="FF0000"/>
                          </a:solidFill>
                          <a:latin typeface="Calibri"/>
                          <a:ea typeface="Calibri"/>
                          <a:cs typeface="Calibri"/>
                          <a:sym typeface="Calibri"/>
                        </a:rPr>
                        <a:t>in a university</a:t>
                      </a: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en una farmacia </a:t>
                      </a:r>
                      <a:r>
                        <a:rPr lang="en-GB" sz="1200" b="1" i="1" u="none" strike="noStrike" cap="none">
                          <a:solidFill>
                            <a:srgbClr val="FF0000"/>
                          </a:solidFill>
                          <a:latin typeface="Calibri"/>
                          <a:ea typeface="Calibri"/>
                          <a:cs typeface="Calibri"/>
                          <a:sym typeface="Calibri"/>
                        </a:rPr>
                        <a:t>in a pharmacy</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en una empresa </a:t>
                      </a:r>
                      <a:r>
                        <a:rPr lang="en-GB" sz="1200" b="1" i="1" u="none" strike="noStrike" cap="none">
                          <a:solidFill>
                            <a:srgbClr val="FF0000"/>
                          </a:solidFill>
                          <a:latin typeface="Calibri"/>
                          <a:ea typeface="Calibri"/>
                          <a:cs typeface="Calibri"/>
                          <a:sym typeface="Calibri"/>
                        </a:rPr>
                        <a:t>in a business</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en una oficina </a:t>
                      </a:r>
                      <a:r>
                        <a:rPr lang="en-GB" sz="1200" b="1" i="1" u="none" strike="noStrike" cap="none">
                          <a:solidFill>
                            <a:srgbClr val="FF0000"/>
                          </a:solidFill>
                          <a:latin typeface="Calibri"/>
                          <a:ea typeface="Calibri"/>
                          <a:cs typeface="Calibri"/>
                          <a:sym typeface="Calibri"/>
                        </a:rPr>
                        <a:t>in an office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en una comisaría </a:t>
                      </a:r>
                      <a:r>
                        <a:rPr lang="en-GB" sz="1200" b="1" i="1" u="none" strike="noStrike" cap="none">
                          <a:solidFill>
                            <a:srgbClr val="FF0000"/>
                          </a:solidFill>
                          <a:latin typeface="Calibri"/>
                          <a:ea typeface="Calibri"/>
                          <a:cs typeface="Calibri"/>
                          <a:sym typeface="Calibri"/>
                        </a:rPr>
                        <a:t>in a police station </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en una tienda </a:t>
                      </a:r>
                      <a:r>
                        <a:rPr lang="en-GB" sz="1200" b="1" i="1" u="none" strike="noStrike" cap="none">
                          <a:solidFill>
                            <a:srgbClr val="FF0000"/>
                          </a:solidFill>
                          <a:latin typeface="Calibri"/>
                          <a:ea typeface="Calibri"/>
                          <a:cs typeface="Calibri"/>
                          <a:sym typeface="Calibri"/>
                        </a:rPr>
                        <a:t>in a shop</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endParaRPr sz="1200" b="1" i="1" u="none" strike="noStrike" cap="none">
                        <a:solidFill>
                          <a:srgbClr val="FF0000"/>
                        </a:solidFill>
                        <a:latin typeface="Calibri"/>
                        <a:ea typeface="Calibri"/>
                        <a:cs typeface="Calibri"/>
                        <a:sym typeface="Calibri"/>
                      </a:endParaRPr>
                    </a:p>
                  </a:txBody>
                  <a:tcPr marL="51450" marR="51450" marT="25725" marB="2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solidFill>
                      <a:srgbClr val="FFF2CC"/>
                    </a:solidFill>
                  </a:tcPr>
                </a:tc>
                <a:extLst>
                  <a:ext uri="{0D108BD9-81ED-4DB2-BD59-A6C34878D82A}">
                    <a16:rowId xmlns:a16="http://schemas.microsoft.com/office/drawing/2014/main" val="10001"/>
                  </a:ext>
                </a:extLst>
              </a:tr>
              <a:tr h="140225">
                <a:tc rowSpan="2">
                  <a:txBody>
                    <a:bodyPr/>
                    <a:lstStyle/>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En el pasado</a:t>
                      </a:r>
                      <a:endParaRPr sz="12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In the past</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2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Recientemente</a:t>
                      </a:r>
                      <a:endParaRPr sz="12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Recently</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2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Cuando era más joven</a:t>
                      </a:r>
                      <a:endParaRPr sz="12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When I was younger</a:t>
                      </a:r>
                      <a:endParaRPr sz="1200" u="none" strike="noStrike" cap="none">
                        <a:latin typeface="Calibri"/>
                        <a:ea typeface="Calibri"/>
                        <a:cs typeface="Calibri"/>
                        <a:sym typeface="Calibri"/>
                      </a:endParaRPr>
                    </a:p>
                  </a:txBody>
                  <a:tcPr marL="51450" marR="51450" marT="25725" marB="2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BE4D4"/>
                    </a:solidFill>
                  </a:tcPr>
                </a:tc>
                <a:tc vMerge="1">
                  <a:txBody>
                    <a:bodyPr/>
                    <a:lstStyle/>
                    <a:p>
                      <a:endParaRPr lang="en-US"/>
                    </a:p>
                  </a:txBody>
                  <a:tcPr/>
                </a:tc>
                <a:tc rowSpan="2">
                  <a:txBody>
                    <a:bodyPr/>
                    <a:lstStyle/>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trabajó como</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worked as</a:t>
                      </a:r>
                      <a:endParaRPr sz="1200" u="none" strike="noStrike" cap="none">
                        <a:latin typeface="Calibri"/>
                        <a:ea typeface="Calibri"/>
                        <a:cs typeface="Calibri"/>
                        <a:sym typeface="Calibri"/>
                      </a:endParaRPr>
                    </a:p>
                  </a:txBody>
                  <a:tcPr marL="51450" marR="51450" marT="25725" marB="2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solidFill>
                      <a:srgbClr val="FBE4D4"/>
                    </a:solid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2"/>
                  </a:ext>
                </a:extLst>
              </a:tr>
              <a:tr h="3131800">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1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2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0" u="none" strike="noStrike" cap="none">
                          <a:solidFill>
                            <a:srgbClr val="000000"/>
                          </a:solidFill>
                          <a:latin typeface="Calibri"/>
                          <a:ea typeface="Calibri"/>
                          <a:cs typeface="Calibri"/>
                          <a:sym typeface="Calibri"/>
                        </a:rPr>
                        <a:t>mi madre </a:t>
                      </a:r>
                      <a:r>
                        <a:rPr lang="en-GB" sz="1200" b="1" i="1" u="none" strike="noStrike" cap="none">
                          <a:solidFill>
                            <a:srgbClr val="FF0000"/>
                          </a:solidFill>
                          <a:latin typeface="Calibri"/>
                          <a:ea typeface="Calibri"/>
                          <a:cs typeface="Calibri"/>
                          <a:sym typeface="Calibri"/>
                        </a:rPr>
                        <a:t>my mother</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0" u="none" strike="noStrike" cap="none">
                          <a:solidFill>
                            <a:srgbClr val="000000"/>
                          </a:solidFill>
                          <a:latin typeface="Calibri"/>
                          <a:ea typeface="Calibri"/>
                          <a:cs typeface="Calibri"/>
                          <a:sym typeface="Calibri"/>
                        </a:rPr>
                        <a:t>mi mamá </a:t>
                      </a:r>
                      <a:r>
                        <a:rPr lang="en-GB" sz="1200" b="1" i="1" u="none" strike="noStrike" cap="none">
                          <a:solidFill>
                            <a:srgbClr val="FF0000"/>
                          </a:solidFill>
                          <a:latin typeface="Calibri"/>
                          <a:ea typeface="Calibri"/>
                          <a:cs typeface="Calibri"/>
                          <a:sym typeface="Calibri"/>
                        </a:rPr>
                        <a:t>my mum</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0" u="none" strike="noStrike" cap="none">
                          <a:solidFill>
                            <a:srgbClr val="000000"/>
                          </a:solidFill>
                          <a:latin typeface="Calibri"/>
                          <a:ea typeface="Calibri"/>
                          <a:cs typeface="Calibri"/>
                          <a:sym typeface="Calibri"/>
                        </a:rPr>
                        <a:t>mi madrastra </a:t>
                      </a:r>
                      <a:r>
                        <a:rPr lang="en-GB" sz="1200" b="1" i="1" u="none" strike="noStrike" cap="none">
                          <a:solidFill>
                            <a:srgbClr val="FF0000"/>
                          </a:solidFill>
                          <a:latin typeface="Calibri"/>
                          <a:ea typeface="Calibri"/>
                          <a:cs typeface="Calibri"/>
                          <a:sym typeface="Calibri"/>
                        </a:rPr>
                        <a:t>my step mum</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0" u="none" strike="noStrike" cap="none">
                          <a:solidFill>
                            <a:srgbClr val="000000"/>
                          </a:solidFill>
                          <a:latin typeface="Calibri"/>
                          <a:ea typeface="Calibri"/>
                          <a:cs typeface="Calibri"/>
                          <a:sym typeface="Calibri"/>
                        </a:rPr>
                        <a:t>mi hermana </a:t>
                      </a:r>
                      <a:r>
                        <a:rPr lang="en-GB" sz="1200" b="1" i="1" u="none" strike="noStrike" cap="none">
                          <a:solidFill>
                            <a:srgbClr val="FF0000"/>
                          </a:solidFill>
                          <a:latin typeface="Calibri"/>
                          <a:ea typeface="Calibri"/>
                          <a:cs typeface="Calibri"/>
                          <a:sym typeface="Calibri"/>
                        </a:rPr>
                        <a:t>my sister</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0" u="none" strike="noStrike" cap="none">
                          <a:solidFill>
                            <a:srgbClr val="000000"/>
                          </a:solidFill>
                          <a:latin typeface="Calibri"/>
                          <a:ea typeface="Calibri"/>
                          <a:cs typeface="Calibri"/>
                          <a:sym typeface="Calibri"/>
                        </a:rPr>
                        <a:t>mi abuela </a:t>
                      </a:r>
                      <a:r>
                        <a:rPr lang="en-GB" sz="1200" b="1" i="1" u="none" strike="noStrike" cap="none">
                          <a:solidFill>
                            <a:srgbClr val="FF0000"/>
                          </a:solidFill>
                          <a:latin typeface="Calibri"/>
                          <a:ea typeface="Calibri"/>
                          <a:cs typeface="Calibri"/>
                          <a:sym typeface="Calibri"/>
                        </a:rPr>
                        <a:t>my grandmother</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0" u="none" strike="noStrike" cap="none">
                          <a:solidFill>
                            <a:srgbClr val="000000"/>
                          </a:solidFill>
                          <a:latin typeface="Calibri"/>
                          <a:ea typeface="Calibri"/>
                          <a:cs typeface="Calibri"/>
                          <a:sym typeface="Calibri"/>
                        </a:rPr>
                        <a:t>mi prima </a:t>
                      </a:r>
                      <a:r>
                        <a:rPr lang="en-GB" sz="1200" b="1" i="1" u="none" strike="noStrike" cap="none">
                          <a:solidFill>
                            <a:srgbClr val="FF0000"/>
                          </a:solidFill>
                          <a:latin typeface="Calibri"/>
                          <a:ea typeface="Calibri"/>
                          <a:cs typeface="Calibri"/>
                          <a:sym typeface="Calibri"/>
                        </a:rPr>
                        <a:t>my cousin (f)</a:t>
                      </a:r>
                      <a:endParaRPr sz="12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0" u="none" strike="noStrike" cap="none">
                          <a:solidFill>
                            <a:srgbClr val="000000"/>
                          </a:solidFill>
                          <a:latin typeface="Calibri"/>
                          <a:ea typeface="Calibri"/>
                          <a:cs typeface="Calibri"/>
                          <a:sym typeface="Calibri"/>
                        </a:rPr>
                        <a:t>mi tía  </a:t>
                      </a:r>
                      <a:r>
                        <a:rPr lang="en-GB" sz="1200" b="1" i="1" u="none" strike="noStrike" cap="none">
                          <a:solidFill>
                            <a:srgbClr val="FF0000"/>
                          </a:solidFill>
                          <a:latin typeface="Calibri"/>
                          <a:ea typeface="Calibri"/>
                          <a:cs typeface="Calibri"/>
                          <a:sym typeface="Calibri"/>
                        </a:rPr>
                        <a:t>my aunt</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0" u="none" strike="noStrike" cap="none">
                          <a:solidFill>
                            <a:srgbClr val="000000"/>
                          </a:solidFill>
                          <a:latin typeface="Calibri"/>
                          <a:ea typeface="Calibri"/>
                          <a:cs typeface="Calibri"/>
                          <a:sym typeface="Calibri"/>
                        </a:rPr>
                        <a:t>mi hija </a:t>
                      </a:r>
                      <a:r>
                        <a:rPr lang="en-GB" sz="1200" b="1" i="1" u="none" strike="noStrike" cap="none">
                          <a:solidFill>
                            <a:srgbClr val="FF0000"/>
                          </a:solidFill>
                          <a:latin typeface="Calibri"/>
                          <a:ea typeface="Calibri"/>
                          <a:cs typeface="Calibri"/>
                          <a:sym typeface="Calibri"/>
                        </a:rPr>
                        <a:t>my daughter</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0" u="none" strike="noStrike" cap="none">
                          <a:solidFill>
                            <a:srgbClr val="000000"/>
                          </a:solidFill>
                          <a:latin typeface="Calibri"/>
                          <a:ea typeface="Calibri"/>
                          <a:cs typeface="Calibri"/>
                          <a:sym typeface="Calibri"/>
                        </a:rPr>
                        <a:t>mi mujer </a:t>
                      </a:r>
                      <a:r>
                        <a:rPr lang="en-GB" sz="1200" b="1" i="1" u="none" strike="noStrike" cap="none">
                          <a:solidFill>
                            <a:srgbClr val="FF0000"/>
                          </a:solidFill>
                          <a:latin typeface="Calibri"/>
                          <a:ea typeface="Calibri"/>
                          <a:cs typeface="Calibri"/>
                          <a:sym typeface="Calibri"/>
                        </a:rPr>
                        <a:t>my wife</a:t>
                      </a:r>
                      <a:endParaRPr sz="1200" u="none" strike="noStrike" cap="none">
                        <a:latin typeface="Calibri"/>
                        <a:ea typeface="Calibri"/>
                        <a:cs typeface="Calibri"/>
                        <a:sym typeface="Calibri"/>
                      </a:endParaRPr>
                    </a:p>
                  </a:txBody>
                  <a:tcPr marL="51450" marR="51450" marT="25725" marB="2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solidFill>
                      <a:srgbClr val="DDEAF6"/>
                    </a:solidFill>
                  </a:tcPr>
                </a:tc>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enfermera </a:t>
                      </a:r>
                      <a:r>
                        <a:rPr lang="en-GB" sz="1200" b="1" i="1" u="none" strike="noStrike" cap="none">
                          <a:solidFill>
                            <a:srgbClr val="FF0000"/>
                          </a:solidFill>
                          <a:latin typeface="Calibri"/>
                          <a:ea typeface="Calibri"/>
                          <a:cs typeface="Calibri"/>
                          <a:sym typeface="Calibri"/>
                        </a:rPr>
                        <a:t>(a) nurse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camamera </a:t>
                      </a:r>
                      <a:r>
                        <a:rPr lang="en-GB" sz="1200" b="1" i="1" u="none" strike="noStrike" cap="none">
                          <a:solidFill>
                            <a:srgbClr val="FF0000"/>
                          </a:solidFill>
                          <a:latin typeface="Calibri"/>
                          <a:ea typeface="Calibri"/>
                          <a:cs typeface="Calibri"/>
                          <a:sym typeface="Calibri"/>
                        </a:rPr>
                        <a:t>(a) waitress</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actriz </a:t>
                      </a:r>
                      <a:r>
                        <a:rPr lang="en-GB" sz="1200" b="1" i="1" u="none" strike="noStrike" cap="none">
                          <a:solidFill>
                            <a:srgbClr val="FF0000"/>
                          </a:solidFill>
                          <a:latin typeface="Calibri"/>
                          <a:ea typeface="Calibri"/>
                          <a:cs typeface="Calibri"/>
                          <a:sym typeface="Calibri"/>
                        </a:rPr>
                        <a:t>(an) actress</a:t>
                      </a: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jefa </a:t>
                      </a:r>
                      <a:r>
                        <a:rPr lang="en-GB" sz="1200" b="1" i="1" u="none" strike="noStrike" cap="none">
                          <a:solidFill>
                            <a:srgbClr val="FF0000"/>
                          </a:solidFill>
                          <a:latin typeface="Calibri"/>
                          <a:ea typeface="Calibri"/>
                          <a:cs typeface="Calibri"/>
                          <a:sym typeface="Calibri"/>
                        </a:rPr>
                        <a:t>(a) boss</a:t>
                      </a: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mécanica </a:t>
                      </a:r>
                      <a:r>
                        <a:rPr lang="en-GB" sz="1200" b="1" i="1" u="none" strike="noStrike" cap="none">
                          <a:solidFill>
                            <a:srgbClr val="FF0000"/>
                          </a:solidFill>
                          <a:latin typeface="Calibri"/>
                          <a:ea typeface="Calibri"/>
                          <a:cs typeface="Calibri"/>
                          <a:sym typeface="Calibri"/>
                        </a:rPr>
                        <a:t>(a) mechanic</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doctora </a:t>
                      </a:r>
                      <a:r>
                        <a:rPr lang="en-GB" sz="1200" b="1" i="1" u="none" strike="noStrike" cap="none">
                          <a:solidFill>
                            <a:srgbClr val="FF0000"/>
                          </a:solidFill>
                          <a:latin typeface="Calibri"/>
                          <a:ea typeface="Calibri"/>
                          <a:cs typeface="Calibri"/>
                          <a:sym typeface="Calibri"/>
                        </a:rPr>
                        <a:t>(a) doctor</a:t>
                      </a:r>
                      <a:endParaRPr sz="1200" b="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profesora </a:t>
                      </a:r>
                      <a:r>
                        <a:rPr lang="en-GB" sz="1200" b="1" i="1" u="none" strike="noStrike" cap="none">
                          <a:solidFill>
                            <a:srgbClr val="FF0000"/>
                          </a:solidFill>
                          <a:latin typeface="Calibri"/>
                          <a:ea typeface="Calibri"/>
                          <a:cs typeface="Calibri"/>
                          <a:sym typeface="Calibri"/>
                        </a:rPr>
                        <a:t>(a) teacher</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cocinera </a:t>
                      </a:r>
                      <a:r>
                        <a:rPr lang="en-GB" sz="1200" b="1" i="1" u="none" strike="noStrike" cap="none">
                          <a:solidFill>
                            <a:srgbClr val="FF0000"/>
                          </a:solidFill>
                          <a:latin typeface="Calibri"/>
                          <a:ea typeface="Calibri"/>
                          <a:cs typeface="Calibri"/>
                          <a:sym typeface="Calibri"/>
                        </a:rPr>
                        <a:t>(a) cook/chef</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policía </a:t>
                      </a:r>
                      <a:r>
                        <a:rPr lang="en-GB" sz="1200" b="1" i="1" u="none" strike="noStrike" cap="none">
                          <a:solidFill>
                            <a:srgbClr val="FF0000"/>
                          </a:solidFill>
                          <a:latin typeface="Calibri"/>
                          <a:ea typeface="Calibri"/>
                          <a:cs typeface="Calibri"/>
                          <a:sym typeface="Calibri"/>
                        </a:rPr>
                        <a:t>(a) police officer</a:t>
                      </a:r>
                      <a:endParaRPr sz="1200" b="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artista </a:t>
                      </a:r>
                      <a:r>
                        <a:rPr lang="en-GB" sz="1200" b="1" i="1" u="none" strike="noStrike" cap="none">
                          <a:solidFill>
                            <a:srgbClr val="FF0000"/>
                          </a:solidFill>
                          <a:latin typeface="Calibri"/>
                          <a:ea typeface="Calibri"/>
                          <a:cs typeface="Calibri"/>
                          <a:sym typeface="Calibri"/>
                        </a:rPr>
                        <a:t>(an) artist</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periodista </a:t>
                      </a:r>
                      <a:r>
                        <a:rPr lang="en-GB" sz="1200" b="1" i="1" u="none" strike="noStrike" cap="none">
                          <a:solidFill>
                            <a:srgbClr val="FF0000"/>
                          </a:solidFill>
                          <a:latin typeface="Calibri"/>
                          <a:ea typeface="Calibri"/>
                          <a:cs typeface="Calibri"/>
                          <a:sym typeface="Calibri"/>
                        </a:rPr>
                        <a:t>(a) journalist</a:t>
                      </a:r>
                      <a:endParaRPr sz="1200" b="1" u="none" strike="noStrike" cap="none">
                        <a:solidFill>
                          <a:srgbClr val="FF0000"/>
                        </a:solidFill>
                        <a:latin typeface="Calibri"/>
                        <a:ea typeface="Calibri"/>
                        <a:cs typeface="Calibri"/>
                        <a:sym typeface="Calibri"/>
                      </a:endParaRPr>
                    </a:p>
                  </a:txBody>
                  <a:tcPr marL="51450" marR="51450" marT="25725" marB="2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solidFill>
                      <a:srgbClr val="DDEAF6"/>
                    </a:solidFill>
                  </a:tcPr>
                </a:tc>
                <a:tc vMerge="1">
                  <a:txBody>
                    <a:bodyPr/>
                    <a:lstStyle/>
                    <a:p>
                      <a:endParaRPr lang="en-US"/>
                    </a:p>
                  </a:txBody>
                  <a:tcPr/>
                </a:tc>
                <a:extLst>
                  <a:ext uri="{0D108BD9-81ED-4DB2-BD59-A6C34878D82A}">
                    <a16:rowId xmlns:a16="http://schemas.microsoft.com/office/drawing/2014/main" val="10003"/>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sp>
        <p:nvSpPr>
          <p:cNvPr id="240" name="Google Shape;240;p9"/>
          <p:cNvSpPr txBox="1"/>
          <p:nvPr/>
        </p:nvSpPr>
        <p:spPr>
          <a:xfrm>
            <a:off x="238268" y="91529"/>
            <a:ext cx="11715464" cy="369291"/>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Calibri"/>
                <a:ea typeface="Calibri"/>
                <a:cs typeface="Calibri"/>
                <a:sym typeface="Calibri"/>
              </a:rPr>
              <a:t>Spanish: Knowledge Organiser 9.10: Work</a:t>
            </a:r>
            <a:endParaRPr sz="1800" b="0" i="0" u="none" strike="noStrike" cap="none">
              <a:solidFill>
                <a:schemeClr val="lt1"/>
              </a:solidFill>
              <a:latin typeface="Calibri"/>
              <a:ea typeface="Calibri"/>
              <a:cs typeface="Calibri"/>
              <a:sym typeface="Calibri"/>
            </a:endParaRPr>
          </a:p>
        </p:txBody>
      </p:sp>
      <p:sp>
        <p:nvSpPr>
          <p:cNvPr id="241" name="Google Shape;241;p9"/>
          <p:cNvSpPr txBox="1">
            <a:spLocks noGrp="1"/>
          </p:cNvSpPr>
          <p:nvPr>
            <p:ph type="sldNum" idx="12"/>
          </p:nvPr>
        </p:nvSpPr>
        <p:spPr>
          <a:xfrm>
            <a:off x="8737600" y="6356351"/>
            <a:ext cx="2844900" cy="3651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fld id="{00000000-1234-1234-1234-123412341234}" type="slidenum">
              <a:rPr lang="en-GB" sz="1200" b="0" i="0" u="none" strike="noStrike" cap="none">
                <a:solidFill>
                  <a:srgbClr val="888888"/>
                </a:solidFill>
                <a:latin typeface="Calibri"/>
                <a:ea typeface="Calibri"/>
                <a:cs typeface="Calibri"/>
                <a:sym typeface="Calibri"/>
              </a:rPr>
              <a:t>20</a:t>
            </a:fld>
            <a:endParaRPr sz="1800" b="0" i="0" u="none" strike="noStrike" cap="none">
              <a:solidFill>
                <a:schemeClr val="lt1"/>
              </a:solidFill>
              <a:latin typeface="Calibri"/>
              <a:ea typeface="Calibri"/>
              <a:cs typeface="Calibri"/>
              <a:sym typeface="Calibri"/>
            </a:endParaRPr>
          </a:p>
        </p:txBody>
      </p:sp>
      <p:graphicFrame>
        <p:nvGraphicFramePr>
          <p:cNvPr id="242" name="Google Shape;242;p9"/>
          <p:cNvGraphicFramePr/>
          <p:nvPr/>
        </p:nvGraphicFramePr>
        <p:xfrm>
          <a:off x="238267" y="571158"/>
          <a:ext cx="11715450" cy="6195316"/>
        </p:xfrm>
        <a:graphic>
          <a:graphicData uri="http://schemas.openxmlformats.org/drawingml/2006/table">
            <a:tbl>
              <a:tblPr>
                <a:noFill/>
                <a:tableStyleId>{79F1E117-1295-4EC3-947D-17D092A7BB19}</a:tableStyleId>
              </a:tblPr>
              <a:tblGrid>
                <a:gridCol w="3183625">
                  <a:extLst>
                    <a:ext uri="{9D8B030D-6E8A-4147-A177-3AD203B41FA5}">
                      <a16:colId xmlns:a16="http://schemas.microsoft.com/office/drawing/2014/main" val="20000"/>
                    </a:ext>
                  </a:extLst>
                </a:gridCol>
                <a:gridCol w="2314800">
                  <a:extLst>
                    <a:ext uri="{9D8B030D-6E8A-4147-A177-3AD203B41FA5}">
                      <a16:colId xmlns:a16="http://schemas.microsoft.com/office/drawing/2014/main" val="20001"/>
                    </a:ext>
                  </a:extLst>
                </a:gridCol>
                <a:gridCol w="3074375">
                  <a:extLst>
                    <a:ext uri="{9D8B030D-6E8A-4147-A177-3AD203B41FA5}">
                      <a16:colId xmlns:a16="http://schemas.microsoft.com/office/drawing/2014/main" val="20002"/>
                    </a:ext>
                  </a:extLst>
                </a:gridCol>
                <a:gridCol w="3142650">
                  <a:extLst>
                    <a:ext uri="{9D8B030D-6E8A-4147-A177-3AD203B41FA5}">
                      <a16:colId xmlns:a16="http://schemas.microsoft.com/office/drawing/2014/main" val="20003"/>
                    </a:ext>
                  </a:extLst>
                </a:gridCol>
              </a:tblGrid>
              <a:tr h="174500">
                <a:tc gridSpan="4">
                  <a:txBody>
                    <a:bodyPr/>
                    <a:lstStyle/>
                    <a:p>
                      <a:pPr marL="0" marR="0" lvl="0" indent="0" algn="l" rtl="0">
                        <a:lnSpc>
                          <a:spcPct val="107000"/>
                        </a:lnSpc>
                        <a:spcBef>
                          <a:spcPts val="0"/>
                        </a:spcBef>
                        <a:spcAft>
                          <a:spcPts val="0"/>
                        </a:spcAft>
                        <a:buClr>
                          <a:srgbClr val="000000"/>
                        </a:buClr>
                        <a:buSzPts val="1400"/>
                        <a:buFont typeface="Arial"/>
                        <a:buNone/>
                      </a:pPr>
                      <a:r>
                        <a:rPr lang="en-GB" sz="1200" b="1" i="0" u="none" strike="noStrike" cap="none">
                          <a:solidFill>
                            <a:srgbClr val="000000"/>
                          </a:solidFill>
                          <a:latin typeface="Calibri"/>
                          <a:ea typeface="Calibri"/>
                          <a:cs typeface="Calibri"/>
                          <a:sym typeface="Calibri"/>
                        </a:rPr>
                        <a:t>Future jobs ¿</a:t>
                      </a:r>
                      <a:r>
                        <a:rPr lang="en-GB" sz="1200" b="0" i="0" u="none" strike="noStrike" cap="none">
                          <a:solidFill>
                            <a:srgbClr val="000000"/>
                          </a:solidFill>
                          <a:latin typeface="Calibri"/>
                          <a:ea typeface="Calibri"/>
                          <a:cs typeface="Calibri"/>
                          <a:sym typeface="Calibri"/>
                        </a:rPr>
                        <a:t>Qué te gustaría hacer como carrera en el futuro? </a:t>
                      </a:r>
                      <a:r>
                        <a:rPr lang="en-GB" sz="1200" b="0" i="1" u="none" strike="noStrike" cap="none">
                          <a:solidFill>
                            <a:srgbClr val="FF0000"/>
                          </a:solidFill>
                          <a:latin typeface="Calibri"/>
                          <a:ea typeface="Calibri"/>
                          <a:cs typeface="Calibri"/>
                          <a:sym typeface="Calibri"/>
                        </a:rPr>
                        <a:t>What would you like to do as a career in the future?</a:t>
                      </a:r>
                      <a:endParaRPr sz="1200" b="0" i="0" u="none" strike="noStrike" cap="none">
                        <a:solidFill>
                          <a:srgbClr val="FF0000"/>
                        </a:solidFill>
                        <a:latin typeface="Calibri"/>
                        <a:ea typeface="Calibri"/>
                        <a:cs typeface="Calibri"/>
                        <a:sym typeface="Calibri"/>
                      </a:endParaRPr>
                    </a:p>
                  </a:txBody>
                  <a:tcPr marL="51450" marR="51450"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2F2F2"/>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1230000">
                <a:tc rowSpan="3">
                  <a:txBody>
                    <a:bodyPr/>
                    <a:lstStyle/>
                    <a:p>
                      <a:pPr marL="0" marR="0" lvl="0" indent="0" algn="l" rtl="0">
                        <a:lnSpc>
                          <a:spcPct val="100000"/>
                        </a:lnSpc>
                        <a:spcBef>
                          <a:spcPts val="0"/>
                        </a:spcBef>
                        <a:spcAft>
                          <a:spcPts val="0"/>
                        </a:spcAft>
                        <a:buClr>
                          <a:srgbClr val="000000"/>
                        </a:buClr>
                        <a:buSzPts val="1100"/>
                        <a:buFont typeface="Arial"/>
                        <a:buNone/>
                      </a:pPr>
                      <a:r>
                        <a:rPr lang="en-GB" sz="1200" b="1" i="0" u="none" strike="noStrike" cap="none">
                          <a:solidFill>
                            <a:schemeClr val="dk1"/>
                          </a:solidFill>
                          <a:latin typeface="Calibri"/>
                          <a:ea typeface="Calibri"/>
                          <a:cs typeface="Calibri"/>
                          <a:sym typeface="Calibri"/>
                        </a:rPr>
                        <a:t>En el futuro</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1" u="none" strike="noStrike" cap="none">
                          <a:solidFill>
                            <a:srgbClr val="FF0000"/>
                          </a:solidFill>
                          <a:latin typeface="Calibri"/>
                          <a:ea typeface="Calibri"/>
                          <a:cs typeface="Calibri"/>
                          <a:sym typeface="Calibri"/>
                        </a:rPr>
                        <a:t>In the future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0" u="none" strike="noStrike" cap="none">
                          <a:solidFill>
                            <a:schemeClr val="dk1"/>
                          </a:solidFill>
                          <a:latin typeface="Calibri"/>
                          <a:ea typeface="Calibri"/>
                          <a:cs typeface="Calibri"/>
                          <a:sym typeface="Calibri"/>
                        </a:rPr>
                        <a:t>Un día</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1" u="none" strike="noStrike" cap="none">
                          <a:solidFill>
                            <a:srgbClr val="FF0000"/>
                          </a:solidFill>
                          <a:latin typeface="Calibri"/>
                          <a:ea typeface="Calibri"/>
                          <a:cs typeface="Calibri"/>
                          <a:sym typeface="Calibri"/>
                        </a:rPr>
                        <a:t>One day</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0" u="none" strike="noStrike" cap="none">
                          <a:solidFill>
                            <a:schemeClr val="dk1"/>
                          </a:solidFill>
                          <a:latin typeface="Calibri"/>
                          <a:ea typeface="Calibri"/>
                          <a:cs typeface="Calibri"/>
                          <a:sym typeface="Calibri"/>
                        </a:rPr>
                        <a:t>Más tarde en la vida</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1" u="none" strike="noStrike" cap="none">
                          <a:solidFill>
                            <a:srgbClr val="FF0000"/>
                          </a:solidFill>
                          <a:latin typeface="Calibri"/>
                          <a:ea typeface="Calibri"/>
                          <a:cs typeface="Calibri"/>
                          <a:sym typeface="Calibri"/>
                        </a:rPr>
                        <a:t>Later in life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0" u="none" strike="noStrike" cap="none">
                          <a:solidFill>
                            <a:schemeClr val="dk1"/>
                          </a:solidFill>
                          <a:latin typeface="Calibri"/>
                          <a:ea typeface="Calibri"/>
                          <a:cs typeface="Calibri"/>
                          <a:sym typeface="Calibri"/>
                        </a:rPr>
                        <a:t>Cuando sea mayor</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1" u="none" strike="noStrike" cap="none">
                          <a:solidFill>
                            <a:srgbClr val="FF0000"/>
                          </a:solidFill>
                          <a:latin typeface="Calibri"/>
                          <a:ea typeface="Calibri"/>
                          <a:cs typeface="Calibri"/>
                          <a:sym typeface="Calibri"/>
                        </a:rPr>
                        <a:t>When I’m older</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0" u="none" strike="noStrike" cap="none">
                          <a:solidFill>
                            <a:schemeClr val="dk1"/>
                          </a:solidFill>
                          <a:latin typeface="Calibri"/>
                          <a:ea typeface="Calibri"/>
                          <a:cs typeface="Calibri"/>
                          <a:sym typeface="Calibri"/>
                        </a:rPr>
                        <a:t>Cuando tenga (18) años</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1" u="none" strike="noStrike" cap="none">
                          <a:solidFill>
                            <a:srgbClr val="FF0000"/>
                          </a:solidFill>
                          <a:latin typeface="Calibri"/>
                          <a:ea typeface="Calibri"/>
                          <a:cs typeface="Calibri"/>
                          <a:sym typeface="Calibri"/>
                        </a:rPr>
                        <a:t>When I’m (18) years old</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200" b="1" u="none" strike="noStrike" cap="none">
                        <a:solidFill>
                          <a:schemeClr val="dk1"/>
                        </a:solidFill>
                        <a:latin typeface="Calibri"/>
                        <a:ea typeface="Calibri"/>
                        <a:cs typeface="Calibri"/>
                        <a:sym typeface="Calibri"/>
                      </a:endParaRPr>
                    </a:p>
                  </a:txBody>
                  <a:tcPr marL="51450" marR="51450"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rowSpan="3">
                  <a:txBody>
                    <a:bodyPr/>
                    <a:lstStyle/>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me gustaría</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I would like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quisiera</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I would like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espero</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I hope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quiero</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I want</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tengo la intención de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I intend</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tengo ganas de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I am keen </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Arial"/>
                        <a:buNone/>
                      </a:pPr>
                      <a:r>
                        <a:rPr lang="en-GB" sz="1200" b="1" i="0" u="none" strike="noStrike" cap="none">
                          <a:solidFill>
                            <a:schemeClr val="dk1"/>
                          </a:solidFill>
                          <a:latin typeface="Calibri"/>
                          <a:ea typeface="Calibri"/>
                          <a:cs typeface="Calibri"/>
                          <a:sym typeface="Calibri"/>
                        </a:rPr>
                        <a:t>voy a</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Arial"/>
                        <a:buNone/>
                      </a:pPr>
                      <a:r>
                        <a:rPr lang="en-GB" sz="1200" b="1" i="1" u="none" strike="noStrike" cap="none">
                          <a:solidFill>
                            <a:srgbClr val="FF0000"/>
                          </a:solidFill>
                          <a:latin typeface="Calibri"/>
                          <a:ea typeface="Calibri"/>
                          <a:cs typeface="Calibri"/>
                          <a:sym typeface="Calibri"/>
                        </a:rPr>
                        <a:t>I am going </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endParaRPr sz="1200" u="none" strike="noStrike" cap="none">
                        <a:latin typeface="Calibri"/>
                        <a:ea typeface="Calibri"/>
                        <a:cs typeface="Calibri"/>
                        <a:sym typeface="Calibri"/>
                      </a:endParaRPr>
                    </a:p>
                  </a:txBody>
                  <a:tcPr marL="51450" marR="51450"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trabajar como</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to work as</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800"/>
                        <a:buFont typeface="Calibri"/>
                        <a:buNone/>
                      </a:pPr>
                      <a:endParaRPr sz="1200" b="1" u="none" strike="noStrike" cap="none">
                        <a:latin typeface="Calibri"/>
                        <a:ea typeface="Calibri"/>
                        <a:cs typeface="Calibri"/>
                        <a:sym typeface="Calibri"/>
                      </a:endParaRPr>
                    </a:p>
                  </a:txBody>
                  <a:tcPr marL="51450" marR="51450"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enfermero/a</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(a) mechanic</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profesor/a</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(a) teacher</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actor/actriz</a:t>
                      </a: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(an) actor/actress</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policía </a:t>
                      </a:r>
                      <a:r>
                        <a:rPr lang="en-GB" sz="1200" b="1" i="1" u="none" strike="noStrike" cap="none">
                          <a:solidFill>
                            <a:srgbClr val="FF0000"/>
                          </a:solidFill>
                          <a:latin typeface="Calibri"/>
                          <a:ea typeface="Calibri"/>
                          <a:cs typeface="Calibri"/>
                          <a:sym typeface="Calibri"/>
                        </a:rPr>
                        <a:t>(a) police officer</a:t>
                      </a:r>
                      <a:endParaRPr sz="1200" b="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artista </a:t>
                      </a:r>
                      <a:r>
                        <a:rPr lang="en-GB" sz="1200" b="1" i="1" u="none" strike="noStrike" cap="none">
                          <a:solidFill>
                            <a:srgbClr val="FF0000"/>
                          </a:solidFill>
                          <a:latin typeface="Calibri"/>
                          <a:ea typeface="Calibri"/>
                          <a:cs typeface="Calibri"/>
                          <a:sym typeface="Calibri"/>
                        </a:rPr>
                        <a:t>(an) artist</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periodista </a:t>
                      </a:r>
                      <a:r>
                        <a:rPr lang="en-GB" sz="1200" b="1" i="1" u="none" strike="noStrike" cap="none">
                          <a:solidFill>
                            <a:srgbClr val="FF0000"/>
                          </a:solidFill>
                          <a:latin typeface="Calibri"/>
                          <a:ea typeface="Calibri"/>
                          <a:cs typeface="Calibri"/>
                          <a:sym typeface="Calibri"/>
                        </a:rPr>
                        <a:t>(a) journalist</a:t>
                      </a:r>
                      <a:endParaRPr sz="1200" b="1" u="none" strike="noStrike" cap="none">
                        <a:solidFill>
                          <a:srgbClr val="FF0000"/>
                        </a:solidFill>
                        <a:latin typeface="Calibri"/>
                        <a:ea typeface="Calibri"/>
                        <a:cs typeface="Calibri"/>
                        <a:sym typeface="Calibri"/>
                      </a:endParaRPr>
                    </a:p>
                  </a:txBody>
                  <a:tcPr marL="51450" marR="51450"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extLst>
                  <a:ext uri="{0D108BD9-81ED-4DB2-BD59-A6C34878D82A}">
                    <a16:rowId xmlns:a16="http://schemas.microsoft.com/office/drawing/2014/main" val="10001"/>
                  </a:ext>
                </a:extLst>
              </a:tr>
              <a:tr h="1707350">
                <a:tc vMerge="1">
                  <a:txBody>
                    <a:bodyPr/>
                    <a:lstStyle/>
                    <a:p>
                      <a:endParaRPr lang="en-US"/>
                    </a:p>
                  </a:txBody>
                  <a:tcPr/>
                </a:tc>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trabajar en</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to work in</a:t>
                      </a:r>
                      <a:endParaRPr sz="1200" u="none" strike="noStrike" cap="none">
                        <a:latin typeface="Calibri"/>
                        <a:ea typeface="Calibri"/>
                        <a:cs typeface="Calibri"/>
                        <a:sym typeface="Calibri"/>
                      </a:endParaRPr>
                    </a:p>
                  </a:txBody>
                  <a:tcPr marL="51450" marR="51450"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un hospital</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a hospital</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un colegio</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a school</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una escuela</a:t>
                      </a:r>
                      <a:endParaRPr sz="12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a college/sixth form</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una empresa</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a business</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una universidad</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a university</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una tienda</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a shop</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una comisaría</a:t>
                      </a:r>
                      <a:endParaRPr sz="12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a police station </a:t>
                      </a:r>
                      <a:endParaRPr sz="1200" u="none" strike="noStrike" cap="none">
                        <a:latin typeface="Calibri"/>
                        <a:ea typeface="Calibri"/>
                        <a:cs typeface="Calibri"/>
                        <a:sym typeface="Calibri"/>
                      </a:endParaRPr>
                    </a:p>
                  </a:txBody>
                  <a:tcPr marL="51450" marR="51450"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extLst>
                  <a:ext uri="{0D108BD9-81ED-4DB2-BD59-A6C34878D82A}">
                    <a16:rowId xmlns:a16="http://schemas.microsoft.com/office/drawing/2014/main" val="10002"/>
                  </a:ext>
                </a:extLst>
              </a:tr>
              <a:tr h="1464775">
                <a:tc vMerge="1">
                  <a:txBody>
                    <a:bodyPr/>
                    <a:lstStyle/>
                    <a:p>
                      <a:endParaRPr lang="en-US"/>
                    </a:p>
                  </a:txBody>
                  <a:tcPr/>
                </a:tc>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trabajar con</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to work with</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endParaRPr sz="1200" u="none" strike="noStrike" cap="none">
                        <a:latin typeface="Calibri"/>
                        <a:ea typeface="Calibri"/>
                        <a:cs typeface="Calibri"/>
                        <a:sym typeface="Calibri"/>
                      </a:endParaRPr>
                    </a:p>
                  </a:txBody>
                  <a:tcPr marL="51450" marR="51450"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los niños</a:t>
                      </a:r>
                      <a:r>
                        <a:rPr lang="en-GB" sz="1200" b="0" i="0" u="none" strike="noStrike" cap="none">
                          <a:solidFill>
                            <a:schemeClr val="dk1"/>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children</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los animales</a:t>
                      </a:r>
                      <a:r>
                        <a:rPr lang="en-GB" sz="1200" b="0" i="0" u="none" strike="noStrike" cap="none">
                          <a:solidFill>
                            <a:schemeClr val="dk1"/>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animals</a:t>
                      </a:r>
                      <a:endParaRPr sz="1200" b="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los otros</a:t>
                      </a:r>
                      <a:r>
                        <a:rPr lang="en-GB" sz="1200" b="0" i="0" u="none" strike="noStrike" cap="none">
                          <a:solidFill>
                            <a:schemeClr val="dk1"/>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others</a:t>
                      </a:r>
                      <a:endParaRPr sz="1200" b="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los alumnus</a:t>
                      </a:r>
                      <a:r>
                        <a:rPr lang="en-GB" sz="1200" b="0" i="0" u="none" strike="noStrike" cap="none">
                          <a:solidFill>
                            <a:schemeClr val="dk1"/>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pupils</a:t>
                      </a:r>
                      <a:endParaRPr sz="1200" b="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los estudiantes</a:t>
                      </a:r>
                      <a:r>
                        <a:rPr lang="en-GB" sz="1200" b="0" i="0" u="none" strike="noStrike" cap="none">
                          <a:solidFill>
                            <a:schemeClr val="dk1"/>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students</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los clientes</a:t>
                      </a:r>
                      <a:r>
                        <a:rPr lang="en-GB" sz="1200" b="0" i="0" u="none" strike="noStrike" cap="none">
                          <a:solidFill>
                            <a:schemeClr val="dk1"/>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customers</a:t>
                      </a: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solidFill>
                            <a:schemeClr val="dk1"/>
                          </a:solidFill>
                          <a:latin typeface="Calibri"/>
                          <a:ea typeface="Calibri"/>
                          <a:cs typeface="Calibri"/>
                          <a:sym typeface="Calibri"/>
                        </a:rPr>
                        <a:t>el público</a:t>
                      </a:r>
                      <a:r>
                        <a:rPr lang="en-GB" sz="1200" b="0" i="0" u="none" strike="noStrike" cap="none">
                          <a:solidFill>
                            <a:schemeClr val="dk1"/>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the public</a:t>
                      </a:r>
                      <a:endParaRPr sz="1200" b="1" u="none" strike="noStrike" cap="none">
                        <a:solidFill>
                          <a:srgbClr val="FF0000"/>
                        </a:solidFill>
                        <a:latin typeface="Calibri"/>
                        <a:ea typeface="Calibri"/>
                        <a:cs typeface="Calibri"/>
                        <a:sym typeface="Calibri"/>
                      </a:endParaRPr>
                    </a:p>
                  </a:txBody>
                  <a:tcPr marL="51450" marR="51450"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sp>
        <p:nvSpPr>
          <p:cNvPr id="247" name="Google Shape;247;p10"/>
          <p:cNvSpPr txBox="1"/>
          <p:nvPr/>
        </p:nvSpPr>
        <p:spPr>
          <a:xfrm>
            <a:off x="238268" y="91529"/>
            <a:ext cx="11715464" cy="369291"/>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Calibri"/>
                <a:ea typeface="Calibri"/>
                <a:cs typeface="Calibri"/>
                <a:sym typeface="Calibri"/>
              </a:rPr>
              <a:t>Spanish: Knowledge Organiser 9.11: Holiday accommodation</a:t>
            </a:r>
            <a:endParaRPr sz="1800" b="0" i="0" u="none" strike="noStrike" cap="none">
              <a:solidFill>
                <a:schemeClr val="lt1"/>
              </a:solidFill>
              <a:latin typeface="Calibri"/>
              <a:ea typeface="Calibri"/>
              <a:cs typeface="Calibri"/>
              <a:sym typeface="Calibri"/>
            </a:endParaRPr>
          </a:p>
        </p:txBody>
      </p:sp>
      <p:sp>
        <p:nvSpPr>
          <p:cNvPr id="248" name="Google Shape;248;p10"/>
          <p:cNvSpPr txBox="1">
            <a:spLocks noGrp="1"/>
          </p:cNvSpPr>
          <p:nvPr>
            <p:ph type="sldNum" idx="12"/>
          </p:nvPr>
        </p:nvSpPr>
        <p:spPr>
          <a:xfrm>
            <a:off x="8737600" y="6356351"/>
            <a:ext cx="2844900" cy="3651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fld id="{00000000-1234-1234-1234-123412341234}" type="slidenum">
              <a:rPr lang="en-GB" sz="1200" b="0" i="0" u="none" strike="noStrike" cap="none">
                <a:solidFill>
                  <a:srgbClr val="888888"/>
                </a:solidFill>
                <a:latin typeface="Calibri"/>
                <a:ea typeface="Calibri"/>
                <a:cs typeface="Calibri"/>
                <a:sym typeface="Calibri"/>
              </a:rPr>
              <a:t>21</a:t>
            </a:fld>
            <a:endParaRPr sz="1800" b="0" i="0" u="none" strike="noStrike" cap="none">
              <a:solidFill>
                <a:schemeClr val="lt1"/>
              </a:solidFill>
              <a:latin typeface="Calibri"/>
              <a:ea typeface="Calibri"/>
              <a:cs typeface="Calibri"/>
              <a:sym typeface="Calibri"/>
            </a:endParaRPr>
          </a:p>
        </p:txBody>
      </p:sp>
      <p:graphicFrame>
        <p:nvGraphicFramePr>
          <p:cNvPr id="249" name="Google Shape;249;p10"/>
          <p:cNvGraphicFramePr/>
          <p:nvPr/>
        </p:nvGraphicFramePr>
        <p:xfrm>
          <a:off x="238269" y="572927"/>
          <a:ext cx="11715475" cy="6154260"/>
        </p:xfrm>
        <a:graphic>
          <a:graphicData uri="http://schemas.openxmlformats.org/drawingml/2006/table">
            <a:tbl>
              <a:tblPr>
                <a:noFill/>
                <a:tableStyleId>{79F1E117-1295-4EC3-947D-17D092A7BB19}</a:tableStyleId>
              </a:tblPr>
              <a:tblGrid>
                <a:gridCol w="2319825">
                  <a:extLst>
                    <a:ext uri="{9D8B030D-6E8A-4147-A177-3AD203B41FA5}">
                      <a16:colId xmlns:a16="http://schemas.microsoft.com/office/drawing/2014/main" val="20000"/>
                    </a:ext>
                  </a:extLst>
                </a:gridCol>
                <a:gridCol w="1791350">
                  <a:extLst>
                    <a:ext uri="{9D8B030D-6E8A-4147-A177-3AD203B41FA5}">
                      <a16:colId xmlns:a16="http://schemas.microsoft.com/office/drawing/2014/main" val="20001"/>
                    </a:ext>
                  </a:extLst>
                </a:gridCol>
                <a:gridCol w="2731800">
                  <a:extLst>
                    <a:ext uri="{9D8B030D-6E8A-4147-A177-3AD203B41FA5}">
                      <a16:colId xmlns:a16="http://schemas.microsoft.com/office/drawing/2014/main" val="20002"/>
                    </a:ext>
                  </a:extLst>
                </a:gridCol>
                <a:gridCol w="2216775">
                  <a:extLst>
                    <a:ext uri="{9D8B030D-6E8A-4147-A177-3AD203B41FA5}">
                      <a16:colId xmlns:a16="http://schemas.microsoft.com/office/drawing/2014/main" val="20003"/>
                    </a:ext>
                  </a:extLst>
                </a:gridCol>
                <a:gridCol w="2655725">
                  <a:extLst>
                    <a:ext uri="{9D8B030D-6E8A-4147-A177-3AD203B41FA5}">
                      <a16:colId xmlns:a16="http://schemas.microsoft.com/office/drawing/2014/main" val="20004"/>
                    </a:ext>
                  </a:extLst>
                </a:gridCol>
              </a:tblGrid>
              <a:tr h="250650">
                <a:tc gridSpan="5">
                  <a:txBody>
                    <a:bodyPr/>
                    <a:lstStyle/>
                    <a:p>
                      <a:pPr marL="0" marR="0" lvl="0" indent="0" algn="l" rtl="0">
                        <a:lnSpc>
                          <a:spcPct val="100000"/>
                        </a:lnSpc>
                        <a:spcBef>
                          <a:spcPts val="0"/>
                        </a:spcBef>
                        <a:spcAft>
                          <a:spcPts val="0"/>
                        </a:spcAft>
                        <a:buClr>
                          <a:srgbClr val="000000"/>
                        </a:buClr>
                        <a:buSzPts val="1100"/>
                        <a:buFont typeface="Arial"/>
                        <a:buNone/>
                      </a:pPr>
                      <a:r>
                        <a:rPr lang="en-GB" sz="1200" b="1" i="0" u="none" strike="noStrike" cap="none">
                          <a:solidFill>
                            <a:srgbClr val="000000"/>
                          </a:solidFill>
                          <a:latin typeface="Calibri"/>
                          <a:ea typeface="Calibri"/>
                          <a:cs typeface="Calibri"/>
                          <a:sym typeface="Calibri"/>
                        </a:rPr>
                        <a:t>Reviewing accommodation </a:t>
                      </a:r>
                      <a:r>
                        <a:rPr lang="en-GB" sz="1200" b="0" i="0" u="none" strike="noStrike" cap="none">
                          <a:solidFill>
                            <a:srgbClr val="000000"/>
                          </a:solidFill>
                          <a:latin typeface="Calibri"/>
                          <a:ea typeface="Calibri"/>
                          <a:cs typeface="Calibri"/>
                          <a:sym typeface="Calibri"/>
                        </a:rPr>
                        <a:t>¿Cómo era el hotel? </a:t>
                      </a:r>
                      <a:r>
                        <a:rPr lang="en-GB" sz="1200" b="0" i="1" u="none" strike="noStrike" cap="none">
                          <a:solidFill>
                            <a:srgbClr val="FF0000"/>
                          </a:solidFill>
                          <a:latin typeface="Calibri"/>
                          <a:ea typeface="Calibri"/>
                          <a:cs typeface="Calibri"/>
                          <a:sym typeface="Calibri"/>
                        </a:rPr>
                        <a:t>What was the hotel like?</a:t>
                      </a:r>
                      <a:endParaRPr sz="1200" b="0" i="0" u="none" strike="noStrike" cap="none">
                        <a:solidFill>
                          <a:srgbClr val="000000"/>
                        </a:solidFill>
                        <a:latin typeface="Calibri"/>
                        <a:ea typeface="Calibri"/>
                        <a:cs typeface="Calibri"/>
                        <a:sym typeface="Calibri"/>
                      </a:endParaRPr>
                    </a:p>
                  </a:txBody>
                  <a:tcPr marL="28925" marR="28925" marT="14475" marB="1447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2F2F2"/>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032275">
                <a:tc rowSpan="2">
                  <a:txBody>
                    <a:bodyPr/>
                    <a:lstStyle/>
                    <a:p>
                      <a:pPr marL="0" marR="0" lvl="0" indent="0" algn="l" rtl="0">
                        <a:lnSpc>
                          <a:spcPct val="100000"/>
                        </a:lnSpc>
                        <a:spcBef>
                          <a:spcPts val="0"/>
                        </a:spcBef>
                        <a:spcAft>
                          <a:spcPts val="0"/>
                        </a:spcAft>
                        <a:buClr>
                          <a:srgbClr val="000000"/>
                        </a:buClr>
                        <a:buSzPts val="1100"/>
                        <a:buFont typeface="Arial"/>
                        <a:buNone/>
                      </a:pPr>
                      <a:r>
                        <a:rPr lang="en-GB" sz="1200" b="1" u="none" strike="noStrike" cap="none">
                          <a:solidFill>
                            <a:schemeClr val="dk1"/>
                          </a:solidFill>
                          <a:latin typeface="Calibri"/>
                          <a:ea typeface="Calibri"/>
                          <a:cs typeface="Calibri"/>
                          <a:sym typeface="Calibri"/>
                        </a:rPr>
                        <a:t>El fin de semana pasado</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200" b="1" i="1" u="none" strike="noStrike" cap="none">
                          <a:solidFill>
                            <a:srgbClr val="FF0000"/>
                          </a:solidFill>
                          <a:latin typeface="Calibri"/>
                          <a:ea typeface="Calibri"/>
                          <a:cs typeface="Calibri"/>
                          <a:sym typeface="Calibri"/>
                        </a:rPr>
                        <a:t>Last weekend</a:t>
                      </a: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200" b="1" i="0" u="none" strike="noStrike" cap="none">
                          <a:solidFill>
                            <a:schemeClr val="dk1"/>
                          </a:solidFill>
                          <a:latin typeface="Calibri"/>
                          <a:ea typeface="Calibri"/>
                          <a:cs typeface="Calibri"/>
                          <a:sym typeface="Calibri"/>
                        </a:rPr>
                        <a:t>El mes pasado </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200" b="1" i="1" u="none" strike="noStrike" cap="none">
                          <a:solidFill>
                            <a:srgbClr val="FF0000"/>
                          </a:solidFill>
                          <a:latin typeface="Calibri"/>
                          <a:ea typeface="Calibri"/>
                          <a:cs typeface="Calibri"/>
                          <a:sym typeface="Calibri"/>
                        </a:rPr>
                        <a:t>Last month </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200" b="1" i="0" u="none" strike="noStrike" cap="none">
                          <a:solidFill>
                            <a:schemeClr val="dk1"/>
                          </a:solidFill>
                          <a:latin typeface="Calibri"/>
                          <a:ea typeface="Calibri"/>
                          <a:cs typeface="Calibri"/>
                          <a:sym typeface="Calibri"/>
                        </a:rPr>
                        <a:t>El verano pasado</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200" b="1" i="1" u="none" strike="noStrike" cap="none">
                          <a:solidFill>
                            <a:srgbClr val="FF0000"/>
                          </a:solidFill>
                          <a:latin typeface="Calibri"/>
                          <a:ea typeface="Calibri"/>
                          <a:cs typeface="Calibri"/>
                          <a:sym typeface="Calibri"/>
                        </a:rPr>
                        <a:t>Last summer</a:t>
                      </a: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200" b="1" i="0" u="none" strike="noStrike" cap="none">
                          <a:solidFill>
                            <a:schemeClr val="dk1"/>
                          </a:solidFill>
                          <a:latin typeface="Calibri"/>
                          <a:ea typeface="Calibri"/>
                          <a:cs typeface="Calibri"/>
                          <a:sym typeface="Calibri"/>
                        </a:rPr>
                        <a:t>La semana pasada</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200" b="1" i="1" u="none" strike="noStrike" cap="none">
                          <a:solidFill>
                            <a:srgbClr val="FF0000"/>
                          </a:solidFill>
                          <a:latin typeface="Calibri"/>
                          <a:ea typeface="Calibri"/>
                          <a:cs typeface="Calibri"/>
                          <a:sym typeface="Calibri"/>
                        </a:rPr>
                        <a:t>Last week</a:t>
                      </a: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200" b="1" i="0" u="none" strike="noStrike" cap="none">
                          <a:solidFill>
                            <a:schemeClr val="dk1"/>
                          </a:solidFill>
                          <a:latin typeface="Calibri"/>
                          <a:ea typeface="Calibri"/>
                          <a:cs typeface="Calibri"/>
                          <a:sym typeface="Calibri"/>
                        </a:rPr>
                        <a:t>El año pasado</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200" b="1" i="1" u="none" strike="noStrike" cap="none">
                          <a:solidFill>
                            <a:srgbClr val="FF0000"/>
                          </a:solidFill>
                          <a:latin typeface="Calibri"/>
                          <a:ea typeface="Calibri"/>
                          <a:cs typeface="Calibri"/>
                          <a:sym typeface="Calibri"/>
                        </a:rPr>
                        <a:t>Last year</a:t>
                      </a: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200" b="1" i="0" u="none" strike="noStrike" cap="none">
                          <a:solidFill>
                            <a:schemeClr val="dk1"/>
                          </a:solidFill>
                          <a:latin typeface="Calibri"/>
                          <a:ea typeface="Calibri"/>
                          <a:cs typeface="Calibri"/>
                          <a:sym typeface="Calibri"/>
                        </a:rPr>
                        <a:t>Recientemente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200" b="1" i="1" u="none" strike="noStrike" cap="none">
                          <a:solidFill>
                            <a:srgbClr val="FF0000"/>
                          </a:solidFill>
                          <a:latin typeface="Calibri"/>
                          <a:ea typeface="Calibri"/>
                          <a:cs typeface="Calibri"/>
                          <a:sym typeface="Calibri"/>
                        </a:rPr>
                        <a:t>Recently</a:t>
                      </a: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200" b="1" i="0" u="none" strike="noStrike" cap="none">
                          <a:solidFill>
                            <a:schemeClr val="dk1"/>
                          </a:solidFill>
                          <a:latin typeface="Calibri"/>
                          <a:ea typeface="Calibri"/>
                          <a:cs typeface="Calibri"/>
                          <a:sym typeface="Calibri"/>
                        </a:rPr>
                        <a:t>Ayer</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200" b="1" i="1" u="none" strike="noStrike" cap="none">
                          <a:solidFill>
                            <a:srgbClr val="FF0000"/>
                          </a:solidFill>
                          <a:latin typeface="Calibri"/>
                          <a:ea typeface="Calibri"/>
                          <a:cs typeface="Calibri"/>
                          <a:sym typeface="Calibri"/>
                        </a:rPr>
                        <a:t>Yesterday</a:t>
                      </a: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200" b="1" i="0" u="none" strike="noStrike" cap="none">
                          <a:solidFill>
                            <a:schemeClr val="dk1"/>
                          </a:solidFill>
                          <a:latin typeface="Calibri"/>
                          <a:ea typeface="Calibri"/>
                          <a:cs typeface="Calibri"/>
                          <a:sym typeface="Calibri"/>
                        </a:rPr>
                        <a:t>Hace dos años</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200" b="1" i="1" u="none" strike="noStrike" cap="none">
                          <a:solidFill>
                            <a:srgbClr val="FF0000"/>
                          </a:solidFill>
                          <a:latin typeface="Calibri"/>
                          <a:ea typeface="Calibri"/>
                          <a:cs typeface="Calibri"/>
                          <a:sym typeface="Calibri"/>
                        </a:rPr>
                        <a:t>(2 years) ago </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20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20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0" u="none" strike="noStrike" cap="none">
                          <a:solidFill>
                            <a:srgbClr val="000000"/>
                          </a:solidFill>
                          <a:latin typeface="Calibri"/>
                          <a:ea typeface="Calibri"/>
                          <a:cs typeface="Calibri"/>
                          <a:sym typeface="Calibri"/>
                        </a:rPr>
                        <a:t>fui de vacaciones</a:t>
                      </a:r>
                      <a:endParaRPr sz="1200" b="1"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1" u="none" strike="noStrike" cap="none">
                          <a:solidFill>
                            <a:srgbClr val="FF0000"/>
                          </a:solidFill>
                          <a:latin typeface="Calibri"/>
                          <a:ea typeface="Calibri"/>
                          <a:cs typeface="Calibri"/>
                          <a:sym typeface="Calibri"/>
                        </a:rPr>
                        <a:t>I went on holiday</a:t>
                      </a:r>
                      <a:endParaRPr sz="12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200" i="0" u="none" strike="noStrike" cap="none">
                        <a:solidFill>
                          <a:schemeClr val="dk1"/>
                        </a:solidFill>
                        <a:latin typeface="Calibri"/>
                        <a:ea typeface="Calibri"/>
                        <a:cs typeface="Calibri"/>
                        <a:sym typeface="Calibri"/>
                      </a:endParaRPr>
                    </a:p>
                  </a:txBody>
                  <a:tcPr marL="28925" marR="28925" marT="14475" marB="1447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rowSpan="2">
                  <a:txBody>
                    <a:bodyPr/>
                    <a:lstStyle/>
                    <a:p>
                      <a:pPr marL="0" marR="0" lvl="0" indent="0" algn="l" rtl="0">
                        <a:lnSpc>
                          <a:spcPct val="100000"/>
                        </a:lnSpc>
                        <a:spcBef>
                          <a:spcPts val="0"/>
                        </a:spcBef>
                        <a:spcAft>
                          <a:spcPts val="0"/>
                        </a:spcAft>
                        <a:buClr>
                          <a:srgbClr val="000000"/>
                        </a:buClr>
                        <a:buSzPts val="1100"/>
                        <a:buFont typeface="Arial"/>
                        <a:buNone/>
                      </a:pPr>
                      <a:r>
                        <a:rPr lang="en-GB" sz="1200" b="1" i="0" u="none" strike="noStrike" cap="none">
                          <a:solidFill>
                            <a:srgbClr val="000000"/>
                          </a:solidFill>
                          <a:latin typeface="Calibri"/>
                          <a:ea typeface="Calibri"/>
                          <a:cs typeface="Calibri"/>
                          <a:sym typeface="Calibri"/>
                        </a:rPr>
                        <a:t>me alojé</a:t>
                      </a:r>
                      <a:endParaRPr sz="1200" b="1"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1" u="none" strike="noStrike" cap="none">
                          <a:solidFill>
                            <a:srgbClr val="FF0000"/>
                          </a:solidFill>
                          <a:latin typeface="Calibri"/>
                          <a:ea typeface="Calibri"/>
                          <a:cs typeface="Calibri"/>
                          <a:sym typeface="Calibri"/>
                        </a:rPr>
                        <a:t>I stayed</a:t>
                      </a:r>
                      <a:endParaRPr sz="1200" b="0" i="0" u="none" strike="noStrike" cap="none">
                        <a:solidFill>
                          <a:srgbClr val="000000"/>
                        </a:solidFill>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rowSpan="2">
                  <a:txBody>
                    <a:bodyPr/>
                    <a:lstStyle/>
                    <a:p>
                      <a:pPr marL="0" marR="0" lvl="0" indent="0" algn="l" rtl="0">
                        <a:lnSpc>
                          <a:spcPct val="100000"/>
                        </a:lnSpc>
                        <a:spcBef>
                          <a:spcPts val="0"/>
                        </a:spcBef>
                        <a:spcAft>
                          <a:spcPts val="0"/>
                        </a:spcAft>
                        <a:buClr>
                          <a:srgbClr val="000000"/>
                        </a:buClr>
                        <a:buSzPts val="1100"/>
                        <a:buFont typeface="Arial"/>
                        <a:buNone/>
                      </a:pPr>
                      <a:r>
                        <a:rPr lang="en-GB" sz="1200" b="1" u="none" strike="noStrike" cap="none">
                          <a:solidFill>
                            <a:schemeClr val="dk1"/>
                          </a:solidFill>
                          <a:latin typeface="Calibri"/>
                          <a:ea typeface="Calibri"/>
                          <a:cs typeface="Calibri"/>
                          <a:sym typeface="Calibri"/>
                        </a:rPr>
                        <a:t>en un hotel</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1" u="none" strike="noStrike" cap="none">
                          <a:solidFill>
                            <a:srgbClr val="FF0000"/>
                          </a:solidFill>
                          <a:latin typeface="Calibri"/>
                          <a:ea typeface="Calibri"/>
                          <a:cs typeface="Calibri"/>
                          <a:sym typeface="Calibri"/>
                        </a:rPr>
                        <a:t>in a hotel </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u="none" strike="noStrike" cap="none">
                          <a:solidFill>
                            <a:schemeClr val="dk1"/>
                          </a:solidFill>
                          <a:latin typeface="Calibri"/>
                          <a:ea typeface="Calibri"/>
                          <a:cs typeface="Calibri"/>
                          <a:sym typeface="Calibri"/>
                        </a:rPr>
                        <a:t>en una tienda</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1" u="none" strike="noStrike" cap="none">
                          <a:solidFill>
                            <a:srgbClr val="FF0000"/>
                          </a:solidFill>
                          <a:latin typeface="Calibri"/>
                          <a:ea typeface="Calibri"/>
                          <a:cs typeface="Calibri"/>
                          <a:sym typeface="Calibri"/>
                        </a:rPr>
                        <a:t>in a tent</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u="none" strike="noStrike" cap="none">
                          <a:solidFill>
                            <a:schemeClr val="dk1"/>
                          </a:solidFill>
                          <a:latin typeface="Calibri"/>
                          <a:ea typeface="Calibri"/>
                          <a:cs typeface="Calibri"/>
                          <a:sym typeface="Calibri"/>
                        </a:rPr>
                        <a:t>en una casa</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1" u="none" strike="noStrike" cap="none">
                          <a:solidFill>
                            <a:srgbClr val="FF0000"/>
                          </a:solidFill>
                          <a:latin typeface="Calibri"/>
                          <a:ea typeface="Calibri"/>
                          <a:cs typeface="Calibri"/>
                          <a:sym typeface="Calibri"/>
                        </a:rPr>
                        <a:t>in a house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u="none" strike="noStrike" cap="none">
                          <a:solidFill>
                            <a:schemeClr val="dk1"/>
                          </a:solidFill>
                          <a:latin typeface="Calibri"/>
                          <a:ea typeface="Calibri"/>
                          <a:cs typeface="Calibri"/>
                          <a:sym typeface="Calibri"/>
                        </a:rPr>
                        <a:t>en un piso</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000"/>
                        <a:buFont typeface="Arial"/>
                        <a:buNone/>
                      </a:pPr>
                      <a:r>
                        <a:rPr lang="en-GB" sz="1200" b="1" i="1" u="none" strike="noStrike" cap="none">
                          <a:solidFill>
                            <a:srgbClr val="FF0000"/>
                          </a:solidFill>
                          <a:latin typeface="Calibri"/>
                          <a:ea typeface="Calibri"/>
                          <a:cs typeface="Calibri"/>
                          <a:sym typeface="Calibri"/>
                        </a:rPr>
                        <a:t>in an apartment / a flat</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0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u="none" strike="noStrike" cap="none">
                          <a:solidFill>
                            <a:schemeClr val="dk1"/>
                          </a:solidFill>
                          <a:latin typeface="Calibri"/>
                          <a:ea typeface="Calibri"/>
                          <a:cs typeface="Calibri"/>
                          <a:sym typeface="Calibri"/>
                        </a:rPr>
                        <a:t>en un alojamiento</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000"/>
                        <a:buFont typeface="Arial"/>
                        <a:buNone/>
                      </a:pPr>
                      <a:r>
                        <a:rPr lang="en-GB" sz="1200" b="1" i="1" u="none" strike="noStrike" cap="none">
                          <a:solidFill>
                            <a:srgbClr val="FF0000"/>
                          </a:solidFill>
                          <a:latin typeface="Calibri"/>
                          <a:ea typeface="Calibri"/>
                          <a:cs typeface="Calibri"/>
                          <a:sym typeface="Calibri"/>
                        </a:rPr>
                        <a:t>in an accommodation</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0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0" u="none" strike="noStrike" cap="none">
                          <a:solidFill>
                            <a:schemeClr val="dk1"/>
                          </a:solidFill>
                          <a:latin typeface="Calibri"/>
                          <a:ea typeface="Calibri"/>
                          <a:cs typeface="Calibri"/>
                          <a:sym typeface="Calibri"/>
                        </a:rPr>
                        <a:t>cerca de la playa</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1" u="none" strike="noStrike" cap="none">
                          <a:solidFill>
                            <a:srgbClr val="FF0000"/>
                          </a:solidFill>
                          <a:latin typeface="Calibri"/>
                          <a:ea typeface="Calibri"/>
                          <a:cs typeface="Calibri"/>
                          <a:sym typeface="Calibri"/>
                        </a:rPr>
                        <a:t>near to the beach</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0" u="none" strike="noStrike" cap="none">
                          <a:solidFill>
                            <a:schemeClr val="dk1"/>
                          </a:solidFill>
                          <a:latin typeface="Calibri"/>
                          <a:ea typeface="Calibri"/>
                          <a:cs typeface="Calibri"/>
                          <a:sym typeface="Calibri"/>
                        </a:rPr>
                        <a:t>lejos de la playa</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1" u="none" strike="noStrike" cap="none">
                          <a:solidFill>
                            <a:srgbClr val="FF0000"/>
                          </a:solidFill>
                          <a:latin typeface="Calibri"/>
                          <a:ea typeface="Calibri"/>
                          <a:cs typeface="Calibri"/>
                          <a:sym typeface="Calibri"/>
                        </a:rPr>
                        <a:t>far from the beach</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0" u="none" strike="noStrike" cap="none">
                          <a:solidFill>
                            <a:schemeClr val="dk1"/>
                          </a:solidFill>
                          <a:latin typeface="Calibri"/>
                          <a:ea typeface="Calibri"/>
                          <a:cs typeface="Calibri"/>
                          <a:sym typeface="Calibri"/>
                        </a:rPr>
                        <a:t>en el centro</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1" u="none" strike="noStrike" cap="none">
                          <a:solidFill>
                            <a:srgbClr val="FF0000"/>
                          </a:solidFill>
                          <a:latin typeface="Calibri"/>
                          <a:ea typeface="Calibri"/>
                          <a:cs typeface="Calibri"/>
                          <a:sym typeface="Calibri"/>
                        </a:rPr>
                        <a:t>in the town centre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0" u="none" strike="noStrike" cap="none">
                          <a:solidFill>
                            <a:schemeClr val="dk1"/>
                          </a:solidFill>
                          <a:latin typeface="Calibri"/>
                          <a:ea typeface="Calibri"/>
                          <a:cs typeface="Calibri"/>
                          <a:sym typeface="Calibri"/>
                        </a:rPr>
                        <a:t>en la costa</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1" u="none" strike="noStrike" cap="none">
                          <a:solidFill>
                            <a:srgbClr val="FF0000"/>
                          </a:solidFill>
                          <a:latin typeface="Calibri"/>
                          <a:ea typeface="Calibri"/>
                          <a:cs typeface="Calibri"/>
                          <a:sym typeface="Calibri"/>
                        </a:rPr>
                        <a:t>on the coast</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0" u="none" strike="noStrike" cap="none">
                          <a:solidFill>
                            <a:schemeClr val="dk1"/>
                          </a:solidFill>
                          <a:latin typeface="Calibri"/>
                          <a:ea typeface="Calibri"/>
                          <a:cs typeface="Calibri"/>
                          <a:sym typeface="Calibri"/>
                        </a:rPr>
                        <a:t>en el campo</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1" u="none" strike="noStrike" cap="none">
                          <a:solidFill>
                            <a:srgbClr val="FF0000"/>
                          </a:solidFill>
                          <a:latin typeface="Calibri"/>
                          <a:ea typeface="Calibri"/>
                          <a:cs typeface="Calibri"/>
                          <a:sym typeface="Calibri"/>
                        </a:rPr>
                        <a:t>in the countryside </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0" u="none" strike="noStrike" cap="none">
                          <a:solidFill>
                            <a:schemeClr val="dk1"/>
                          </a:solidFill>
                          <a:latin typeface="Calibri"/>
                          <a:ea typeface="Calibri"/>
                          <a:cs typeface="Calibri"/>
                          <a:sym typeface="Calibri"/>
                        </a:rPr>
                        <a:t>en las montañas</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1" i="1" u="none" strike="noStrike" cap="none">
                          <a:solidFill>
                            <a:srgbClr val="FF0000"/>
                          </a:solidFill>
                          <a:latin typeface="Calibri"/>
                          <a:ea typeface="Calibri"/>
                          <a:cs typeface="Calibri"/>
                          <a:sym typeface="Calibri"/>
                        </a:rPr>
                        <a:t>in the mountains</a:t>
                      </a:r>
                      <a:endParaRPr sz="1200" b="1" i="0" u="none" strike="noStrike" cap="none">
                        <a:solidFill>
                          <a:schemeClr val="dk1"/>
                        </a:solidFill>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era</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it was</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no era</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it wasn’t</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el hotel era</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the hotel was </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la habitación era</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the room was </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la cama era</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the bed was </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el restaurante era</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the restaurant was </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la piscina era</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the pool was </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200" b="1" i="0" u="none" strike="noStrike" cap="none">
                        <a:solidFill>
                          <a:schemeClr val="dk1"/>
                        </a:solidFill>
                        <a:latin typeface="Calibri"/>
                        <a:ea typeface="Calibri"/>
                        <a:cs typeface="Calibri"/>
                        <a:sym typeface="Calibri"/>
                      </a:endParaRPr>
                    </a:p>
                  </a:txBody>
                  <a:tcPr marL="28925" marR="28925" marT="14475" marB="1447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limpio/a </a:t>
                      </a:r>
                      <a:r>
                        <a:rPr lang="en-GB" sz="1200" b="1" i="1" u="none" strike="noStrike" cap="none">
                          <a:solidFill>
                            <a:srgbClr val="FF0000"/>
                          </a:solidFill>
                          <a:latin typeface="Calibri"/>
                          <a:ea typeface="Calibri"/>
                          <a:cs typeface="Calibri"/>
                          <a:sym typeface="Calibri"/>
                        </a:rPr>
                        <a:t>clean </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práctico/a </a:t>
                      </a:r>
                      <a:r>
                        <a:rPr lang="en-GB" sz="1200" b="1" i="1" u="none" strike="noStrike" cap="none">
                          <a:solidFill>
                            <a:srgbClr val="FF0000"/>
                          </a:solidFill>
                          <a:latin typeface="Calibri"/>
                          <a:ea typeface="Calibri"/>
                          <a:cs typeface="Calibri"/>
                          <a:sym typeface="Calibri"/>
                        </a:rPr>
                        <a:t>practical </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cómodo/a </a:t>
                      </a:r>
                      <a:r>
                        <a:rPr lang="en-GB" sz="1200" b="1" i="1" u="none" strike="noStrike" cap="none">
                          <a:solidFill>
                            <a:srgbClr val="FF0000"/>
                          </a:solidFill>
                          <a:latin typeface="Calibri"/>
                          <a:ea typeface="Calibri"/>
                          <a:cs typeface="Calibri"/>
                          <a:sym typeface="Calibri"/>
                        </a:rPr>
                        <a:t>comfortable</a:t>
                      </a: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pequeño/a </a:t>
                      </a:r>
                      <a:r>
                        <a:rPr lang="en-GB" sz="1200" b="1" i="1" u="none" strike="noStrike" cap="none">
                          <a:solidFill>
                            <a:srgbClr val="FF0000"/>
                          </a:solidFill>
                          <a:latin typeface="Calibri"/>
                          <a:ea typeface="Calibri"/>
                          <a:cs typeface="Calibri"/>
                          <a:sym typeface="Calibri"/>
                        </a:rPr>
                        <a:t>small</a:t>
                      </a: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grande </a:t>
                      </a:r>
                      <a:r>
                        <a:rPr lang="en-GB" sz="1200" b="1" i="1" u="none" strike="noStrike" cap="none">
                          <a:solidFill>
                            <a:srgbClr val="FF0000"/>
                          </a:solidFill>
                          <a:latin typeface="Calibri"/>
                          <a:ea typeface="Calibri"/>
                          <a:cs typeface="Calibri"/>
                          <a:sym typeface="Calibri"/>
                        </a:rPr>
                        <a:t>big</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caro/a</a:t>
                      </a:r>
                      <a:r>
                        <a:rPr lang="en-GB" sz="1200" b="1" i="1" u="none" strike="noStrike" cap="none">
                          <a:solidFill>
                            <a:srgbClr val="FF0000"/>
                          </a:solidFill>
                          <a:latin typeface="Calibri"/>
                          <a:ea typeface="Calibri"/>
                          <a:cs typeface="Calibri"/>
                          <a:sym typeface="Calibri"/>
                        </a:rPr>
                        <a:t> expensive</a:t>
                      </a: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sucio/a </a:t>
                      </a:r>
                      <a:r>
                        <a:rPr lang="en-GB" sz="1200" b="1" i="1" u="none" strike="noStrike" cap="none">
                          <a:solidFill>
                            <a:srgbClr val="FF0000"/>
                          </a:solidFill>
                          <a:latin typeface="Calibri"/>
                          <a:ea typeface="Calibri"/>
                          <a:cs typeface="Calibri"/>
                          <a:sym typeface="Calibri"/>
                        </a:rPr>
                        <a:t>dirty</a:t>
                      </a: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lejos de todo</a:t>
                      </a:r>
                      <a:r>
                        <a:rPr lang="en-GB" sz="1200" b="1" i="1" u="none" strike="noStrike" cap="none">
                          <a:solidFill>
                            <a:srgbClr val="FF0000"/>
                          </a:solidFill>
                          <a:latin typeface="Calibri"/>
                          <a:ea typeface="Calibri"/>
                          <a:cs typeface="Calibri"/>
                          <a:sym typeface="Calibri"/>
                        </a:rPr>
                        <a:t>far from everything</a:t>
                      </a: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200" b="1" i="1" u="none" strike="noStrike" cap="none">
                        <a:solidFill>
                          <a:srgbClr val="FF0000"/>
                        </a:solidFill>
                        <a:latin typeface="Calibri"/>
                        <a:ea typeface="Calibri"/>
                        <a:cs typeface="Calibri"/>
                        <a:sym typeface="Calibri"/>
                      </a:endParaRPr>
                    </a:p>
                  </a:txBody>
                  <a:tcPr marL="28925" marR="28925" marT="14475" marB="1447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extLst>
                  <a:ext uri="{0D108BD9-81ED-4DB2-BD59-A6C34878D82A}">
                    <a16:rowId xmlns:a16="http://schemas.microsoft.com/office/drawing/2014/main" val="10001"/>
                  </a:ext>
                </a:extLst>
              </a:tr>
              <a:tr h="1737400">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(no) había</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there was (not)</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(no) tenía</a:t>
                      </a: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it had</a:t>
                      </a: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(it did not have)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200" b="1" i="1" u="none" strike="noStrike" cap="none">
                        <a:solidFill>
                          <a:srgbClr val="FF0000"/>
                        </a:solidFill>
                        <a:latin typeface="Calibri"/>
                        <a:ea typeface="Calibri"/>
                        <a:cs typeface="Calibri"/>
                        <a:sym typeface="Calibri"/>
                      </a:endParaRPr>
                    </a:p>
                  </a:txBody>
                  <a:tcPr marL="28925" marR="28925" marT="14475" marB="1447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una piscina</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a swimming-pool</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un jardín grande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a big garden</a:t>
                      </a: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un campo de fútbol</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a football field</a:t>
                      </a: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una vista al mar</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a sea-view</a:t>
                      </a: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una sala de juegos</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a games room</a:t>
                      </a:r>
                      <a:endParaRPr sz="1200" b="1" i="0" u="none" strike="noStrike" cap="none">
                        <a:solidFill>
                          <a:schemeClr val="dk1"/>
                        </a:solidFill>
                        <a:latin typeface="Calibri"/>
                        <a:ea typeface="Calibri"/>
                        <a:cs typeface="Calibri"/>
                        <a:sym typeface="Calibri"/>
                      </a:endParaRPr>
                    </a:p>
                  </a:txBody>
                  <a:tcPr marL="28925" marR="28925" marT="14475" marB="1447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extLst>
                  <a:ext uri="{0D108BD9-81ED-4DB2-BD59-A6C34878D82A}">
                    <a16:rowId xmlns:a16="http://schemas.microsoft.com/office/drawing/2014/main" val="10002"/>
                  </a:ext>
                </a:extLst>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Google Shape;254;p11"/>
          <p:cNvSpPr txBox="1"/>
          <p:nvPr/>
        </p:nvSpPr>
        <p:spPr>
          <a:xfrm>
            <a:off x="238268" y="91529"/>
            <a:ext cx="11715464" cy="369291"/>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Calibri"/>
                <a:ea typeface="Calibri"/>
                <a:cs typeface="Calibri"/>
                <a:sym typeface="Calibri"/>
              </a:rPr>
              <a:t>Spanish: Knowledge Organiser 9.12: Holiday accommodation</a:t>
            </a:r>
            <a:endParaRPr sz="1800" b="0" i="0" u="none" strike="noStrike" cap="none">
              <a:solidFill>
                <a:schemeClr val="lt1"/>
              </a:solidFill>
              <a:latin typeface="Calibri"/>
              <a:ea typeface="Calibri"/>
              <a:cs typeface="Calibri"/>
              <a:sym typeface="Calibri"/>
            </a:endParaRPr>
          </a:p>
        </p:txBody>
      </p:sp>
      <p:sp>
        <p:nvSpPr>
          <p:cNvPr id="255" name="Google Shape;255;p11"/>
          <p:cNvSpPr txBox="1">
            <a:spLocks noGrp="1"/>
          </p:cNvSpPr>
          <p:nvPr>
            <p:ph type="sldNum" idx="12"/>
          </p:nvPr>
        </p:nvSpPr>
        <p:spPr>
          <a:xfrm>
            <a:off x="8737600" y="6356351"/>
            <a:ext cx="2844900" cy="3651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fld id="{00000000-1234-1234-1234-123412341234}" type="slidenum">
              <a:rPr lang="en-GB" sz="1200" b="0" i="0" u="none" strike="noStrike" cap="none">
                <a:solidFill>
                  <a:srgbClr val="888888"/>
                </a:solidFill>
                <a:latin typeface="Calibri"/>
                <a:ea typeface="Calibri"/>
                <a:cs typeface="Calibri"/>
                <a:sym typeface="Calibri"/>
              </a:rPr>
              <a:t>22</a:t>
            </a:fld>
            <a:endParaRPr sz="1800" b="0" i="0" u="none" strike="noStrike" cap="none">
              <a:solidFill>
                <a:schemeClr val="lt1"/>
              </a:solidFill>
              <a:latin typeface="Calibri"/>
              <a:ea typeface="Calibri"/>
              <a:cs typeface="Calibri"/>
              <a:sym typeface="Calibri"/>
            </a:endParaRPr>
          </a:p>
        </p:txBody>
      </p:sp>
      <p:graphicFrame>
        <p:nvGraphicFramePr>
          <p:cNvPr id="256" name="Google Shape;256;p11"/>
          <p:cNvGraphicFramePr/>
          <p:nvPr/>
        </p:nvGraphicFramePr>
        <p:xfrm>
          <a:off x="238268" y="615948"/>
          <a:ext cx="11715450" cy="6105503"/>
        </p:xfrm>
        <a:graphic>
          <a:graphicData uri="http://schemas.openxmlformats.org/drawingml/2006/table">
            <a:tbl>
              <a:tblPr>
                <a:noFill/>
                <a:tableStyleId>{79F1E117-1295-4EC3-947D-17D092A7BB19}</a:tableStyleId>
              </a:tblPr>
              <a:tblGrid>
                <a:gridCol w="2892825">
                  <a:extLst>
                    <a:ext uri="{9D8B030D-6E8A-4147-A177-3AD203B41FA5}">
                      <a16:colId xmlns:a16="http://schemas.microsoft.com/office/drawing/2014/main" val="20000"/>
                    </a:ext>
                  </a:extLst>
                </a:gridCol>
                <a:gridCol w="539075">
                  <a:extLst>
                    <a:ext uri="{9D8B030D-6E8A-4147-A177-3AD203B41FA5}">
                      <a16:colId xmlns:a16="http://schemas.microsoft.com/office/drawing/2014/main" val="20001"/>
                    </a:ext>
                  </a:extLst>
                </a:gridCol>
                <a:gridCol w="2201225">
                  <a:extLst>
                    <a:ext uri="{9D8B030D-6E8A-4147-A177-3AD203B41FA5}">
                      <a16:colId xmlns:a16="http://schemas.microsoft.com/office/drawing/2014/main" val="20002"/>
                    </a:ext>
                  </a:extLst>
                </a:gridCol>
                <a:gridCol w="1100600">
                  <a:extLst>
                    <a:ext uri="{9D8B030D-6E8A-4147-A177-3AD203B41FA5}">
                      <a16:colId xmlns:a16="http://schemas.microsoft.com/office/drawing/2014/main" val="20003"/>
                    </a:ext>
                  </a:extLst>
                </a:gridCol>
                <a:gridCol w="1594750">
                  <a:extLst>
                    <a:ext uri="{9D8B030D-6E8A-4147-A177-3AD203B41FA5}">
                      <a16:colId xmlns:a16="http://schemas.microsoft.com/office/drawing/2014/main" val="20004"/>
                    </a:ext>
                  </a:extLst>
                </a:gridCol>
                <a:gridCol w="3386975">
                  <a:extLst>
                    <a:ext uri="{9D8B030D-6E8A-4147-A177-3AD203B41FA5}">
                      <a16:colId xmlns:a16="http://schemas.microsoft.com/office/drawing/2014/main" val="20005"/>
                    </a:ext>
                  </a:extLst>
                </a:gridCol>
              </a:tblGrid>
              <a:tr h="84625">
                <a:tc gridSpan="6">
                  <a:txBody>
                    <a:bodyPr/>
                    <a:lstStyle/>
                    <a:p>
                      <a:pPr marL="0" marR="0" lvl="0" indent="0" algn="l" rtl="0">
                        <a:lnSpc>
                          <a:spcPct val="115000"/>
                        </a:lnSpc>
                        <a:spcBef>
                          <a:spcPts val="0"/>
                        </a:spcBef>
                        <a:spcAft>
                          <a:spcPts val="0"/>
                        </a:spcAft>
                        <a:buClr>
                          <a:srgbClr val="000000"/>
                        </a:buClr>
                        <a:buSzPts val="1800"/>
                        <a:buFont typeface="Noto Sans Symbols"/>
                        <a:buNone/>
                      </a:pPr>
                      <a:r>
                        <a:rPr lang="en-GB" sz="1200" b="1" i="0" u="none" strike="noStrike" cap="none">
                          <a:solidFill>
                            <a:srgbClr val="000000"/>
                          </a:solidFill>
                          <a:latin typeface="Calibri"/>
                          <a:ea typeface="Calibri"/>
                          <a:cs typeface="Calibri"/>
                          <a:sym typeface="Calibri"/>
                        </a:rPr>
                        <a:t>Dream accommodation ¿</a:t>
                      </a:r>
                      <a:r>
                        <a:rPr lang="en-GB" sz="1200" b="0" i="0" u="none" strike="noStrike" cap="none">
                          <a:solidFill>
                            <a:srgbClr val="000000"/>
                          </a:solidFill>
                          <a:latin typeface="Calibri"/>
                          <a:ea typeface="Calibri"/>
                          <a:cs typeface="Calibri"/>
                          <a:sym typeface="Calibri"/>
                        </a:rPr>
                        <a:t>Cómo sería tu alojamiento ideal? </a:t>
                      </a:r>
                      <a:r>
                        <a:rPr lang="en-GB" sz="1200" b="0" i="1" u="none" strike="noStrike" cap="none">
                          <a:solidFill>
                            <a:srgbClr val="FF0000"/>
                          </a:solidFill>
                          <a:latin typeface="Calibri"/>
                          <a:ea typeface="Calibri"/>
                          <a:cs typeface="Calibri"/>
                          <a:sym typeface="Calibri"/>
                        </a:rPr>
                        <a:t>What would your ideal accommodation be like?</a:t>
                      </a:r>
                      <a:endParaRPr sz="1200" b="0" i="0" u="none" strike="noStrike" cap="none">
                        <a:solidFill>
                          <a:srgbClr val="FF0000"/>
                        </a:solidFill>
                        <a:latin typeface="Calibri"/>
                        <a:ea typeface="Calibri"/>
                        <a:cs typeface="Calibri"/>
                        <a:sym typeface="Calibri"/>
                      </a:endParaRPr>
                    </a:p>
                  </a:txBody>
                  <a:tcPr marL="51425" marR="51425" marT="25725" marB="25725" anchor="ctr">
                    <a:lnL w="12700" cap="flat" cmpd="sng">
                      <a:solidFill>
                        <a:schemeClr val="dk1"/>
                      </a:solidFill>
                      <a:prstDash val="solid"/>
                      <a:round/>
                      <a:headEnd type="none" w="sm" len="sm"/>
                      <a:tailEnd type="none" w="sm" len="sm"/>
                    </a:lnL>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2F2F2"/>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610050">
                <a:tc rowSpan="4" gridSpan="2">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Para las vacaciones de mis sueños</a:t>
                      </a:r>
                      <a:endParaRPr sz="12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For my dream holiday</a:t>
                      </a: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u="none" strike="noStrike" cap="none">
                        <a:solidFill>
                          <a:schemeClr val="dk1"/>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1800"/>
                        <a:buFont typeface="Noto Sans Symbols"/>
                        <a:buNone/>
                      </a:pPr>
                      <a:r>
                        <a:rPr lang="en-GB" sz="1200" b="1" u="none" strike="noStrike" cap="none">
                          <a:solidFill>
                            <a:schemeClr val="dk1"/>
                          </a:solidFill>
                          <a:latin typeface="Calibri"/>
                          <a:ea typeface="Calibri"/>
                          <a:cs typeface="Calibri"/>
                          <a:sym typeface="Calibri"/>
                        </a:rPr>
                        <a:t>Si tuviera mi elección </a:t>
                      </a:r>
                      <a:endParaRPr sz="1400" u="none" strike="noStrike" cap="none">
                        <a:latin typeface="Calibri"/>
                        <a:ea typeface="Calibri"/>
                        <a:cs typeface="Calibri"/>
                        <a:sym typeface="Calibri"/>
                      </a:endParaRPr>
                    </a:p>
                    <a:p>
                      <a:pPr marL="0" marR="0" lvl="0" indent="0" algn="l" rtl="0">
                        <a:lnSpc>
                          <a:spcPct val="115000"/>
                        </a:lnSpc>
                        <a:spcBef>
                          <a:spcPts val="0"/>
                        </a:spcBef>
                        <a:spcAft>
                          <a:spcPts val="0"/>
                        </a:spcAft>
                        <a:buClr>
                          <a:srgbClr val="000000"/>
                        </a:buClr>
                        <a:buSzPts val="1800"/>
                        <a:buFont typeface="Noto Sans Symbols"/>
                        <a:buNone/>
                      </a:pPr>
                      <a:r>
                        <a:rPr lang="en-GB" sz="1200" b="1" i="1" u="none" strike="noStrike" cap="none">
                          <a:solidFill>
                            <a:srgbClr val="FF0000"/>
                          </a:solidFill>
                          <a:latin typeface="Calibri"/>
                          <a:ea typeface="Calibri"/>
                          <a:cs typeface="Calibri"/>
                          <a:sym typeface="Calibri"/>
                        </a:rPr>
                        <a:t>If I had the choice</a:t>
                      </a:r>
                      <a:endParaRPr sz="1400" u="none" strike="noStrike" cap="none">
                        <a:latin typeface="Calibri"/>
                        <a:ea typeface="Calibri"/>
                        <a:cs typeface="Calibri"/>
                        <a:sym typeface="Calibri"/>
                      </a:endParaRPr>
                    </a:p>
                    <a:p>
                      <a:pPr marL="0" marR="0" lvl="0" indent="0" algn="l" rtl="0">
                        <a:lnSpc>
                          <a:spcPct val="115000"/>
                        </a:lnSpc>
                        <a:spcBef>
                          <a:spcPts val="0"/>
                        </a:spcBef>
                        <a:spcAft>
                          <a:spcPts val="0"/>
                        </a:spcAft>
                        <a:buClr>
                          <a:srgbClr val="000000"/>
                        </a:buClr>
                        <a:buSzPts val="1800"/>
                        <a:buFont typeface="Noto Sans Symbols"/>
                        <a:buNone/>
                      </a:pPr>
                      <a:endParaRPr sz="1200" b="1" u="none" strike="noStrike" cap="none">
                        <a:solidFill>
                          <a:schemeClr val="dk1"/>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1800"/>
                        <a:buFont typeface="Noto Sans Symbols"/>
                        <a:buNone/>
                      </a:pPr>
                      <a:r>
                        <a:rPr lang="en-GB" sz="1200" b="1" u="none" strike="noStrike" cap="none">
                          <a:solidFill>
                            <a:schemeClr val="dk1"/>
                          </a:solidFill>
                          <a:latin typeface="Calibri"/>
                          <a:ea typeface="Calibri"/>
                          <a:cs typeface="Calibri"/>
                          <a:sym typeface="Calibri"/>
                        </a:rPr>
                        <a:t>Si tuviera la oportunidad </a:t>
                      </a:r>
                      <a:endParaRPr sz="1400" u="none" strike="noStrike" cap="none">
                        <a:latin typeface="Calibri"/>
                        <a:ea typeface="Calibri"/>
                        <a:cs typeface="Calibri"/>
                        <a:sym typeface="Calibri"/>
                      </a:endParaRPr>
                    </a:p>
                    <a:p>
                      <a:pPr marL="0" marR="0" lvl="0" indent="0" algn="l" rtl="0">
                        <a:lnSpc>
                          <a:spcPct val="115000"/>
                        </a:lnSpc>
                        <a:spcBef>
                          <a:spcPts val="0"/>
                        </a:spcBef>
                        <a:spcAft>
                          <a:spcPts val="0"/>
                        </a:spcAft>
                        <a:buClr>
                          <a:srgbClr val="000000"/>
                        </a:buClr>
                        <a:buSzPts val="1800"/>
                        <a:buFont typeface="Noto Sans Symbols"/>
                        <a:buNone/>
                      </a:pPr>
                      <a:r>
                        <a:rPr lang="en-GB" sz="1200" b="1" i="1" u="none" strike="noStrike" cap="none">
                          <a:solidFill>
                            <a:srgbClr val="FF0000"/>
                          </a:solidFill>
                          <a:latin typeface="Calibri"/>
                          <a:ea typeface="Calibri"/>
                          <a:cs typeface="Calibri"/>
                          <a:sym typeface="Calibri"/>
                        </a:rPr>
                        <a:t>If I had the opportunity</a:t>
                      </a:r>
                      <a:endParaRPr sz="1400" u="none" strike="noStrike" cap="none">
                        <a:latin typeface="Calibri"/>
                        <a:ea typeface="Calibri"/>
                        <a:cs typeface="Calibri"/>
                        <a:sym typeface="Calibri"/>
                      </a:endParaRPr>
                    </a:p>
                    <a:p>
                      <a:pPr marL="0" marR="0" lvl="0" indent="0" algn="l" rtl="0">
                        <a:lnSpc>
                          <a:spcPct val="115000"/>
                        </a:lnSpc>
                        <a:spcBef>
                          <a:spcPts val="0"/>
                        </a:spcBef>
                        <a:spcAft>
                          <a:spcPts val="0"/>
                        </a:spcAft>
                        <a:buClr>
                          <a:srgbClr val="000000"/>
                        </a:buClr>
                        <a:buSzPts val="1800"/>
                        <a:buFont typeface="Noto Sans Symbols"/>
                        <a:buNone/>
                      </a:pPr>
                      <a:endParaRPr sz="1200" b="1" u="none" strike="noStrike" cap="none">
                        <a:solidFill>
                          <a:schemeClr val="dk1"/>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1800"/>
                        <a:buFont typeface="Noto Sans Symbols"/>
                        <a:buNone/>
                      </a:pPr>
                      <a:r>
                        <a:rPr lang="en-GB" sz="1200" b="1" u="none" strike="noStrike" cap="none">
                          <a:solidFill>
                            <a:schemeClr val="dk1"/>
                          </a:solidFill>
                          <a:latin typeface="Calibri"/>
                          <a:ea typeface="Calibri"/>
                          <a:cs typeface="Calibri"/>
                          <a:sym typeface="Calibri"/>
                        </a:rPr>
                        <a:t>Si tuviera más dinero </a:t>
                      </a:r>
                      <a:endParaRPr sz="1400" u="none" strike="noStrike" cap="none">
                        <a:latin typeface="Calibri"/>
                        <a:ea typeface="Calibri"/>
                        <a:cs typeface="Calibri"/>
                        <a:sym typeface="Calibri"/>
                      </a:endParaRPr>
                    </a:p>
                    <a:p>
                      <a:pPr marL="0" marR="0" lvl="0" indent="0" algn="l" rtl="0">
                        <a:lnSpc>
                          <a:spcPct val="115000"/>
                        </a:lnSpc>
                        <a:spcBef>
                          <a:spcPts val="0"/>
                        </a:spcBef>
                        <a:spcAft>
                          <a:spcPts val="0"/>
                        </a:spcAft>
                        <a:buClr>
                          <a:srgbClr val="000000"/>
                        </a:buClr>
                        <a:buSzPts val="1800"/>
                        <a:buFont typeface="Noto Sans Symbols"/>
                        <a:buNone/>
                      </a:pPr>
                      <a:r>
                        <a:rPr lang="en-GB" sz="1200" b="1" i="1" u="none" strike="noStrike" cap="none">
                          <a:solidFill>
                            <a:srgbClr val="FF0000"/>
                          </a:solidFill>
                          <a:latin typeface="Calibri"/>
                          <a:ea typeface="Calibri"/>
                          <a:cs typeface="Calibri"/>
                          <a:sym typeface="Calibri"/>
                        </a:rPr>
                        <a:t>If I had more money</a:t>
                      </a:r>
                      <a:endParaRPr sz="1400" u="none" strike="noStrike" cap="none">
                        <a:latin typeface="Calibri"/>
                        <a:ea typeface="Calibri"/>
                        <a:cs typeface="Calibri"/>
                        <a:sym typeface="Calibri"/>
                      </a:endParaRPr>
                    </a:p>
                    <a:p>
                      <a:pPr marL="0" marR="0" lvl="0" indent="0" algn="l" rtl="0">
                        <a:lnSpc>
                          <a:spcPct val="115000"/>
                        </a:lnSpc>
                        <a:spcBef>
                          <a:spcPts val="0"/>
                        </a:spcBef>
                        <a:spcAft>
                          <a:spcPts val="0"/>
                        </a:spcAft>
                        <a:buClr>
                          <a:srgbClr val="000000"/>
                        </a:buClr>
                        <a:buSzPts val="1800"/>
                        <a:buFont typeface="Noto Sans Symbols"/>
                        <a:buNone/>
                      </a:pPr>
                      <a:endParaRPr sz="1200" b="1" u="none" strike="noStrike" cap="none">
                        <a:solidFill>
                          <a:schemeClr val="dk1"/>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1800"/>
                        <a:buFont typeface="Noto Sans Symbols"/>
                        <a:buNone/>
                      </a:pPr>
                      <a:r>
                        <a:rPr lang="en-GB" sz="1200" b="1" u="none" strike="noStrike" cap="none">
                          <a:solidFill>
                            <a:schemeClr val="dk1"/>
                          </a:solidFill>
                          <a:latin typeface="Calibri"/>
                          <a:ea typeface="Calibri"/>
                          <a:cs typeface="Calibri"/>
                          <a:sym typeface="Calibri"/>
                        </a:rPr>
                        <a:t>Si pudiera </a:t>
                      </a:r>
                      <a:endParaRPr sz="1400" u="none" strike="noStrike" cap="none">
                        <a:latin typeface="Calibri"/>
                        <a:ea typeface="Calibri"/>
                        <a:cs typeface="Calibri"/>
                        <a:sym typeface="Calibri"/>
                      </a:endParaRPr>
                    </a:p>
                    <a:p>
                      <a:pPr marL="0" marR="0" lvl="0" indent="0" algn="l" rtl="0">
                        <a:lnSpc>
                          <a:spcPct val="115000"/>
                        </a:lnSpc>
                        <a:spcBef>
                          <a:spcPts val="0"/>
                        </a:spcBef>
                        <a:spcAft>
                          <a:spcPts val="0"/>
                        </a:spcAft>
                        <a:buClr>
                          <a:srgbClr val="000000"/>
                        </a:buClr>
                        <a:buSzPts val="1800"/>
                        <a:buFont typeface="Noto Sans Symbols"/>
                        <a:buNone/>
                      </a:pPr>
                      <a:r>
                        <a:rPr lang="en-GB" sz="1200" b="1" i="1" u="none" strike="noStrike" cap="none">
                          <a:solidFill>
                            <a:srgbClr val="FF0000"/>
                          </a:solidFill>
                          <a:latin typeface="Calibri"/>
                          <a:ea typeface="Calibri"/>
                          <a:cs typeface="Calibri"/>
                          <a:sym typeface="Calibri"/>
                        </a:rPr>
                        <a:t>If I could</a:t>
                      </a:r>
                      <a:endParaRPr sz="1400" u="none" strike="noStrike" cap="none">
                        <a:latin typeface="Calibri"/>
                        <a:ea typeface="Calibri"/>
                        <a:cs typeface="Calibri"/>
                        <a:sym typeface="Calibri"/>
                      </a:endParaRPr>
                    </a:p>
                    <a:p>
                      <a:pPr marL="0" marR="0" lvl="0" indent="0" algn="l" rtl="0">
                        <a:lnSpc>
                          <a:spcPct val="115000"/>
                        </a:lnSpc>
                        <a:spcBef>
                          <a:spcPts val="0"/>
                        </a:spcBef>
                        <a:spcAft>
                          <a:spcPts val="0"/>
                        </a:spcAft>
                        <a:buClr>
                          <a:srgbClr val="000000"/>
                        </a:buClr>
                        <a:buSzPts val="1800"/>
                        <a:buFont typeface="Noto Sans Symbols"/>
                        <a:buNone/>
                      </a:pPr>
                      <a:endParaRPr sz="1200" b="1" u="none" strike="noStrike" cap="none">
                        <a:solidFill>
                          <a:schemeClr val="dk1"/>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1800"/>
                        <a:buFont typeface="Noto Sans Symbols"/>
                        <a:buNone/>
                      </a:pPr>
                      <a:r>
                        <a:rPr lang="en-GB" sz="1200" b="1" u="none" strike="noStrike" cap="none">
                          <a:solidFill>
                            <a:schemeClr val="dk1"/>
                          </a:solidFill>
                          <a:latin typeface="Calibri"/>
                          <a:ea typeface="Calibri"/>
                          <a:cs typeface="Calibri"/>
                          <a:sym typeface="Calibri"/>
                        </a:rPr>
                        <a:t>Si fuera rico/a </a:t>
                      </a:r>
                      <a:endParaRPr sz="1400" u="none" strike="noStrike" cap="none">
                        <a:latin typeface="Calibri"/>
                        <a:ea typeface="Calibri"/>
                        <a:cs typeface="Calibri"/>
                        <a:sym typeface="Calibri"/>
                      </a:endParaRPr>
                    </a:p>
                    <a:p>
                      <a:pPr marL="0" marR="0" lvl="0" indent="0" algn="l" rtl="0">
                        <a:lnSpc>
                          <a:spcPct val="115000"/>
                        </a:lnSpc>
                        <a:spcBef>
                          <a:spcPts val="0"/>
                        </a:spcBef>
                        <a:spcAft>
                          <a:spcPts val="0"/>
                        </a:spcAft>
                        <a:buClr>
                          <a:srgbClr val="000000"/>
                        </a:buClr>
                        <a:buSzPts val="1800"/>
                        <a:buFont typeface="Noto Sans Symbols"/>
                        <a:buNone/>
                      </a:pPr>
                      <a:r>
                        <a:rPr lang="en-GB" sz="1200" b="1" i="1" u="none" strike="noStrike" cap="none">
                          <a:solidFill>
                            <a:srgbClr val="FF0000"/>
                          </a:solidFill>
                          <a:latin typeface="Calibri"/>
                          <a:ea typeface="Calibri"/>
                          <a:cs typeface="Calibri"/>
                          <a:sym typeface="Calibri"/>
                        </a:rPr>
                        <a:t>If I were rich</a:t>
                      </a:r>
                      <a:endParaRPr sz="1400" u="none" strike="noStrike" cap="none">
                        <a:latin typeface="Calibri"/>
                        <a:ea typeface="Calibri"/>
                        <a:cs typeface="Calibri"/>
                        <a:sym typeface="Calibri"/>
                      </a:endParaRPr>
                    </a:p>
                    <a:p>
                      <a:pPr marL="0" marR="0" lvl="0" indent="0" algn="l" rtl="0">
                        <a:lnSpc>
                          <a:spcPct val="115000"/>
                        </a:lnSpc>
                        <a:spcBef>
                          <a:spcPts val="0"/>
                        </a:spcBef>
                        <a:spcAft>
                          <a:spcPts val="0"/>
                        </a:spcAft>
                        <a:buClr>
                          <a:srgbClr val="000000"/>
                        </a:buClr>
                        <a:buSzPts val="1800"/>
                        <a:buFont typeface="Noto Sans Symbols"/>
                        <a:buNone/>
                      </a:pPr>
                      <a:endParaRPr sz="1200" b="1" u="none" strike="noStrike" cap="none">
                        <a:solidFill>
                          <a:schemeClr val="dk1"/>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1800"/>
                        <a:buFont typeface="Noto Sans Symbols"/>
                        <a:buNone/>
                      </a:pPr>
                      <a:r>
                        <a:rPr lang="en-GB" sz="1200" b="1" u="none" strike="noStrike" cap="none">
                          <a:solidFill>
                            <a:schemeClr val="dk1"/>
                          </a:solidFill>
                          <a:latin typeface="Calibri"/>
                          <a:ea typeface="Calibri"/>
                          <a:cs typeface="Calibri"/>
                          <a:sym typeface="Calibri"/>
                        </a:rPr>
                        <a:t>Si fuera posible</a:t>
                      </a:r>
                      <a:endParaRPr sz="1200" b="1" u="none" strike="noStrike" cap="none">
                        <a:solidFill>
                          <a:schemeClr val="dk1"/>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1800"/>
                        <a:buFont typeface="Noto Sans Symbols"/>
                        <a:buNone/>
                      </a:pPr>
                      <a:r>
                        <a:rPr lang="en-GB" sz="1200" b="1" i="1" u="none" strike="noStrike" cap="none">
                          <a:solidFill>
                            <a:srgbClr val="FF0000"/>
                          </a:solidFill>
                          <a:latin typeface="Calibri"/>
                          <a:ea typeface="Calibri"/>
                          <a:cs typeface="Calibri"/>
                          <a:sym typeface="Calibri"/>
                        </a:rPr>
                        <a:t>If it were possible</a:t>
                      </a:r>
                      <a:endParaRPr sz="1200" b="1" i="1" u="none" strike="noStrike" cap="none">
                        <a:solidFill>
                          <a:srgbClr val="FF0000"/>
                        </a:solidFill>
                        <a:latin typeface="Calibri"/>
                        <a:ea typeface="Calibri"/>
                        <a:cs typeface="Calibri"/>
                        <a:sym typeface="Calibri"/>
                      </a:endParaRPr>
                    </a:p>
                  </a:txBody>
                  <a:tcPr marL="51425" marR="51425" marT="25725" marB="2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2CC"/>
                    </a:solidFill>
                  </a:tcPr>
                </a:tc>
                <a:tc rowSpan="4"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me gustaría alojarme</a:t>
                      </a:r>
                      <a:endParaRPr sz="12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I would like to stay</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me alojaría</a:t>
                      </a:r>
                      <a:endParaRPr sz="12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I would stay</a:t>
                      </a:r>
                      <a:endParaRPr sz="1200" u="none" strike="noStrike" cap="none">
                        <a:latin typeface="Calibri"/>
                        <a:ea typeface="Calibri"/>
                        <a:cs typeface="Calibri"/>
                        <a:sym typeface="Calibri"/>
                      </a:endParaRPr>
                    </a:p>
                  </a:txBody>
                  <a:tcPr marL="51425" marR="51425" marT="25725" marB="2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2CC"/>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en un hotel de lujo </a:t>
                      </a:r>
                      <a:r>
                        <a:rPr lang="en-GB" sz="1200" b="1" i="1" u="none" strike="noStrike" cap="none">
                          <a:solidFill>
                            <a:srgbClr val="FF0000"/>
                          </a:solidFill>
                          <a:latin typeface="Calibri"/>
                          <a:ea typeface="Calibri"/>
                          <a:cs typeface="Calibri"/>
                          <a:sym typeface="Calibri"/>
                        </a:rPr>
                        <a:t>in a luxury hotel </a:t>
                      </a:r>
                      <a:endParaRPr sz="1200" b="1" i="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en un castillo </a:t>
                      </a:r>
                      <a:r>
                        <a:rPr lang="en-GB" sz="1200" b="1" i="1" u="none" strike="noStrike" cap="none">
                          <a:solidFill>
                            <a:srgbClr val="FF0000"/>
                          </a:solidFill>
                          <a:latin typeface="Calibri"/>
                          <a:ea typeface="Calibri"/>
                          <a:cs typeface="Calibri"/>
                          <a:sym typeface="Calibri"/>
                        </a:rPr>
                        <a:t>in a castle</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en una habitación indivdual </a:t>
                      </a:r>
                      <a:r>
                        <a:rPr lang="en-GB" sz="1200" b="1" i="1" u="none" strike="noStrike" cap="none">
                          <a:solidFill>
                            <a:srgbClr val="FF0000"/>
                          </a:solidFill>
                          <a:latin typeface="Calibri"/>
                          <a:ea typeface="Calibri"/>
                          <a:cs typeface="Calibri"/>
                          <a:sym typeface="Calibri"/>
                        </a:rPr>
                        <a:t>in a single room</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en un barrio histórico </a:t>
                      </a:r>
                      <a:r>
                        <a:rPr lang="en-GB" sz="1200" b="1" i="1" u="none" strike="noStrike" cap="none">
                          <a:solidFill>
                            <a:srgbClr val="FF0000"/>
                          </a:solidFill>
                          <a:latin typeface="Calibri"/>
                          <a:ea typeface="Calibri"/>
                          <a:cs typeface="Calibri"/>
                          <a:sym typeface="Calibri"/>
                        </a:rPr>
                        <a:t>in a historic neighbourhood</a:t>
                      </a:r>
                      <a:endParaRPr sz="1200" u="none" strike="noStrike" cap="none">
                        <a:latin typeface="Calibri"/>
                        <a:ea typeface="Calibri"/>
                        <a:cs typeface="Calibri"/>
                        <a:sym typeface="Calibri"/>
                      </a:endParaRPr>
                    </a:p>
                  </a:txBody>
                  <a:tcPr marL="51425" marR="51425" marT="25725" marB="2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2CC"/>
                    </a:solidFill>
                  </a:tcPr>
                </a:tc>
                <a:tc hMerge="1">
                  <a:txBody>
                    <a:bodyPr/>
                    <a:lstStyle/>
                    <a:p>
                      <a:endParaRPr lang="en-US"/>
                    </a:p>
                  </a:txBody>
                  <a:tcPr/>
                </a:tc>
                <a:extLst>
                  <a:ext uri="{0D108BD9-81ED-4DB2-BD59-A6C34878D82A}">
                    <a16:rowId xmlns:a16="http://schemas.microsoft.com/office/drawing/2014/main" val="10001"/>
                  </a:ext>
                </a:extLst>
              </a:tr>
              <a:tr h="1289900">
                <a:tc gridSpan="2" vMerge="1">
                  <a:txBody>
                    <a:bodyPr/>
                    <a:lstStyle/>
                    <a:p>
                      <a:endParaRPr lang="en-US"/>
                    </a:p>
                  </a:txBody>
                  <a:tcPr/>
                </a:tc>
                <a:tc hMerge="1" v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sería</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it would be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txBody>
                  <a:tcPr marL="51425" marR="51425" marT="25725" marB="25725">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2CC"/>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cerca de la playa </a:t>
                      </a:r>
                      <a:r>
                        <a:rPr lang="en-GB" sz="1200" b="1" i="1" u="none" strike="noStrike" cap="none">
                          <a:solidFill>
                            <a:srgbClr val="FF0000"/>
                          </a:solidFill>
                          <a:latin typeface="Calibri"/>
                          <a:ea typeface="Calibri"/>
                          <a:cs typeface="Calibri"/>
                          <a:sym typeface="Calibri"/>
                        </a:rPr>
                        <a:t>near to the beach</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lejos de la playa </a:t>
                      </a:r>
                      <a:r>
                        <a:rPr lang="en-GB" sz="1200" b="1" i="1" u="none" strike="noStrike" cap="none">
                          <a:solidFill>
                            <a:srgbClr val="FF0000"/>
                          </a:solidFill>
                          <a:latin typeface="Calibri"/>
                          <a:ea typeface="Calibri"/>
                          <a:cs typeface="Calibri"/>
                          <a:sym typeface="Calibri"/>
                        </a:rPr>
                        <a:t>far from the beach</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en el centro </a:t>
                      </a:r>
                      <a:r>
                        <a:rPr lang="en-GB" sz="1200" b="1" i="1" u="none" strike="noStrike" cap="none">
                          <a:solidFill>
                            <a:srgbClr val="FF0000"/>
                          </a:solidFill>
                          <a:latin typeface="Calibri"/>
                          <a:ea typeface="Calibri"/>
                          <a:cs typeface="Calibri"/>
                          <a:sym typeface="Calibri"/>
                        </a:rPr>
                        <a:t>in the town centre</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en la costa </a:t>
                      </a:r>
                      <a:r>
                        <a:rPr lang="en-GB" sz="1200" b="1" i="1" u="none" strike="noStrike" cap="none">
                          <a:solidFill>
                            <a:srgbClr val="FF0000"/>
                          </a:solidFill>
                          <a:latin typeface="Calibri"/>
                          <a:ea typeface="Calibri"/>
                          <a:cs typeface="Calibri"/>
                          <a:sym typeface="Calibri"/>
                        </a:rPr>
                        <a:t>on the coast</a:t>
                      </a: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en el campo </a:t>
                      </a:r>
                      <a:r>
                        <a:rPr lang="en-GB" sz="1200" b="1" i="1" u="none" strike="noStrike" cap="none">
                          <a:solidFill>
                            <a:srgbClr val="FF0000"/>
                          </a:solidFill>
                          <a:latin typeface="Calibri"/>
                          <a:ea typeface="Calibri"/>
                          <a:cs typeface="Calibri"/>
                          <a:sym typeface="Calibri"/>
                        </a:rPr>
                        <a:t>in the countryside </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en las montañas </a:t>
                      </a:r>
                      <a:r>
                        <a:rPr lang="en-GB" sz="1200" b="1" i="1" u="none" strike="noStrike" cap="none">
                          <a:solidFill>
                            <a:srgbClr val="FF0000"/>
                          </a:solidFill>
                          <a:latin typeface="Calibri"/>
                          <a:ea typeface="Calibri"/>
                          <a:cs typeface="Calibri"/>
                          <a:sym typeface="Calibri"/>
                        </a:rPr>
                        <a:t>in the mountains</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Arial"/>
                        <a:buNone/>
                      </a:pPr>
                      <a:r>
                        <a:rPr lang="en-GB" sz="1200" b="1" i="0" u="none" strike="noStrike" cap="none">
                          <a:solidFill>
                            <a:schemeClr val="dk1"/>
                          </a:solidFill>
                          <a:latin typeface="Calibri"/>
                          <a:ea typeface="Calibri"/>
                          <a:cs typeface="Calibri"/>
                          <a:sym typeface="Calibri"/>
                        </a:rPr>
                        <a:t>en una isla </a:t>
                      </a:r>
                      <a:r>
                        <a:rPr lang="en-GB" sz="1200" b="1" i="1" u="none" strike="noStrike" cap="none">
                          <a:solidFill>
                            <a:srgbClr val="FF0000"/>
                          </a:solidFill>
                          <a:latin typeface="Calibri"/>
                          <a:ea typeface="Calibri"/>
                          <a:cs typeface="Calibri"/>
                          <a:sym typeface="Calibri"/>
                        </a:rPr>
                        <a:t>on an island</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limpio/a </a:t>
                      </a:r>
                      <a:r>
                        <a:rPr lang="en-GB" sz="1200" b="1" i="1" u="none" strike="noStrike" cap="none">
                          <a:solidFill>
                            <a:srgbClr val="FF0000"/>
                          </a:solidFill>
                          <a:latin typeface="Calibri"/>
                          <a:ea typeface="Calibri"/>
                          <a:cs typeface="Calibri"/>
                          <a:sym typeface="Calibri"/>
                        </a:rPr>
                        <a:t>clean </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práctico/a </a:t>
                      </a:r>
                      <a:r>
                        <a:rPr lang="en-GB" sz="1200" b="1" i="1" u="none" strike="noStrike" cap="none">
                          <a:solidFill>
                            <a:srgbClr val="FF0000"/>
                          </a:solidFill>
                          <a:latin typeface="Calibri"/>
                          <a:ea typeface="Calibri"/>
                          <a:cs typeface="Calibri"/>
                          <a:sym typeface="Calibri"/>
                        </a:rPr>
                        <a:t>practical </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cómodo/a </a:t>
                      </a:r>
                      <a:r>
                        <a:rPr lang="en-GB" sz="1200" b="1" i="1" u="none" strike="noStrike" cap="none">
                          <a:solidFill>
                            <a:srgbClr val="FF0000"/>
                          </a:solidFill>
                          <a:latin typeface="Calibri"/>
                          <a:ea typeface="Calibri"/>
                          <a:cs typeface="Calibri"/>
                          <a:sym typeface="Calibri"/>
                        </a:rPr>
                        <a:t>comfortable</a:t>
                      </a: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pequeño/a </a:t>
                      </a:r>
                      <a:r>
                        <a:rPr lang="en-GB" sz="1200" b="1" i="1" u="none" strike="noStrike" cap="none">
                          <a:solidFill>
                            <a:srgbClr val="FF0000"/>
                          </a:solidFill>
                          <a:latin typeface="Calibri"/>
                          <a:ea typeface="Calibri"/>
                          <a:cs typeface="Calibri"/>
                          <a:sym typeface="Calibri"/>
                        </a:rPr>
                        <a:t>small</a:t>
                      </a: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grande </a:t>
                      </a:r>
                      <a:r>
                        <a:rPr lang="en-GB" sz="1200" b="1" i="1" u="none" strike="noStrike" cap="none">
                          <a:solidFill>
                            <a:srgbClr val="FF0000"/>
                          </a:solidFill>
                          <a:latin typeface="Calibri"/>
                          <a:ea typeface="Calibri"/>
                          <a:cs typeface="Calibri"/>
                          <a:sym typeface="Calibri"/>
                        </a:rPr>
                        <a:t>big</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caro/a</a:t>
                      </a:r>
                      <a:r>
                        <a:rPr lang="en-GB" sz="1200" b="1" i="1" u="none" strike="noStrike" cap="none">
                          <a:solidFill>
                            <a:srgbClr val="FF0000"/>
                          </a:solidFill>
                          <a:latin typeface="Calibri"/>
                          <a:ea typeface="Calibri"/>
                          <a:cs typeface="Calibri"/>
                          <a:sym typeface="Calibri"/>
                        </a:rPr>
                        <a:t> expensive</a:t>
                      </a: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i="0" u="none" strike="noStrike" cap="none">
                          <a:solidFill>
                            <a:schemeClr val="dk1"/>
                          </a:solidFill>
                          <a:latin typeface="Calibri"/>
                          <a:ea typeface="Calibri"/>
                          <a:cs typeface="Calibri"/>
                          <a:sym typeface="Calibri"/>
                        </a:rPr>
                        <a:t>sucio/a </a:t>
                      </a:r>
                      <a:r>
                        <a:rPr lang="en-GB" sz="1200" b="1" i="1" u="none" strike="noStrike" cap="none">
                          <a:solidFill>
                            <a:srgbClr val="FF0000"/>
                          </a:solidFill>
                          <a:latin typeface="Calibri"/>
                          <a:ea typeface="Calibri"/>
                          <a:cs typeface="Calibri"/>
                          <a:sym typeface="Calibri"/>
                        </a:rPr>
                        <a:t>dirty</a:t>
                      </a:r>
                      <a:endParaRPr sz="1200" b="1" i="1" u="none" strike="noStrike" cap="none">
                        <a:solidFill>
                          <a:srgbClr val="FF0000"/>
                        </a:solidFill>
                        <a:latin typeface="Calibri"/>
                        <a:ea typeface="Calibri"/>
                        <a:cs typeface="Calibri"/>
                        <a:sym typeface="Calibri"/>
                      </a:endParaRPr>
                    </a:p>
                  </a:txBody>
                  <a:tcPr marL="51425" marR="51425" marT="25725" marB="2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2CC"/>
                    </a:solidFill>
                  </a:tcPr>
                </a:tc>
                <a:tc hMerge="1">
                  <a:txBody>
                    <a:bodyPr/>
                    <a:lstStyle/>
                    <a:p>
                      <a:endParaRPr lang="en-US"/>
                    </a:p>
                  </a:txBody>
                  <a:tcPr/>
                </a:tc>
                <a:extLst>
                  <a:ext uri="{0D108BD9-81ED-4DB2-BD59-A6C34878D82A}">
                    <a16:rowId xmlns:a16="http://schemas.microsoft.com/office/drawing/2014/main" val="10002"/>
                  </a:ext>
                </a:extLst>
              </a:tr>
              <a:tr h="610050">
                <a:tc gridSpan="2" vMerge="1">
                  <a:txBody>
                    <a:bodyPr/>
                    <a:lstStyle/>
                    <a:p>
                      <a:endParaRPr lang="en-US"/>
                    </a:p>
                  </a:txBody>
                  <a:tcPr/>
                </a:tc>
                <a:tc hMerge="1" v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habría</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there would be</a:t>
                      </a:r>
                      <a:endParaRPr sz="12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tendría</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it would have</a:t>
                      </a:r>
                      <a:endParaRPr sz="1200" u="none" strike="noStrike" cap="none">
                        <a:latin typeface="Calibri"/>
                        <a:ea typeface="Calibri"/>
                        <a:cs typeface="Calibri"/>
                        <a:sym typeface="Calibri"/>
                      </a:endParaRPr>
                    </a:p>
                  </a:txBody>
                  <a:tcPr marL="51425" marR="51425" marT="25725" marB="25725">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2CC"/>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1100"/>
                        <a:buFont typeface="Calibri"/>
                        <a:buNone/>
                      </a:pPr>
                      <a:r>
                        <a:rPr lang="en-GB" sz="1100" b="1" i="0" u="none" strike="noStrike" cap="none">
                          <a:solidFill>
                            <a:srgbClr val="000000"/>
                          </a:solidFill>
                          <a:latin typeface="Calibri"/>
                          <a:ea typeface="Calibri"/>
                          <a:cs typeface="Calibri"/>
                          <a:sym typeface="Calibri"/>
                        </a:rPr>
                        <a:t>una piscina </a:t>
                      </a:r>
                      <a:r>
                        <a:rPr lang="en-GB" sz="1100" b="1" i="1" u="none" strike="noStrike" cap="none">
                          <a:solidFill>
                            <a:srgbClr val="FF0000"/>
                          </a:solidFill>
                          <a:latin typeface="Calibri"/>
                          <a:ea typeface="Calibri"/>
                          <a:cs typeface="Calibri"/>
                          <a:sym typeface="Calibri"/>
                        </a:rPr>
                        <a:t>a swimming-pool</a:t>
                      </a:r>
                      <a:endParaRPr sz="1100" b="1"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Calibri"/>
                        <a:buNone/>
                      </a:pPr>
                      <a:r>
                        <a:rPr lang="en-GB" sz="1100" b="1" i="0" u="none" strike="noStrike" cap="none">
                          <a:solidFill>
                            <a:srgbClr val="000000"/>
                          </a:solidFill>
                          <a:latin typeface="Calibri"/>
                          <a:ea typeface="Calibri"/>
                          <a:cs typeface="Calibri"/>
                          <a:sym typeface="Calibri"/>
                        </a:rPr>
                        <a:t>un jardín grande </a:t>
                      </a:r>
                      <a:r>
                        <a:rPr lang="en-GB" sz="1100" b="1" i="1" u="none" strike="noStrike" cap="none">
                          <a:solidFill>
                            <a:srgbClr val="FF0000"/>
                          </a:solidFill>
                          <a:latin typeface="Calibri"/>
                          <a:ea typeface="Calibri"/>
                          <a:cs typeface="Calibri"/>
                          <a:sym typeface="Calibri"/>
                        </a:rPr>
                        <a:t>a big garden</a:t>
                      </a: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Calibri"/>
                        <a:buNone/>
                      </a:pPr>
                      <a:r>
                        <a:rPr lang="en-GB" sz="1100" b="1" i="0" u="none" strike="noStrike" cap="none">
                          <a:solidFill>
                            <a:srgbClr val="000000"/>
                          </a:solidFill>
                          <a:latin typeface="Calibri"/>
                          <a:ea typeface="Calibri"/>
                          <a:cs typeface="Calibri"/>
                          <a:sym typeface="Calibri"/>
                        </a:rPr>
                        <a:t>un campo de fútbol </a:t>
                      </a:r>
                      <a:r>
                        <a:rPr lang="en-GB" sz="1100" b="1" i="1" u="none" strike="noStrike" cap="none">
                          <a:solidFill>
                            <a:srgbClr val="FF0000"/>
                          </a:solidFill>
                          <a:latin typeface="Calibri"/>
                          <a:ea typeface="Calibri"/>
                          <a:cs typeface="Calibri"/>
                          <a:sym typeface="Calibri"/>
                        </a:rPr>
                        <a:t>a football field</a:t>
                      </a: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Calibri"/>
                        <a:buNone/>
                      </a:pPr>
                      <a:r>
                        <a:rPr lang="en-GB" sz="1100" b="1" i="0" u="none" strike="noStrike" cap="none">
                          <a:solidFill>
                            <a:srgbClr val="000000"/>
                          </a:solidFill>
                          <a:latin typeface="Calibri"/>
                          <a:ea typeface="Calibri"/>
                          <a:cs typeface="Calibri"/>
                          <a:sym typeface="Calibri"/>
                        </a:rPr>
                        <a:t>una vista al mar </a:t>
                      </a:r>
                      <a:r>
                        <a:rPr lang="en-GB" sz="1100" b="1" i="1" u="none" strike="noStrike" cap="none">
                          <a:solidFill>
                            <a:srgbClr val="FF0000"/>
                          </a:solidFill>
                          <a:latin typeface="Calibri"/>
                          <a:ea typeface="Calibri"/>
                          <a:cs typeface="Calibri"/>
                          <a:sym typeface="Calibri"/>
                        </a:rPr>
                        <a:t>a sea-view</a:t>
                      </a: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Calibri"/>
                        <a:buNone/>
                      </a:pPr>
                      <a:r>
                        <a:rPr lang="en-GB" sz="1100" b="1" i="0" u="none" strike="noStrike" cap="none">
                          <a:solidFill>
                            <a:srgbClr val="000000"/>
                          </a:solidFill>
                          <a:latin typeface="Calibri"/>
                          <a:ea typeface="Calibri"/>
                          <a:cs typeface="Calibri"/>
                          <a:sym typeface="Calibri"/>
                        </a:rPr>
                        <a:t>una sala de juegos </a:t>
                      </a:r>
                      <a:r>
                        <a:rPr lang="en-GB" sz="1100" b="1" i="1" u="none" strike="noStrike" cap="none">
                          <a:solidFill>
                            <a:srgbClr val="FF0000"/>
                          </a:solidFill>
                          <a:latin typeface="Calibri"/>
                          <a:ea typeface="Calibri"/>
                          <a:cs typeface="Calibri"/>
                          <a:sym typeface="Calibri"/>
                        </a:rPr>
                        <a:t>a games room</a:t>
                      </a:r>
                      <a:endParaRPr sz="1100" b="1" i="0" u="none" strike="noStrike" cap="none">
                        <a:solidFill>
                          <a:srgbClr val="000000"/>
                        </a:solidFill>
                        <a:latin typeface="Calibri"/>
                        <a:ea typeface="Calibri"/>
                        <a:cs typeface="Calibri"/>
                        <a:sym typeface="Calibri"/>
                      </a:endParaRPr>
                    </a:p>
                  </a:txBody>
                  <a:tcPr marL="51425" marR="51425" marT="25725" marB="2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2CC"/>
                    </a:solidFill>
                  </a:tcPr>
                </a:tc>
                <a:tc hMerge="1">
                  <a:txBody>
                    <a:bodyPr/>
                    <a:lstStyle/>
                    <a:p>
                      <a:endParaRPr lang="en-US"/>
                    </a:p>
                  </a:txBody>
                  <a:tcPr/>
                </a:tc>
                <a:extLst>
                  <a:ext uri="{0D108BD9-81ED-4DB2-BD59-A6C34878D82A}">
                    <a16:rowId xmlns:a16="http://schemas.microsoft.com/office/drawing/2014/main" val="10003"/>
                  </a:ext>
                </a:extLst>
              </a:tr>
              <a:tr h="295625">
                <a:tc gridSpan="2" vMerge="1">
                  <a:txBody>
                    <a:bodyPr/>
                    <a:lstStyle/>
                    <a:p>
                      <a:endParaRPr lang="en-US"/>
                    </a:p>
                  </a:txBody>
                  <a:tcPr/>
                </a:tc>
                <a:tc hMerge="1" v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haría</a:t>
                      </a:r>
                      <a:endParaRPr sz="12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it would be (weather)</a:t>
                      </a:r>
                      <a:endParaRPr sz="1400" u="none" strike="noStrike" cap="none">
                        <a:latin typeface="Calibri"/>
                        <a:ea typeface="Calibri"/>
                        <a:cs typeface="Calibri"/>
                        <a:sym typeface="Calibri"/>
                      </a:endParaRPr>
                    </a:p>
                  </a:txBody>
                  <a:tcPr marL="51425" marR="51425" marT="25725" marB="25725">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2CC"/>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buen tiempo </a:t>
                      </a:r>
                      <a:r>
                        <a:rPr lang="en-GB" sz="1200" b="1" i="1" u="none" strike="noStrike" cap="none">
                          <a:solidFill>
                            <a:srgbClr val="FF0000"/>
                          </a:solidFill>
                          <a:latin typeface="Calibri"/>
                          <a:ea typeface="Calibri"/>
                          <a:cs typeface="Calibri"/>
                          <a:sym typeface="Calibri"/>
                        </a:rPr>
                        <a:t>nice weather</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calor </a:t>
                      </a:r>
                      <a:r>
                        <a:rPr lang="en-GB" sz="1200" b="1" i="1" u="none" strike="noStrike" cap="none">
                          <a:solidFill>
                            <a:srgbClr val="FF0000"/>
                          </a:solidFill>
                          <a:latin typeface="Calibri"/>
                          <a:ea typeface="Calibri"/>
                          <a:cs typeface="Calibri"/>
                          <a:sym typeface="Calibri"/>
                        </a:rPr>
                        <a:t>hot</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sol </a:t>
                      </a:r>
                      <a:r>
                        <a:rPr lang="en-GB" sz="1200" b="1" i="1" u="none" strike="noStrike" cap="none">
                          <a:solidFill>
                            <a:srgbClr val="FF0000"/>
                          </a:solidFill>
                          <a:latin typeface="Calibri"/>
                          <a:ea typeface="Calibri"/>
                          <a:cs typeface="Calibri"/>
                          <a:sym typeface="Calibri"/>
                        </a:rPr>
                        <a:t>sunny</a:t>
                      </a:r>
                      <a:endParaRPr sz="1200" u="none" strike="noStrike" cap="none">
                        <a:latin typeface="Calibri"/>
                        <a:ea typeface="Calibri"/>
                        <a:cs typeface="Calibri"/>
                        <a:sym typeface="Calibri"/>
                      </a:endParaRPr>
                    </a:p>
                  </a:txBody>
                  <a:tcPr marL="51425" marR="51425" marT="25725" marB="2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2CC"/>
                    </a:solidFill>
                  </a:tcPr>
                </a:tc>
                <a:tc hMerge="1">
                  <a:txBody>
                    <a:bodyPr/>
                    <a:lstStyle/>
                    <a:p>
                      <a:endParaRPr lang="en-US"/>
                    </a:p>
                  </a:txBody>
                  <a:tcPr/>
                </a:tc>
                <a:extLst>
                  <a:ext uri="{0D108BD9-81ED-4DB2-BD59-A6C34878D82A}">
                    <a16:rowId xmlns:a16="http://schemas.microsoft.com/office/drawing/2014/main" val="10004"/>
                  </a:ext>
                </a:extLst>
              </a:tr>
              <a:tr h="212200">
                <a:tc gridSpan="6">
                  <a:txBody>
                    <a:bodyPr/>
                    <a:lstStyle/>
                    <a:p>
                      <a:pPr marL="0" marR="0" lvl="0" indent="0" algn="l" rtl="0">
                        <a:lnSpc>
                          <a:spcPct val="100000"/>
                        </a:lnSpc>
                        <a:spcBef>
                          <a:spcPts val="0"/>
                        </a:spcBef>
                        <a:spcAft>
                          <a:spcPts val="0"/>
                        </a:spcAft>
                        <a:buClr>
                          <a:srgbClr val="000000"/>
                        </a:buClr>
                        <a:buSzPts val="1400"/>
                        <a:buFont typeface="Arial"/>
                        <a:buNone/>
                      </a:pPr>
                      <a:r>
                        <a:rPr lang="en-GB" sz="1400" b="1" u="none" strike="noStrike" cap="none">
                          <a:latin typeface="Calibri"/>
                          <a:ea typeface="Calibri"/>
                          <a:cs typeface="Calibri"/>
                          <a:sym typeface="Calibri"/>
                        </a:rPr>
                        <a:t>Booking accommodation ¿</a:t>
                      </a:r>
                      <a:r>
                        <a:rPr lang="en-GB" sz="1400" u="none" strike="noStrike" cap="none">
                          <a:latin typeface="Calibri"/>
                          <a:ea typeface="Calibri"/>
                          <a:cs typeface="Calibri"/>
                          <a:sym typeface="Calibri"/>
                        </a:rPr>
                        <a:t>En qué puedo ayudarle? </a:t>
                      </a:r>
                      <a:r>
                        <a:rPr lang="en-GB" sz="1400" i="1" u="none" strike="noStrike" cap="none">
                          <a:solidFill>
                            <a:srgbClr val="FF0000"/>
                          </a:solidFill>
                          <a:latin typeface="Calibri"/>
                          <a:ea typeface="Calibri"/>
                          <a:cs typeface="Calibri"/>
                          <a:sym typeface="Calibri"/>
                        </a:rPr>
                        <a:t>Can I help you?</a:t>
                      </a:r>
                      <a:endParaRPr sz="1400" u="none" strike="noStrike" cap="none">
                        <a:latin typeface="Calibri"/>
                        <a:ea typeface="Calibri"/>
                        <a:cs typeface="Calibri"/>
                        <a:sym typeface="Calibri"/>
                      </a:endParaRPr>
                    </a:p>
                  </a:txBody>
                  <a:tcPr marL="51425" marR="51425" marT="25725" marB="2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2F2F2"/>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5"/>
                  </a:ext>
                </a:extLst>
              </a:tr>
              <a:tr h="439000">
                <a:tc>
                  <a:txBody>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Me gustaría reservar</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I would like to book/reserve</a:t>
                      </a:r>
                      <a:endParaRPr sz="1200" b="1" i="0" u="none" strike="noStrike" cap="none">
                        <a:solidFill>
                          <a:schemeClr val="dk1"/>
                        </a:solidFill>
                        <a:latin typeface="Calibri"/>
                        <a:ea typeface="Calibri"/>
                        <a:cs typeface="Calibri"/>
                        <a:sym typeface="Calibri"/>
                      </a:endParaRPr>
                    </a:p>
                  </a:txBody>
                  <a:tcPr marL="51425" marR="51425" marT="25725" marB="2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2CC"/>
                    </a:solidFill>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una habitación individual</a:t>
                      </a:r>
                      <a:r>
                        <a:rPr lang="en-GB" sz="1400" b="0" i="0" u="none" strike="noStrike" cap="none">
                          <a:solidFill>
                            <a:schemeClr val="dk1"/>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a single room</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una habitación doble</a:t>
                      </a:r>
                      <a:r>
                        <a:rPr lang="en-GB" sz="1200" b="1" i="0" u="none" strike="noStrike" cap="none">
                          <a:solidFill>
                            <a:schemeClr val="dk1"/>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a double room</a:t>
                      </a:r>
                      <a:endParaRPr sz="1200" b="1" i="0" u="none" strike="noStrike" cap="none">
                        <a:solidFill>
                          <a:schemeClr val="dk1"/>
                        </a:solidFill>
                        <a:latin typeface="Calibri"/>
                        <a:ea typeface="Calibri"/>
                        <a:cs typeface="Calibri"/>
                        <a:sym typeface="Calibri"/>
                      </a:endParaRPr>
                    </a:p>
                  </a:txBody>
                  <a:tcPr marL="51425" marR="51425" marT="25725" marB="2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2CC"/>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para dos personas</a:t>
                      </a:r>
                      <a:r>
                        <a:rPr lang="en-GB" sz="1400" b="0" i="0" u="none" strike="noStrike" cap="none">
                          <a:solidFill>
                            <a:schemeClr val="dk1"/>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for two people</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para tres noches</a:t>
                      </a:r>
                      <a:r>
                        <a:rPr lang="en-GB" sz="1200" b="1" i="0" u="none" strike="noStrike" cap="none">
                          <a:solidFill>
                            <a:schemeClr val="dk1"/>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for three nights</a:t>
                      </a:r>
                      <a:endParaRPr sz="1200" u="none" strike="noStrike" cap="none">
                        <a:latin typeface="Calibri"/>
                        <a:ea typeface="Calibri"/>
                        <a:cs typeface="Calibri"/>
                        <a:sym typeface="Calibri"/>
                      </a:endParaRPr>
                    </a:p>
                  </a:txBody>
                  <a:tcPr marL="51425" marR="51425" marT="25725" marB="2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2CC"/>
                    </a:solidFill>
                  </a:tcPr>
                </a:tc>
                <a:tc h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con una vista al mar</a:t>
                      </a:r>
                      <a:r>
                        <a:rPr lang="en-GB" sz="1400" b="0" i="0" u="none" strike="noStrike" cap="none">
                          <a:solidFill>
                            <a:schemeClr val="dk1"/>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with a sea-view</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Calibri"/>
                          <a:ea typeface="Calibri"/>
                          <a:cs typeface="Calibri"/>
                          <a:sym typeface="Calibri"/>
                        </a:rPr>
                        <a:t>con una piscina privada</a:t>
                      </a:r>
                      <a:r>
                        <a:rPr lang="en-GB" sz="1200" b="1" i="0" u="none" strike="noStrike" cap="none">
                          <a:solidFill>
                            <a:schemeClr val="dk1"/>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with a private pool</a:t>
                      </a:r>
                      <a:endParaRPr sz="1400" u="none" strike="noStrike" cap="none">
                        <a:latin typeface="Calibri"/>
                        <a:ea typeface="Calibri"/>
                        <a:cs typeface="Calibri"/>
                        <a:sym typeface="Calibri"/>
                      </a:endParaRPr>
                    </a:p>
                  </a:txBody>
                  <a:tcPr marL="51425" marR="51425" marT="25725" marB="2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2CC"/>
                    </a:solidFill>
                  </a:tcPr>
                </a:tc>
                <a:extLst>
                  <a:ext uri="{0D108BD9-81ED-4DB2-BD59-A6C34878D82A}">
                    <a16:rowId xmlns:a16="http://schemas.microsoft.com/office/drawing/2014/main" val="10006"/>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g340fcfde316_0_0"/>
          <p:cNvSpPr txBox="1"/>
          <p:nvPr/>
        </p:nvSpPr>
        <p:spPr>
          <a:xfrm>
            <a:off x="64456" y="171608"/>
            <a:ext cx="11987400" cy="323100"/>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chemeClr val="lt1"/>
                </a:solidFill>
                <a:latin typeface="Arial"/>
                <a:ea typeface="Arial"/>
                <a:cs typeface="Arial"/>
                <a:sym typeface="Arial"/>
              </a:rPr>
              <a:t>Religion and Worldviews knowledge organiser 9:3-</a:t>
            </a:r>
            <a:r>
              <a:rPr lang="en-GB" sz="1500" b="1">
                <a:solidFill>
                  <a:schemeClr val="lt1"/>
                </a:solidFill>
                <a:latin typeface="Calibri"/>
                <a:ea typeface="Calibri"/>
                <a:cs typeface="Calibri"/>
                <a:sym typeface="Calibri"/>
              </a:rPr>
              <a:t>Can philosophy answer ultimate questions?</a:t>
            </a:r>
            <a:endParaRPr sz="1500" b="1">
              <a:solidFill>
                <a:schemeClr val="lt1"/>
              </a:solidFill>
              <a:latin typeface="Calibri"/>
              <a:ea typeface="Calibri"/>
              <a:cs typeface="Calibri"/>
              <a:sym typeface="Calibri"/>
            </a:endParaRPr>
          </a:p>
        </p:txBody>
      </p:sp>
      <p:graphicFrame>
        <p:nvGraphicFramePr>
          <p:cNvPr id="263" name="Google Shape;263;g340fcfde316_0_0"/>
          <p:cNvGraphicFramePr/>
          <p:nvPr>
            <p:extLst>
              <p:ext uri="{D42A27DB-BD31-4B8C-83A1-F6EECF244321}">
                <p14:modId xmlns:p14="http://schemas.microsoft.com/office/powerpoint/2010/main" val="2828308881"/>
              </p:ext>
            </p:extLst>
          </p:nvPr>
        </p:nvGraphicFramePr>
        <p:xfrm>
          <a:off x="232703" y="768665"/>
          <a:ext cx="5436475" cy="4239362"/>
        </p:xfrm>
        <a:graphic>
          <a:graphicData uri="http://schemas.openxmlformats.org/drawingml/2006/table">
            <a:tbl>
              <a:tblPr firstRow="1" bandRow="1">
                <a:noFill/>
                <a:tableStyleId>{79F1E117-1295-4EC3-947D-17D092A7BB19}</a:tableStyleId>
              </a:tblPr>
              <a:tblGrid>
                <a:gridCol w="374300">
                  <a:extLst>
                    <a:ext uri="{9D8B030D-6E8A-4147-A177-3AD203B41FA5}">
                      <a16:colId xmlns:a16="http://schemas.microsoft.com/office/drawing/2014/main" val="20000"/>
                    </a:ext>
                  </a:extLst>
                </a:gridCol>
                <a:gridCol w="970625">
                  <a:extLst>
                    <a:ext uri="{9D8B030D-6E8A-4147-A177-3AD203B41FA5}">
                      <a16:colId xmlns:a16="http://schemas.microsoft.com/office/drawing/2014/main" val="20001"/>
                    </a:ext>
                  </a:extLst>
                </a:gridCol>
                <a:gridCol w="4091550">
                  <a:extLst>
                    <a:ext uri="{9D8B030D-6E8A-4147-A177-3AD203B41FA5}">
                      <a16:colId xmlns:a16="http://schemas.microsoft.com/office/drawing/2014/main" val="20002"/>
                    </a:ext>
                  </a:extLst>
                </a:gridCol>
              </a:tblGrid>
              <a:tr h="251475">
                <a:tc>
                  <a:txBody>
                    <a:bodyPr/>
                    <a:lstStyle/>
                    <a:p>
                      <a:pPr marL="0" marR="0" lvl="0" indent="0" algn="ctr" rtl="0">
                        <a:lnSpc>
                          <a:spcPct val="100000"/>
                        </a:lnSpc>
                        <a:spcBef>
                          <a:spcPts val="0"/>
                        </a:spcBef>
                        <a:spcAft>
                          <a:spcPts val="0"/>
                        </a:spcAft>
                        <a:buClr>
                          <a:srgbClr val="000000"/>
                        </a:buClr>
                        <a:buSzPts val="900"/>
                        <a:buFont typeface="Arial"/>
                        <a:buNone/>
                      </a:pPr>
                      <a:r>
                        <a:rPr lang="en-GB" sz="1200" u="none" strike="noStrike" cap="none">
                          <a:solidFill>
                            <a:srgbClr val="000000"/>
                          </a:solidFill>
                          <a:latin typeface="Calibri"/>
                          <a:ea typeface="Calibri"/>
                          <a:cs typeface="Calibri"/>
                          <a:sym typeface="Calibri"/>
                        </a:rPr>
                        <a:t>A</a:t>
                      </a:r>
                      <a:endParaRPr sz="1200" u="none" strike="noStrike" cap="none">
                        <a:latin typeface="Calibri"/>
                        <a:ea typeface="Calibri"/>
                        <a:cs typeface="Calibri"/>
                        <a:sym typeface="Calibri"/>
                      </a:endParaRPr>
                    </a:p>
                  </a:txBody>
                  <a:tcPr marL="68600" marR="68600" marT="34300" marB="343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99593">
                        <a:alpha val="73730"/>
                      </a:srgbClr>
                    </a:solidFill>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1200" u="none" strike="noStrike" cap="none">
                          <a:solidFill>
                            <a:srgbClr val="000000"/>
                          </a:solidFill>
                          <a:latin typeface="Calibri"/>
                          <a:ea typeface="Calibri"/>
                          <a:cs typeface="Calibri"/>
                          <a:sym typeface="Calibri"/>
                        </a:rPr>
                        <a:t>Key terms </a:t>
                      </a:r>
                      <a:endParaRPr sz="1200" u="none" strike="noStrike" cap="none">
                        <a:latin typeface="Calibri"/>
                        <a:ea typeface="Calibri"/>
                        <a:cs typeface="Calibri"/>
                        <a:sym typeface="Calibri"/>
                      </a:endParaRPr>
                    </a:p>
                  </a:txBody>
                  <a:tcPr marL="68600" marR="68600" marT="34300" marB="343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99593">
                        <a:alpha val="73730"/>
                      </a:srgbClr>
                    </a:solidFill>
                  </a:tcPr>
                </a:tc>
                <a:tc hMerge="1">
                  <a:txBody>
                    <a:bodyPr/>
                    <a:lstStyle/>
                    <a:p>
                      <a:endParaRPr lang="en-US"/>
                    </a:p>
                  </a:txBody>
                  <a:tcPr/>
                </a:tc>
                <a:extLst>
                  <a:ext uri="{0D108BD9-81ED-4DB2-BD59-A6C34878D82A}">
                    <a16:rowId xmlns:a16="http://schemas.microsoft.com/office/drawing/2014/main" val="10000"/>
                  </a:ext>
                </a:extLst>
              </a:tr>
              <a:tr h="248825">
                <a:tc>
                  <a:txBody>
                    <a:bodyPr/>
                    <a:lstStyle/>
                    <a:p>
                      <a:pPr marL="0" marR="0" lvl="0" indent="0" algn="ctr" rtl="0">
                        <a:lnSpc>
                          <a:spcPct val="100000"/>
                        </a:lnSpc>
                        <a:spcBef>
                          <a:spcPts val="0"/>
                        </a:spcBef>
                        <a:spcAft>
                          <a:spcPts val="0"/>
                        </a:spcAft>
                        <a:buClr>
                          <a:srgbClr val="000000"/>
                        </a:buClr>
                        <a:buSzPts val="900"/>
                        <a:buFont typeface="Arial"/>
                        <a:buNone/>
                      </a:pPr>
                      <a:r>
                        <a:rPr lang="en-GB" sz="1200" u="none" strike="noStrike" cap="none">
                          <a:solidFill>
                            <a:srgbClr val="000000"/>
                          </a:solidFill>
                          <a:latin typeface="Calibri"/>
                          <a:ea typeface="Calibri"/>
                          <a:cs typeface="Calibri"/>
                          <a:sym typeface="Calibri"/>
                        </a:rPr>
                        <a:t>1</a:t>
                      </a:r>
                      <a:endParaRPr sz="1200" u="none" strike="noStrike" cap="none">
                        <a:latin typeface="Calibri"/>
                        <a:ea typeface="Calibri"/>
                        <a:cs typeface="Calibri"/>
                        <a:sym typeface="Calibri"/>
                      </a:endParaRPr>
                    </a:p>
                  </a:txBody>
                  <a:tcPr marL="68600" marR="68600" marT="34300" marB="343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25400" lvl="0" indent="0" algn="l" rtl="0">
                        <a:lnSpc>
                          <a:spcPct val="107000"/>
                        </a:lnSpc>
                        <a:spcBef>
                          <a:spcPts val="0"/>
                        </a:spcBef>
                        <a:spcAft>
                          <a:spcPts val="0"/>
                        </a:spcAft>
                        <a:buClr>
                          <a:srgbClr val="000000"/>
                        </a:buClr>
                        <a:buSzPts val="900"/>
                        <a:buFont typeface="Arial"/>
                        <a:buNone/>
                      </a:pPr>
                      <a:r>
                        <a:rPr lang="en-GB" sz="1200" b="0" u="none" strike="noStrike" cap="none" dirty="0">
                          <a:solidFill>
                            <a:srgbClr val="000000"/>
                          </a:solidFill>
                          <a:latin typeface="Calibri"/>
                          <a:ea typeface="Calibri"/>
                          <a:cs typeface="Calibri"/>
                          <a:sym typeface="Calibri"/>
                        </a:rPr>
                        <a:t>Philosophy </a:t>
                      </a:r>
                      <a:endParaRPr sz="1200" b="0" u="none" strike="noStrike" cap="none" dirty="0">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25400" marR="0" lvl="0" indent="-12700" algn="l" rtl="0">
                        <a:lnSpc>
                          <a:spcPct val="107000"/>
                        </a:lnSpc>
                        <a:spcBef>
                          <a:spcPts val="0"/>
                        </a:spcBef>
                        <a:spcAft>
                          <a:spcPts val="0"/>
                        </a:spcAft>
                        <a:buClr>
                          <a:srgbClr val="000000"/>
                        </a:buClr>
                        <a:buSzPts val="900"/>
                        <a:buFont typeface="Arial"/>
                        <a:buNone/>
                      </a:pPr>
                      <a:r>
                        <a:rPr lang="en-GB" sz="1200" b="0" u="none" strike="noStrike" cap="none">
                          <a:solidFill>
                            <a:srgbClr val="000000"/>
                          </a:solidFill>
                          <a:latin typeface="Calibri"/>
                          <a:ea typeface="Calibri"/>
                          <a:cs typeface="Calibri"/>
                          <a:sym typeface="Calibri"/>
                        </a:rPr>
                        <a:t>The Study of Ultimate Questions.</a:t>
                      </a:r>
                      <a:endParaRPr sz="1200" b="0" u="none" strike="noStrike" cap="none">
                        <a:solidFill>
                          <a:srgbClr val="000000"/>
                        </a:solidFill>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248825">
                <a:tc>
                  <a:txBody>
                    <a:bodyPr/>
                    <a:lstStyle/>
                    <a:p>
                      <a:pPr marL="0" marR="0" lvl="0" indent="0" algn="ctr" rtl="0">
                        <a:lnSpc>
                          <a:spcPct val="100000"/>
                        </a:lnSpc>
                        <a:spcBef>
                          <a:spcPts val="0"/>
                        </a:spcBef>
                        <a:spcAft>
                          <a:spcPts val="0"/>
                        </a:spcAft>
                        <a:buClr>
                          <a:srgbClr val="000000"/>
                        </a:buClr>
                        <a:buSzPts val="900"/>
                        <a:buFont typeface="Arial"/>
                        <a:buNone/>
                      </a:pPr>
                      <a:r>
                        <a:rPr lang="en-GB" sz="1200" u="none" strike="noStrike" cap="none">
                          <a:solidFill>
                            <a:srgbClr val="000000"/>
                          </a:solidFill>
                          <a:latin typeface="Calibri"/>
                          <a:ea typeface="Calibri"/>
                          <a:cs typeface="Calibri"/>
                          <a:sym typeface="Calibri"/>
                        </a:rPr>
                        <a:t>2</a:t>
                      </a:r>
                      <a:endParaRPr sz="1200" u="none" strike="noStrike" cap="none">
                        <a:latin typeface="Calibri"/>
                        <a:ea typeface="Calibri"/>
                        <a:cs typeface="Calibri"/>
                        <a:sym typeface="Calibri"/>
                      </a:endParaRPr>
                    </a:p>
                  </a:txBody>
                  <a:tcPr marL="68600" marR="68600" marT="34300" marB="343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25400" lvl="0" indent="0" algn="l" rtl="0">
                        <a:lnSpc>
                          <a:spcPct val="107000"/>
                        </a:lnSpc>
                        <a:spcBef>
                          <a:spcPts val="0"/>
                        </a:spcBef>
                        <a:spcAft>
                          <a:spcPts val="0"/>
                        </a:spcAft>
                        <a:buClr>
                          <a:srgbClr val="000000"/>
                        </a:buClr>
                        <a:buSzPts val="900"/>
                        <a:buFont typeface="Arial"/>
                        <a:buNone/>
                      </a:pPr>
                      <a:r>
                        <a:rPr lang="en-GB" sz="1200" b="0" u="none" strike="noStrike" cap="none" dirty="0">
                          <a:solidFill>
                            <a:srgbClr val="000000"/>
                          </a:solidFill>
                          <a:latin typeface="Calibri"/>
                          <a:ea typeface="Calibri"/>
                          <a:cs typeface="Calibri"/>
                          <a:sym typeface="Calibri"/>
                        </a:rPr>
                        <a:t>Ultimate Questions </a:t>
                      </a:r>
                      <a:endParaRPr sz="1200" b="0" u="none" strike="noStrike" cap="none" dirty="0">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444500" lvl="0" indent="0" algn="l" rtl="0">
                        <a:lnSpc>
                          <a:spcPct val="107000"/>
                        </a:lnSpc>
                        <a:spcBef>
                          <a:spcPts val="0"/>
                        </a:spcBef>
                        <a:spcAft>
                          <a:spcPts val="0"/>
                        </a:spcAft>
                        <a:buClr>
                          <a:srgbClr val="000000"/>
                        </a:buClr>
                        <a:buSzPts val="900"/>
                        <a:buFont typeface="Arial"/>
                        <a:buNone/>
                      </a:pPr>
                      <a:r>
                        <a:rPr lang="en-GB" sz="1200" b="0" u="none" strike="noStrike" cap="none">
                          <a:solidFill>
                            <a:srgbClr val="000000"/>
                          </a:solidFill>
                          <a:latin typeface="Calibri"/>
                          <a:ea typeface="Calibri"/>
                          <a:cs typeface="Calibri"/>
                          <a:sym typeface="Calibri"/>
                        </a:rPr>
                        <a:t>A Question that there is no definite answer to.</a:t>
                      </a:r>
                      <a:endParaRPr sz="1200" b="0" u="none" strike="noStrike" cap="none">
                        <a:solidFill>
                          <a:srgbClr val="000000"/>
                        </a:solidFill>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248825">
                <a:tc>
                  <a:txBody>
                    <a:bodyPr/>
                    <a:lstStyle/>
                    <a:p>
                      <a:pPr marL="0" marR="0" lvl="0" indent="0" algn="ctr" rtl="0">
                        <a:lnSpc>
                          <a:spcPct val="100000"/>
                        </a:lnSpc>
                        <a:spcBef>
                          <a:spcPts val="0"/>
                        </a:spcBef>
                        <a:spcAft>
                          <a:spcPts val="0"/>
                        </a:spcAft>
                        <a:buClr>
                          <a:srgbClr val="000000"/>
                        </a:buClr>
                        <a:buSzPts val="900"/>
                        <a:buFont typeface="Arial"/>
                        <a:buNone/>
                      </a:pPr>
                      <a:r>
                        <a:rPr lang="en-GB" sz="1200" u="none" strike="noStrike" cap="none">
                          <a:solidFill>
                            <a:srgbClr val="000000"/>
                          </a:solidFill>
                          <a:latin typeface="Calibri"/>
                          <a:ea typeface="Calibri"/>
                          <a:cs typeface="Calibri"/>
                          <a:sym typeface="Calibri"/>
                        </a:rPr>
                        <a:t>3</a:t>
                      </a:r>
                      <a:endParaRPr sz="1200" u="none" strike="noStrike" cap="none">
                        <a:latin typeface="Calibri"/>
                        <a:ea typeface="Calibri"/>
                        <a:cs typeface="Calibri"/>
                        <a:sym typeface="Calibri"/>
                      </a:endParaRPr>
                    </a:p>
                  </a:txBody>
                  <a:tcPr marL="68600" marR="68600" marT="34300" marB="343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25400" lvl="0" indent="0" algn="l" rtl="0">
                        <a:lnSpc>
                          <a:spcPct val="107000"/>
                        </a:lnSpc>
                        <a:spcBef>
                          <a:spcPts val="0"/>
                        </a:spcBef>
                        <a:spcAft>
                          <a:spcPts val="0"/>
                        </a:spcAft>
                        <a:buClr>
                          <a:srgbClr val="000000"/>
                        </a:buClr>
                        <a:buSzPts val="900"/>
                        <a:buFont typeface="Arial"/>
                        <a:buNone/>
                      </a:pPr>
                      <a:r>
                        <a:rPr lang="en-GB" sz="1200" b="0" u="none" strike="noStrike" cap="none">
                          <a:solidFill>
                            <a:srgbClr val="000000"/>
                          </a:solidFill>
                          <a:latin typeface="Calibri"/>
                          <a:ea typeface="Calibri"/>
                          <a:cs typeface="Calibri"/>
                          <a:sym typeface="Calibri"/>
                        </a:rPr>
                        <a:t>Thought Experiment </a:t>
                      </a:r>
                      <a:endParaRPr sz="1200" b="0" u="none" strike="noStrike" cap="none">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900"/>
                        <a:buFont typeface="Arial"/>
                        <a:buNone/>
                      </a:pPr>
                      <a:r>
                        <a:rPr lang="en-GB" sz="1200" b="0" u="none" strike="noStrike" cap="none" dirty="0">
                          <a:solidFill>
                            <a:srgbClr val="000000"/>
                          </a:solidFill>
                          <a:latin typeface="Calibri"/>
                          <a:ea typeface="Calibri"/>
                          <a:cs typeface="Calibri"/>
                          <a:sym typeface="Calibri"/>
                        </a:rPr>
                        <a:t>An experiment that tests a philosophical idea using made up scenarios</a:t>
                      </a:r>
                      <a:r>
                        <a:rPr lang="en-GB" sz="1200" b="0" u="none" strike="noStrike" cap="none" dirty="0">
                          <a:latin typeface="Calibri"/>
                          <a:ea typeface="Calibri"/>
                          <a:cs typeface="Calibri"/>
                          <a:sym typeface="Calibri"/>
                        </a:rPr>
                        <a:t> and hypothesis. </a:t>
                      </a:r>
                      <a:endParaRPr sz="1200" b="0" u="none" strike="noStrike" cap="none" dirty="0">
                        <a:solidFill>
                          <a:srgbClr val="000000"/>
                        </a:solidFill>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248825">
                <a:tc>
                  <a:txBody>
                    <a:bodyPr/>
                    <a:lstStyle/>
                    <a:p>
                      <a:pPr marL="0" marR="0" lvl="0" indent="0" algn="ctr" rtl="0">
                        <a:lnSpc>
                          <a:spcPct val="100000"/>
                        </a:lnSpc>
                        <a:spcBef>
                          <a:spcPts val="0"/>
                        </a:spcBef>
                        <a:spcAft>
                          <a:spcPts val="0"/>
                        </a:spcAft>
                        <a:buClr>
                          <a:srgbClr val="000000"/>
                        </a:buClr>
                        <a:buSzPts val="900"/>
                        <a:buFont typeface="Arial"/>
                        <a:buNone/>
                      </a:pPr>
                      <a:r>
                        <a:rPr lang="en-GB" sz="1200" u="none" strike="noStrike" cap="none">
                          <a:solidFill>
                            <a:srgbClr val="000000"/>
                          </a:solidFill>
                          <a:latin typeface="Calibri"/>
                          <a:ea typeface="Calibri"/>
                          <a:cs typeface="Calibri"/>
                          <a:sym typeface="Calibri"/>
                        </a:rPr>
                        <a:t>4</a:t>
                      </a:r>
                      <a:endParaRPr sz="1200" u="none" strike="noStrike" cap="none">
                        <a:latin typeface="Calibri"/>
                        <a:ea typeface="Calibri"/>
                        <a:cs typeface="Calibri"/>
                        <a:sym typeface="Calibri"/>
                      </a:endParaRPr>
                    </a:p>
                  </a:txBody>
                  <a:tcPr marL="68600" marR="68600" marT="34300" marB="343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12700" marR="0" lvl="0" indent="0" algn="l" rtl="0">
                        <a:lnSpc>
                          <a:spcPct val="107000"/>
                        </a:lnSpc>
                        <a:spcBef>
                          <a:spcPts val="0"/>
                        </a:spcBef>
                        <a:spcAft>
                          <a:spcPts val="0"/>
                        </a:spcAft>
                        <a:buClr>
                          <a:srgbClr val="000000"/>
                        </a:buClr>
                        <a:buSzPts val="900"/>
                        <a:buFont typeface="Arial"/>
                        <a:buNone/>
                      </a:pPr>
                      <a:r>
                        <a:rPr lang="en-GB" sz="1200" b="0" u="none" strike="noStrike" cap="none">
                          <a:solidFill>
                            <a:srgbClr val="000000"/>
                          </a:solidFill>
                          <a:latin typeface="Calibri"/>
                          <a:ea typeface="Calibri"/>
                          <a:cs typeface="Calibri"/>
                          <a:sym typeface="Calibri"/>
                        </a:rPr>
                        <a:t>Ethics </a:t>
                      </a:r>
                      <a:endParaRPr sz="1200" b="0" u="none" strike="noStrike" cap="none">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Clr>
                          <a:schemeClr val="dk1"/>
                        </a:buClr>
                        <a:buSzPts val="1100"/>
                        <a:buFont typeface="Arial"/>
                        <a:buNone/>
                      </a:pPr>
                      <a:r>
                        <a:rPr lang="en-GB" sz="1200" b="0" dirty="0">
                          <a:solidFill>
                            <a:srgbClr val="040C28"/>
                          </a:solidFill>
                          <a:latin typeface="Calibri"/>
                          <a:ea typeface="Calibri"/>
                          <a:cs typeface="Calibri"/>
                          <a:sym typeface="Calibri"/>
                        </a:rPr>
                        <a:t>Using thought experiments to work out what is morally good and bad and morally right and wrong</a:t>
                      </a:r>
                      <a:r>
                        <a:rPr lang="en-GB" sz="1200" b="0" dirty="0">
                          <a:solidFill>
                            <a:srgbClr val="1F1F1F"/>
                          </a:solidFill>
                          <a:latin typeface="Calibri"/>
                          <a:ea typeface="Calibri"/>
                          <a:cs typeface="Calibri"/>
                          <a:sym typeface="Calibri"/>
                        </a:rPr>
                        <a:t>.</a:t>
                      </a:r>
                      <a:endParaRPr sz="1200" b="0" u="none" strike="noStrike" cap="none" dirty="0">
                        <a:solidFill>
                          <a:srgbClr val="000000"/>
                        </a:solidFill>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4"/>
                  </a:ext>
                </a:extLst>
              </a:tr>
              <a:tr h="248825">
                <a:tc>
                  <a:txBody>
                    <a:bodyPr/>
                    <a:lstStyle/>
                    <a:p>
                      <a:pPr marL="0" marR="0" lvl="0" indent="0" algn="ctr" rtl="0">
                        <a:lnSpc>
                          <a:spcPct val="100000"/>
                        </a:lnSpc>
                        <a:spcBef>
                          <a:spcPts val="0"/>
                        </a:spcBef>
                        <a:spcAft>
                          <a:spcPts val="0"/>
                        </a:spcAft>
                        <a:buClr>
                          <a:srgbClr val="000000"/>
                        </a:buClr>
                        <a:buSzPts val="900"/>
                        <a:buFont typeface="Arial"/>
                        <a:buNone/>
                      </a:pPr>
                      <a:r>
                        <a:rPr lang="en-GB" sz="1200" u="none" strike="noStrike" cap="none">
                          <a:solidFill>
                            <a:srgbClr val="000000"/>
                          </a:solidFill>
                          <a:latin typeface="Calibri"/>
                          <a:ea typeface="Calibri"/>
                          <a:cs typeface="Calibri"/>
                          <a:sym typeface="Calibri"/>
                        </a:rPr>
                        <a:t>5</a:t>
                      </a:r>
                      <a:endParaRPr sz="1200" u="none" strike="noStrike" cap="none">
                        <a:latin typeface="Calibri"/>
                        <a:ea typeface="Calibri"/>
                        <a:cs typeface="Calibri"/>
                        <a:sym typeface="Calibri"/>
                      </a:endParaRPr>
                    </a:p>
                  </a:txBody>
                  <a:tcPr marL="68600" marR="68600" marT="34300" marB="343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900"/>
                        <a:buFont typeface="Arial"/>
                        <a:buNone/>
                      </a:pPr>
                      <a:r>
                        <a:rPr lang="en-GB" sz="1200" b="0" u="none" strike="noStrike" cap="none">
                          <a:solidFill>
                            <a:srgbClr val="000000"/>
                          </a:solidFill>
                          <a:latin typeface="Calibri"/>
                          <a:ea typeface="Calibri"/>
                          <a:cs typeface="Calibri"/>
                          <a:sym typeface="Calibri"/>
                        </a:rPr>
                        <a:t>Metaphysics </a:t>
                      </a:r>
                      <a:endParaRPr sz="1200" b="0" u="none" strike="noStrike" cap="none">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Clr>
                          <a:schemeClr val="dk1"/>
                        </a:buClr>
                        <a:buSzPts val="1100"/>
                        <a:buFont typeface="Arial"/>
                        <a:buNone/>
                      </a:pPr>
                      <a:r>
                        <a:rPr lang="en-GB" sz="1200" b="0">
                          <a:solidFill>
                            <a:schemeClr val="dk1"/>
                          </a:solidFill>
                          <a:latin typeface="Calibri"/>
                          <a:ea typeface="Calibri"/>
                          <a:cs typeface="Calibri"/>
                          <a:sym typeface="Calibri"/>
                        </a:rPr>
                        <a:t>Using thought experiments to work out what is reality. </a:t>
                      </a:r>
                      <a:endParaRPr sz="1200" b="0">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5"/>
                  </a:ext>
                </a:extLst>
              </a:tr>
              <a:tr h="248825">
                <a:tc>
                  <a:txBody>
                    <a:bodyPr/>
                    <a:lstStyle/>
                    <a:p>
                      <a:pPr marL="0" marR="0" lvl="0" indent="0" algn="ctr" rtl="0">
                        <a:lnSpc>
                          <a:spcPct val="100000"/>
                        </a:lnSpc>
                        <a:spcBef>
                          <a:spcPts val="0"/>
                        </a:spcBef>
                        <a:spcAft>
                          <a:spcPts val="0"/>
                        </a:spcAft>
                        <a:buClr>
                          <a:srgbClr val="000000"/>
                        </a:buClr>
                        <a:buSzPts val="900"/>
                        <a:buFont typeface="Arial"/>
                        <a:buNone/>
                      </a:pPr>
                      <a:r>
                        <a:rPr lang="en-GB" sz="1200" u="none" strike="noStrike" cap="none">
                          <a:solidFill>
                            <a:srgbClr val="000000"/>
                          </a:solidFill>
                          <a:latin typeface="Calibri"/>
                          <a:ea typeface="Calibri"/>
                          <a:cs typeface="Calibri"/>
                          <a:sym typeface="Calibri"/>
                        </a:rPr>
                        <a:t>6</a:t>
                      </a:r>
                      <a:endParaRPr sz="1200" u="none" strike="noStrike" cap="none">
                        <a:latin typeface="Calibri"/>
                        <a:ea typeface="Calibri"/>
                        <a:cs typeface="Calibri"/>
                        <a:sym typeface="Calibri"/>
                      </a:endParaRPr>
                    </a:p>
                  </a:txBody>
                  <a:tcPr marL="68600" marR="68600" marT="34300" marB="343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25400" lvl="0" indent="0" algn="l" rtl="0">
                        <a:lnSpc>
                          <a:spcPct val="107000"/>
                        </a:lnSpc>
                        <a:spcBef>
                          <a:spcPts val="0"/>
                        </a:spcBef>
                        <a:spcAft>
                          <a:spcPts val="0"/>
                        </a:spcAft>
                        <a:buClr>
                          <a:srgbClr val="000000"/>
                        </a:buClr>
                        <a:buSzPts val="900"/>
                        <a:buFont typeface="Arial"/>
                        <a:buNone/>
                      </a:pPr>
                      <a:r>
                        <a:rPr lang="en-GB" sz="1200" b="0" u="none" strike="noStrike" cap="none">
                          <a:solidFill>
                            <a:srgbClr val="000000"/>
                          </a:solidFill>
                          <a:latin typeface="Calibri"/>
                          <a:ea typeface="Calibri"/>
                          <a:cs typeface="Calibri"/>
                          <a:sym typeface="Calibri"/>
                        </a:rPr>
                        <a:t>Logic  </a:t>
                      </a:r>
                      <a:endParaRPr sz="1200" b="0" u="none" strike="noStrike" cap="none">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25400" lvl="0" indent="0" algn="l" rtl="0">
                        <a:lnSpc>
                          <a:spcPct val="107000"/>
                        </a:lnSpc>
                        <a:spcBef>
                          <a:spcPts val="0"/>
                        </a:spcBef>
                        <a:spcAft>
                          <a:spcPts val="0"/>
                        </a:spcAft>
                        <a:buClr>
                          <a:srgbClr val="000000"/>
                        </a:buClr>
                        <a:buSzPts val="900"/>
                        <a:buFont typeface="Arial"/>
                        <a:buNone/>
                      </a:pPr>
                      <a:r>
                        <a:rPr lang="en-GB" sz="1200" b="0" u="none" strike="noStrike" cap="none" dirty="0">
                          <a:solidFill>
                            <a:srgbClr val="000000"/>
                          </a:solidFill>
                          <a:latin typeface="Calibri"/>
                          <a:ea typeface="Calibri"/>
                          <a:cs typeface="Calibri"/>
                          <a:sym typeface="Calibri"/>
                        </a:rPr>
                        <a:t>Using reason to decide what is true or untrue.  </a:t>
                      </a:r>
                      <a:endParaRPr sz="1200" b="0" u="none" strike="noStrike" cap="none" dirty="0">
                        <a:solidFill>
                          <a:srgbClr val="000000"/>
                        </a:solidFill>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6"/>
                  </a:ext>
                </a:extLst>
              </a:tr>
              <a:tr h="248825">
                <a:tc>
                  <a:txBody>
                    <a:bodyPr/>
                    <a:lstStyle/>
                    <a:p>
                      <a:pPr marL="0" marR="0" lvl="0" indent="0" algn="ctr" rtl="0">
                        <a:lnSpc>
                          <a:spcPct val="100000"/>
                        </a:lnSpc>
                        <a:spcBef>
                          <a:spcPts val="0"/>
                        </a:spcBef>
                        <a:spcAft>
                          <a:spcPts val="0"/>
                        </a:spcAft>
                        <a:buClr>
                          <a:srgbClr val="000000"/>
                        </a:buClr>
                        <a:buSzPts val="900"/>
                        <a:buFont typeface="Arial"/>
                        <a:buNone/>
                      </a:pPr>
                      <a:r>
                        <a:rPr lang="en-GB" sz="1200" u="none" strike="noStrike" cap="none">
                          <a:solidFill>
                            <a:srgbClr val="000000"/>
                          </a:solidFill>
                          <a:latin typeface="Calibri"/>
                          <a:ea typeface="Calibri"/>
                          <a:cs typeface="Calibri"/>
                          <a:sym typeface="Calibri"/>
                        </a:rPr>
                        <a:t>8</a:t>
                      </a:r>
                      <a:endParaRPr sz="1200" u="none" strike="noStrike" cap="none">
                        <a:latin typeface="Calibri"/>
                        <a:ea typeface="Calibri"/>
                        <a:cs typeface="Calibri"/>
                        <a:sym typeface="Calibri"/>
                      </a:endParaRPr>
                    </a:p>
                  </a:txBody>
                  <a:tcPr marL="68600" marR="68600" marT="34300" marB="343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25400" lvl="0" indent="0" algn="l" rtl="0">
                        <a:lnSpc>
                          <a:spcPct val="107000"/>
                        </a:lnSpc>
                        <a:spcBef>
                          <a:spcPts val="0"/>
                        </a:spcBef>
                        <a:spcAft>
                          <a:spcPts val="0"/>
                        </a:spcAft>
                        <a:buClr>
                          <a:srgbClr val="000000"/>
                        </a:buClr>
                        <a:buSzPts val="900"/>
                        <a:buFont typeface="Arial"/>
                        <a:buNone/>
                      </a:pPr>
                      <a:r>
                        <a:rPr lang="en-GB" sz="1200" b="0" u="none" strike="noStrike" cap="none">
                          <a:solidFill>
                            <a:srgbClr val="000000"/>
                          </a:solidFill>
                          <a:latin typeface="Calibri"/>
                          <a:ea typeface="Calibri"/>
                          <a:cs typeface="Calibri"/>
                          <a:sym typeface="Calibri"/>
                        </a:rPr>
                        <a:t>Hume  </a:t>
                      </a:r>
                      <a:endParaRPr sz="1200" b="0" u="none" strike="noStrike" cap="none">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25400" lvl="0" indent="0" algn="l" rtl="0">
                        <a:lnSpc>
                          <a:spcPct val="107000"/>
                        </a:lnSpc>
                        <a:spcBef>
                          <a:spcPts val="0"/>
                        </a:spcBef>
                        <a:spcAft>
                          <a:spcPts val="0"/>
                        </a:spcAft>
                        <a:buClr>
                          <a:srgbClr val="000000"/>
                        </a:buClr>
                        <a:buSzPts val="900"/>
                        <a:buFont typeface="Arial"/>
                        <a:buNone/>
                      </a:pPr>
                      <a:r>
                        <a:rPr lang="en-GB" sz="1200" b="0" u="none" strike="noStrike" cap="none">
                          <a:solidFill>
                            <a:srgbClr val="000000"/>
                          </a:solidFill>
                          <a:latin typeface="Calibri"/>
                          <a:ea typeface="Calibri"/>
                          <a:cs typeface="Calibri"/>
                          <a:sym typeface="Calibri"/>
                        </a:rPr>
                        <a:t>An enlightenment philosopher who believes in using evidence.</a:t>
                      </a:r>
                      <a:endParaRPr sz="1200" b="0" u="none" strike="noStrike" cap="none">
                        <a:solidFill>
                          <a:srgbClr val="000000"/>
                        </a:solidFill>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7"/>
                  </a:ext>
                </a:extLst>
              </a:tr>
              <a:tr h="248825">
                <a:tc>
                  <a:txBody>
                    <a:bodyPr/>
                    <a:lstStyle/>
                    <a:p>
                      <a:pPr marL="0" marR="0" lvl="0" indent="0" algn="ctr" rtl="0">
                        <a:lnSpc>
                          <a:spcPct val="100000"/>
                        </a:lnSpc>
                        <a:spcBef>
                          <a:spcPts val="0"/>
                        </a:spcBef>
                        <a:spcAft>
                          <a:spcPts val="0"/>
                        </a:spcAft>
                        <a:buClr>
                          <a:srgbClr val="000000"/>
                        </a:buClr>
                        <a:buSzPts val="900"/>
                        <a:buFont typeface="Arial"/>
                        <a:buNone/>
                      </a:pPr>
                      <a:r>
                        <a:rPr lang="en-GB" sz="1200" u="none" strike="noStrike" cap="none">
                          <a:solidFill>
                            <a:srgbClr val="000000"/>
                          </a:solidFill>
                          <a:latin typeface="Calibri"/>
                          <a:ea typeface="Calibri"/>
                          <a:cs typeface="Calibri"/>
                          <a:sym typeface="Calibri"/>
                        </a:rPr>
                        <a:t>9</a:t>
                      </a:r>
                      <a:endParaRPr sz="1200" u="none" strike="noStrike" cap="none">
                        <a:latin typeface="Calibri"/>
                        <a:ea typeface="Calibri"/>
                        <a:cs typeface="Calibri"/>
                        <a:sym typeface="Calibri"/>
                      </a:endParaRPr>
                    </a:p>
                  </a:txBody>
                  <a:tcPr marL="68600" marR="68600" marT="34300" marB="343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25400" lvl="0" indent="0" algn="l" rtl="0">
                        <a:lnSpc>
                          <a:spcPct val="107000"/>
                        </a:lnSpc>
                        <a:spcBef>
                          <a:spcPts val="0"/>
                        </a:spcBef>
                        <a:spcAft>
                          <a:spcPts val="0"/>
                        </a:spcAft>
                        <a:buClr>
                          <a:srgbClr val="000000"/>
                        </a:buClr>
                        <a:buSzPts val="900"/>
                        <a:buFont typeface="Arial"/>
                        <a:buNone/>
                      </a:pPr>
                      <a:r>
                        <a:rPr lang="en-GB" sz="1200" b="0" u="none" strike="noStrike" cap="none">
                          <a:solidFill>
                            <a:srgbClr val="000000"/>
                          </a:solidFill>
                          <a:latin typeface="Calibri"/>
                          <a:ea typeface="Calibri"/>
                          <a:cs typeface="Calibri"/>
                          <a:sym typeface="Calibri"/>
                        </a:rPr>
                        <a:t>Kant  </a:t>
                      </a:r>
                      <a:endParaRPr sz="1200" b="0" u="none" strike="noStrike" cap="none">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900"/>
                        <a:buFont typeface="Arial"/>
                        <a:buNone/>
                      </a:pPr>
                      <a:r>
                        <a:rPr lang="en-GB" sz="1200" b="0" u="none" strike="noStrike" cap="none" dirty="0">
                          <a:solidFill>
                            <a:srgbClr val="000000"/>
                          </a:solidFill>
                          <a:latin typeface="Calibri"/>
                          <a:ea typeface="Calibri"/>
                          <a:cs typeface="Calibri"/>
                          <a:sym typeface="Calibri"/>
                        </a:rPr>
                        <a:t>An enlightenment philosopher who thinks you can prove things without evidence.</a:t>
                      </a:r>
                      <a:endParaRPr sz="1200" b="0" u="none" strike="noStrike" cap="none" dirty="0">
                        <a:solidFill>
                          <a:srgbClr val="000000"/>
                        </a:solidFill>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8"/>
                  </a:ext>
                </a:extLst>
              </a:tr>
              <a:tr h="402050">
                <a:tc>
                  <a:txBody>
                    <a:bodyPr/>
                    <a:lstStyle/>
                    <a:p>
                      <a:pPr marL="0" marR="0" lvl="0" indent="0" algn="ctr" rtl="0">
                        <a:lnSpc>
                          <a:spcPct val="100000"/>
                        </a:lnSpc>
                        <a:spcBef>
                          <a:spcPts val="0"/>
                        </a:spcBef>
                        <a:spcAft>
                          <a:spcPts val="0"/>
                        </a:spcAft>
                        <a:buClr>
                          <a:srgbClr val="000000"/>
                        </a:buClr>
                        <a:buSzPts val="900"/>
                        <a:buFont typeface="Arial"/>
                        <a:buNone/>
                      </a:pPr>
                      <a:r>
                        <a:rPr lang="en-GB" sz="1200" u="none" strike="noStrike" cap="none">
                          <a:solidFill>
                            <a:srgbClr val="000000"/>
                          </a:solidFill>
                          <a:latin typeface="Calibri"/>
                          <a:ea typeface="Calibri"/>
                          <a:cs typeface="Calibri"/>
                          <a:sym typeface="Calibri"/>
                        </a:rPr>
                        <a:t>1</a:t>
                      </a:r>
                      <a:r>
                        <a:rPr lang="en-GB" sz="1200">
                          <a:latin typeface="Calibri"/>
                          <a:ea typeface="Calibri"/>
                          <a:cs typeface="Calibri"/>
                          <a:sym typeface="Calibri"/>
                        </a:rPr>
                        <a:t>0</a:t>
                      </a:r>
                      <a:endParaRPr sz="1200" u="none" strike="noStrike" cap="none">
                        <a:latin typeface="Calibri"/>
                        <a:ea typeface="Calibri"/>
                        <a:cs typeface="Calibri"/>
                        <a:sym typeface="Calibri"/>
                      </a:endParaRPr>
                    </a:p>
                  </a:txBody>
                  <a:tcPr marL="68600" marR="68600" marT="34300" marB="343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25400" lvl="0" indent="0" algn="l" rtl="0">
                        <a:lnSpc>
                          <a:spcPct val="107000"/>
                        </a:lnSpc>
                        <a:spcBef>
                          <a:spcPts val="0"/>
                        </a:spcBef>
                        <a:spcAft>
                          <a:spcPts val="0"/>
                        </a:spcAft>
                        <a:buClr>
                          <a:srgbClr val="000000"/>
                        </a:buClr>
                        <a:buSzPts val="900"/>
                        <a:buFont typeface="Arial"/>
                        <a:buNone/>
                      </a:pPr>
                      <a:r>
                        <a:rPr lang="en-GB" sz="1200" b="0" u="none" strike="noStrike" cap="none">
                          <a:solidFill>
                            <a:srgbClr val="000000"/>
                          </a:solidFill>
                          <a:latin typeface="Calibri"/>
                          <a:ea typeface="Calibri"/>
                          <a:cs typeface="Calibri"/>
                          <a:sym typeface="Calibri"/>
                        </a:rPr>
                        <a:t>Evidentialist  </a:t>
                      </a:r>
                      <a:endParaRPr sz="1200" b="0" u="none" strike="noStrike" cap="none">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25400" lvl="0" indent="0" algn="l" rtl="0">
                        <a:lnSpc>
                          <a:spcPct val="107000"/>
                        </a:lnSpc>
                        <a:spcBef>
                          <a:spcPts val="0"/>
                        </a:spcBef>
                        <a:spcAft>
                          <a:spcPts val="0"/>
                        </a:spcAft>
                        <a:buClr>
                          <a:srgbClr val="000000"/>
                        </a:buClr>
                        <a:buSzPts val="900"/>
                        <a:buFont typeface="Arial"/>
                        <a:buNone/>
                      </a:pPr>
                      <a:r>
                        <a:rPr lang="en-GB" sz="1200" b="0" u="none" strike="noStrike" cap="none" dirty="0">
                          <a:solidFill>
                            <a:srgbClr val="000000"/>
                          </a:solidFill>
                          <a:latin typeface="Calibri"/>
                          <a:ea typeface="Calibri"/>
                          <a:cs typeface="Calibri"/>
                          <a:sym typeface="Calibri"/>
                        </a:rPr>
                        <a:t>Someone that believes we need evidence for our beliefs</a:t>
                      </a:r>
                      <a:r>
                        <a:rPr lang="en-GB" sz="1200" b="0" u="none" strike="noStrike" cap="none" dirty="0">
                          <a:latin typeface="Calibri"/>
                          <a:ea typeface="Calibri"/>
                          <a:cs typeface="Calibri"/>
                          <a:sym typeface="Calibri"/>
                        </a:rPr>
                        <a:t>.</a:t>
                      </a:r>
                      <a:endParaRPr sz="1200" b="0" u="none" strike="noStrike" cap="none" dirty="0">
                        <a:solidFill>
                          <a:srgbClr val="000000"/>
                        </a:solidFill>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9"/>
                  </a:ext>
                </a:extLst>
              </a:tr>
              <a:tr h="402050">
                <a:tc>
                  <a:txBody>
                    <a:bodyPr/>
                    <a:lstStyle/>
                    <a:p>
                      <a:pPr marL="0" marR="0" lvl="0" indent="0" algn="ctr" rtl="0">
                        <a:lnSpc>
                          <a:spcPct val="100000"/>
                        </a:lnSpc>
                        <a:spcBef>
                          <a:spcPts val="0"/>
                        </a:spcBef>
                        <a:spcAft>
                          <a:spcPts val="0"/>
                        </a:spcAft>
                        <a:buClr>
                          <a:srgbClr val="000000"/>
                        </a:buClr>
                        <a:buSzPts val="900"/>
                        <a:buFont typeface="Arial"/>
                        <a:buNone/>
                      </a:pPr>
                      <a:r>
                        <a:rPr lang="en-GB" sz="1200" u="none" strike="noStrike" cap="none">
                          <a:solidFill>
                            <a:srgbClr val="000000"/>
                          </a:solidFill>
                          <a:latin typeface="Calibri"/>
                          <a:ea typeface="Calibri"/>
                          <a:cs typeface="Calibri"/>
                          <a:sym typeface="Calibri"/>
                        </a:rPr>
                        <a:t>1</a:t>
                      </a:r>
                      <a:r>
                        <a:rPr lang="en-GB" sz="1200">
                          <a:latin typeface="Calibri"/>
                          <a:ea typeface="Calibri"/>
                          <a:cs typeface="Calibri"/>
                          <a:sym typeface="Calibri"/>
                        </a:rPr>
                        <a:t>1</a:t>
                      </a:r>
                      <a:endParaRPr sz="1200" u="none" strike="noStrike" cap="none">
                        <a:latin typeface="Calibri"/>
                        <a:ea typeface="Calibri"/>
                        <a:cs typeface="Calibri"/>
                        <a:sym typeface="Calibri"/>
                      </a:endParaRPr>
                    </a:p>
                  </a:txBody>
                  <a:tcPr marL="68600" marR="68600" marT="34300" marB="343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25400" lvl="0" indent="0" algn="l" rtl="0">
                        <a:lnSpc>
                          <a:spcPct val="107000"/>
                        </a:lnSpc>
                        <a:spcBef>
                          <a:spcPts val="0"/>
                        </a:spcBef>
                        <a:spcAft>
                          <a:spcPts val="0"/>
                        </a:spcAft>
                        <a:buClr>
                          <a:srgbClr val="000000"/>
                        </a:buClr>
                        <a:buSzPts val="900"/>
                        <a:buFont typeface="Arial"/>
                        <a:buNone/>
                      </a:pPr>
                      <a:r>
                        <a:rPr lang="en-GB" sz="1200" b="0" u="none" strike="noStrike" cap="none">
                          <a:solidFill>
                            <a:srgbClr val="000000"/>
                          </a:solidFill>
                          <a:latin typeface="Calibri"/>
                          <a:ea typeface="Calibri"/>
                          <a:cs typeface="Calibri"/>
                          <a:sym typeface="Calibri"/>
                        </a:rPr>
                        <a:t>Non - Evidentialist </a:t>
                      </a:r>
                      <a:endParaRPr sz="1200" b="0" u="none" strike="noStrike" cap="none">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25400" lvl="0" indent="0" algn="l" rtl="0">
                        <a:lnSpc>
                          <a:spcPct val="107000"/>
                        </a:lnSpc>
                        <a:spcBef>
                          <a:spcPts val="0"/>
                        </a:spcBef>
                        <a:spcAft>
                          <a:spcPts val="0"/>
                        </a:spcAft>
                        <a:buClr>
                          <a:srgbClr val="000000"/>
                        </a:buClr>
                        <a:buSzPts val="900"/>
                        <a:buFont typeface="Arial"/>
                        <a:buNone/>
                      </a:pPr>
                      <a:r>
                        <a:rPr lang="en-GB" sz="1200" b="0" u="none" strike="noStrike" cap="none" dirty="0">
                          <a:solidFill>
                            <a:srgbClr val="000000"/>
                          </a:solidFill>
                          <a:latin typeface="Calibri"/>
                          <a:ea typeface="Calibri"/>
                          <a:cs typeface="Calibri"/>
                          <a:sym typeface="Calibri"/>
                        </a:rPr>
                        <a:t>Someone that believes we do not need evidence for our beliefs. </a:t>
                      </a:r>
                      <a:endParaRPr sz="1200" b="0" u="none" strike="noStrike" cap="none" dirty="0">
                        <a:solidFill>
                          <a:srgbClr val="000000"/>
                        </a:solidFill>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10"/>
                  </a:ext>
                </a:extLst>
              </a:tr>
              <a:tr h="283350">
                <a:tc>
                  <a:txBody>
                    <a:bodyPr/>
                    <a:lstStyle/>
                    <a:p>
                      <a:pPr marL="0" marR="0" lvl="0" indent="0" algn="ctr" rtl="0">
                        <a:lnSpc>
                          <a:spcPct val="100000"/>
                        </a:lnSpc>
                        <a:spcBef>
                          <a:spcPts val="0"/>
                        </a:spcBef>
                        <a:spcAft>
                          <a:spcPts val="0"/>
                        </a:spcAft>
                        <a:buClr>
                          <a:srgbClr val="000000"/>
                        </a:buClr>
                        <a:buSzPts val="900"/>
                        <a:buFont typeface="Arial"/>
                        <a:buNone/>
                      </a:pPr>
                      <a:r>
                        <a:rPr lang="en-GB" sz="1200" u="none" strike="noStrike" cap="none">
                          <a:solidFill>
                            <a:srgbClr val="000000"/>
                          </a:solidFill>
                          <a:latin typeface="Calibri"/>
                          <a:ea typeface="Calibri"/>
                          <a:cs typeface="Calibri"/>
                          <a:sym typeface="Calibri"/>
                        </a:rPr>
                        <a:t>1</a:t>
                      </a:r>
                      <a:r>
                        <a:rPr lang="en-GB" sz="1200">
                          <a:latin typeface="Calibri"/>
                          <a:ea typeface="Calibri"/>
                          <a:cs typeface="Calibri"/>
                          <a:sym typeface="Calibri"/>
                        </a:rPr>
                        <a:t>2</a:t>
                      </a:r>
                      <a:endParaRPr sz="1200" u="none" strike="noStrike" cap="none">
                        <a:latin typeface="Calibri"/>
                        <a:ea typeface="Calibri"/>
                        <a:cs typeface="Calibri"/>
                        <a:sym typeface="Calibri"/>
                      </a:endParaRPr>
                    </a:p>
                  </a:txBody>
                  <a:tcPr marL="68600" marR="68600" marT="34300" marB="343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25400" lvl="0" indent="0" algn="l" rtl="0">
                        <a:lnSpc>
                          <a:spcPct val="107000"/>
                        </a:lnSpc>
                        <a:spcBef>
                          <a:spcPts val="0"/>
                        </a:spcBef>
                        <a:spcAft>
                          <a:spcPts val="0"/>
                        </a:spcAft>
                        <a:buClr>
                          <a:srgbClr val="000000"/>
                        </a:buClr>
                        <a:buSzPts val="900"/>
                        <a:buFont typeface="Arial"/>
                        <a:buNone/>
                      </a:pPr>
                      <a:r>
                        <a:rPr lang="en-GB" sz="1200" b="0" u="none" strike="noStrike" cap="none">
                          <a:solidFill>
                            <a:srgbClr val="000000"/>
                          </a:solidFill>
                          <a:latin typeface="Calibri"/>
                          <a:ea typeface="Calibri"/>
                          <a:cs typeface="Calibri"/>
                          <a:sym typeface="Calibri"/>
                        </a:rPr>
                        <a:t>Free Will</a:t>
                      </a:r>
                      <a:endParaRPr sz="1200" b="0" u="none" strike="noStrike" cap="none">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Is the idea that we can make our own choices—that we control what we do. We therefore,  are responsible and accountable for your actions.</a:t>
                      </a:r>
                      <a:endParaRPr sz="1200" b="0" dirty="0">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11"/>
                  </a:ext>
                </a:extLst>
              </a:tr>
            </a:tbl>
          </a:graphicData>
        </a:graphic>
      </p:graphicFrame>
      <p:sp>
        <p:nvSpPr>
          <p:cNvPr id="264" name="Google Shape;264;g340fcfde316_0_0"/>
          <p:cNvSpPr txBox="1"/>
          <p:nvPr/>
        </p:nvSpPr>
        <p:spPr>
          <a:xfrm>
            <a:off x="11080622" y="179029"/>
            <a:ext cx="968400" cy="296700"/>
          </a:xfrm>
          <a:prstGeom prst="rect">
            <a:avLst/>
          </a:prstGeom>
          <a:noFill/>
          <a:ln>
            <a:noFill/>
          </a:ln>
        </p:spPr>
        <p:txBody>
          <a:bodyPr spcFirstLastPara="1" wrap="square" lIns="74275" tIns="37125" rIns="74275" bIns="371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chemeClr val="lt1"/>
                </a:solidFill>
                <a:latin typeface="Arial"/>
                <a:ea typeface="Arial"/>
                <a:cs typeface="Arial"/>
                <a:sym typeface="Arial"/>
              </a:rPr>
              <a:t>Page </a:t>
            </a:r>
            <a:fld id="{00000000-1234-1234-1234-123412341234}" type="slidenum">
              <a:rPr lang="en-GB" sz="1400" b="0" i="0" u="none" strike="noStrike" cap="none">
                <a:solidFill>
                  <a:schemeClr val="lt1"/>
                </a:solidFill>
                <a:latin typeface="Arial"/>
                <a:ea typeface="Arial"/>
                <a:cs typeface="Arial"/>
                <a:sym typeface="Arial"/>
              </a:rPr>
              <a:t>23</a:t>
            </a:fld>
            <a:endParaRPr sz="1400" b="0" i="0" u="none" strike="noStrike" cap="none">
              <a:solidFill>
                <a:schemeClr val="lt1"/>
              </a:solidFill>
              <a:latin typeface="Arial"/>
              <a:ea typeface="Arial"/>
              <a:cs typeface="Arial"/>
              <a:sym typeface="Arial"/>
            </a:endParaRPr>
          </a:p>
        </p:txBody>
      </p:sp>
      <p:graphicFrame>
        <p:nvGraphicFramePr>
          <p:cNvPr id="265" name="Google Shape;265;g340fcfde316_0_0"/>
          <p:cNvGraphicFramePr/>
          <p:nvPr>
            <p:extLst>
              <p:ext uri="{D42A27DB-BD31-4B8C-83A1-F6EECF244321}">
                <p14:modId xmlns:p14="http://schemas.microsoft.com/office/powerpoint/2010/main" val="3949567809"/>
              </p:ext>
            </p:extLst>
          </p:nvPr>
        </p:nvGraphicFramePr>
        <p:xfrm>
          <a:off x="5848128" y="768665"/>
          <a:ext cx="6095025" cy="4960972"/>
        </p:xfrm>
        <a:graphic>
          <a:graphicData uri="http://schemas.openxmlformats.org/drawingml/2006/table">
            <a:tbl>
              <a:tblPr firstRow="1" bandRow="1">
                <a:noFill/>
                <a:tableStyleId>{79F1E117-1295-4EC3-947D-17D092A7BB19}</a:tableStyleId>
              </a:tblPr>
              <a:tblGrid>
                <a:gridCol w="382900">
                  <a:extLst>
                    <a:ext uri="{9D8B030D-6E8A-4147-A177-3AD203B41FA5}">
                      <a16:colId xmlns:a16="http://schemas.microsoft.com/office/drawing/2014/main" val="20000"/>
                    </a:ext>
                  </a:extLst>
                </a:gridCol>
                <a:gridCol w="1144050">
                  <a:extLst>
                    <a:ext uri="{9D8B030D-6E8A-4147-A177-3AD203B41FA5}">
                      <a16:colId xmlns:a16="http://schemas.microsoft.com/office/drawing/2014/main" val="20001"/>
                    </a:ext>
                  </a:extLst>
                </a:gridCol>
                <a:gridCol w="4568075">
                  <a:extLst>
                    <a:ext uri="{9D8B030D-6E8A-4147-A177-3AD203B41FA5}">
                      <a16:colId xmlns:a16="http://schemas.microsoft.com/office/drawing/2014/main" val="20002"/>
                    </a:ext>
                  </a:extLst>
                </a:gridCol>
              </a:tblGrid>
              <a:tr h="276575">
                <a:tc>
                  <a:txBody>
                    <a:bodyPr/>
                    <a:lstStyle/>
                    <a:p>
                      <a:pPr marL="0" marR="0" lvl="0" indent="0" algn="ctr" rtl="0">
                        <a:lnSpc>
                          <a:spcPct val="100000"/>
                        </a:lnSpc>
                        <a:spcBef>
                          <a:spcPts val="0"/>
                        </a:spcBef>
                        <a:spcAft>
                          <a:spcPts val="0"/>
                        </a:spcAft>
                        <a:buClr>
                          <a:srgbClr val="000000"/>
                        </a:buClr>
                        <a:buSzPts val="1200"/>
                        <a:buFont typeface="Arial"/>
                        <a:buNone/>
                      </a:pPr>
                      <a:r>
                        <a:rPr lang="en-GB" sz="1200" u="none" strike="noStrike" cap="none">
                          <a:solidFill>
                            <a:schemeClr val="dk1"/>
                          </a:solidFill>
                          <a:latin typeface="Calibri"/>
                          <a:ea typeface="Calibri"/>
                          <a:cs typeface="Calibri"/>
                          <a:sym typeface="Calibri"/>
                        </a:rPr>
                        <a:t>A</a:t>
                      </a:r>
                      <a:endParaRPr sz="12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99593">
                        <a:alpha val="72940"/>
                      </a:srgbClr>
                    </a:solidFill>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solidFill>
                            <a:schemeClr val="dk1"/>
                          </a:solidFill>
                          <a:latin typeface="Calibri"/>
                          <a:ea typeface="Calibri"/>
                          <a:cs typeface="Calibri"/>
                          <a:sym typeface="Calibri"/>
                        </a:rPr>
                        <a:t>Key terms </a:t>
                      </a:r>
                      <a:endParaRPr sz="12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rgbClr val="000000"/>
                      </a:solidFill>
                      <a:prstDash val="solid"/>
                      <a:round/>
                      <a:headEnd type="none" w="sm" len="sm"/>
                      <a:tailEnd type="none" w="sm" len="sm"/>
                    </a:lnB>
                    <a:solidFill>
                      <a:srgbClr val="D99593">
                        <a:alpha val="72940"/>
                      </a:srgbClr>
                    </a:solidFill>
                  </a:tcPr>
                </a:tc>
                <a:tc hMerge="1">
                  <a:txBody>
                    <a:bodyPr/>
                    <a:lstStyle/>
                    <a:p>
                      <a:endParaRPr lang="en-US"/>
                    </a:p>
                  </a:txBody>
                  <a:tcPr/>
                </a:tc>
                <a:extLst>
                  <a:ext uri="{0D108BD9-81ED-4DB2-BD59-A6C34878D82A}">
                    <a16:rowId xmlns:a16="http://schemas.microsoft.com/office/drawing/2014/main" val="10000"/>
                  </a:ext>
                </a:extLst>
              </a:tr>
              <a:tr h="404225">
                <a:tc>
                  <a:txBody>
                    <a:bodyPr/>
                    <a:lstStyle/>
                    <a:p>
                      <a:pPr marL="0" marR="0" lvl="0" indent="0" algn="ctr" rtl="0">
                        <a:lnSpc>
                          <a:spcPct val="100000"/>
                        </a:lnSpc>
                        <a:spcBef>
                          <a:spcPts val="0"/>
                        </a:spcBef>
                        <a:spcAft>
                          <a:spcPts val="0"/>
                        </a:spcAft>
                        <a:buClr>
                          <a:srgbClr val="000000"/>
                        </a:buClr>
                        <a:buSzPts val="1200"/>
                        <a:buFont typeface="Arial"/>
                        <a:buNone/>
                      </a:pPr>
                      <a:r>
                        <a:rPr lang="en-GB" sz="1200" u="none" strike="noStrike" cap="none">
                          <a:solidFill>
                            <a:schemeClr val="dk1"/>
                          </a:solidFill>
                          <a:latin typeface="Calibri"/>
                          <a:ea typeface="Calibri"/>
                          <a:cs typeface="Calibri"/>
                          <a:sym typeface="Calibri"/>
                        </a:rPr>
                        <a:t>1</a:t>
                      </a:r>
                      <a:r>
                        <a:rPr lang="en-GB" sz="1200">
                          <a:solidFill>
                            <a:schemeClr val="dk1"/>
                          </a:solidFill>
                          <a:latin typeface="Calibri"/>
                          <a:ea typeface="Calibri"/>
                          <a:cs typeface="Calibri"/>
                          <a:sym typeface="Calibri"/>
                        </a:rPr>
                        <a:t>3</a:t>
                      </a:r>
                      <a:endParaRPr sz="12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25400" lvl="0" indent="0" algn="l" rtl="0">
                        <a:lnSpc>
                          <a:spcPct val="107000"/>
                        </a:lnSpc>
                        <a:spcBef>
                          <a:spcPts val="0"/>
                        </a:spcBef>
                        <a:spcAft>
                          <a:spcPts val="0"/>
                        </a:spcAft>
                        <a:buClr>
                          <a:srgbClr val="000000"/>
                        </a:buClr>
                        <a:buSzPts val="900"/>
                        <a:buFont typeface="Arial"/>
                        <a:buNone/>
                      </a:pPr>
                      <a:r>
                        <a:rPr lang="en-GB" sz="1200" b="0" u="none" strike="noStrike" cap="none">
                          <a:solidFill>
                            <a:srgbClr val="000000"/>
                          </a:solidFill>
                          <a:latin typeface="Calibri"/>
                          <a:ea typeface="Calibri"/>
                          <a:cs typeface="Calibri"/>
                          <a:sym typeface="Calibri"/>
                        </a:rPr>
                        <a:t>Determinism </a:t>
                      </a:r>
                      <a:endParaRPr sz="1200" b="0" u="none" strike="noStrike" cap="none">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Clr>
                          <a:schemeClr val="dk1"/>
                        </a:buClr>
                        <a:buSzPts val="1100"/>
                        <a:buFont typeface="Arial"/>
                        <a:buNone/>
                      </a:pPr>
                      <a:r>
                        <a:rPr lang="en-GB" sz="1200" b="0">
                          <a:solidFill>
                            <a:schemeClr val="dk1"/>
                          </a:solidFill>
                          <a:latin typeface="Calibri"/>
                          <a:ea typeface="Calibri"/>
                          <a:cs typeface="Calibri"/>
                          <a:sym typeface="Calibri"/>
                        </a:rPr>
                        <a:t>is the idea that everything happens for a reason, and nothing is truly a free choice. It says that everything you do is already decided by past events—including your thoughts and actions!</a:t>
                      </a:r>
                      <a:endParaRPr sz="1200" b="0">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389475">
                <a:tc>
                  <a:txBody>
                    <a:bodyPr/>
                    <a:lstStyle/>
                    <a:p>
                      <a:pPr marL="0" lvl="0" indent="0" algn="l" rtl="0">
                        <a:spcBef>
                          <a:spcPts val="0"/>
                        </a:spcBef>
                        <a:spcAft>
                          <a:spcPts val="0"/>
                        </a:spcAft>
                        <a:buNone/>
                      </a:pPr>
                      <a:r>
                        <a:rPr lang="en-GB" sz="1200">
                          <a:latin typeface="Calibri"/>
                          <a:ea typeface="Calibri"/>
                          <a:cs typeface="Calibri"/>
                          <a:sym typeface="Calibri"/>
                        </a:rPr>
                        <a:t>14</a:t>
                      </a:r>
                      <a:endParaRPr sz="120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25400" lvl="0" indent="0" algn="l" rtl="0">
                        <a:lnSpc>
                          <a:spcPct val="107000"/>
                        </a:lnSpc>
                        <a:spcBef>
                          <a:spcPts val="0"/>
                        </a:spcBef>
                        <a:spcAft>
                          <a:spcPts val="0"/>
                        </a:spcAft>
                        <a:buClr>
                          <a:srgbClr val="000000"/>
                        </a:buClr>
                        <a:buSzPts val="900"/>
                        <a:buFont typeface="Arial"/>
                        <a:buNone/>
                      </a:pPr>
                      <a:r>
                        <a:rPr lang="en-GB" sz="1200" b="0" u="none" strike="noStrike" cap="none">
                          <a:solidFill>
                            <a:srgbClr val="000000"/>
                          </a:solidFill>
                          <a:latin typeface="Calibri"/>
                          <a:ea typeface="Calibri"/>
                          <a:cs typeface="Calibri"/>
                          <a:sym typeface="Calibri"/>
                        </a:rPr>
                        <a:t>Moral</a:t>
                      </a:r>
                      <a:r>
                        <a:rPr lang="en-GB" sz="1200" b="0">
                          <a:latin typeface="Calibri"/>
                          <a:ea typeface="Calibri"/>
                          <a:cs typeface="Calibri"/>
                          <a:sym typeface="Calibri"/>
                        </a:rPr>
                        <a:t>s</a:t>
                      </a:r>
                      <a:endParaRPr sz="1200" b="0" u="none" strike="noStrike" cap="none">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99000"/>
                        </a:lnSpc>
                        <a:spcBef>
                          <a:spcPts val="0"/>
                        </a:spcBef>
                        <a:spcAft>
                          <a:spcPts val="0"/>
                        </a:spcAft>
                        <a:buClr>
                          <a:srgbClr val="000000"/>
                        </a:buClr>
                        <a:buSzPts val="900"/>
                        <a:buFont typeface="Arial"/>
                        <a:buNone/>
                      </a:pPr>
                      <a:r>
                        <a:rPr lang="en-GB" sz="1200" b="0" u="none" strike="noStrike" cap="none">
                          <a:solidFill>
                            <a:srgbClr val="000000"/>
                          </a:solidFill>
                          <a:latin typeface="Calibri"/>
                          <a:ea typeface="Calibri"/>
                          <a:cs typeface="Calibri"/>
                          <a:sym typeface="Calibri"/>
                        </a:rPr>
                        <a:t>A personal belief about what is right or wrong.  </a:t>
                      </a:r>
                      <a:endParaRPr sz="1200" b="0" u="none" strike="noStrike" cap="none">
                        <a:solidFill>
                          <a:srgbClr val="000000"/>
                        </a:solidFill>
                        <a:latin typeface="Calibri"/>
                        <a:ea typeface="Calibri"/>
                        <a:cs typeface="Calibri"/>
                        <a:sym typeface="Calibri"/>
                      </a:endParaRPr>
                    </a:p>
                    <a:p>
                      <a:pPr marL="0" marR="0" lvl="0" indent="0" algn="l" rtl="0">
                        <a:lnSpc>
                          <a:spcPct val="107000"/>
                        </a:lnSpc>
                        <a:spcBef>
                          <a:spcPts val="0"/>
                        </a:spcBef>
                        <a:spcAft>
                          <a:spcPts val="0"/>
                        </a:spcAft>
                        <a:buClr>
                          <a:srgbClr val="000000"/>
                        </a:buClr>
                        <a:buSzPts val="900"/>
                        <a:buFont typeface="Arial"/>
                        <a:buNone/>
                      </a:pPr>
                      <a:r>
                        <a:rPr lang="en-GB" sz="1200" b="0" u="none" strike="noStrike" cap="none">
                          <a:solidFill>
                            <a:srgbClr val="000000"/>
                          </a:solidFill>
                          <a:latin typeface="Calibri"/>
                          <a:ea typeface="Calibri"/>
                          <a:cs typeface="Calibri"/>
                          <a:sym typeface="Calibri"/>
                        </a:rPr>
                        <a:t> </a:t>
                      </a:r>
                      <a:endParaRPr sz="1200" b="0" u="none" strike="noStrike" cap="none">
                        <a:solidFill>
                          <a:srgbClr val="000000"/>
                        </a:solidFill>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276575">
                <a:tc>
                  <a:txBody>
                    <a:bodyPr/>
                    <a:lstStyle/>
                    <a:p>
                      <a:pPr marL="0" lvl="0" indent="0" algn="l" rtl="0">
                        <a:spcBef>
                          <a:spcPts val="0"/>
                        </a:spcBef>
                        <a:spcAft>
                          <a:spcPts val="0"/>
                        </a:spcAft>
                        <a:buNone/>
                      </a:pPr>
                      <a:r>
                        <a:rPr lang="en-GB" sz="1200">
                          <a:latin typeface="Calibri"/>
                          <a:ea typeface="Calibri"/>
                          <a:cs typeface="Calibri"/>
                          <a:sym typeface="Calibri"/>
                        </a:rPr>
                        <a:t>15</a:t>
                      </a:r>
                      <a:endParaRPr sz="120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2700" marR="0" lvl="0" indent="0" algn="l" rtl="0">
                        <a:lnSpc>
                          <a:spcPct val="107000"/>
                        </a:lnSpc>
                        <a:spcBef>
                          <a:spcPts val="0"/>
                        </a:spcBef>
                        <a:spcAft>
                          <a:spcPts val="0"/>
                        </a:spcAft>
                        <a:buClr>
                          <a:srgbClr val="000000"/>
                        </a:buClr>
                        <a:buSzPts val="900"/>
                        <a:buFont typeface="Arial"/>
                        <a:buNone/>
                      </a:pPr>
                      <a:r>
                        <a:rPr lang="en-GB" sz="1200" b="0" u="none" strike="noStrike" cap="none">
                          <a:solidFill>
                            <a:srgbClr val="000000"/>
                          </a:solidFill>
                          <a:latin typeface="Calibri"/>
                          <a:ea typeface="Calibri"/>
                          <a:cs typeface="Calibri"/>
                          <a:sym typeface="Calibri"/>
                        </a:rPr>
                        <a:t>Moral Dilemma</a:t>
                      </a:r>
                      <a:endParaRPr sz="1200" b="0" u="none" strike="noStrike" cap="none">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900"/>
                        <a:buFont typeface="Arial"/>
                        <a:buNone/>
                      </a:pPr>
                      <a:r>
                        <a:rPr lang="en-GB" sz="1200" b="0" u="none" strike="noStrike" cap="none">
                          <a:solidFill>
                            <a:srgbClr val="000000"/>
                          </a:solidFill>
                          <a:latin typeface="Calibri"/>
                          <a:ea typeface="Calibri"/>
                          <a:cs typeface="Calibri"/>
                          <a:sym typeface="Calibri"/>
                        </a:rPr>
                        <a:t>A thought experiment used to test Ethics. </a:t>
                      </a:r>
                      <a:endParaRPr sz="1200" b="0" u="none" strike="noStrike" cap="none">
                        <a:solidFill>
                          <a:srgbClr val="000000"/>
                        </a:solidFill>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404225">
                <a:tc>
                  <a:txBody>
                    <a:bodyPr/>
                    <a:lstStyle/>
                    <a:p>
                      <a:pPr marL="0" marR="0" lvl="0" indent="0" algn="ctr" rtl="0">
                        <a:lnSpc>
                          <a:spcPct val="100000"/>
                        </a:lnSpc>
                        <a:spcBef>
                          <a:spcPts val="0"/>
                        </a:spcBef>
                        <a:spcAft>
                          <a:spcPts val="0"/>
                        </a:spcAft>
                        <a:buClr>
                          <a:srgbClr val="000000"/>
                        </a:buClr>
                        <a:buSzPts val="1200"/>
                        <a:buFont typeface="Arial"/>
                        <a:buNone/>
                      </a:pPr>
                      <a:r>
                        <a:rPr lang="en-GB" sz="1200">
                          <a:solidFill>
                            <a:schemeClr val="dk1"/>
                          </a:solidFill>
                          <a:latin typeface="Calibri"/>
                          <a:ea typeface="Calibri"/>
                          <a:cs typeface="Calibri"/>
                          <a:sym typeface="Calibri"/>
                        </a:rPr>
                        <a:t>16</a:t>
                      </a:r>
                      <a:endParaRPr sz="12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900"/>
                        <a:buFont typeface="Arial"/>
                        <a:buNone/>
                      </a:pPr>
                      <a:r>
                        <a:rPr lang="en-GB" sz="1200" b="0" u="none" strike="noStrike" cap="none">
                          <a:solidFill>
                            <a:srgbClr val="000000"/>
                          </a:solidFill>
                          <a:latin typeface="Calibri"/>
                          <a:ea typeface="Calibri"/>
                          <a:cs typeface="Calibri"/>
                          <a:sym typeface="Calibri"/>
                        </a:rPr>
                        <a:t>Moral Objectivity </a:t>
                      </a:r>
                      <a:endParaRPr sz="1200" b="0" u="none" strike="noStrike" cap="none">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25400" lvl="0" indent="0" algn="l" rtl="0">
                        <a:lnSpc>
                          <a:spcPct val="107000"/>
                        </a:lnSpc>
                        <a:spcBef>
                          <a:spcPts val="0"/>
                        </a:spcBef>
                        <a:spcAft>
                          <a:spcPts val="0"/>
                        </a:spcAft>
                        <a:buClr>
                          <a:srgbClr val="000000"/>
                        </a:buClr>
                        <a:buSzPts val="900"/>
                        <a:buFont typeface="Arial"/>
                        <a:buNone/>
                      </a:pPr>
                      <a:r>
                        <a:rPr lang="en-GB" sz="1200" b="0">
                          <a:latin typeface="Calibri"/>
                          <a:ea typeface="Calibri"/>
                          <a:cs typeface="Calibri"/>
                          <a:sym typeface="Calibri"/>
                        </a:rPr>
                        <a:t>Moral objectivity is the idea that right and wrong exist no matter what people think. Some actions are always good or bad, even if different people or cultures disagree.</a:t>
                      </a:r>
                      <a:endParaRPr sz="1200" b="0">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4"/>
                  </a:ext>
                </a:extLst>
              </a:tr>
              <a:tr h="404225">
                <a:tc>
                  <a:txBody>
                    <a:bodyPr/>
                    <a:lstStyle/>
                    <a:p>
                      <a:pPr marL="0" marR="0" lvl="0" indent="0" algn="ctr" rtl="0">
                        <a:lnSpc>
                          <a:spcPct val="100000"/>
                        </a:lnSpc>
                        <a:spcBef>
                          <a:spcPts val="0"/>
                        </a:spcBef>
                        <a:spcAft>
                          <a:spcPts val="0"/>
                        </a:spcAft>
                        <a:buClr>
                          <a:srgbClr val="000000"/>
                        </a:buClr>
                        <a:buSzPts val="1200"/>
                        <a:buFont typeface="Arial"/>
                        <a:buNone/>
                      </a:pPr>
                      <a:r>
                        <a:rPr lang="en-GB" sz="1200" u="none" strike="noStrike" cap="none">
                          <a:solidFill>
                            <a:schemeClr val="dk1"/>
                          </a:solidFill>
                          <a:latin typeface="Calibri"/>
                          <a:ea typeface="Calibri"/>
                          <a:cs typeface="Calibri"/>
                          <a:sym typeface="Calibri"/>
                        </a:rPr>
                        <a:t>1</a:t>
                      </a:r>
                      <a:r>
                        <a:rPr lang="en-GB" sz="1200">
                          <a:solidFill>
                            <a:schemeClr val="dk1"/>
                          </a:solidFill>
                          <a:latin typeface="Calibri"/>
                          <a:ea typeface="Calibri"/>
                          <a:cs typeface="Calibri"/>
                          <a:sym typeface="Calibri"/>
                        </a:rPr>
                        <a:t>7</a:t>
                      </a:r>
                      <a:endParaRPr sz="12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25400" lvl="0" indent="0" algn="l" rtl="0">
                        <a:lnSpc>
                          <a:spcPct val="107000"/>
                        </a:lnSpc>
                        <a:spcBef>
                          <a:spcPts val="0"/>
                        </a:spcBef>
                        <a:spcAft>
                          <a:spcPts val="0"/>
                        </a:spcAft>
                        <a:buClr>
                          <a:srgbClr val="000000"/>
                        </a:buClr>
                        <a:buSzPts val="900"/>
                        <a:buFont typeface="Arial"/>
                        <a:buNone/>
                      </a:pPr>
                      <a:r>
                        <a:rPr lang="en-GB" sz="1200" b="0" u="none" strike="noStrike" cap="none">
                          <a:solidFill>
                            <a:srgbClr val="000000"/>
                          </a:solidFill>
                          <a:latin typeface="Calibri"/>
                          <a:ea typeface="Calibri"/>
                          <a:cs typeface="Calibri"/>
                          <a:sym typeface="Calibri"/>
                        </a:rPr>
                        <a:t>Moral Subjectivity  </a:t>
                      </a:r>
                      <a:endParaRPr sz="1200" b="0" u="none" strike="noStrike" cap="none">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25400" lvl="0" indent="0" algn="l" rtl="0">
                        <a:lnSpc>
                          <a:spcPct val="107000"/>
                        </a:lnSpc>
                        <a:spcBef>
                          <a:spcPts val="0"/>
                        </a:spcBef>
                        <a:spcAft>
                          <a:spcPts val="0"/>
                        </a:spcAft>
                        <a:buClr>
                          <a:srgbClr val="000000"/>
                        </a:buClr>
                        <a:buSzPts val="900"/>
                        <a:buFont typeface="Arial"/>
                        <a:buNone/>
                      </a:pPr>
                      <a:r>
                        <a:rPr lang="en-GB" sz="1200" b="0" u="none" strike="noStrike" cap="none">
                          <a:solidFill>
                            <a:srgbClr val="000000"/>
                          </a:solidFill>
                          <a:latin typeface="Calibri"/>
                          <a:ea typeface="Calibri"/>
                          <a:cs typeface="Calibri"/>
                          <a:sym typeface="Calibri"/>
                        </a:rPr>
                        <a:t>Morals can change according to the situation.  </a:t>
                      </a:r>
                      <a:endParaRPr sz="1200" b="0" u="none" strike="noStrike" cap="none">
                        <a:solidFill>
                          <a:srgbClr val="000000"/>
                        </a:solidFill>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5"/>
                  </a:ext>
                </a:extLst>
              </a:tr>
              <a:tr h="404225">
                <a:tc>
                  <a:txBody>
                    <a:bodyPr/>
                    <a:lstStyle/>
                    <a:p>
                      <a:pPr marL="0" marR="0" lvl="0" indent="0" algn="ctr" rtl="0">
                        <a:lnSpc>
                          <a:spcPct val="100000"/>
                        </a:lnSpc>
                        <a:spcBef>
                          <a:spcPts val="0"/>
                        </a:spcBef>
                        <a:spcAft>
                          <a:spcPts val="0"/>
                        </a:spcAft>
                        <a:buClr>
                          <a:srgbClr val="000000"/>
                        </a:buClr>
                        <a:buSzPts val="1200"/>
                        <a:buFont typeface="Arial"/>
                        <a:buNone/>
                      </a:pPr>
                      <a:r>
                        <a:rPr lang="en-GB" sz="1200">
                          <a:solidFill>
                            <a:schemeClr val="dk1"/>
                          </a:solidFill>
                          <a:latin typeface="Calibri"/>
                          <a:ea typeface="Calibri"/>
                          <a:cs typeface="Calibri"/>
                          <a:sym typeface="Calibri"/>
                        </a:rPr>
                        <a:t>18</a:t>
                      </a:r>
                      <a:endParaRPr sz="12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25400" lvl="0" indent="0" algn="l" rtl="0">
                        <a:lnSpc>
                          <a:spcPct val="107000"/>
                        </a:lnSpc>
                        <a:spcBef>
                          <a:spcPts val="0"/>
                        </a:spcBef>
                        <a:spcAft>
                          <a:spcPts val="0"/>
                        </a:spcAft>
                        <a:buClr>
                          <a:srgbClr val="000000"/>
                        </a:buClr>
                        <a:buSzPts val="900"/>
                        <a:buFont typeface="Arial"/>
                        <a:buNone/>
                      </a:pPr>
                      <a:r>
                        <a:rPr lang="en-GB" sz="1200" b="0" u="none" strike="noStrike" cap="none">
                          <a:solidFill>
                            <a:srgbClr val="000000"/>
                          </a:solidFill>
                          <a:latin typeface="Calibri"/>
                          <a:ea typeface="Calibri"/>
                          <a:cs typeface="Calibri"/>
                          <a:sym typeface="Calibri"/>
                        </a:rPr>
                        <a:t>Theory of Mind </a:t>
                      </a:r>
                      <a:endParaRPr sz="1200" b="0" u="none" strike="noStrike" cap="none">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25400" lvl="0" indent="0" algn="l" rtl="0">
                        <a:lnSpc>
                          <a:spcPct val="107000"/>
                        </a:lnSpc>
                        <a:spcBef>
                          <a:spcPts val="0"/>
                        </a:spcBef>
                        <a:spcAft>
                          <a:spcPts val="0"/>
                        </a:spcAft>
                        <a:buClr>
                          <a:srgbClr val="000000"/>
                        </a:buClr>
                        <a:buSzPts val="900"/>
                        <a:buFont typeface="Arial"/>
                        <a:buNone/>
                      </a:pPr>
                      <a:r>
                        <a:rPr lang="en-GB" sz="1200" b="0" u="none" strike="noStrike" cap="none">
                          <a:solidFill>
                            <a:srgbClr val="000000"/>
                          </a:solidFill>
                          <a:latin typeface="Calibri"/>
                          <a:ea typeface="Calibri"/>
                          <a:cs typeface="Calibri"/>
                          <a:sym typeface="Calibri"/>
                        </a:rPr>
                        <a:t>Philosophy theories that deals with the nature of the mind and its relation to the body and the external world. </a:t>
                      </a:r>
                      <a:endParaRPr sz="1200" b="0" u="none" strike="noStrike" cap="none">
                        <a:solidFill>
                          <a:srgbClr val="000000"/>
                        </a:solidFill>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6"/>
                  </a:ext>
                </a:extLst>
              </a:tr>
              <a:tr h="404225">
                <a:tc>
                  <a:txBody>
                    <a:bodyPr/>
                    <a:lstStyle/>
                    <a:p>
                      <a:pPr marL="0" marR="0" lvl="0" indent="0" algn="ctr" rtl="0">
                        <a:lnSpc>
                          <a:spcPct val="100000"/>
                        </a:lnSpc>
                        <a:spcBef>
                          <a:spcPts val="0"/>
                        </a:spcBef>
                        <a:spcAft>
                          <a:spcPts val="0"/>
                        </a:spcAft>
                        <a:buClr>
                          <a:srgbClr val="000000"/>
                        </a:buClr>
                        <a:buSzPts val="1200"/>
                        <a:buFont typeface="Arial"/>
                        <a:buNone/>
                      </a:pPr>
                      <a:r>
                        <a:rPr lang="en-GB" sz="1200">
                          <a:solidFill>
                            <a:schemeClr val="dk1"/>
                          </a:solidFill>
                          <a:latin typeface="Calibri"/>
                          <a:ea typeface="Calibri"/>
                          <a:cs typeface="Calibri"/>
                          <a:sym typeface="Calibri"/>
                        </a:rPr>
                        <a:t>19</a:t>
                      </a:r>
                      <a:endParaRPr sz="12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25400" lvl="0" indent="0" algn="l" rtl="0">
                        <a:lnSpc>
                          <a:spcPct val="107000"/>
                        </a:lnSpc>
                        <a:spcBef>
                          <a:spcPts val="0"/>
                        </a:spcBef>
                        <a:spcAft>
                          <a:spcPts val="0"/>
                        </a:spcAft>
                        <a:buClr>
                          <a:srgbClr val="000000"/>
                        </a:buClr>
                        <a:buSzPts val="900"/>
                        <a:buFont typeface="Arial"/>
                        <a:buNone/>
                      </a:pPr>
                      <a:r>
                        <a:rPr lang="en-GB" sz="1200" b="0" u="none" strike="noStrike" cap="none">
                          <a:solidFill>
                            <a:srgbClr val="000000"/>
                          </a:solidFill>
                          <a:latin typeface="Calibri"/>
                          <a:ea typeface="Calibri"/>
                          <a:cs typeface="Calibri"/>
                          <a:sym typeface="Calibri"/>
                        </a:rPr>
                        <a:t>Meaning of life </a:t>
                      </a:r>
                      <a:endParaRPr sz="1200" b="0" u="none" strike="noStrike" cap="none">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25400" lvl="0" indent="0" algn="l" rtl="0">
                        <a:lnSpc>
                          <a:spcPct val="107000"/>
                        </a:lnSpc>
                        <a:spcBef>
                          <a:spcPts val="0"/>
                        </a:spcBef>
                        <a:spcAft>
                          <a:spcPts val="0"/>
                        </a:spcAft>
                        <a:buClr>
                          <a:srgbClr val="000000"/>
                        </a:buClr>
                        <a:buSzPts val="900"/>
                        <a:buFont typeface="Arial"/>
                        <a:buNone/>
                      </a:pPr>
                      <a:r>
                        <a:rPr lang="en-GB" sz="1200" b="0" u="none" strike="noStrike" cap="none">
                          <a:solidFill>
                            <a:srgbClr val="000000"/>
                          </a:solidFill>
                          <a:latin typeface="Calibri"/>
                          <a:ea typeface="Calibri"/>
                          <a:cs typeface="Calibri"/>
                          <a:sym typeface="Calibri"/>
                        </a:rPr>
                        <a:t>An </a:t>
                      </a:r>
                      <a:r>
                        <a:rPr lang="en-GB" sz="1200" b="0">
                          <a:latin typeface="Calibri"/>
                          <a:ea typeface="Calibri"/>
                          <a:cs typeface="Calibri"/>
                          <a:sym typeface="Calibri"/>
                        </a:rPr>
                        <a:t>u</a:t>
                      </a:r>
                      <a:r>
                        <a:rPr lang="en-GB" sz="1200" b="0" u="none" strike="noStrike" cap="none">
                          <a:solidFill>
                            <a:srgbClr val="000000"/>
                          </a:solidFill>
                          <a:latin typeface="Calibri"/>
                          <a:ea typeface="Calibri"/>
                          <a:cs typeface="Calibri"/>
                          <a:sym typeface="Calibri"/>
                        </a:rPr>
                        <a:t>ltimate </a:t>
                      </a:r>
                      <a:r>
                        <a:rPr lang="en-GB" sz="1200" b="0">
                          <a:latin typeface="Calibri"/>
                          <a:ea typeface="Calibri"/>
                          <a:cs typeface="Calibri"/>
                          <a:sym typeface="Calibri"/>
                        </a:rPr>
                        <a:t>q</a:t>
                      </a:r>
                      <a:r>
                        <a:rPr lang="en-GB" sz="1200" b="0" u="none" strike="noStrike" cap="none">
                          <a:solidFill>
                            <a:srgbClr val="000000"/>
                          </a:solidFill>
                          <a:latin typeface="Calibri"/>
                          <a:ea typeface="Calibri"/>
                          <a:cs typeface="Calibri"/>
                          <a:sym typeface="Calibri"/>
                        </a:rPr>
                        <a:t>uestion in Philosophy that asks what the reason for existence is. </a:t>
                      </a:r>
                      <a:endParaRPr sz="1200" b="0" u="none" strike="noStrike" cap="none">
                        <a:solidFill>
                          <a:srgbClr val="000000"/>
                        </a:solidFill>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7"/>
                  </a:ext>
                </a:extLst>
              </a:tr>
              <a:tr h="404225">
                <a:tc>
                  <a:txBody>
                    <a:bodyPr/>
                    <a:lstStyle/>
                    <a:p>
                      <a:pPr marL="0" marR="0" lvl="0" indent="0" algn="ctr" rtl="0">
                        <a:lnSpc>
                          <a:spcPct val="100000"/>
                        </a:lnSpc>
                        <a:spcBef>
                          <a:spcPts val="0"/>
                        </a:spcBef>
                        <a:spcAft>
                          <a:spcPts val="0"/>
                        </a:spcAft>
                        <a:buClr>
                          <a:srgbClr val="000000"/>
                        </a:buClr>
                        <a:buSzPts val="1200"/>
                        <a:buFont typeface="Arial"/>
                        <a:buNone/>
                      </a:pPr>
                      <a:r>
                        <a:rPr lang="en-GB" sz="1200" u="none" strike="noStrike" cap="none">
                          <a:solidFill>
                            <a:schemeClr val="dk1"/>
                          </a:solidFill>
                          <a:latin typeface="Calibri"/>
                          <a:ea typeface="Calibri"/>
                          <a:cs typeface="Calibri"/>
                          <a:sym typeface="Calibri"/>
                        </a:rPr>
                        <a:t>2</a:t>
                      </a:r>
                      <a:r>
                        <a:rPr lang="en-GB" sz="1200">
                          <a:solidFill>
                            <a:schemeClr val="dk1"/>
                          </a:solidFill>
                          <a:latin typeface="Calibri"/>
                          <a:ea typeface="Calibri"/>
                          <a:cs typeface="Calibri"/>
                          <a:sym typeface="Calibri"/>
                        </a:rPr>
                        <a:t>0</a:t>
                      </a:r>
                      <a:endParaRPr sz="12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25400" lvl="0" indent="0" algn="l" rtl="0">
                        <a:lnSpc>
                          <a:spcPct val="107000"/>
                        </a:lnSpc>
                        <a:spcBef>
                          <a:spcPts val="0"/>
                        </a:spcBef>
                        <a:spcAft>
                          <a:spcPts val="0"/>
                        </a:spcAft>
                        <a:buClr>
                          <a:srgbClr val="000000"/>
                        </a:buClr>
                        <a:buSzPts val="900"/>
                        <a:buFont typeface="Arial"/>
                        <a:buNone/>
                      </a:pPr>
                      <a:r>
                        <a:rPr lang="en-GB" sz="1200" b="0" u="none" strike="noStrike" cap="none">
                          <a:solidFill>
                            <a:srgbClr val="000000"/>
                          </a:solidFill>
                          <a:latin typeface="Calibri"/>
                          <a:ea typeface="Calibri"/>
                          <a:cs typeface="Calibri"/>
                          <a:sym typeface="Calibri"/>
                        </a:rPr>
                        <a:t>Natural  </a:t>
                      </a:r>
                      <a:endParaRPr sz="1200" b="0" u="none" strike="noStrike" cap="none">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900"/>
                        <a:buFont typeface="Arial"/>
                        <a:buNone/>
                      </a:pPr>
                      <a:r>
                        <a:rPr lang="en-GB" sz="1200" b="0" u="none" strike="noStrike" cap="none">
                          <a:solidFill>
                            <a:srgbClr val="000000"/>
                          </a:solidFill>
                          <a:latin typeface="Calibri"/>
                          <a:ea typeface="Calibri"/>
                          <a:cs typeface="Calibri"/>
                          <a:sym typeface="Calibri"/>
                        </a:rPr>
                        <a:t>Something you follows the laws of physics and exists in the physical world. </a:t>
                      </a:r>
                      <a:endParaRPr sz="1200" b="0" u="none" strike="noStrike" cap="none">
                        <a:solidFill>
                          <a:srgbClr val="000000"/>
                        </a:solidFill>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8"/>
                  </a:ext>
                </a:extLst>
              </a:tr>
              <a:tr h="408225">
                <a:tc>
                  <a:txBody>
                    <a:bodyPr/>
                    <a:lstStyle/>
                    <a:p>
                      <a:pPr marL="0" marR="0" lvl="0" indent="0" algn="ctr" rtl="0">
                        <a:lnSpc>
                          <a:spcPct val="100000"/>
                        </a:lnSpc>
                        <a:spcBef>
                          <a:spcPts val="0"/>
                        </a:spcBef>
                        <a:spcAft>
                          <a:spcPts val="0"/>
                        </a:spcAft>
                        <a:buClr>
                          <a:srgbClr val="000000"/>
                        </a:buClr>
                        <a:buSzPts val="1200"/>
                        <a:buFont typeface="Arial"/>
                        <a:buNone/>
                      </a:pPr>
                      <a:r>
                        <a:rPr lang="en-GB" sz="1200" u="none" strike="noStrike" cap="none">
                          <a:solidFill>
                            <a:schemeClr val="dk1"/>
                          </a:solidFill>
                          <a:latin typeface="Calibri"/>
                          <a:ea typeface="Calibri"/>
                          <a:cs typeface="Calibri"/>
                          <a:sym typeface="Calibri"/>
                        </a:rPr>
                        <a:t>2</a:t>
                      </a:r>
                      <a:r>
                        <a:rPr lang="en-GB" sz="1200">
                          <a:solidFill>
                            <a:schemeClr val="dk1"/>
                          </a:solidFill>
                          <a:latin typeface="Calibri"/>
                          <a:ea typeface="Calibri"/>
                          <a:cs typeface="Calibri"/>
                          <a:sym typeface="Calibri"/>
                        </a:rPr>
                        <a:t>1</a:t>
                      </a:r>
                      <a:endParaRPr sz="12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25400" lvl="0" indent="0" algn="l" rtl="0">
                        <a:lnSpc>
                          <a:spcPct val="107000"/>
                        </a:lnSpc>
                        <a:spcBef>
                          <a:spcPts val="0"/>
                        </a:spcBef>
                        <a:spcAft>
                          <a:spcPts val="0"/>
                        </a:spcAft>
                        <a:buClr>
                          <a:srgbClr val="000000"/>
                        </a:buClr>
                        <a:buSzPts val="900"/>
                        <a:buFont typeface="Arial"/>
                        <a:buNone/>
                      </a:pPr>
                      <a:r>
                        <a:rPr lang="en-GB" sz="1200" b="0" u="none" strike="noStrike" cap="none">
                          <a:solidFill>
                            <a:srgbClr val="000000"/>
                          </a:solidFill>
                          <a:latin typeface="Calibri"/>
                          <a:ea typeface="Calibri"/>
                          <a:cs typeface="Calibri"/>
                          <a:sym typeface="Calibri"/>
                        </a:rPr>
                        <a:t>Supernatural  </a:t>
                      </a:r>
                      <a:endParaRPr sz="1200" b="0" u="none" strike="noStrike" cap="none">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25400" lvl="0" indent="0" algn="l" rtl="0">
                        <a:lnSpc>
                          <a:spcPct val="107000"/>
                        </a:lnSpc>
                        <a:spcBef>
                          <a:spcPts val="0"/>
                        </a:spcBef>
                        <a:spcAft>
                          <a:spcPts val="0"/>
                        </a:spcAft>
                        <a:buClr>
                          <a:srgbClr val="000000"/>
                        </a:buClr>
                        <a:buSzPts val="900"/>
                        <a:buFont typeface="Arial"/>
                        <a:buNone/>
                      </a:pPr>
                      <a:r>
                        <a:rPr lang="en-GB" sz="1200" b="0" u="none" strike="noStrike" cap="none">
                          <a:solidFill>
                            <a:srgbClr val="000000"/>
                          </a:solidFill>
                          <a:latin typeface="Calibri"/>
                          <a:ea typeface="Calibri"/>
                          <a:cs typeface="Calibri"/>
                          <a:sym typeface="Calibri"/>
                        </a:rPr>
                        <a:t>Something that exists outside the physical world and does not follow laws of physics. </a:t>
                      </a:r>
                      <a:endParaRPr sz="1200" b="0" u="none" strike="noStrike" cap="none">
                        <a:solidFill>
                          <a:srgbClr val="000000"/>
                        </a:solidFill>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9"/>
                  </a:ext>
                </a:extLst>
              </a:tr>
              <a:tr h="408225">
                <a:tc>
                  <a:txBody>
                    <a:bodyPr/>
                    <a:lstStyle/>
                    <a:p>
                      <a:pPr marL="0" marR="0" lvl="0" indent="0" algn="ctr" rtl="0">
                        <a:lnSpc>
                          <a:spcPct val="100000"/>
                        </a:lnSpc>
                        <a:spcBef>
                          <a:spcPts val="0"/>
                        </a:spcBef>
                        <a:spcAft>
                          <a:spcPts val="0"/>
                        </a:spcAft>
                        <a:buClr>
                          <a:srgbClr val="000000"/>
                        </a:buClr>
                        <a:buSzPts val="1200"/>
                        <a:buFont typeface="Arial"/>
                        <a:buNone/>
                      </a:pPr>
                      <a:r>
                        <a:rPr lang="en-GB" sz="1200" u="none" strike="noStrike" cap="none">
                          <a:solidFill>
                            <a:schemeClr val="dk1"/>
                          </a:solidFill>
                          <a:latin typeface="Calibri"/>
                          <a:ea typeface="Calibri"/>
                          <a:cs typeface="Calibri"/>
                          <a:sym typeface="Calibri"/>
                        </a:rPr>
                        <a:t>2</a:t>
                      </a:r>
                      <a:r>
                        <a:rPr lang="en-GB" sz="1200">
                          <a:solidFill>
                            <a:schemeClr val="dk1"/>
                          </a:solidFill>
                          <a:latin typeface="Calibri"/>
                          <a:ea typeface="Calibri"/>
                          <a:cs typeface="Calibri"/>
                          <a:sym typeface="Calibri"/>
                        </a:rPr>
                        <a:t>2</a:t>
                      </a:r>
                      <a:endParaRPr sz="12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25400" lvl="0" indent="0" algn="l" rtl="0">
                        <a:lnSpc>
                          <a:spcPct val="107000"/>
                        </a:lnSpc>
                        <a:spcBef>
                          <a:spcPts val="0"/>
                        </a:spcBef>
                        <a:spcAft>
                          <a:spcPts val="0"/>
                        </a:spcAft>
                        <a:buClr>
                          <a:srgbClr val="000000"/>
                        </a:buClr>
                        <a:buSzPts val="900"/>
                        <a:buFont typeface="Arial"/>
                        <a:buNone/>
                      </a:pPr>
                      <a:r>
                        <a:rPr lang="en-GB" sz="1200" b="0">
                          <a:latin typeface="Calibri"/>
                          <a:ea typeface="Calibri"/>
                          <a:cs typeface="Calibri"/>
                          <a:sym typeface="Calibri"/>
                        </a:rPr>
                        <a:t>U</a:t>
                      </a:r>
                      <a:r>
                        <a:rPr lang="en-GB" sz="1200" b="0" u="none" strike="noStrike" cap="none">
                          <a:solidFill>
                            <a:srgbClr val="000000"/>
                          </a:solidFill>
                          <a:latin typeface="Calibri"/>
                          <a:ea typeface="Calibri"/>
                          <a:cs typeface="Calibri"/>
                          <a:sym typeface="Calibri"/>
                        </a:rPr>
                        <a:t>tilitarianism  </a:t>
                      </a:r>
                      <a:endParaRPr sz="1200" b="0" u="none" strike="noStrike" cap="none">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99000"/>
                        </a:lnSpc>
                        <a:spcBef>
                          <a:spcPts val="0"/>
                        </a:spcBef>
                        <a:spcAft>
                          <a:spcPts val="0"/>
                        </a:spcAft>
                        <a:buClr>
                          <a:srgbClr val="000000"/>
                        </a:buClr>
                        <a:buSzPts val="900"/>
                        <a:buFont typeface="Arial"/>
                        <a:buNone/>
                      </a:pPr>
                      <a:r>
                        <a:rPr lang="en-GB" sz="1200" b="0" u="none" strike="noStrike" cap="none">
                          <a:solidFill>
                            <a:srgbClr val="000000"/>
                          </a:solidFill>
                          <a:latin typeface="Calibri"/>
                          <a:ea typeface="Calibri"/>
                          <a:cs typeface="Calibri"/>
                          <a:sym typeface="Calibri"/>
                        </a:rPr>
                        <a:t>The belief that we should make decisions based on what produces the greatest happiness for the greatest number of people.   </a:t>
                      </a:r>
                      <a:endParaRPr sz="1200" b="0" u="none" strike="noStrike" cap="none">
                        <a:solidFill>
                          <a:srgbClr val="000000"/>
                        </a:solidFill>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10"/>
                  </a:ext>
                </a:extLst>
              </a:tr>
              <a:tr h="408225">
                <a:tc>
                  <a:txBody>
                    <a:bodyPr/>
                    <a:lstStyle/>
                    <a:p>
                      <a:pPr marL="0" marR="0" lvl="0" indent="0" algn="ctr" rtl="0">
                        <a:lnSpc>
                          <a:spcPct val="100000"/>
                        </a:lnSpc>
                        <a:spcBef>
                          <a:spcPts val="0"/>
                        </a:spcBef>
                        <a:spcAft>
                          <a:spcPts val="0"/>
                        </a:spcAft>
                        <a:buClr>
                          <a:srgbClr val="000000"/>
                        </a:buClr>
                        <a:buSzPts val="1200"/>
                        <a:buFont typeface="Arial"/>
                        <a:buNone/>
                      </a:pPr>
                      <a:r>
                        <a:rPr lang="en-GB" sz="1200" u="none" strike="noStrike" cap="none">
                          <a:solidFill>
                            <a:schemeClr val="dk1"/>
                          </a:solidFill>
                          <a:latin typeface="Calibri"/>
                          <a:ea typeface="Calibri"/>
                          <a:cs typeface="Calibri"/>
                          <a:sym typeface="Calibri"/>
                        </a:rPr>
                        <a:t>2</a:t>
                      </a:r>
                      <a:r>
                        <a:rPr lang="en-GB" sz="1200">
                          <a:solidFill>
                            <a:schemeClr val="dk1"/>
                          </a:solidFill>
                          <a:latin typeface="Calibri"/>
                          <a:ea typeface="Calibri"/>
                          <a:cs typeface="Calibri"/>
                          <a:sym typeface="Calibri"/>
                        </a:rPr>
                        <a:t>3</a:t>
                      </a:r>
                      <a:endParaRPr sz="12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25400" lvl="0" indent="0" algn="l" rtl="0">
                        <a:lnSpc>
                          <a:spcPct val="107000"/>
                        </a:lnSpc>
                        <a:spcBef>
                          <a:spcPts val="0"/>
                        </a:spcBef>
                        <a:spcAft>
                          <a:spcPts val="0"/>
                        </a:spcAft>
                        <a:buClr>
                          <a:srgbClr val="000000"/>
                        </a:buClr>
                        <a:buSzPts val="900"/>
                        <a:buFont typeface="Arial"/>
                        <a:buNone/>
                      </a:pPr>
                      <a:r>
                        <a:rPr lang="en-GB" sz="1200" b="0" u="none" strike="noStrike" cap="none">
                          <a:solidFill>
                            <a:srgbClr val="000000"/>
                          </a:solidFill>
                          <a:latin typeface="Calibri"/>
                          <a:ea typeface="Calibri"/>
                          <a:cs typeface="Calibri"/>
                          <a:sym typeface="Calibri"/>
                        </a:rPr>
                        <a:t>Meritocracy </a:t>
                      </a:r>
                      <a:endParaRPr sz="1200" b="0" u="none" strike="noStrike" cap="none">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25400" lvl="0" indent="0" algn="l" rtl="0">
                        <a:lnSpc>
                          <a:spcPct val="107000"/>
                        </a:lnSpc>
                        <a:spcBef>
                          <a:spcPts val="0"/>
                        </a:spcBef>
                        <a:spcAft>
                          <a:spcPts val="0"/>
                        </a:spcAft>
                        <a:buClr>
                          <a:srgbClr val="000000"/>
                        </a:buClr>
                        <a:buSzPts val="900"/>
                        <a:buFont typeface="Arial"/>
                        <a:buNone/>
                      </a:pPr>
                      <a:r>
                        <a:rPr lang="en-GB" sz="1200" b="0" u="none" strike="noStrike" cap="none" dirty="0">
                          <a:solidFill>
                            <a:srgbClr val="000000"/>
                          </a:solidFill>
                          <a:latin typeface="Calibri"/>
                          <a:ea typeface="Calibri"/>
                          <a:cs typeface="Calibri"/>
                          <a:sym typeface="Calibri"/>
                        </a:rPr>
                        <a:t>The belief that we should reward people based on how hard they work. </a:t>
                      </a:r>
                      <a:endParaRPr sz="1200" b="0" u="none" strike="noStrike" cap="none" dirty="0">
                        <a:solidFill>
                          <a:srgbClr val="000000"/>
                        </a:solidFill>
                        <a:latin typeface="Calibri"/>
                        <a:ea typeface="Calibri"/>
                        <a:cs typeface="Calibri"/>
                        <a:sym typeface="Calibri"/>
                      </a:endParaRPr>
                    </a:p>
                  </a:txBody>
                  <a:tcPr marL="59075" marR="35725" marT="2240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11"/>
                  </a:ext>
                </a:extLst>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sp>
        <p:nvSpPr>
          <p:cNvPr id="271" name="Google Shape;271;g340fcfde316_0_8"/>
          <p:cNvSpPr txBox="1"/>
          <p:nvPr/>
        </p:nvSpPr>
        <p:spPr>
          <a:xfrm>
            <a:off x="64456" y="278163"/>
            <a:ext cx="11987400" cy="323100"/>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chemeClr val="lt1"/>
                </a:solidFill>
                <a:latin typeface="Calibri"/>
                <a:ea typeface="Calibri"/>
                <a:cs typeface="Calibri"/>
                <a:sym typeface="Calibri"/>
              </a:rPr>
              <a:t>Religion and Worldviews knowledge organiser 9:3- </a:t>
            </a:r>
            <a:r>
              <a:rPr lang="en-GB" sz="1500" b="1">
                <a:solidFill>
                  <a:schemeClr val="lt1"/>
                </a:solidFill>
                <a:latin typeface="Calibri"/>
                <a:ea typeface="Calibri"/>
                <a:cs typeface="Calibri"/>
                <a:sym typeface="Calibri"/>
              </a:rPr>
              <a:t>Can philosophy answer ultimate questions?</a:t>
            </a:r>
            <a:endParaRPr sz="1500" b="1">
              <a:solidFill>
                <a:schemeClr val="lt1"/>
              </a:solidFill>
              <a:latin typeface="Calibri"/>
              <a:ea typeface="Calibri"/>
              <a:cs typeface="Calibri"/>
              <a:sym typeface="Calibri"/>
            </a:endParaRPr>
          </a:p>
        </p:txBody>
      </p:sp>
      <p:graphicFrame>
        <p:nvGraphicFramePr>
          <p:cNvPr id="272" name="Google Shape;272;g340fcfde316_0_8"/>
          <p:cNvGraphicFramePr/>
          <p:nvPr>
            <p:extLst>
              <p:ext uri="{D42A27DB-BD31-4B8C-83A1-F6EECF244321}">
                <p14:modId xmlns:p14="http://schemas.microsoft.com/office/powerpoint/2010/main" val="2713386436"/>
              </p:ext>
            </p:extLst>
          </p:nvPr>
        </p:nvGraphicFramePr>
        <p:xfrm>
          <a:off x="240297" y="726018"/>
          <a:ext cx="11698725" cy="1280180"/>
        </p:xfrm>
        <a:graphic>
          <a:graphicData uri="http://schemas.openxmlformats.org/drawingml/2006/table">
            <a:tbl>
              <a:tblPr firstRow="1" bandRow="1">
                <a:noFill/>
                <a:tableStyleId>{79F1E117-1295-4EC3-947D-17D092A7BB19}</a:tableStyleId>
              </a:tblPr>
              <a:tblGrid>
                <a:gridCol w="546900">
                  <a:extLst>
                    <a:ext uri="{9D8B030D-6E8A-4147-A177-3AD203B41FA5}">
                      <a16:colId xmlns:a16="http://schemas.microsoft.com/office/drawing/2014/main" val="20000"/>
                    </a:ext>
                  </a:extLst>
                </a:gridCol>
                <a:gridCol w="11151825">
                  <a:extLst>
                    <a:ext uri="{9D8B030D-6E8A-4147-A177-3AD203B41FA5}">
                      <a16:colId xmlns:a16="http://schemas.microsoft.com/office/drawing/2014/main" val="20001"/>
                    </a:ext>
                  </a:extLst>
                </a:gridCol>
              </a:tblGrid>
              <a:tr h="248825">
                <a:tc>
                  <a:txBody>
                    <a:bodyPr/>
                    <a:lstStyle/>
                    <a:p>
                      <a:pPr marL="0" marR="0" lvl="0" indent="0" algn="ctr" rtl="0">
                        <a:lnSpc>
                          <a:spcPct val="100000"/>
                        </a:lnSpc>
                        <a:spcBef>
                          <a:spcPts val="0"/>
                        </a:spcBef>
                        <a:spcAft>
                          <a:spcPts val="0"/>
                        </a:spcAft>
                        <a:buClr>
                          <a:srgbClr val="000000"/>
                        </a:buClr>
                        <a:buSzPts val="1100"/>
                        <a:buFont typeface="Arial"/>
                        <a:buNone/>
                      </a:pPr>
                      <a:r>
                        <a:rPr lang="en-GB" sz="1200" u="none" strike="noStrike" cap="none">
                          <a:solidFill>
                            <a:schemeClr val="dk1"/>
                          </a:solidFill>
                          <a:latin typeface="Calibri"/>
                          <a:ea typeface="Calibri"/>
                          <a:cs typeface="Calibri"/>
                          <a:sym typeface="Calibri"/>
                        </a:rPr>
                        <a:t>B</a:t>
                      </a:r>
                      <a:endParaRPr sz="12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99593">
                        <a:alpha val="72940"/>
                      </a:srgbClr>
                    </a:solidFill>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200" u="sng" strike="noStrike" cap="none">
                          <a:solidFill>
                            <a:schemeClr val="dk1"/>
                          </a:solidFill>
                          <a:latin typeface="Calibri"/>
                          <a:ea typeface="Calibri"/>
                          <a:cs typeface="Calibri"/>
                          <a:sym typeface="Calibri"/>
                        </a:rPr>
                        <a:t>What is Philosophy?</a:t>
                      </a:r>
                      <a:endParaRPr sz="12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99593">
                        <a:alpha val="72940"/>
                      </a:srgbClr>
                    </a:solidFill>
                  </a:tcPr>
                </a:tc>
                <a:extLst>
                  <a:ext uri="{0D108BD9-81ED-4DB2-BD59-A6C34878D82A}">
                    <a16:rowId xmlns:a16="http://schemas.microsoft.com/office/drawing/2014/main" val="10000"/>
                  </a:ext>
                </a:extLst>
              </a:tr>
              <a:tr h="248825">
                <a:tc>
                  <a:txBody>
                    <a:bodyPr/>
                    <a:lstStyle/>
                    <a:p>
                      <a:pPr marL="0" marR="0" lvl="0" indent="0" algn="ctr" rtl="0">
                        <a:lnSpc>
                          <a:spcPct val="100000"/>
                        </a:lnSpc>
                        <a:spcBef>
                          <a:spcPts val="0"/>
                        </a:spcBef>
                        <a:spcAft>
                          <a:spcPts val="0"/>
                        </a:spcAft>
                        <a:buClr>
                          <a:srgbClr val="000000"/>
                        </a:buClr>
                        <a:buSzPts val="1100"/>
                        <a:buFont typeface="Arial"/>
                        <a:buNone/>
                      </a:pPr>
                      <a:r>
                        <a:rPr lang="en-GB" sz="1200" u="none" strike="noStrike" cap="none">
                          <a:solidFill>
                            <a:schemeClr val="dk1"/>
                          </a:solidFill>
                          <a:latin typeface="Calibri"/>
                          <a:ea typeface="Calibri"/>
                          <a:cs typeface="Calibri"/>
                          <a:sym typeface="Calibri"/>
                        </a:rPr>
                        <a:t>1</a:t>
                      </a:r>
                      <a:endParaRPr sz="12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Arial"/>
                        <a:buNone/>
                      </a:pPr>
                      <a:r>
                        <a:rPr lang="en-GB" sz="1200" u="none" strike="noStrike" cap="none" dirty="0">
                          <a:solidFill>
                            <a:schemeClr val="dk1"/>
                          </a:solidFill>
                          <a:latin typeface="Calibri"/>
                          <a:ea typeface="Calibri"/>
                          <a:cs typeface="Calibri"/>
                          <a:sym typeface="Calibri"/>
                        </a:rPr>
                        <a:t>Philosophy is the study of ultimate questions about the universe we live in. Ultimate Questions are questions do not have a definite right or wrong answer</a:t>
                      </a:r>
                      <a:r>
                        <a:rPr lang="en-GB" sz="1200" u="none" strike="noStrike" cap="none" dirty="0">
                          <a:solidFill>
                            <a:schemeClr val="dk1"/>
                          </a:solidFill>
                          <a:highlight>
                            <a:srgbClr val="DEDEDE"/>
                          </a:highlight>
                          <a:latin typeface="Calibri"/>
                          <a:ea typeface="Calibri"/>
                          <a:cs typeface="Calibri"/>
                          <a:sym typeface="Calibri"/>
                        </a:rPr>
                        <a:t>.</a:t>
                      </a:r>
                      <a:endParaRPr sz="1200" u="none" strike="noStrike" cap="none" dirty="0">
                        <a:solidFill>
                          <a:schemeClr val="dk1"/>
                        </a:solidFill>
                        <a:highlight>
                          <a:srgbClr val="DEDEDE"/>
                        </a:highlight>
                        <a:latin typeface="Calibri"/>
                        <a:ea typeface="Calibri"/>
                        <a:cs typeface="Calibri"/>
                        <a:sym typeface="Calibri"/>
                      </a:endParaRPr>
                    </a:p>
                    <a:p>
                      <a:pPr marL="0" marR="0" lvl="0" indent="0" algn="l" rtl="0">
                        <a:lnSpc>
                          <a:spcPct val="100000"/>
                        </a:lnSpc>
                        <a:spcBef>
                          <a:spcPts val="0"/>
                        </a:spcBef>
                        <a:spcAft>
                          <a:spcPts val="0"/>
                        </a:spcAft>
                        <a:buClr>
                          <a:schemeClr val="dk1"/>
                        </a:buClr>
                        <a:buSzPts val="800"/>
                        <a:buFont typeface="Arial"/>
                        <a:buNone/>
                      </a:pPr>
                      <a:r>
                        <a:rPr lang="en-GB" sz="1200" u="none" strike="noStrike" cap="none" dirty="0">
                          <a:solidFill>
                            <a:schemeClr val="dk1"/>
                          </a:solidFill>
                          <a:latin typeface="Calibri"/>
                          <a:ea typeface="Calibri"/>
                          <a:cs typeface="Calibri"/>
                          <a:sym typeface="Calibri"/>
                        </a:rPr>
                        <a:t>Examples of Ultimate questions are:- </a:t>
                      </a:r>
                      <a:endParaRPr sz="1200" u="none" strike="noStrike" cap="none" dirty="0">
                        <a:solidFill>
                          <a:schemeClr val="dk1"/>
                        </a:solidFill>
                        <a:latin typeface="Calibri"/>
                        <a:ea typeface="Calibri"/>
                        <a:cs typeface="Calibri"/>
                        <a:sym typeface="Calibri"/>
                      </a:endParaRPr>
                    </a:p>
                    <a:p>
                      <a:pPr marL="323850" marR="0" lvl="0" indent="-171450" algn="l" rtl="0">
                        <a:lnSpc>
                          <a:spcPct val="100000"/>
                        </a:lnSpc>
                        <a:spcBef>
                          <a:spcPts val="0"/>
                        </a:spcBef>
                        <a:spcAft>
                          <a:spcPts val="0"/>
                        </a:spcAft>
                        <a:buClr>
                          <a:schemeClr val="dk1"/>
                        </a:buClr>
                        <a:buSzPts val="1200"/>
                        <a:buFont typeface="Arial" panose="020B0604020202020204" pitchFamily="34" charset="0"/>
                        <a:buChar char="•"/>
                      </a:pPr>
                      <a:r>
                        <a:rPr lang="en-GB" sz="1200" u="none" strike="noStrike" cap="none" dirty="0">
                          <a:solidFill>
                            <a:schemeClr val="dk1"/>
                          </a:solidFill>
                          <a:latin typeface="Calibri"/>
                          <a:ea typeface="Calibri"/>
                          <a:cs typeface="Calibri"/>
                          <a:sym typeface="Calibri"/>
                        </a:rPr>
                        <a:t>Is there a God?</a:t>
                      </a:r>
                      <a:endParaRPr sz="1200" u="none" strike="noStrike" cap="none" dirty="0">
                        <a:solidFill>
                          <a:schemeClr val="dk1"/>
                        </a:solidFill>
                        <a:latin typeface="Calibri"/>
                        <a:ea typeface="Calibri"/>
                        <a:cs typeface="Calibri"/>
                        <a:sym typeface="Calibri"/>
                      </a:endParaRPr>
                    </a:p>
                    <a:p>
                      <a:pPr marL="323850" marR="0" lvl="0" indent="-171450" algn="l" rtl="0">
                        <a:lnSpc>
                          <a:spcPct val="100000"/>
                        </a:lnSpc>
                        <a:spcBef>
                          <a:spcPts val="0"/>
                        </a:spcBef>
                        <a:spcAft>
                          <a:spcPts val="0"/>
                        </a:spcAft>
                        <a:buClr>
                          <a:schemeClr val="dk1"/>
                        </a:buClr>
                        <a:buSzPts val="1200"/>
                        <a:buFont typeface="Arial" panose="020B0604020202020204" pitchFamily="34" charset="0"/>
                        <a:buChar char="•"/>
                      </a:pPr>
                      <a:r>
                        <a:rPr lang="en-GB" sz="1200" u="none" strike="noStrike" cap="none" dirty="0">
                          <a:solidFill>
                            <a:schemeClr val="dk1"/>
                          </a:solidFill>
                          <a:latin typeface="Calibri"/>
                          <a:ea typeface="Calibri"/>
                          <a:cs typeface="Calibri"/>
                          <a:sym typeface="Calibri"/>
                        </a:rPr>
                        <a:t>What happens when we die?</a:t>
                      </a:r>
                      <a:endParaRPr sz="1200" u="none" strike="noStrike" cap="none" dirty="0">
                        <a:solidFill>
                          <a:schemeClr val="dk1"/>
                        </a:solidFill>
                        <a:latin typeface="Calibri"/>
                        <a:ea typeface="Calibri"/>
                        <a:cs typeface="Calibri"/>
                        <a:sym typeface="Calibri"/>
                      </a:endParaRPr>
                    </a:p>
                    <a:p>
                      <a:pPr marL="323850" marR="0" lvl="0" indent="-171450" algn="l" rtl="0">
                        <a:lnSpc>
                          <a:spcPct val="100000"/>
                        </a:lnSpc>
                        <a:spcBef>
                          <a:spcPts val="0"/>
                        </a:spcBef>
                        <a:spcAft>
                          <a:spcPts val="0"/>
                        </a:spcAft>
                        <a:buClr>
                          <a:schemeClr val="dk1"/>
                        </a:buClr>
                        <a:buSzPts val="1200"/>
                        <a:buFont typeface="Arial" panose="020B0604020202020204" pitchFamily="34" charset="0"/>
                        <a:buChar char="•"/>
                      </a:pPr>
                      <a:r>
                        <a:rPr lang="en-GB" sz="1200" u="none" strike="noStrike" cap="none" dirty="0">
                          <a:solidFill>
                            <a:schemeClr val="dk1"/>
                          </a:solidFill>
                          <a:latin typeface="Calibri"/>
                          <a:ea typeface="Calibri"/>
                          <a:cs typeface="Calibri"/>
                          <a:sym typeface="Calibri"/>
                        </a:rPr>
                        <a:t>How should we decide what is fair?</a:t>
                      </a:r>
                      <a:endParaRPr sz="1200" u="none" strike="noStrike" cap="none"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
        <p:nvSpPr>
          <p:cNvPr id="273" name="Google Shape;273;g340fcfde316_0_8"/>
          <p:cNvSpPr txBox="1"/>
          <p:nvPr/>
        </p:nvSpPr>
        <p:spPr>
          <a:xfrm>
            <a:off x="10970569" y="288917"/>
            <a:ext cx="968400" cy="296700"/>
          </a:xfrm>
          <a:prstGeom prst="rect">
            <a:avLst/>
          </a:prstGeom>
          <a:noFill/>
          <a:ln>
            <a:noFill/>
          </a:ln>
        </p:spPr>
        <p:txBody>
          <a:bodyPr spcFirstLastPara="1" wrap="square" lIns="74275" tIns="37125" rIns="74275" bIns="371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chemeClr val="lt1"/>
                </a:solidFill>
                <a:latin typeface="Arial"/>
                <a:ea typeface="Arial"/>
                <a:cs typeface="Arial"/>
                <a:sym typeface="Arial"/>
              </a:rPr>
              <a:t>Page </a:t>
            </a:r>
            <a:fld id="{00000000-1234-1234-1234-123412341234}" type="slidenum">
              <a:rPr lang="en-GB" sz="1400" b="0" i="0" u="none" strike="noStrike" cap="none">
                <a:solidFill>
                  <a:schemeClr val="lt1"/>
                </a:solidFill>
                <a:latin typeface="Arial"/>
                <a:ea typeface="Arial"/>
                <a:cs typeface="Arial"/>
                <a:sym typeface="Arial"/>
              </a:rPr>
              <a:t>24</a:t>
            </a:fld>
            <a:endParaRPr sz="1400" b="0" i="0" u="none" strike="noStrike" cap="none">
              <a:solidFill>
                <a:schemeClr val="lt1"/>
              </a:solidFill>
              <a:latin typeface="Arial"/>
              <a:ea typeface="Arial"/>
              <a:cs typeface="Arial"/>
              <a:sym typeface="Arial"/>
            </a:endParaRPr>
          </a:p>
        </p:txBody>
      </p:sp>
      <p:graphicFrame>
        <p:nvGraphicFramePr>
          <p:cNvPr id="274" name="Google Shape;274;g340fcfde316_0_8"/>
          <p:cNvGraphicFramePr/>
          <p:nvPr>
            <p:extLst>
              <p:ext uri="{D42A27DB-BD31-4B8C-83A1-F6EECF244321}">
                <p14:modId xmlns:p14="http://schemas.microsoft.com/office/powerpoint/2010/main" val="4198559547"/>
              </p:ext>
            </p:extLst>
          </p:nvPr>
        </p:nvGraphicFramePr>
        <p:xfrm>
          <a:off x="246628" y="2146660"/>
          <a:ext cx="11698725" cy="3657640"/>
        </p:xfrm>
        <a:graphic>
          <a:graphicData uri="http://schemas.openxmlformats.org/drawingml/2006/table">
            <a:tbl>
              <a:tblPr firstRow="1" bandRow="1">
                <a:noFill/>
                <a:tableStyleId>{79F1E117-1295-4EC3-947D-17D092A7BB19}</a:tableStyleId>
              </a:tblPr>
              <a:tblGrid>
                <a:gridCol w="546900">
                  <a:extLst>
                    <a:ext uri="{9D8B030D-6E8A-4147-A177-3AD203B41FA5}">
                      <a16:colId xmlns:a16="http://schemas.microsoft.com/office/drawing/2014/main" val="20000"/>
                    </a:ext>
                  </a:extLst>
                </a:gridCol>
                <a:gridCol w="11151825">
                  <a:extLst>
                    <a:ext uri="{9D8B030D-6E8A-4147-A177-3AD203B41FA5}">
                      <a16:colId xmlns:a16="http://schemas.microsoft.com/office/drawing/2014/main" val="20001"/>
                    </a:ext>
                  </a:extLst>
                </a:gridCol>
              </a:tblGrid>
              <a:tr h="240450">
                <a:tc>
                  <a:txBody>
                    <a:bodyPr/>
                    <a:lstStyle/>
                    <a:p>
                      <a:pPr marL="0" marR="0" lvl="0" indent="0" algn="ctr" rtl="0">
                        <a:lnSpc>
                          <a:spcPct val="100000"/>
                        </a:lnSpc>
                        <a:spcBef>
                          <a:spcPts val="0"/>
                        </a:spcBef>
                        <a:spcAft>
                          <a:spcPts val="0"/>
                        </a:spcAft>
                        <a:buClr>
                          <a:srgbClr val="000000"/>
                        </a:buClr>
                        <a:buSzPts val="1200"/>
                        <a:buFont typeface="Arial"/>
                        <a:buNone/>
                      </a:pPr>
                      <a:r>
                        <a:rPr lang="en-GB" sz="1200" u="none" strike="noStrike" cap="none">
                          <a:solidFill>
                            <a:schemeClr val="dk1"/>
                          </a:solidFill>
                          <a:latin typeface="Calibri"/>
                          <a:ea typeface="Calibri"/>
                          <a:cs typeface="Calibri"/>
                          <a:sym typeface="Calibri"/>
                        </a:rPr>
                        <a:t>C</a:t>
                      </a:r>
                      <a:endParaRPr sz="12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99593">
                        <a:alpha val="72940"/>
                      </a:srgbClr>
                    </a:solidFill>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200" u="sng" strike="noStrike" cap="none">
                          <a:solidFill>
                            <a:schemeClr val="dk1"/>
                          </a:solidFill>
                          <a:latin typeface="Calibri"/>
                          <a:ea typeface="Calibri"/>
                          <a:cs typeface="Calibri"/>
                          <a:sym typeface="Calibri"/>
                        </a:rPr>
                        <a:t>Philosophers</a:t>
                      </a:r>
                      <a:endParaRPr sz="1200" i="0" u="none" strike="noStrike" cap="none">
                        <a:solidFill>
                          <a:srgbClr val="000000"/>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99593">
                        <a:alpha val="72940"/>
                      </a:srgbClr>
                    </a:solidFill>
                  </a:tcPr>
                </a:tc>
                <a:extLst>
                  <a:ext uri="{0D108BD9-81ED-4DB2-BD59-A6C34878D82A}">
                    <a16:rowId xmlns:a16="http://schemas.microsoft.com/office/drawing/2014/main" val="10000"/>
                  </a:ext>
                </a:extLst>
              </a:tr>
              <a:tr h="862750">
                <a:tc>
                  <a:txBody>
                    <a:bodyPr/>
                    <a:lstStyle/>
                    <a:p>
                      <a:pPr marL="0" marR="0" lvl="0" indent="0" algn="ctr" rtl="0">
                        <a:lnSpc>
                          <a:spcPct val="100000"/>
                        </a:lnSpc>
                        <a:spcBef>
                          <a:spcPts val="0"/>
                        </a:spcBef>
                        <a:spcAft>
                          <a:spcPts val="0"/>
                        </a:spcAft>
                        <a:buNone/>
                      </a:pPr>
                      <a:r>
                        <a:rPr lang="en-GB" sz="1200">
                          <a:solidFill>
                            <a:schemeClr val="dk1"/>
                          </a:solidFill>
                          <a:latin typeface="Calibri"/>
                          <a:ea typeface="Calibri"/>
                          <a:cs typeface="Calibri"/>
                          <a:sym typeface="Calibri"/>
                        </a:rPr>
                        <a:t>1</a:t>
                      </a:r>
                      <a:endParaRPr sz="12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GB" sz="1200" b="0" dirty="0">
                          <a:solidFill>
                            <a:schemeClr val="dk1"/>
                          </a:solidFill>
                          <a:latin typeface="Calibri"/>
                          <a:ea typeface="Calibri"/>
                          <a:cs typeface="Calibri"/>
                          <a:sym typeface="Calibri"/>
                        </a:rPr>
                        <a:t>Socrates: Ancient Greek Philosopher 470 BCE to 399 BCE.</a:t>
                      </a:r>
                      <a:endParaRPr sz="1300" b="0" dirty="0">
                        <a:solidFill>
                          <a:schemeClr val="dk1"/>
                        </a:solidFill>
                        <a:latin typeface="Calibri"/>
                        <a:ea typeface="Calibri"/>
                        <a:cs typeface="Calibri"/>
                        <a:sym typeface="Calibri"/>
                      </a:endParaRPr>
                    </a:p>
                    <a:p>
                      <a:pPr marL="323850" lvl="0" indent="-171450" algn="l" rtl="0">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Aristotle was a famous Greek thinker who believed that humans have something special called reason. </a:t>
                      </a:r>
                      <a:endParaRPr sz="1200" b="0" dirty="0">
                        <a:solidFill>
                          <a:schemeClr val="dk1"/>
                        </a:solidFill>
                        <a:latin typeface="Calibri"/>
                        <a:ea typeface="Calibri"/>
                        <a:cs typeface="Calibri"/>
                        <a:sym typeface="Calibri"/>
                      </a:endParaRPr>
                    </a:p>
                    <a:p>
                      <a:pPr marL="323850" lvl="0" indent="-171450" algn="l" rtl="0">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To Aristotle, reason was like a tool that helps us make good choices and understand the world clearly.</a:t>
                      </a:r>
                      <a:endParaRPr sz="1200" b="0" dirty="0">
                        <a:solidFill>
                          <a:schemeClr val="dk1"/>
                        </a:solidFill>
                        <a:latin typeface="Calibri"/>
                        <a:ea typeface="Calibri"/>
                        <a:cs typeface="Calibri"/>
                        <a:sym typeface="Calibri"/>
                      </a:endParaRPr>
                    </a:p>
                    <a:p>
                      <a:pPr marL="323850" lvl="0" indent="-171450" algn="l" rtl="0">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Reason makes us human: Animals act mostly based on instincts (they follow their feelings). But humans can stop, think, and choose the best action. Aristotle thought that reason is the most important ability we have.</a:t>
                      </a:r>
                      <a:endParaRPr sz="1200" b="0"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endParaRPr sz="1200" b="0"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862750">
                <a:tc>
                  <a:txBody>
                    <a:bodyPr/>
                    <a:lstStyle/>
                    <a:p>
                      <a:pPr marL="0" marR="0" lvl="0" indent="0" algn="l" rtl="0">
                        <a:lnSpc>
                          <a:spcPct val="100000"/>
                        </a:lnSpc>
                        <a:spcBef>
                          <a:spcPts val="0"/>
                        </a:spcBef>
                        <a:spcAft>
                          <a:spcPts val="0"/>
                        </a:spcAft>
                        <a:buClr>
                          <a:srgbClr val="000000"/>
                        </a:buClr>
                        <a:buSzPts val="1200"/>
                        <a:buFont typeface="Arial"/>
                        <a:buNone/>
                      </a:pPr>
                      <a:r>
                        <a:rPr lang="en-GB" sz="1200">
                          <a:latin typeface="Calibri"/>
                          <a:ea typeface="Calibri"/>
                          <a:cs typeface="Calibri"/>
                          <a:sym typeface="Calibri"/>
                        </a:rPr>
                        <a:t>    2</a:t>
                      </a:r>
                      <a:endParaRPr sz="12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GB" sz="1200" b="0" dirty="0">
                          <a:solidFill>
                            <a:schemeClr val="dk1"/>
                          </a:solidFill>
                          <a:latin typeface="Calibri"/>
                          <a:ea typeface="Calibri"/>
                          <a:cs typeface="Calibri"/>
                          <a:sym typeface="Calibri"/>
                        </a:rPr>
                        <a:t>Plato: Ancient Greek Philosopher 427-346 BC. </a:t>
                      </a:r>
                      <a:endParaRPr sz="1200" b="0" dirty="0">
                        <a:solidFill>
                          <a:schemeClr val="dk1"/>
                        </a:solidFill>
                        <a:latin typeface="Calibri"/>
                        <a:ea typeface="Calibri"/>
                        <a:cs typeface="Calibri"/>
                        <a:sym typeface="Calibri"/>
                      </a:endParaRPr>
                    </a:p>
                    <a:p>
                      <a:pPr marL="323850" lvl="0" indent="-171450" algn="l" rtl="0">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He was a student of Socrates.</a:t>
                      </a:r>
                      <a:endParaRPr sz="1200" b="0" dirty="0">
                        <a:solidFill>
                          <a:schemeClr val="dk1"/>
                        </a:solidFill>
                        <a:latin typeface="Calibri"/>
                        <a:ea typeface="Calibri"/>
                        <a:cs typeface="Calibri"/>
                        <a:sym typeface="Calibri"/>
                      </a:endParaRPr>
                    </a:p>
                    <a:p>
                      <a:pPr marL="323850" lvl="0" indent="-171450" algn="l" rtl="0">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He believed that our senses (like seeing, hearing, and touching) can’t always be trusted and that true knowledge comes from thinking, not just experiencing.</a:t>
                      </a:r>
                      <a:endParaRPr sz="1200" b="0" dirty="0">
                        <a:solidFill>
                          <a:schemeClr val="dk1"/>
                        </a:solidFill>
                        <a:latin typeface="Calibri"/>
                        <a:ea typeface="Calibri"/>
                        <a:cs typeface="Calibri"/>
                        <a:sym typeface="Calibri"/>
                      </a:endParaRPr>
                    </a:p>
                    <a:p>
                      <a:pPr marL="323850" lvl="0" indent="-171450" algn="l" rtl="0">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Your senses can trick you. Imagine you put a straight stick in water, and it looks bent. Your eyes tell you one thing, but you know the stick is actually straight. Plato believed that because our senses can deceive us, we shouldn’t rely on them too much.</a:t>
                      </a:r>
                      <a:endParaRPr sz="1200" b="0" dirty="0">
                        <a:solidFill>
                          <a:schemeClr val="dk1"/>
                        </a:solidFill>
                        <a:latin typeface="Calibri"/>
                        <a:ea typeface="Calibri"/>
                        <a:cs typeface="Calibri"/>
                        <a:sym typeface="Calibri"/>
                      </a:endParaRPr>
                    </a:p>
                    <a:p>
                      <a:pPr marL="323850" lvl="0" indent="-171450" algn="l" rtl="0">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The real world vs. the world of ideas Plato believed there are two worlds: The Physical World (what we see, hear, and touch). This world changes all the time and can be misleading. The World of Ideas (Forms). This world never changes. It contains the perfect versions of everything—like the perfect idea of a circle or a perfect idea of justice.</a:t>
                      </a:r>
                      <a:endParaRPr sz="1200" b="0"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218971">
                <a:tc>
                  <a:txBody>
                    <a:bodyPr/>
                    <a:lstStyle/>
                    <a:p>
                      <a:pPr marL="0" marR="0" lvl="0" indent="0" algn="ctr" rtl="0">
                        <a:lnSpc>
                          <a:spcPct val="100000"/>
                        </a:lnSpc>
                        <a:spcBef>
                          <a:spcPts val="0"/>
                        </a:spcBef>
                        <a:spcAft>
                          <a:spcPts val="0"/>
                        </a:spcAft>
                        <a:buClr>
                          <a:srgbClr val="000000"/>
                        </a:buClr>
                        <a:buSzPts val="1200"/>
                        <a:buFont typeface="Arial"/>
                        <a:buNone/>
                      </a:pPr>
                      <a:r>
                        <a:rPr lang="en-GB" sz="1200">
                          <a:solidFill>
                            <a:schemeClr val="dk1"/>
                          </a:solidFill>
                          <a:latin typeface="Calibri"/>
                          <a:ea typeface="Calibri"/>
                          <a:cs typeface="Calibri"/>
                          <a:sym typeface="Calibri"/>
                        </a:rPr>
                        <a:t>3</a:t>
                      </a:r>
                      <a:endParaRPr sz="12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GB" sz="1200" b="0" dirty="0">
                          <a:solidFill>
                            <a:schemeClr val="dk1"/>
                          </a:solidFill>
                          <a:latin typeface="Calibri"/>
                          <a:ea typeface="Calibri"/>
                          <a:cs typeface="Calibri"/>
                          <a:sym typeface="Calibri"/>
                        </a:rPr>
                        <a:t>Aristotle: Ancient Greek Philosopher and student of Plato , 384 BCE to 322 BCE.</a:t>
                      </a:r>
                      <a:endParaRPr sz="1200" b="0" dirty="0">
                        <a:solidFill>
                          <a:schemeClr val="dk1"/>
                        </a:solidFill>
                        <a:latin typeface="Calibri"/>
                        <a:ea typeface="Calibri"/>
                        <a:cs typeface="Calibri"/>
                        <a:sym typeface="Calibri"/>
                      </a:endParaRPr>
                    </a:p>
                    <a:p>
                      <a:pPr marL="323850" lvl="0" indent="-171450" algn="l" rtl="0">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Logic – How to think clearly and prove things using reason.</a:t>
                      </a:r>
                      <a:endParaRPr sz="1200" b="0" dirty="0">
                        <a:solidFill>
                          <a:schemeClr val="dk1"/>
                        </a:solidFill>
                        <a:latin typeface="Calibri"/>
                        <a:ea typeface="Calibri"/>
                        <a:cs typeface="Calibri"/>
                        <a:sym typeface="Calibri"/>
                      </a:endParaRPr>
                    </a:p>
                    <a:p>
                      <a:pPr marL="323850" lvl="0" indent="-171450" algn="l" rtl="0">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Metaphysics – Deep questions about reality, like "What is the meaning of life?"</a:t>
                      </a:r>
                      <a:endParaRPr sz="1200" b="0" dirty="0">
                        <a:solidFill>
                          <a:schemeClr val="dk1"/>
                        </a:solidFill>
                        <a:latin typeface="Calibri"/>
                        <a:ea typeface="Calibri"/>
                        <a:cs typeface="Calibri"/>
                        <a:sym typeface="Calibri"/>
                      </a:endParaRPr>
                    </a:p>
                    <a:p>
                      <a:pPr marL="323850" lvl="0" indent="-171450" algn="l" rtl="0">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Ethics – How to be a good person and live a happy life.</a:t>
                      </a:r>
                      <a:endParaRPr sz="1200" b="0"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g340fcfde316_0_16"/>
          <p:cNvSpPr txBox="1"/>
          <p:nvPr/>
        </p:nvSpPr>
        <p:spPr>
          <a:xfrm>
            <a:off x="64456" y="278163"/>
            <a:ext cx="11987400" cy="323100"/>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chemeClr val="lt1"/>
                </a:solidFill>
                <a:latin typeface="Calibri"/>
                <a:ea typeface="Calibri"/>
                <a:cs typeface="Calibri"/>
                <a:sym typeface="Calibri"/>
              </a:rPr>
              <a:t>Religion and Worldviews knowledge organiser 9:3- </a:t>
            </a:r>
            <a:r>
              <a:rPr lang="en-GB" sz="1500" b="1">
                <a:solidFill>
                  <a:schemeClr val="lt1"/>
                </a:solidFill>
                <a:latin typeface="Calibri"/>
                <a:ea typeface="Calibri"/>
                <a:cs typeface="Calibri"/>
                <a:sym typeface="Calibri"/>
              </a:rPr>
              <a:t>Can philosophy answer ultimate questions?</a:t>
            </a:r>
            <a:endParaRPr sz="1500" b="1">
              <a:solidFill>
                <a:schemeClr val="lt1"/>
              </a:solidFill>
              <a:latin typeface="Calibri"/>
              <a:ea typeface="Calibri"/>
              <a:cs typeface="Calibri"/>
              <a:sym typeface="Calibri"/>
            </a:endParaRPr>
          </a:p>
        </p:txBody>
      </p:sp>
      <p:graphicFrame>
        <p:nvGraphicFramePr>
          <p:cNvPr id="281" name="Google Shape;281;g340fcfde316_0_16"/>
          <p:cNvGraphicFramePr/>
          <p:nvPr>
            <p:extLst>
              <p:ext uri="{D42A27DB-BD31-4B8C-83A1-F6EECF244321}">
                <p14:modId xmlns:p14="http://schemas.microsoft.com/office/powerpoint/2010/main" val="3344091177"/>
              </p:ext>
            </p:extLst>
          </p:nvPr>
        </p:nvGraphicFramePr>
        <p:xfrm>
          <a:off x="147915" y="795635"/>
          <a:ext cx="11903925" cy="1726772"/>
        </p:xfrm>
        <a:graphic>
          <a:graphicData uri="http://schemas.openxmlformats.org/drawingml/2006/table">
            <a:tbl>
              <a:tblPr firstRow="1" bandRow="1">
                <a:noFill/>
                <a:tableStyleId>{79F1E117-1295-4EC3-947D-17D092A7BB19}</a:tableStyleId>
              </a:tblPr>
              <a:tblGrid>
                <a:gridCol w="556475">
                  <a:extLst>
                    <a:ext uri="{9D8B030D-6E8A-4147-A177-3AD203B41FA5}">
                      <a16:colId xmlns:a16="http://schemas.microsoft.com/office/drawing/2014/main" val="20000"/>
                    </a:ext>
                  </a:extLst>
                </a:gridCol>
                <a:gridCol w="11347450">
                  <a:extLst>
                    <a:ext uri="{9D8B030D-6E8A-4147-A177-3AD203B41FA5}">
                      <a16:colId xmlns:a16="http://schemas.microsoft.com/office/drawing/2014/main" val="20001"/>
                    </a:ext>
                  </a:extLst>
                </a:gridCol>
              </a:tblGrid>
              <a:tr h="248825">
                <a:tc>
                  <a:txBody>
                    <a:bodyPr/>
                    <a:lstStyle/>
                    <a:p>
                      <a:pPr marL="0" marR="0" lvl="0" indent="0" algn="ctr" rtl="0">
                        <a:lnSpc>
                          <a:spcPct val="100000"/>
                        </a:lnSpc>
                        <a:spcBef>
                          <a:spcPts val="0"/>
                        </a:spcBef>
                        <a:spcAft>
                          <a:spcPts val="0"/>
                        </a:spcAft>
                        <a:buClr>
                          <a:srgbClr val="000000"/>
                        </a:buClr>
                        <a:buSzPts val="1200"/>
                        <a:buFont typeface="Arial"/>
                        <a:buNone/>
                      </a:pPr>
                      <a:r>
                        <a:rPr lang="en-GB" sz="1200" u="none" strike="noStrike" cap="none">
                          <a:solidFill>
                            <a:schemeClr val="dk1"/>
                          </a:solidFill>
                          <a:latin typeface="Calibri"/>
                          <a:ea typeface="Calibri"/>
                          <a:cs typeface="Calibri"/>
                          <a:sym typeface="Calibri"/>
                        </a:rPr>
                        <a:t>D</a:t>
                      </a:r>
                      <a:endParaRPr sz="12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99593">
                        <a:alpha val="72940"/>
                      </a:srgbClr>
                    </a:solidFill>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200" b="1" u="none" strike="noStrike" cap="none">
                          <a:solidFill>
                            <a:schemeClr val="dk1"/>
                          </a:solidFill>
                          <a:latin typeface="Calibri"/>
                          <a:ea typeface="Calibri"/>
                          <a:cs typeface="Calibri"/>
                          <a:sym typeface="Calibri"/>
                        </a:rPr>
                        <a:t>Thought Experiments</a:t>
                      </a:r>
                      <a:endParaRPr sz="1200" u="none" strike="noStrike" cap="none">
                        <a:solidFill>
                          <a:srgbClr val="000000"/>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99593">
                        <a:alpha val="72940"/>
                      </a:srgbClr>
                    </a:solidFill>
                  </a:tcPr>
                </a:tc>
                <a:extLst>
                  <a:ext uri="{0D108BD9-81ED-4DB2-BD59-A6C34878D82A}">
                    <a16:rowId xmlns:a16="http://schemas.microsoft.com/office/drawing/2014/main" val="10000"/>
                  </a:ext>
                </a:extLst>
              </a:tr>
              <a:tr h="248825">
                <a:tc>
                  <a:txBody>
                    <a:bodyPr/>
                    <a:lstStyle/>
                    <a:p>
                      <a:pPr marL="0" marR="0" lvl="0" indent="0" algn="ctr" rtl="0">
                        <a:lnSpc>
                          <a:spcPct val="100000"/>
                        </a:lnSpc>
                        <a:spcBef>
                          <a:spcPts val="0"/>
                        </a:spcBef>
                        <a:spcAft>
                          <a:spcPts val="0"/>
                        </a:spcAft>
                        <a:buClr>
                          <a:srgbClr val="000000"/>
                        </a:buClr>
                        <a:buSzPts val="1200"/>
                        <a:buFont typeface="Arial"/>
                        <a:buNone/>
                      </a:pPr>
                      <a:r>
                        <a:rPr lang="en-GB" sz="1200" u="none" strike="noStrike" cap="none">
                          <a:solidFill>
                            <a:schemeClr val="dk1"/>
                          </a:solidFill>
                          <a:latin typeface="Calibri"/>
                          <a:ea typeface="Calibri"/>
                          <a:cs typeface="Calibri"/>
                          <a:sym typeface="Calibri"/>
                        </a:rPr>
                        <a:t>1</a:t>
                      </a:r>
                      <a:endParaRPr sz="12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100"/>
                        <a:buFont typeface="Arial"/>
                        <a:buNone/>
                      </a:pPr>
                      <a:r>
                        <a:rPr lang="en-GB" sz="1200" b="0" u="none" strike="noStrike" cap="none">
                          <a:solidFill>
                            <a:schemeClr val="dk1"/>
                          </a:solidFill>
                          <a:latin typeface="Calibri"/>
                          <a:ea typeface="Calibri"/>
                          <a:cs typeface="Calibri"/>
                          <a:sym typeface="Calibri"/>
                        </a:rPr>
                        <a:t>A thought experiment is one method that philosophers use to try and answer ultimate questions.  </a:t>
                      </a:r>
                      <a:endParaRPr sz="12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48825">
                <a:tc>
                  <a:txBody>
                    <a:bodyPr/>
                    <a:lstStyle/>
                    <a:p>
                      <a:pPr marL="0" marR="0" lvl="0" indent="0" algn="ctr" rtl="0">
                        <a:lnSpc>
                          <a:spcPct val="100000"/>
                        </a:lnSpc>
                        <a:spcBef>
                          <a:spcPts val="0"/>
                        </a:spcBef>
                        <a:spcAft>
                          <a:spcPts val="0"/>
                        </a:spcAft>
                        <a:buClr>
                          <a:srgbClr val="000000"/>
                        </a:buClr>
                        <a:buSzPts val="1200"/>
                        <a:buFont typeface="Arial"/>
                        <a:buNone/>
                      </a:pPr>
                      <a:r>
                        <a:rPr lang="en-GB" sz="1200" u="none" strike="noStrike" cap="none">
                          <a:solidFill>
                            <a:schemeClr val="dk1"/>
                          </a:solidFill>
                          <a:latin typeface="Calibri"/>
                          <a:ea typeface="Calibri"/>
                          <a:cs typeface="Calibri"/>
                          <a:sym typeface="Calibri"/>
                        </a:rPr>
                        <a:t>2</a:t>
                      </a:r>
                      <a:endParaRPr sz="12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15000"/>
                        </a:lnSpc>
                        <a:spcBef>
                          <a:spcPts val="0"/>
                        </a:spcBef>
                        <a:spcAft>
                          <a:spcPts val="0"/>
                        </a:spcAft>
                        <a:buClr>
                          <a:srgbClr val="000000"/>
                        </a:buClr>
                        <a:buSzPts val="1100"/>
                        <a:buFont typeface="Arial"/>
                        <a:buNone/>
                      </a:pPr>
                      <a:r>
                        <a:rPr lang="en-GB" sz="1200" b="0" u="none" strike="noStrike" cap="none">
                          <a:solidFill>
                            <a:schemeClr val="dk1"/>
                          </a:solidFill>
                          <a:latin typeface="Calibri"/>
                          <a:ea typeface="Calibri"/>
                          <a:cs typeface="Calibri"/>
                          <a:sym typeface="Calibri"/>
                        </a:rPr>
                        <a:t>Non-philosophers might use tests/experiments to see whether their answer to a question is right or wrong. </a:t>
                      </a:r>
                      <a:endParaRPr sz="12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410250">
                <a:tc>
                  <a:txBody>
                    <a:bodyPr/>
                    <a:lstStyle/>
                    <a:p>
                      <a:pPr marL="0" marR="0" lvl="0" indent="0" algn="ctr" rtl="0">
                        <a:lnSpc>
                          <a:spcPct val="100000"/>
                        </a:lnSpc>
                        <a:spcBef>
                          <a:spcPts val="0"/>
                        </a:spcBef>
                        <a:spcAft>
                          <a:spcPts val="0"/>
                        </a:spcAft>
                        <a:buClr>
                          <a:srgbClr val="000000"/>
                        </a:buClr>
                        <a:buSzPts val="1200"/>
                        <a:buFont typeface="Arial"/>
                        <a:buNone/>
                      </a:pPr>
                      <a:r>
                        <a:rPr lang="en-GB" sz="1200" u="none" strike="noStrike" cap="none">
                          <a:solidFill>
                            <a:schemeClr val="dk1"/>
                          </a:solidFill>
                          <a:latin typeface="Calibri"/>
                          <a:ea typeface="Calibri"/>
                          <a:cs typeface="Calibri"/>
                          <a:sym typeface="Calibri"/>
                        </a:rPr>
                        <a:t>3</a:t>
                      </a:r>
                      <a:endParaRPr sz="12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100"/>
                        <a:buFont typeface="Arial"/>
                        <a:buNone/>
                      </a:pPr>
                      <a:r>
                        <a:rPr lang="en-GB" sz="1200" b="0" u="none" strike="noStrike" cap="none">
                          <a:solidFill>
                            <a:schemeClr val="dk1"/>
                          </a:solidFill>
                          <a:latin typeface="Calibri"/>
                          <a:ea typeface="Calibri"/>
                          <a:cs typeface="Calibri"/>
                          <a:sym typeface="Calibri"/>
                        </a:rPr>
                        <a:t>A philosopher cannot use a physical test or experiment to answer a philosophical question. Instead, they carry out thought experiments, that happen in their own mind. This involves imagining what might happen in a scenario that is linked to ultimate question. </a:t>
                      </a:r>
                      <a:endParaRPr sz="12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410250">
                <a:tc>
                  <a:txBody>
                    <a:bodyPr/>
                    <a:lstStyle/>
                    <a:p>
                      <a:pPr marL="0" marR="0" lvl="0" indent="0" algn="ctr" rtl="0">
                        <a:lnSpc>
                          <a:spcPct val="100000"/>
                        </a:lnSpc>
                        <a:spcBef>
                          <a:spcPts val="0"/>
                        </a:spcBef>
                        <a:spcAft>
                          <a:spcPts val="0"/>
                        </a:spcAft>
                        <a:buNone/>
                      </a:pPr>
                      <a:r>
                        <a:rPr lang="en-GB" sz="1200">
                          <a:solidFill>
                            <a:schemeClr val="dk1"/>
                          </a:solidFill>
                          <a:latin typeface="Calibri"/>
                          <a:ea typeface="Calibri"/>
                          <a:cs typeface="Calibri"/>
                          <a:sym typeface="Calibri"/>
                        </a:rPr>
                        <a:t>4</a:t>
                      </a:r>
                      <a:endParaRPr sz="12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None/>
                      </a:pPr>
                      <a:r>
                        <a:rPr lang="en-GB" sz="1200" b="0" dirty="0">
                          <a:solidFill>
                            <a:schemeClr val="dk1"/>
                          </a:solidFill>
                          <a:latin typeface="Calibri"/>
                          <a:ea typeface="Calibri"/>
                          <a:cs typeface="Calibri"/>
                          <a:sym typeface="Calibri"/>
                        </a:rPr>
                        <a:t>Plato, Aristotle, and Socrates all used thought experiments.</a:t>
                      </a:r>
                      <a:endParaRPr sz="1200" b="0" u="none" strike="noStrike" cap="none"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sp>
        <p:nvSpPr>
          <p:cNvPr id="282" name="Google Shape;282;g340fcfde316_0_16"/>
          <p:cNvSpPr txBox="1"/>
          <p:nvPr/>
        </p:nvSpPr>
        <p:spPr>
          <a:xfrm>
            <a:off x="10970569" y="288917"/>
            <a:ext cx="968400" cy="296700"/>
          </a:xfrm>
          <a:prstGeom prst="rect">
            <a:avLst/>
          </a:prstGeom>
          <a:noFill/>
          <a:ln>
            <a:noFill/>
          </a:ln>
        </p:spPr>
        <p:txBody>
          <a:bodyPr spcFirstLastPara="1" wrap="square" lIns="74275" tIns="37125" rIns="74275" bIns="371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chemeClr val="lt1"/>
                </a:solidFill>
                <a:latin typeface="Arial"/>
                <a:ea typeface="Arial"/>
                <a:cs typeface="Arial"/>
                <a:sym typeface="Arial"/>
              </a:rPr>
              <a:t>Page </a:t>
            </a:r>
            <a:fld id="{00000000-1234-1234-1234-123412341234}" type="slidenum">
              <a:rPr lang="en-GB" sz="1400" b="0" i="0" u="none" strike="noStrike" cap="none">
                <a:solidFill>
                  <a:schemeClr val="lt1"/>
                </a:solidFill>
                <a:latin typeface="Arial"/>
                <a:ea typeface="Arial"/>
                <a:cs typeface="Arial"/>
                <a:sym typeface="Arial"/>
              </a:rPr>
              <a:t>25</a:t>
            </a:fld>
            <a:endParaRPr sz="1400" b="0" i="0" u="none" strike="noStrike" cap="none">
              <a:solidFill>
                <a:schemeClr val="lt1"/>
              </a:solidFill>
              <a:latin typeface="Arial"/>
              <a:ea typeface="Arial"/>
              <a:cs typeface="Arial"/>
              <a:sym typeface="Arial"/>
            </a:endParaRPr>
          </a:p>
        </p:txBody>
      </p:sp>
      <p:graphicFrame>
        <p:nvGraphicFramePr>
          <p:cNvPr id="283" name="Google Shape;283;g340fcfde316_0_16"/>
          <p:cNvGraphicFramePr/>
          <p:nvPr>
            <p:extLst>
              <p:ext uri="{D42A27DB-BD31-4B8C-83A1-F6EECF244321}">
                <p14:modId xmlns:p14="http://schemas.microsoft.com/office/powerpoint/2010/main" val="2392730280"/>
              </p:ext>
            </p:extLst>
          </p:nvPr>
        </p:nvGraphicFramePr>
        <p:xfrm>
          <a:off x="147915" y="2939210"/>
          <a:ext cx="11903925" cy="1894385"/>
        </p:xfrm>
        <a:graphic>
          <a:graphicData uri="http://schemas.openxmlformats.org/drawingml/2006/table">
            <a:tbl>
              <a:tblPr firstRow="1" bandRow="1">
                <a:noFill/>
                <a:tableStyleId>{79F1E117-1295-4EC3-947D-17D092A7BB19}</a:tableStyleId>
              </a:tblPr>
              <a:tblGrid>
                <a:gridCol w="556450">
                  <a:extLst>
                    <a:ext uri="{9D8B030D-6E8A-4147-A177-3AD203B41FA5}">
                      <a16:colId xmlns:a16="http://schemas.microsoft.com/office/drawing/2014/main" val="20000"/>
                    </a:ext>
                  </a:extLst>
                </a:gridCol>
                <a:gridCol w="11347475">
                  <a:extLst>
                    <a:ext uri="{9D8B030D-6E8A-4147-A177-3AD203B41FA5}">
                      <a16:colId xmlns:a16="http://schemas.microsoft.com/office/drawing/2014/main" val="20001"/>
                    </a:ext>
                  </a:extLst>
                </a:gridCol>
              </a:tblGrid>
              <a:tr h="339875">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dk1"/>
                          </a:solidFill>
                          <a:latin typeface="Calibri"/>
                          <a:ea typeface="Calibri"/>
                          <a:cs typeface="Calibri"/>
                          <a:sym typeface="Calibri"/>
                        </a:rPr>
                        <a:t>E</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99593">
                        <a:alpha val="72940"/>
                      </a:srgbClr>
                    </a:solidFill>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100" b="1" u="none" strike="noStrike" cap="none">
                          <a:solidFill>
                            <a:schemeClr val="dk1"/>
                          </a:solidFill>
                          <a:latin typeface="Calibri"/>
                          <a:ea typeface="Calibri"/>
                          <a:cs typeface="Calibri"/>
                          <a:sym typeface="Calibri"/>
                        </a:rPr>
                        <a:t>The three </a:t>
                      </a:r>
                      <a:r>
                        <a:rPr lang="en-GB" sz="1100" b="1">
                          <a:solidFill>
                            <a:schemeClr val="dk1"/>
                          </a:solidFill>
                          <a:latin typeface="Calibri"/>
                          <a:ea typeface="Calibri"/>
                          <a:cs typeface="Calibri"/>
                          <a:sym typeface="Calibri"/>
                        </a:rPr>
                        <a:t> thought experiment types </a:t>
                      </a:r>
                      <a:r>
                        <a:rPr lang="en-GB" sz="1100" b="1" u="none" strike="noStrike" cap="none">
                          <a:solidFill>
                            <a:schemeClr val="dk1"/>
                          </a:solidFill>
                          <a:latin typeface="Calibri"/>
                          <a:ea typeface="Calibri"/>
                          <a:cs typeface="Calibri"/>
                          <a:sym typeface="Calibri"/>
                        </a:rPr>
                        <a:t>philosophers use to answer ultimate questions</a:t>
                      </a:r>
                      <a:endParaRPr sz="1100" b="0" i="0" u="sng"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99593">
                        <a:alpha val="72940"/>
                      </a:srgbClr>
                    </a:solidFill>
                  </a:tcPr>
                </a:tc>
                <a:extLst>
                  <a:ext uri="{0D108BD9-81ED-4DB2-BD59-A6C34878D82A}">
                    <a16:rowId xmlns:a16="http://schemas.microsoft.com/office/drawing/2014/main" val="10000"/>
                  </a:ext>
                </a:extLst>
              </a:tr>
              <a:tr h="619625">
                <a:tc>
                  <a:txBody>
                    <a:bodyPr/>
                    <a:lstStyle/>
                    <a:p>
                      <a:pPr marL="0" marR="0" lvl="0" indent="0" algn="ctr" rtl="0">
                        <a:lnSpc>
                          <a:spcPct val="100000"/>
                        </a:lnSpc>
                        <a:spcBef>
                          <a:spcPts val="0"/>
                        </a:spcBef>
                        <a:spcAft>
                          <a:spcPts val="0"/>
                        </a:spcAft>
                        <a:buClr>
                          <a:srgbClr val="000000"/>
                        </a:buClr>
                        <a:buSzPts val="1100"/>
                        <a:buFont typeface="Arial"/>
                        <a:buNone/>
                      </a:pPr>
                      <a:r>
                        <a:rPr lang="en-GB" sz="1200" u="none" strike="noStrike" cap="none">
                          <a:solidFill>
                            <a:schemeClr val="dk1"/>
                          </a:solidFill>
                          <a:latin typeface="Calibri"/>
                          <a:ea typeface="Calibri"/>
                          <a:cs typeface="Calibri"/>
                          <a:sym typeface="Calibri"/>
                        </a:rPr>
                        <a:t>1</a:t>
                      </a:r>
                      <a:endParaRPr sz="12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Arial"/>
                        <a:buNone/>
                      </a:pPr>
                      <a:r>
                        <a:rPr lang="en-GB" sz="1200" b="0" u="none" strike="noStrike" cap="none">
                          <a:solidFill>
                            <a:schemeClr val="dk1"/>
                          </a:solidFill>
                          <a:latin typeface="Calibri"/>
                          <a:ea typeface="Calibri"/>
                          <a:cs typeface="Calibri"/>
                          <a:sym typeface="Calibri"/>
                        </a:rPr>
                        <a:t>Logic -  using thought experiments and reason to decide what is true or untrue. </a:t>
                      </a:r>
                      <a:endParaRPr sz="1200" b="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800"/>
                        <a:buFont typeface="Arial"/>
                        <a:buNone/>
                      </a:pPr>
                      <a:r>
                        <a:rPr lang="en-GB" sz="1200" b="0" u="none" strike="noStrike" cap="none">
                          <a:solidFill>
                            <a:schemeClr val="dk1"/>
                          </a:solidFill>
                          <a:latin typeface="Calibri"/>
                          <a:ea typeface="Calibri"/>
                          <a:cs typeface="Calibri"/>
                          <a:sym typeface="Calibri"/>
                        </a:rPr>
                        <a:t>An example of a thought experiment that uses reason to decide the truth is ‘Mary’s room’.</a:t>
                      </a:r>
                      <a:endParaRPr sz="1200" b="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800"/>
                        <a:buFont typeface="Arial"/>
                        <a:buNone/>
                      </a:pPr>
                      <a:r>
                        <a:rPr lang="en-GB" sz="1200" b="0">
                          <a:solidFill>
                            <a:schemeClr val="dk1"/>
                          </a:solidFill>
                          <a:latin typeface="Calibri"/>
                          <a:ea typeface="Calibri"/>
                          <a:cs typeface="Calibri"/>
                          <a:sym typeface="Calibri"/>
                        </a:rPr>
                        <a:t>Another example would be inductive and deductive arguments.</a:t>
                      </a:r>
                      <a:endParaRPr sz="1200" b="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48825">
                <a:tc>
                  <a:txBody>
                    <a:bodyPr/>
                    <a:lstStyle/>
                    <a:p>
                      <a:pPr marL="0" marR="0" lvl="0" indent="0" algn="ctr" rtl="0">
                        <a:lnSpc>
                          <a:spcPct val="100000"/>
                        </a:lnSpc>
                        <a:spcBef>
                          <a:spcPts val="0"/>
                        </a:spcBef>
                        <a:spcAft>
                          <a:spcPts val="0"/>
                        </a:spcAft>
                        <a:buClr>
                          <a:srgbClr val="000000"/>
                        </a:buClr>
                        <a:buSzPts val="1100"/>
                        <a:buFont typeface="Arial"/>
                        <a:buNone/>
                      </a:pPr>
                      <a:r>
                        <a:rPr lang="en-GB" sz="1200" u="none" strike="noStrike" cap="none">
                          <a:solidFill>
                            <a:schemeClr val="dk1"/>
                          </a:solidFill>
                          <a:latin typeface="Calibri"/>
                          <a:ea typeface="Calibri"/>
                          <a:cs typeface="Calibri"/>
                          <a:sym typeface="Calibri"/>
                        </a:rPr>
                        <a:t>2</a:t>
                      </a:r>
                      <a:endParaRPr sz="12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200" b="0" u="none" strike="noStrike" cap="none">
                          <a:solidFill>
                            <a:schemeClr val="dk1"/>
                          </a:solidFill>
                          <a:latin typeface="Calibri"/>
                          <a:ea typeface="Calibri"/>
                          <a:cs typeface="Calibri"/>
                          <a:sym typeface="Calibri"/>
                        </a:rPr>
                        <a:t>Metaphysics- using thought experiments to work out what is reality. </a:t>
                      </a:r>
                      <a:endParaRPr sz="1200" b="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800"/>
                        <a:buFont typeface="Arial"/>
                        <a:buNone/>
                      </a:pPr>
                      <a:r>
                        <a:rPr lang="en-GB" sz="1200" b="0" u="none" strike="noStrike" cap="none">
                          <a:solidFill>
                            <a:schemeClr val="dk1"/>
                          </a:solidFill>
                          <a:latin typeface="Calibri"/>
                          <a:ea typeface="Calibri"/>
                          <a:cs typeface="Calibri"/>
                          <a:sym typeface="Calibri"/>
                        </a:rPr>
                        <a:t>An example of a thought experiment that questions what is real is the ‘Ship of Theseus’/Plato's cave</a:t>
                      </a:r>
                      <a:r>
                        <a:rPr lang="en-GB" sz="1200" b="0">
                          <a:solidFill>
                            <a:schemeClr val="dk1"/>
                          </a:solidFill>
                          <a:latin typeface="Calibri"/>
                          <a:ea typeface="Calibri"/>
                          <a:cs typeface="Calibri"/>
                          <a:sym typeface="Calibri"/>
                        </a:rPr>
                        <a:t>.</a:t>
                      </a:r>
                      <a:endParaRPr sz="1200" b="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248825">
                <a:tc>
                  <a:txBody>
                    <a:bodyPr/>
                    <a:lstStyle/>
                    <a:p>
                      <a:pPr marL="0" marR="0" lvl="0" indent="0" algn="ctr" rtl="0">
                        <a:lnSpc>
                          <a:spcPct val="100000"/>
                        </a:lnSpc>
                        <a:spcBef>
                          <a:spcPts val="0"/>
                        </a:spcBef>
                        <a:spcAft>
                          <a:spcPts val="0"/>
                        </a:spcAft>
                        <a:buClr>
                          <a:srgbClr val="000000"/>
                        </a:buClr>
                        <a:buSzPts val="1100"/>
                        <a:buFont typeface="Arial"/>
                        <a:buNone/>
                      </a:pPr>
                      <a:r>
                        <a:rPr lang="en-GB" sz="1200" u="none" strike="noStrike" cap="none">
                          <a:solidFill>
                            <a:schemeClr val="dk1"/>
                          </a:solidFill>
                          <a:latin typeface="Calibri"/>
                          <a:ea typeface="Calibri"/>
                          <a:cs typeface="Calibri"/>
                          <a:sym typeface="Calibri"/>
                        </a:rPr>
                        <a:t>3</a:t>
                      </a:r>
                      <a:endParaRPr sz="12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200" b="0" u="none" strike="noStrike" cap="none" dirty="0">
                          <a:solidFill>
                            <a:schemeClr val="dk1"/>
                          </a:solidFill>
                          <a:latin typeface="Calibri"/>
                          <a:ea typeface="Calibri"/>
                          <a:cs typeface="Calibri"/>
                          <a:sym typeface="Calibri"/>
                        </a:rPr>
                        <a:t>Ethics - </a:t>
                      </a:r>
                      <a:r>
                        <a:rPr lang="en-GB" sz="1200" b="0" u="none" strike="noStrike" cap="none" dirty="0">
                          <a:solidFill>
                            <a:srgbClr val="040C28"/>
                          </a:solidFill>
                          <a:latin typeface="Calibri"/>
                          <a:ea typeface="Calibri"/>
                          <a:cs typeface="Calibri"/>
                          <a:sym typeface="Calibri"/>
                        </a:rPr>
                        <a:t>using thought experiments to work out what is morally good and bad and morally right and wrong</a:t>
                      </a:r>
                      <a:r>
                        <a:rPr lang="en-GB" sz="1200" b="0" u="none" strike="noStrike" cap="none" dirty="0">
                          <a:solidFill>
                            <a:srgbClr val="1F1F1F"/>
                          </a:solidFill>
                          <a:latin typeface="Calibri"/>
                          <a:ea typeface="Calibri"/>
                          <a:cs typeface="Calibri"/>
                          <a:sym typeface="Calibri"/>
                        </a:rPr>
                        <a:t>. </a:t>
                      </a:r>
                      <a:endParaRPr sz="1200" b="0" u="none" strike="noStrike" cap="none" dirty="0">
                        <a:solidFill>
                          <a:srgbClr val="1F1F1F"/>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800"/>
                        <a:buFont typeface="Arial"/>
                        <a:buNone/>
                      </a:pPr>
                      <a:r>
                        <a:rPr lang="en-GB" sz="1200" b="0" u="none" strike="noStrike" cap="none" dirty="0">
                          <a:solidFill>
                            <a:srgbClr val="1F1F1F"/>
                          </a:solidFill>
                          <a:latin typeface="Calibri"/>
                          <a:ea typeface="Calibri"/>
                          <a:cs typeface="Calibri"/>
                          <a:sym typeface="Calibri"/>
                        </a:rPr>
                        <a:t>An example of a though problem that uses ethics is the ‘Trolley problem’.</a:t>
                      </a:r>
                      <a:endParaRPr sz="1200" b="0" u="none" strike="noStrike" cap="none" dirty="0">
                        <a:solidFill>
                          <a:srgbClr val="1F1F1F"/>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88"/>
        <p:cNvGrpSpPr/>
        <p:nvPr/>
      </p:nvGrpSpPr>
      <p:grpSpPr>
        <a:xfrm>
          <a:off x="0" y="0"/>
          <a:ext cx="0" cy="0"/>
          <a:chOff x="0" y="0"/>
          <a:chExt cx="0" cy="0"/>
        </a:xfrm>
      </p:grpSpPr>
      <p:sp>
        <p:nvSpPr>
          <p:cNvPr id="289" name="Google Shape;289;g340fcfde316_0_24"/>
          <p:cNvSpPr txBox="1"/>
          <p:nvPr/>
        </p:nvSpPr>
        <p:spPr>
          <a:xfrm>
            <a:off x="102306" y="105013"/>
            <a:ext cx="11987400" cy="323100"/>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chemeClr val="lt1"/>
                </a:solidFill>
                <a:latin typeface="Calibri"/>
                <a:ea typeface="Calibri"/>
                <a:cs typeface="Calibri"/>
                <a:sym typeface="Calibri"/>
              </a:rPr>
              <a:t>Religion and Worldviews knowledge organiser 9:3-</a:t>
            </a:r>
            <a:r>
              <a:rPr lang="en-GB" sz="1500" b="1">
                <a:solidFill>
                  <a:schemeClr val="lt1"/>
                </a:solidFill>
                <a:latin typeface="Calibri"/>
                <a:ea typeface="Calibri"/>
                <a:cs typeface="Calibri"/>
                <a:sym typeface="Calibri"/>
              </a:rPr>
              <a:t>Can philosophy answer ultimate questions?</a:t>
            </a:r>
            <a:endParaRPr b="1">
              <a:solidFill>
                <a:schemeClr val="lt1"/>
              </a:solidFill>
              <a:latin typeface="Calibri"/>
              <a:ea typeface="Calibri"/>
              <a:cs typeface="Calibri"/>
              <a:sym typeface="Calibri"/>
            </a:endParaRPr>
          </a:p>
        </p:txBody>
      </p:sp>
      <p:sp>
        <p:nvSpPr>
          <p:cNvPr id="290" name="Google Shape;290;g340fcfde316_0_24"/>
          <p:cNvSpPr txBox="1"/>
          <p:nvPr/>
        </p:nvSpPr>
        <p:spPr>
          <a:xfrm>
            <a:off x="10970569" y="288917"/>
            <a:ext cx="968400" cy="296700"/>
          </a:xfrm>
          <a:prstGeom prst="rect">
            <a:avLst/>
          </a:prstGeom>
          <a:noFill/>
          <a:ln>
            <a:noFill/>
          </a:ln>
        </p:spPr>
        <p:txBody>
          <a:bodyPr spcFirstLastPara="1" wrap="square" lIns="74275" tIns="37125" rIns="74275" bIns="371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chemeClr val="lt1"/>
                </a:solidFill>
                <a:latin typeface="Arial"/>
                <a:ea typeface="Arial"/>
                <a:cs typeface="Arial"/>
                <a:sym typeface="Arial"/>
              </a:rPr>
              <a:t>Page </a:t>
            </a:r>
            <a:fld id="{00000000-1234-1234-1234-123412341234}" type="slidenum">
              <a:rPr lang="en-GB" sz="1400" b="0" i="0" u="none" strike="noStrike" cap="none">
                <a:solidFill>
                  <a:schemeClr val="lt1"/>
                </a:solidFill>
                <a:latin typeface="Arial"/>
                <a:ea typeface="Arial"/>
                <a:cs typeface="Arial"/>
                <a:sym typeface="Arial"/>
              </a:rPr>
              <a:t>26</a:t>
            </a:fld>
            <a:endParaRPr sz="1400" b="0" i="0" u="none" strike="noStrike" cap="none">
              <a:solidFill>
                <a:schemeClr val="lt1"/>
              </a:solidFill>
              <a:latin typeface="Arial"/>
              <a:ea typeface="Arial"/>
              <a:cs typeface="Arial"/>
              <a:sym typeface="Arial"/>
            </a:endParaRPr>
          </a:p>
        </p:txBody>
      </p:sp>
      <p:graphicFrame>
        <p:nvGraphicFramePr>
          <p:cNvPr id="291" name="Google Shape;291;g340fcfde316_0_24"/>
          <p:cNvGraphicFramePr/>
          <p:nvPr>
            <p:extLst>
              <p:ext uri="{D42A27DB-BD31-4B8C-83A1-F6EECF244321}">
                <p14:modId xmlns:p14="http://schemas.microsoft.com/office/powerpoint/2010/main" val="2138757688"/>
              </p:ext>
            </p:extLst>
          </p:nvPr>
        </p:nvGraphicFramePr>
        <p:xfrm>
          <a:off x="271042" y="585585"/>
          <a:ext cx="11667975" cy="5232313"/>
        </p:xfrm>
        <a:graphic>
          <a:graphicData uri="http://schemas.openxmlformats.org/drawingml/2006/table">
            <a:tbl>
              <a:tblPr firstRow="1" bandRow="1">
                <a:noFill/>
                <a:tableStyleId>{79F1E117-1295-4EC3-947D-17D092A7BB19}</a:tableStyleId>
              </a:tblPr>
              <a:tblGrid>
                <a:gridCol w="420950">
                  <a:extLst>
                    <a:ext uri="{9D8B030D-6E8A-4147-A177-3AD203B41FA5}">
                      <a16:colId xmlns:a16="http://schemas.microsoft.com/office/drawing/2014/main" val="20000"/>
                    </a:ext>
                  </a:extLst>
                </a:gridCol>
                <a:gridCol w="11247025">
                  <a:extLst>
                    <a:ext uri="{9D8B030D-6E8A-4147-A177-3AD203B41FA5}">
                      <a16:colId xmlns:a16="http://schemas.microsoft.com/office/drawing/2014/main" val="20001"/>
                    </a:ext>
                  </a:extLst>
                </a:gridCol>
              </a:tblGrid>
              <a:tr h="248825">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dk1"/>
                          </a:solidFill>
                          <a:latin typeface="Calibri"/>
                          <a:ea typeface="Calibri"/>
                          <a:cs typeface="Calibri"/>
                          <a:sym typeface="Calibri"/>
                        </a:rPr>
                        <a:t>F</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99593">
                        <a:alpha val="72940"/>
                      </a:srgbClr>
                    </a:solidFill>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200" b="1" u="none" strike="noStrike" cap="none">
                          <a:solidFill>
                            <a:schemeClr val="dk1"/>
                          </a:solidFill>
                          <a:latin typeface="Calibri"/>
                          <a:ea typeface="Calibri"/>
                          <a:cs typeface="Calibri"/>
                          <a:sym typeface="Calibri"/>
                        </a:rPr>
                        <a:t>Examples of thought experiments </a:t>
                      </a:r>
                      <a:endParaRPr sz="12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99593">
                        <a:alpha val="72940"/>
                      </a:srgbClr>
                    </a:solidFill>
                  </a:tcPr>
                </a:tc>
                <a:extLst>
                  <a:ext uri="{0D108BD9-81ED-4DB2-BD59-A6C34878D82A}">
                    <a16:rowId xmlns:a16="http://schemas.microsoft.com/office/drawing/2014/main" val="10000"/>
                  </a:ext>
                </a:extLst>
              </a:tr>
              <a:tr h="248825">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dk1"/>
                          </a:solidFill>
                          <a:latin typeface="Calibri"/>
                          <a:ea typeface="Calibri"/>
                          <a:cs typeface="Calibri"/>
                          <a:sym typeface="Calibri"/>
                        </a:rPr>
                        <a:t>1</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200" b="0" u="none" strike="noStrike" cap="none" dirty="0">
                          <a:solidFill>
                            <a:schemeClr val="dk1"/>
                          </a:solidFill>
                          <a:latin typeface="Calibri"/>
                          <a:ea typeface="Calibri"/>
                          <a:cs typeface="Calibri"/>
                          <a:sym typeface="Calibri"/>
                        </a:rPr>
                        <a:t>A logical thought experiment - </a:t>
                      </a:r>
                      <a:r>
                        <a:rPr lang="en-GB" sz="1200" b="0" dirty="0">
                          <a:solidFill>
                            <a:schemeClr val="dk1"/>
                          </a:solidFill>
                          <a:latin typeface="Calibri"/>
                          <a:ea typeface="Calibri"/>
                          <a:cs typeface="Calibri"/>
                          <a:sym typeface="Calibri"/>
                        </a:rPr>
                        <a:t>Mary’s Room is a thought experiment about knowledge and experience. It asks: Can you truly understand something without ever experiencing it?</a:t>
                      </a:r>
                      <a:endParaRPr sz="1200" b="0" dirty="0">
                        <a:solidFill>
                          <a:schemeClr val="dk1"/>
                        </a:solidFill>
                        <a:latin typeface="Calibri"/>
                        <a:ea typeface="Calibri"/>
                        <a:cs typeface="Calibri"/>
                        <a:sym typeface="Calibri"/>
                      </a:endParaRPr>
                    </a:p>
                    <a:p>
                      <a:pPr marL="0" lvl="0" indent="0" algn="l" rtl="0">
                        <a:lnSpc>
                          <a:spcPct val="100000"/>
                        </a:lnSpc>
                        <a:spcBef>
                          <a:spcPts val="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The Story</a:t>
                      </a:r>
                      <a:endParaRPr sz="1200" b="0" dirty="0">
                        <a:solidFill>
                          <a:schemeClr val="dk1"/>
                        </a:solidFill>
                        <a:latin typeface="Calibri"/>
                        <a:ea typeface="Calibri"/>
                        <a:cs typeface="Calibri"/>
                        <a:sym typeface="Calibri"/>
                      </a:endParaRPr>
                    </a:p>
                    <a:p>
                      <a:pPr marL="323850" lvl="0" indent="-171450" algn="l" rtl="0">
                        <a:lnSpc>
                          <a:spcPct val="100000"/>
                        </a:lnSpc>
                        <a:spcBef>
                          <a:spcPts val="20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Mary is a super-smart scientist who has lived in a black-and-white room her entire life.</a:t>
                      </a:r>
                      <a:endParaRPr sz="1200" b="0" dirty="0">
                        <a:solidFill>
                          <a:schemeClr val="dk1"/>
                        </a:solidFill>
                        <a:latin typeface="Calibri"/>
                        <a:ea typeface="Calibri"/>
                        <a:cs typeface="Calibri"/>
                        <a:sym typeface="Calibri"/>
                      </a:endParaRPr>
                    </a:p>
                    <a:p>
                      <a:pPr marL="323850" lvl="0" indent="-171450" algn="l" rtl="0">
                        <a:lnSpc>
                          <a:spcPct val="100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She studies everything about colour—how the brain sees it, how light works, and all the science behind it.</a:t>
                      </a:r>
                      <a:endParaRPr sz="1200" b="0" dirty="0">
                        <a:solidFill>
                          <a:schemeClr val="dk1"/>
                        </a:solidFill>
                        <a:latin typeface="Calibri"/>
                        <a:ea typeface="Calibri"/>
                        <a:cs typeface="Calibri"/>
                        <a:sym typeface="Calibri"/>
                      </a:endParaRPr>
                    </a:p>
                    <a:p>
                      <a:pPr marL="323850" lvl="0" indent="-171450" algn="l" rtl="0">
                        <a:lnSpc>
                          <a:spcPct val="100000"/>
                        </a:lnSpc>
                        <a:spcBef>
                          <a:spcPts val="20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She knows every fact about red, blue, and green, but she has never actually seen colour herself.</a:t>
                      </a:r>
                      <a:endParaRPr sz="1200" b="0" dirty="0">
                        <a:solidFill>
                          <a:schemeClr val="dk1"/>
                        </a:solidFill>
                        <a:latin typeface="Calibri"/>
                        <a:ea typeface="Calibri"/>
                        <a:cs typeface="Calibri"/>
                        <a:sym typeface="Calibri"/>
                      </a:endParaRPr>
                    </a:p>
                    <a:p>
                      <a:pPr marL="323850" lvl="0" indent="-171450" algn="l" rtl="0">
                        <a:lnSpc>
                          <a:spcPct val="100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One day, she steps out of the black-and-white room and sees colour for the first time.</a:t>
                      </a:r>
                      <a:endParaRPr sz="1200" b="0" dirty="0">
                        <a:solidFill>
                          <a:schemeClr val="dk1"/>
                        </a:solidFill>
                        <a:latin typeface="Calibri"/>
                        <a:ea typeface="Calibri"/>
                        <a:cs typeface="Calibri"/>
                        <a:sym typeface="Calibri"/>
                      </a:endParaRPr>
                    </a:p>
                    <a:p>
                      <a:pPr marL="0" lvl="0" indent="0" algn="l" rtl="0">
                        <a:lnSpc>
                          <a:spcPct val="100000"/>
                        </a:lnSpc>
                        <a:spcBef>
                          <a:spcPts val="20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The Big Question</a:t>
                      </a:r>
                      <a:endParaRPr sz="1200" b="0" dirty="0">
                        <a:solidFill>
                          <a:schemeClr val="dk1"/>
                        </a:solidFill>
                        <a:latin typeface="Calibri"/>
                        <a:ea typeface="Calibri"/>
                        <a:cs typeface="Calibri"/>
                        <a:sym typeface="Calibri"/>
                      </a:endParaRPr>
                    </a:p>
                    <a:p>
                      <a:pPr marL="323850" lvl="0" indent="-171450" algn="l" rtl="0">
                        <a:lnSpc>
                          <a:spcPct val="100000"/>
                        </a:lnSpc>
                        <a:spcBef>
                          <a:spcPts val="20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Did Mary learn something new when she saw colour, even though she already knew everything about it?</a:t>
                      </a:r>
                      <a:endParaRPr sz="1200" b="0" dirty="0">
                        <a:solidFill>
                          <a:schemeClr val="dk1"/>
                        </a:solidFill>
                        <a:latin typeface="Calibri"/>
                        <a:ea typeface="Calibri"/>
                        <a:cs typeface="Calibri"/>
                        <a:sym typeface="Calibri"/>
                      </a:endParaRPr>
                    </a:p>
                    <a:p>
                      <a:pPr marL="0" lvl="0" indent="0" algn="l" rtl="0">
                        <a:lnSpc>
                          <a:spcPct val="100000"/>
                        </a:lnSpc>
                        <a:spcBef>
                          <a:spcPts val="20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Why It’s Interesting?</a:t>
                      </a:r>
                      <a:endParaRPr sz="1200" b="0" dirty="0">
                        <a:solidFill>
                          <a:schemeClr val="dk1"/>
                        </a:solidFill>
                        <a:latin typeface="Calibri"/>
                        <a:ea typeface="Calibri"/>
                        <a:cs typeface="Calibri"/>
                        <a:sym typeface="Calibri"/>
                      </a:endParaRPr>
                    </a:p>
                    <a:p>
                      <a:pPr marL="323850" lvl="0" indent="-171450" algn="l" rtl="0">
                        <a:lnSpc>
                          <a:spcPct val="100000"/>
                        </a:lnSpc>
                        <a:spcBef>
                          <a:spcPts val="40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If she did learn something new, that means experience is different from knowledge.</a:t>
                      </a:r>
                      <a:endParaRPr sz="1200" b="0" dirty="0">
                        <a:solidFill>
                          <a:schemeClr val="dk1"/>
                        </a:solidFill>
                        <a:latin typeface="Calibri"/>
                        <a:ea typeface="Calibri"/>
                        <a:cs typeface="Calibri"/>
                        <a:sym typeface="Calibri"/>
                      </a:endParaRPr>
                    </a:p>
                    <a:p>
                      <a:pPr marL="323850" lvl="0" indent="-171450" algn="l" rtl="0">
                        <a:lnSpc>
                          <a:spcPct val="100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If she didn’t learn anything new, that means just knowing facts is the same as experiencing something.</a:t>
                      </a:r>
                      <a:endParaRPr sz="1200" b="0" dirty="0">
                        <a:solidFill>
                          <a:schemeClr val="dk1"/>
                        </a:solidFill>
                        <a:latin typeface="Calibri"/>
                        <a:ea typeface="Calibri"/>
                        <a:cs typeface="Calibri"/>
                        <a:sym typeface="Calibri"/>
                      </a:endParaRPr>
                    </a:p>
                    <a:p>
                      <a:pPr marL="0" lvl="0" indent="0" algn="l" rtl="0">
                        <a:lnSpc>
                          <a:spcPct val="100000"/>
                        </a:lnSpc>
                        <a:spcBef>
                          <a:spcPts val="40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Why It Matters? This experiment makes us think about the difference between facts and real-life experience.</a:t>
                      </a:r>
                      <a:endParaRPr sz="1200" b="0" dirty="0">
                        <a:solidFill>
                          <a:schemeClr val="dk1"/>
                        </a:solidFill>
                        <a:latin typeface="Calibri"/>
                        <a:ea typeface="Calibri"/>
                        <a:cs typeface="Calibri"/>
                        <a:sym typeface="Calibri"/>
                      </a:endParaRPr>
                    </a:p>
                    <a:p>
                      <a:pPr marL="323850" lvl="0" indent="-171450" algn="l" rtl="0">
                        <a:lnSpc>
                          <a:spcPct val="100000"/>
                        </a:lnSpc>
                        <a:spcBef>
                          <a:spcPts val="40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Imagine you read everything about chocolate but never tasted it—would you really understand what it’s like?</a:t>
                      </a:r>
                      <a:endParaRPr sz="1200" b="0" dirty="0">
                        <a:solidFill>
                          <a:schemeClr val="dk1"/>
                        </a:solidFill>
                        <a:latin typeface="Calibri"/>
                        <a:ea typeface="Calibri"/>
                        <a:cs typeface="Calibri"/>
                        <a:sym typeface="Calibri"/>
                      </a:endParaRPr>
                    </a:p>
                    <a:p>
                      <a:pPr marL="323850" lvl="0" indent="-171450" algn="l" rtl="0">
                        <a:lnSpc>
                          <a:spcPct val="100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Can a person who never felt love truly understand what it is by reading about it?</a:t>
                      </a:r>
                      <a:endParaRPr sz="1200" b="0" u="none" strike="noStrike" cap="none"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48825">
                <a:tc>
                  <a:txBody>
                    <a:bodyPr/>
                    <a:lstStyle/>
                    <a:p>
                      <a:pPr marL="0" marR="0" lvl="0" indent="0" algn="ctr" rtl="0">
                        <a:lnSpc>
                          <a:spcPct val="100000"/>
                        </a:lnSpc>
                        <a:spcBef>
                          <a:spcPts val="0"/>
                        </a:spcBef>
                        <a:spcAft>
                          <a:spcPts val="0"/>
                        </a:spcAft>
                        <a:buNone/>
                      </a:pPr>
                      <a:r>
                        <a:rPr lang="en-GB" sz="1100">
                          <a:solidFill>
                            <a:schemeClr val="dk1"/>
                          </a:solidFill>
                          <a:latin typeface="Calibri"/>
                          <a:ea typeface="Calibri"/>
                          <a:cs typeface="Calibri"/>
                          <a:sym typeface="Calibri"/>
                        </a:rPr>
                        <a:t>2</a:t>
                      </a:r>
                      <a:endParaRPr sz="1100" b="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200" b="0" dirty="0">
                          <a:solidFill>
                            <a:schemeClr val="dk1"/>
                          </a:solidFill>
                          <a:latin typeface="Calibri"/>
                          <a:ea typeface="Calibri"/>
                          <a:cs typeface="Calibri"/>
                          <a:sym typeface="Calibri"/>
                        </a:rPr>
                        <a:t>A logical thought experiments - Deductive reasoning (Big to Small Thinking) You start with a big idea and then apply it to specific situations.</a:t>
                      </a:r>
                      <a:endParaRPr sz="1200" b="0"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r>
                        <a:rPr lang="en-GB" sz="1200" b="0" dirty="0">
                          <a:solidFill>
                            <a:schemeClr val="dk1"/>
                          </a:solidFill>
                          <a:latin typeface="Calibri"/>
                          <a:ea typeface="Calibri"/>
                          <a:cs typeface="Calibri"/>
                          <a:sym typeface="Calibri"/>
                        </a:rPr>
                        <a:t>Example:</a:t>
                      </a:r>
                      <a:endParaRPr sz="1200" b="0" dirty="0">
                        <a:solidFill>
                          <a:schemeClr val="dk1"/>
                        </a:solidFill>
                        <a:latin typeface="Calibri"/>
                        <a:ea typeface="Calibri"/>
                        <a:cs typeface="Calibri"/>
                        <a:sym typeface="Calibri"/>
                      </a:endParaRPr>
                    </a:p>
                    <a:p>
                      <a:pPr marL="323850" marR="0" lvl="0" indent="-171450" algn="l" rtl="0">
                        <a:lnSpc>
                          <a:spcPct val="100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Big idea: All humans need food to survive.</a:t>
                      </a:r>
                      <a:endParaRPr sz="1200" b="0" dirty="0">
                        <a:solidFill>
                          <a:schemeClr val="dk1"/>
                        </a:solidFill>
                        <a:latin typeface="Calibri"/>
                        <a:ea typeface="Calibri"/>
                        <a:cs typeface="Calibri"/>
                        <a:sym typeface="Calibri"/>
                      </a:endParaRPr>
                    </a:p>
                    <a:p>
                      <a:pPr marL="323850" marR="0" lvl="0" indent="-171450" algn="l" rtl="0">
                        <a:lnSpc>
                          <a:spcPct val="100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Small idea: You are a human.</a:t>
                      </a:r>
                      <a:endParaRPr sz="1200" b="0" dirty="0">
                        <a:solidFill>
                          <a:schemeClr val="dk1"/>
                        </a:solidFill>
                        <a:latin typeface="Calibri"/>
                        <a:ea typeface="Calibri"/>
                        <a:cs typeface="Calibri"/>
                        <a:sym typeface="Calibri"/>
                      </a:endParaRPr>
                    </a:p>
                    <a:p>
                      <a:pPr marL="323850" marR="0" lvl="0" indent="-171450" algn="l" rtl="0">
                        <a:lnSpc>
                          <a:spcPct val="100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Conclusion: You need food to survive!</a:t>
                      </a:r>
                      <a:endParaRPr sz="1200" b="0"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248825">
                <a:tc>
                  <a:txBody>
                    <a:bodyPr/>
                    <a:lstStyle/>
                    <a:p>
                      <a:pPr marL="0" marR="0" lvl="0" indent="0" algn="ctr" rtl="0">
                        <a:lnSpc>
                          <a:spcPct val="100000"/>
                        </a:lnSpc>
                        <a:spcBef>
                          <a:spcPts val="0"/>
                        </a:spcBef>
                        <a:spcAft>
                          <a:spcPts val="0"/>
                        </a:spcAft>
                        <a:buNone/>
                      </a:pPr>
                      <a:r>
                        <a:rPr lang="en-GB" sz="1100">
                          <a:solidFill>
                            <a:schemeClr val="dk1"/>
                          </a:solidFill>
                          <a:latin typeface="Calibri"/>
                          <a:ea typeface="Calibri"/>
                          <a:cs typeface="Calibri"/>
                          <a:sym typeface="Calibri"/>
                        </a:rPr>
                        <a:t>3</a:t>
                      </a:r>
                      <a:endParaRPr sz="110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200" b="0" dirty="0">
                          <a:solidFill>
                            <a:schemeClr val="dk1"/>
                          </a:solidFill>
                          <a:latin typeface="Calibri"/>
                          <a:ea typeface="Calibri"/>
                          <a:cs typeface="Calibri"/>
                          <a:sym typeface="Calibri"/>
                        </a:rPr>
                        <a:t>A logical thought experiment - Inductive reasoning (Small to Big Thinking). You look at many small examples and create a big rule.</a:t>
                      </a:r>
                      <a:endParaRPr sz="1200" b="0"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r>
                        <a:rPr lang="en-GB" sz="1200" b="0" dirty="0">
                          <a:solidFill>
                            <a:schemeClr val="dk1"/>
                          </a:solidFill>
                          <a:latin typeface="Calibri"/>
                          <a:ea typeface="Calibri"/>
                          <a:cs typeface="Calibri"/>
                          <a:sym typeface="Calibri"/>
                        </a:rPr>
                        <a:t>Example: </a:t>
                      </a:r>
                      <a:endParaRPr sz="1200" b="0" dirty="0">
                        <a:solidFill>
                          <a:schemeClr val="dk1"/>
                        </a:solidFill>
                        <a:latin typeface="Calibri"/>
                        <a:ea typeface="Calibri"/>
                        <a:cs typeface="Calibri"/>
                        <a:sym typeface="Calibri"/>
                      </a:endParaRPr>
                    </a:p>
                    <a:p>
                      <a:pPr marL="323850" marR="0" lvl="0" indent="-171450" algn="l" rtl="0">
                        <a:lnSpc>
                          <a:spcPct val="100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Small idea: You see that the sun rises in the east today. The sun rose in the east yesterday. he sun has risen in the east every day that you remember.</a:t>
                      </a:r>
                      <a:endParaRPr sz="1200" b="0" dirty="0">
                        <a:solidFill>
                          <a:schemeClr val="dk1"/>
                        </a:solidFill>
                        <a:latin typeface="Calibri"/>
                        <a:ea typeface="Calibri"/>
                        <a:cs typeface="Calibri"/>
                        <a:sym typeface="Calibri"/>
                      </a:endParaRPr>
                    </a:p>
                    <a:p>
                      <a:pPr marL="323850" marR="0" lvl="0" indent="-171450" algn="l" rtl="0">
                        <a:lnSpc>
                          <a:spcPct val="100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Big Idea: The sun always rises in the east.</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Conclusion: The sun will rise in the east tomorrow.</a:t>
                      </a:r>
                      <a:endParaRPr sz="1200" b="0"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96"/>
        <p:cNvGrpSpPr/>
        <p:nvPr/>
      </p:nvGrpSpPr>
      <p:grpSpPr>
        <a:xfrm>
          <a:off x="0" y="0"/>
          <a:ext cx="0" cy="0"/>
          <a:chOff x="0" y="0"/>
          <a:chExt cx="0" cy="0"/>
        </a:xfrm>
      </p:grpSpPr>
      <p:sp>
        <p:nvSpPr>
          <p:cNvPr id="297" name="Google Shape;297;g340fcfde316_0_31"/>
          <p:cNvSpPr txBox="1"/>
          <p:nvPr/>
        </p:nvSpPr>
        <p:spPr>
          <a:xfrm>
            <a:off x="102306" y="105013"/>
            <a:ext cx="11987400" cy="323100"/>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chemeClr val="lt1"/>
                </a:solidFill>
                <a:latin typeface="Calibri"/>
                <a:ea typeface="Calibri"/>
                <a:cs typeface="Calibri"/>
                <a:sym typeface="Calibri"/>
              </a:rPr>
              <a:t>Religion and Worldviews knowledge organiser 9:3-</a:t>
            </a:r>
            <a:r>
              <a:rPr lang="en-GB" sz="1500" b="1">
                <a:solidFill>
                  <a:schemeClr val="lt1"/>
                </a:solidFill>
                <a:latin typeface="Calibri"/>
                <a:ea typeface="Calibri"/>
                <a:cs typeface="Calibri"/>
                <a:sym typeface="Calibri"/>
              </a:rPr>
              <a:t>Can philosophy answer ultimate questions?</a:t>
            </a:r>
            <a:endParaRPr b="1">
              <a:solidFill>
                <a:schemeClr val="lt1"/>
              </a:solidFill>
              <a:latin typeface="Calibri"/>
              <a:ea typeface="Calibri"/>
              <a:cs typeface="Calibri"/>
              <a:sym typeface="Calibri"/>
            </a:endParaRPr>
          </a:p>
        </p:txBody>
      </p:sp>
      <p:sp>
        <p:nvSpPr>
          <p:cNvPr id="298" name="Google Shape;298;g340fcfde316_0_31"/>
          <p:cNvSpPr txBox="1"/>
          <p:nvPr/>
        </p:nvSpPr>
        <p:spPr>
          <a:xfrm>
            <a:off x="10970569" y="288917"/>
            <a:ext cx="968400" cy="296700"/>
          </a:xfrm>
          <a:prstGeom prst="rect">
            <a:avLst/>
          </a:prstGeom>
          <a:noFill/>
          <a:ln>
            <a:noFill/>
          </a:ln>
        </p:spPr>
        <p:txBody>
          <a:bodyPr spcFirstLastPara="1" wrap="square" lIns="74275" tIns="37125" rIns="74275" bIns="371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chemeClr val="lt1"/>
                </a:solidFill>
                <a:latin typeface="Arial"/>
                <a:ea typeface="Arial"/>
                <a:cs typeface="Arial"/>
                <a:sym typeface="Arial"/>
              </a:rPr>
              <a:t>Page </a:t>
            </a:r>
            <a:fld id="{00000000-1234-1234-1234-123412341234}" type="slidenum">
              <a:rPr lang="en-GB" sz="1400" b="0" i="0" u="none" strike="noStrike" cap="none">
                <a:solidFill>
                  <a:schemeClr val="lt1"/>
                </a:solidFill>
                <a:latin typeface="Arial"/>
                <a:ea typeface="Arial"/>
                <a:cs typeface="Arial"/>
                <a:sym typeface="Arial"/>
              </a:rPr>
              <a:t>27</a:t>
            </a:fld>
            <a:endParaRPr sz="1400" b="0" i="0" u="none" strike="noStrike" cap="none">
              <a:solidFill>
                <a:schemeClr val="lt1"/>
              </a:solidFill>
              <a:latin typeface="Arial"/>
              <a:ea typeface="Arial"/>
              <a:cs typeface="Arial"/>
              <a:sym typeface="Arial"/>
            </a:endParaRPr>
          </a:p>
        </p:txBody>
      </p:sp>
      <p:graphicFrame>
        <p:nvGraphicFramePr>
          <p:cNvPr id="299" name="Google Shape;299;g340fcfde316_0_31"/>
          <p:cNvGraphicFramePr/>
          <p:nvPr>
            <p:extLst>
              <p:ext uri="{D42A27DB-BD31-4B8C-83A1-F6EECF244321}">
                <p14:modId xmlns:p14="http://schemas.microsoft.com/office/powerpoint/2010/main" val="85578506"/>
              </p:ext>
            </p:extLst>
          </p:nvPr>
        </p:nvGraphicFramePr>
        <p:xfrm>
          <a:off x="271042" y="585585"/>
          <a:ext cx="11667975" cy="5775863"/>
        </p:xfrm>
        <a:graphic>
          <a:graphicData uri="http://schemas.openxmlformats.org/drawingml/2006/table">
            <a:tbl>
              <a:tblPr firstRow="1" bandRow="1">
                <a:noFill/>
                <a:tableStyleId>{79F1E117-1295-4EC3-947D-17D092A7BB19}</a:tableStyleId>
              </a:tblPr>
              <a:tblGrid>
                <a:gridCol w="420950">
                  <a:extLst>
                    <a:ext uri="{9D8B030D-6E8A-4147-A177-3AD203B41FA5}">
                      <a16:colId xmlns:a16="http://schemas.microsoft.com/office/drawing/2014/main" val="20000"/>
                    </a:ext>
                  </a:extLst>
                </a:gridCol>
                <a:gridCol w="11247025">
                  <a:extLst>
                    <a:ext uri="{9D8B030D-6E8A-4147-A177-3AD203B41FA5}">
                      <a16:colId xmlns:a16="http://schemas.microsoft.com/office/drawing/2014/main" val="20001"/>
                    </a:ext>
                  </a:extLst>
                </a:gridCol>
              </a:tblGrid>
              <a:tr h="248825">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dk1"/>
                          </a:solidFill>
                          <a:latin typeface="Calibri"/>
                          <a:ea typeface="Calibri"/>
                          <a:cs typeface="Calibri"/>
                          <a:sym typeface="Calibri"/>
                        </a:rPr>
                        <a:t>F</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99593">
                        <a:alpha val="72940"/>
                      </a:srgbClr>
                    </a:solidFill>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200" b="1" u="none" strike="noStrike" cap="none">
                          <a:solidFill>
                            <a:schemeClr val="dk1"/>
                          </a:solidFill>
                          <a:latin typeface="Calibri"/>
                          <a:ea typeface="Calibri"/>
                          <a:cs typeface="Calibri"/>
                          <a:sym typeface="Calibri"/>
                        </a:rPr>
                        <a:t>Examples of thought experiments </a:t>
                      </a:r>
                      <a:endParaRPr sz="12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99593">
                        <a:alpha val="72940"/>
                      </a:srgbClr>
                    </a:solidFill>
                  </a:tcPr>
                </a:tc>
                <a:extLst>
                  <a:ext uri="{0D108BD9-81ED-4DB2-BD59-A6C34878D82A}">
                    <a16:rowId xmlns:a16="http://schemas.microsoft.com/office/drawing/2014/main" val="10000"/>
                  </a:ext>
                </a:extLst>
              </a:tr>
              <a:tr h="248825">
                <a:tc>
                  <a:txBody>
                    <a:bodyPr/>
                    <a:lstStyle/>
                    <a:p>
                      <a:pPr marL="0" marR="0" lvl="0" indent="0" algn="ctr" rtl="0">
                        <a:lnSpc>
                          <a:spcPct val="100000"/>
                        </a:lnSpc>
                        <a:spcBef>
                          <a:spcPts val="0"/>
                        </a:spcBef>
                        <a:spcAft>
                          <a:spcPts val="0"/>
                        </a:spcAft>
                        <a:buClr>
                          <a:srgbClr val="000000"/>
                        </a:buClr>
                        <a:buSzPts val="1100"/>
                        <a:buFont typeface="Arial"/>
                        <a:buNone/>
                      </a:pPr>
                      <a:r>
                        <a:rPr lang="en-GB" sz="1100">
                          <a:solidFill>
                            <a:schemeClr val="dk1"/>
                          </a:solidFill>
                          <a:latin typeface="Calibri"/>
                          <a:ea typeface="Calibri"/>
                          <a:cs typeface="Calibri"/>
                          <a:sym typeface="Calibri"/>
                        </a:rPr>
                        <a:t>4</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200" b="0" u="none" strike="noStrike" cap="none" dirty="0">
                          <a:solidFill>
                            <a:schemeClr val="dk1"/>
                          </a:solidFill>
                          <a:latin typeface="Calibri"/>
                          <a:ea typeface="Calibri"/>
                          <a:cs typeface="Calibri"/>
                          <a:sym typeface="Calibri"/>
                        </a:rPr>
                        <a:t>A metaphysical thought experiment - </a:t>
                      </a:r>
                      <a:r>
                        <a:rPr lang="en-GB" sz="1200" b="0" dirty="0">
                          <a:solidFill>
                            <a:schemeClr val="dk1"/>
                          </a:solidFill>
                          <a:latin typeface="Calibri"/>
                          <a:ea typeface="Calibri"/>
                          <a:cs typeface="Calibri"/>
                          <a:sym typeface="Calibri"/>
                        </a:rPr>
                        <a:t>Ship of Theseus is an ancient thought experiment about identity and change. It asks: “If you replace every part of something, is it still the same thing?”</a:t>
                      </a:r>
                      <a:endParaRPr sz="1200" b="0"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0" dirty="0">
                          <a:solidFill>
                            <a:schemeClr val="dk1"/>
                          </a:solidFill>
                          <a:latin typeface="Calibri"/>
                          <a:ea typeface="Calibri"/>
                          <a:cs typeface="Calibri"/>
                          <a:sym typeface="Calibri"/>
                        </a:rPr>
                        <a:t>The Story</a:t>
                      </a:r>
                      <a:endParaRPr sz="1200" b="0" dirty="0">
                        <a:solidFill>
                          <a:schemeClr val="dk1"/>
                        </a:solidFill>
                        <a:latin typeface="Calibri"/>
                        <a:ea typeface="Calibri"/>
                        <a:cs typeface="Calibri"/>
                        <a:sym typeface="Calibri"/>
                      </a:endParaRPr>
                    </a:p>
                    <a:p>
                      <a:pPr marL="323850" marR="0" lvl="0" indent="-171450" algn="l" rtl="0">
                        <a:lnSpc>
                          <a:spcPct val="100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There’s a famous ship owned by a Greek hero, Theseus.</a:t>
                      </a:r>
                      <a:endParaRPr sz="1200" b="0" dirty="0">
                        <a:solidFill>
                          <a:schemeClr val="dk1"/>
                        </a:solidFill>
                        <a:latin typeface="Calibri"/>
                        <a:ea typeface="Calibri"/>
                        <a:cs typeface="Calibri"/>
                        <a:sym typeface="Calibri"/>
                      </a:endParaRPr>
                    </a:p>
                    <a:p>
                      <a:pPr marL="323850" marR="0" lvl="0" indent="-171450" algn="l" rtl="0">
                        <a:lnSpc>
                          <a:spcPct val="100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Over time, parts of the ship (like wooden planks) start to rot.</a:t>
                      </a:r>
                      <a:endParaRPr sz="1200" b="0" dirty="0">
                        <a:solidFill>
                          <a:schemeClr val="dk1"/>
                        </a:solidFill>
                        <a:latin typeface="Calibri"/>
                        <a:ea typeface="Calibri"/>
                        <a:cs typeface="Calibri"/>
                        <a:sym typeface="Calibri"/>
                      </a:endParaRPr>
                    </a:p>
                    <a:p>
                      <a:pPr marL="323850" marR="0" lvl="0" indent="-171450" algn="l" rtl="0">
                        <a:lnSpc>
                          <a:spcPct val="100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One by one, the planks are replaced with brand-new wood.</a:t>
                      </a:r>
                      <a:endParaRPr sz="1200" b="0" dirty="0">
                        <a:solidFill>
                          <a:schemeClr val="dk1"/>
                        </a:solidFill>
                        <a:latin typeface="Calibri"/>
                        <a:ea typeface="Calibri"/>
                        <a:cs typeface="Calibri"/>
                        <a:sym typeface="Calibri"/>
                      </a:endParaRPr>
                    </a:p>
                    <a:p>
                      <a:pPr marL="323850" marR="0" lvl="0" indent="-171450" algn="l" rtl="0">
                        <a:lnSpc>
                          <a:spcPct val="100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Eventually, every single plank has been replaced</a:t>
                      </a:r>
                      <a:endParaRPr sz="1200" b="0" dirty="0">
                        <a:solidFill>
                          <a:schemeClr val="dk1"/>
                        </a:solidFill>
                        <a:latin typeface="Calibri"/>
                        <a:ea typeface="Calibri"/>
                        <a:cs typeface="Calibri"/>
                        <a:sym typeface="Calibri"/>
                      </a:endParaRPr>
                    </a:p>
                    <a:p>
                      <a:pPr marL="457200" marR="0" lvl="0" indent="0" algn="l" rtl="0">
                        <a:lnSpc>
                          <a:spcPct val="100000"/>
                        </a:lnSpc>
                        <a:spcBef>
                          <a:spcPts val="0"/>
                        </a:spcBef>
                        <a:spcAft>
                          <a:spcPts val="0"/>
                        </a:spcAft>
                        <a:buNone/>
                      </a:pPr>
                      <a:endParaRPr sz="1200" b="0"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r>
                        <a:rPr lang="en-GB" sz="1200" b="0" dirty="0">
                          <a:solidFill>
                            <a:schemeClr val="dk1"/>
                          </a:solidFill>
                          <a:latin typeface="Calibri"/>
                          <a:ea typeface="Calibri"/>
                          <a:cs typeface="Calibri"/>
                          <a:sym typeface="Calibri"/>
                        </a:rPr>
                        <a:t>The Big Question: Is it still the same ship, or is it now a different ship?</a:t>
                      </a:r>
                      <a:endParaRPr sz="1200" b="0"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endParaRPr sz="1200" b="0"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r>
                        <a:rPr lang="en-GB" sz="1200" b="0" dirty="0">
                          <a:solidFill>
                            <a:schemeClr val="dk1"/>
                          </a:solidFill>
                          <a:latin typeface="Calibri"/>
                          <a:ea typeface="Calibri"/>
                          <a:cs typeface="Calibri"/>
                          <a:sym typeface="Calibri"/>
                        </a:rPr>
                        <a:t>Bonus Twist: What if someone took all the old planks and rebuilt the original ship somewhere else?</a:t>
                      </a:r>
                      <a:endParaRPr sz="1200" b="0"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endParaRPr sz="1200" b="0"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r>
                        <a:rPr lang="en-GB" sz="1200" b="0" dirty="0">
                          <a:solidFill>
                            <a:schemeClr val="dk1"/>
                          </a:solidFill>
                          <a:latin typeface="Calibri"/>
                          <a:ea typeface="Calibri"/>
                          <a:cs typeface="Calibri"/>
                          <a:sym typeface="Calibri"/>
                        </a:rPr>
                        <a:t>Which one is the real Ship of Theseus? The one with new planks or the one rebuilt with the old planks?</a:t>
                      </a:r>
                      <a:endParaRPr sz="1200" b="0" i="1" u="none" strike="noStrike" cap="none" dirty="0">
                        <a:solidFill>
                          <a:srgbClr val="333333"/>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48825">
                <a:tc>
                  <a:txBody>
                    <a:bodyPr/>
                    <a:lstStyle/>
                    <a:p>
                      <a:pPr marL="0" marR="0" lvl="0" indent="0" algn="ctr" rtl="0">
                        <a:lnSpc>
                          <a:spcPct val="100000"/>
                        </a:lnSpc>
                        <a:spcBef>
                          <a:spcPts val="0"/>
                        </a:spcBef>
                        <a:spcAft>
                          <a:spcPts val="0"/>
                        </a:spcAft>
                        <a:buClr>
                          <a:srgbClr val="000000"/>
                        </a:buClr>
                        <a:buSzPts val="1100"/>
                        <a:buFont typeface="Arial"/>
                        <a:buNone/>
                      </a:pPr>
                      <a:r>
                        <a:rPr lang="en-GB" sz="1100">
                          <a:solidFill>
                            <a:schemeClr val="dk1"/>
                          </a:solidFill>
                          <a:latin typeface="Calibri"/>
                          <a:ea typeface="Calibri"/>
                          <a:cs typeface="Calibri"/>
                          <a:sym typeface="Calibri"/>
                        </a:rPr>
                        <a:t>5</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200" b="0" u="none" strike="noStrike" cap="none" dirty="0">
                          <a:solidFill>
                            <a:schemeClr val="dk1"/>
                          </a:solidFill>
                          <a:latin typeface="Calibri"/>
                          <a:ea typeface="Calibri"/>
                          <a:cs typeface="Calibri"/>
                          <a:sym typeface="Calibri"/>
                        </a:rPr>
                        <a:t>An ethical thought problem - The trolley problem  </a:t>
                      </a:r>
                      <a:r>
                        <a:rPr lang="en-GB" sz="1200" b="0" dirty="0">
                          <a:solidFill>
                            <a:schemeClr val="dk1"/>
                          </a:solidFill>
                          <a:latin typeface="Calibri"/>
                          <a:ea typeface="Calibri"/>
                          <a:cs typeface="Calibri"/>
                          <a:sym typeface="Calibri"/>
                        </a:rPr>
                        <a:t>is a famous thought experiment about morality—what is the right thing to do when you have to make a difficult choice?</a:t>
                      </a:r>
                      <a:endParaRPr sz="1200" b="0"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0" dirty="0">
                          <a:solidFill>
                            <a:schemeClr val="dk1"/>
                          </a:solidFill>
                          <a:latin typeface="Calibri"/>
                          <a:ea typeface="Calibri"/>
                          <a:cs typeface="Calibri"/>
                          <a:sym typeface="Calibri"/>
                        </a:rPr>
                        <a:t>The problem </a:t>
                      </a:r>
                      <a:endParaRPr sz="1200" b="0"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0" u="none" strike="noStrike" cap="none" dirty="0">
                          <a:solidFill>
                            <a:schemeClr val="dk1"/>
                          </a:solidFill>
                          <a:latin typeface="Calibri"/>
                          <a:ea typeface="Calibri"/>
                          <a:cs typeface="Calibri"/>
                          <a:sym typeface="Calibri"/>
                        </a:rPr>
                        <a:t>A runaway trolley or train is on course to collide with and kill 5  people down the track, but a driver or bystander can intervene and divert the vehicle to kill just one person on a different track. What should you do?</a:t>
                      </a:r>
                      <a:endParaRPr sz="1200" b="0"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200" b="0"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0" dirty="0">
                          <a:solidFill>
                            <a:schemeClr val="dk1"/>
                          </a:solidFill>
                          <a:latin typeface="Calibri"/>
                          <a:ea typeface="Calibri"/>
                          <a:cs typeface="Calibri"/>
                          <a:sym typeface="Calibri"/>
                        </a:rPr>
                        <a:t>The Big Question</a:t>
                      </a:r>
                      <a:endParaRPr sz="1200" b="0" dirty="0">
                        <a:solidFill>
                          <a:schemeClr val="dk1"/>
                        </a:solidFill>
                        <a:latin typeface="Calibri"/>
                        <a:ea typeface="Calibri"/>
                        <a:cs typeface="Calibri"/>
                        <a:sym typeface="Calibri"/>
                      </a:endParaRPr>
                    </a:p>
                    <a:p>
                      <a:pPr marL="323850" marR="0" lvl="0" indent="-171450" algn="l" rtl="0">
                        <a:lnSpc>
                          <a:spcPct val="100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Should you pull the lever and sacrifice one person to save five?</a:t>
                      </a:r>
                      <a:endParaRPr sz="1200" b="0" dirty="0">
                        <a:solidFill>
                          <a:schemeClr val="dk1"/>
                        </a:solidFill>
                        <a:latin typeface="Calibri"/>
                        <a:ea typeface="Calibri"/>
                        <a:cs typeface="Calibri"/>
                        <a:sym typeface="Calibri"/>
                      </a:endParaRPr>
                    </a:p>
                    <a:p>
                      <a:pPr marL="323850" marR="0" lvl="0" indent="-171450" algn="l" rtl="0">
                        <a:lnSpc>
                          <a:spcPct val="100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Or should you do nothing and let the trolley hit the five people?</a:t>
                      </a:r>
                      <a:endParaRPr sz="1200" b="0" dirty="0">
                        <a:solidFill>
                          <a:schemeClr val="dk1"/>
                        </a:solidFill>
                        <a:latin typeface="Calibri"/>
                        <a:ea typeface="Calibri"/>
                        <a:cs typeface="Calibri"/>
                        <a:sym typeface="Calibri"/>
                      </a:endParaRPr>
                    </a:p>
                    <a:p>
                      <a:pPr marL="457200" marR="0" lvl="0" indent="0" algn="l" rtl="0">
                        <a:lnSpc>
                          <a:spcPct val="100000"/>
                        </a:lnSpc>
                        <a:spcBef>
                          <a:spcPts val="0"/>
                        </a:spcBef>
                        <a:spcAft>
                          <a:spcPts val="0"/>
                        </a:spcAft>
                        <a:buNone/>
                      </a:pPr>
                      <a:endParaRPr sz="1200" b="0"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200" b="0" dirty="0">
                          <a:solidFill>
                            <a:schemeClr val="dk1"/>
                          </a:solidFill>
                          <a:latin typeface="Calibri"/>
                          <a:ea typeface="Calibri"/>
                          <a:cs typeface="Calibri"/>
                          <a:sym typeface="Calibri"/>
                        </a:rPr>
                        <a:t>Why This Problem is So Hard</a:t>
                      </a:r>
                      <a:endParaRPr sz="1200" b="0" dirty="0">
                        <a:solidFill>
                          <a:schemeClr val="dk1"/>
                        </a:solidFill>
                        <a:latin typeface="Calibri"/>
                        <a:ea typeface="Calibri"/>
                        <a:cs typeface="Calibri"/>
                        <a:sym typeface="Calibri"/>
                      </a:endParaRPr>
                    </a:p>
                    <a:p>
                      <a:pPr marL="323850" marR="0" lvl="0" indent="-171450" algn="l" rtl="0">
                        <a:lnSpc>
                          <a:spcPct val="100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If you pull the lever, you are choosing to kill one person.</a:t>
                      </a:r>
                      <a:endParaRPr sz="1200" b="0" dirty="0">
                        <a:solidFill>
                          <a:schemeClr val="dk1"/>
                        </a:solidFill>
                        <a:latin typeface="Calibri"/>
                        <a:ea typeface="Calibri"/>
                        <a:cs typeface="Calibri"/>
                        <a:sym typeface="Calibri"/>
                      </a:endParaRPr>
                    </a:p>
                    <a:p>
                      <a:pPr marL="323850" marR="0" lvl="0" indent="-171450" algn="l" rtl="0">
                        <a:lnSpc>
                          <a:spcPct val="100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If you do nothing, five people die, but you didn’t directly cause it.</a:t>
                      </a:r>
                      <a:endParaRPr sz="1200" b="0" dirty="0">
                        <a:solidFill>
                          <a:schemeClr val="dk1"/>
                        </a:solidFill>
                        <a:latin typeface="Calibri"/>
                        <a:ea typeface="Calibri"/>
                        <a:cs typeface="Calibri"/>
                        <a:sym typeface="Calibri"/>
                      </a:endParaRPr>
                    </a:p>
                    <a:p>
                      <a:pPr marL="457200" marR="0" lvl="0" indent="0" algn="l" rtl="0">
                        <a:lnSpc>
                          <a:spcPct val="100000"/>
                        </a:lnSpc>
                        <a:spcBef>
                          <a:spcPts val="0"/>
                        </a:spcBef>
                        <a:spcAft>
                          <a:spcPts val="0"/>
                        </a:spcAft>
                        <a:buNone/>
                      </a:pPr>
                      <a:endParaRPr sz="1200" b="0"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r>
                        <a:rPr lang="en-GB" sz="1200" b="0" dirty="0">
                          <a:solidFill>
                            <a:schemeClr val="dk1"/>
                          </a:solidFill>
                          <a:latin typeface="Calibri"/>
                          <a:ea typeface="Calibri"/>
                          <a:cs typeface="Calibri"/>
                          <a:sym typeface="Calibri"/>
                        </a:rPr>
                        <a:t>Why It Matters? This thought experiment makes us think about ethics (what is right and wrong) and how we make difficult choices. It also applies to real-life situations, like:</a:t>
                      </a:r>
                      <a:endParaRPr sz="1200" b="0" dirty="0">
                        <a:solidFill>
                          <a:schemeClr val="dk1"/>
                        </a:solidFill>
                        <a:latin typeface="Calibri"/>
                        <a:ea typeface="Calibri"/>
                        <a:cs typeface="Calibri"/>
                        <a:sym typeface="Calibri"/>
                      </a:endParaRPr>
                    </a:p>
                    <a:p>
                      <a:pPr marL="323850" marR="0" lvl="0" indent="-171450" algn="l" rtl="0">
                        <a:lnSpc>
                          <a:spcPct val="100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Doctors deciding which patients get life-saving treatment first.</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Self-driving cars choosing how to react in an accident.</a:t>
                      </a:r>
                      <a:endParaRPr sz="1200" b="0"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04"/>
        <p:cNvGrpSpPr/>
        <p:nvPr/>
      </p:nvGrpSpPr>
      <p:grpSpPr>
        <a:xfrm>
          <a:off x="0" y="0"/>
          <a:ext cx="0" cy="0"/>
          <a:chOff x="0" y="0"/>
          <a:chExt cx="0" cy="0"/>
        </a:xfrm>
      </p:grpSpPr>
      <p:sp>
        <p:nvSpPr>
          <p:cNvPr id="305" name="Google Shape;305;g340fcfde316_0_38"/>
          <p:cNvSpPr txBox="1"/>
          <p:nvPr/>
        </p:nvSpPr>
        <p:spPr>
          <a:xfrm>
            <a:off x="76006" y="162688"/>
            <a:ext cx="11987400" cy="323100"/>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chemeClr val="lt1"/>
                </a:solidFill>
                <a:latin typeface="Calibri"/>
                <a:ea typeface="Calibri"/>
                <a:cs typeface="Calibri"/>
                <a:sym typeface="Calibri"/>
              </a:rPr>
              <a:t>Religion and Worldviews knowledge organiser 9:3- </a:t>
            </a:r>
            <a:r>
              <a:rPr lang="en-GB" sz="1500" b="1" i="0" u="none" strike="noStrike" cap="none">
                <a:solidFill>
                  <a:schemeClr val="lt1"/>
                </a:solidFill>
                <a:latin typeface="Calibri"/>
                <a:ea typeface="Calibri"/>
                <a:cs typeface="Calibri"/>
                <a:sym typeface="Calibri"/>
              </a:rPr>
              <a:t>Can philosophy answer </a:t>
            </a:r>
            <a:r>
              <a:rPr lang="en-GB" sz="1500" b="1">
                <a:solidFill>
                  <a:schemeClr val="lt1"/>
                </a:solidFill>
                <a:latin typeface="Calibri"/>
                <a:ea typeface="Calibri"/>
                <a:cs typeface="Calibri"/>
                <a:sym typeface="Calibri"/>
              </a:rPr>
              <a:t>ul</a:t>
            </a:r>
            <a:r>
              <a:rPr lang="en-GB" sz="1500" b="1" i="0" u="none" strike="noStrike" cap="none">
                <a:solidFill>
                  <a:schemeClr val="lt1"/>
                </a:solidFill>
                <a:latin typeface="Calibri"/>
                <a:ea typeface="Calibri"/>
                <a:cs typeface="Calibri"/>
                <a:sym typeface="Calibri"/>
              </a:rPr>
              <a:t>timate </a:t>
            </a:r>
            <a:r>
              <a:rPr lang="en-GB" sz="1500" b="1">
                <a:solidFill>
                  <a:schemeClr val="lt1"/>
                </a:solidFill>
                <a:latin typeface="Calibri"/>
                <a:ea typeface="Calibri"/>
                <a:cs typeface="Calibri"/>
                <a:sym typeface="Calibri"/>
              </a:rPr>
              <a:t>q</a:t>
            </a:r>
            <a:r>
              <a:rPr lang="en-GB" sz="1500" b="1" i="0" u="none" strike="noStrike" cap="none">
                <a:solidFill>
                  <a:schemeClr val="lt1"/>
                </a:solidFill>
                <a:latin typeface="Calibri"/>
                <a:ea typeface="Calibri"/>
                <a:cs typeface="Calibri"/>
                <a:sym typeface="Calibri"/>
              </a:rPr>
              <a:t>uestions?</a:t>
            </a:r>
            <a:endParaRPr sz="1400" b="1" i="0" u="none" strike="noStrike" cap="none">
              <a:solidFill>
                <a:schemeClr val="lt1"/>
              </a:solidFill>
              <a:latin typeface="Calibri"/>
              <a:ea typeface="Calibri"/>
              <a:cs typeface="Calibri"/>
              <a:sym typeface="Calibri"/>
            </a:endParaRPr>
          </a:p>
        </p:txBody>
      </p:sp>
      <p:graphicFrame>
        <p:nvGraphicFramePr>
          <p:cNvPr id="306" name="Google Shape;306;g340fcfde316_0_38"/>
          <p:cNvGraphicFramePr/>
          <p:nvPr>
            <p:extLst>
              <p:ext uri="{D42A27DB-BD31-4B8C-83A1-F6EECF244321}">
                <p14:modId xmlns:p14="http://schemas.microsoft.com/office/powerpoint/2010/main" val="1671426072"/>
              </p:ext>
            </p:extLst>
          </p:nvPr>
        </p:nvGraphicFramePr>
        <p:xfrm>
          <a:off x="163427" y="759935"/>
          <a:ext cx="11812550" cy="1760290"/>
        </p:xfrm>
        <a:graphic>
          <a:graphicData uri="http://schemas.openxmlformats.org/drawingml/2006/table">
            <a:tbl>
              <a:tblPr firstRow="1" bandRow="1">
                <a:noFill/>
                <a:tableStyleId>{79F1E117-1295-4EC3-947D-17D092A7BB19}</a:tableStyleId>
              </a:tblPr>
              <a:tblGrid>
                <a:gridCol w="486250">
                  <a:extLst>
                    <a:ext uri="{9D8B030D-6E8A-4147-A177-3AD203B41FA5}">
                      <a16:colId xmlns:a16="http://schemas.microsoft.com/office/drawing/2014/main" val="20000"/>
                    </a:ext>
                  </a:extLst>
                </a:gridCol>
                <a:gridCol w="11326300">
                  <a:extLst>
                    <a:ext uri="{9D8B030D-6E8A-4147-A177-3AD203B41FA5}">
                      <a16:colId xmlns:a16="http://schemas.microsoft.com/office/drawing/2014/main" val="20001"/>
                    </a:ext>
                  </a:extLst>
                </a:gridCol>
              </a:tblGrid>
              <a:tr h="262775">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dk1"/>
                          </a:solidFill>
                          <a:latin typeface="Calibri"/>
                          <a:ea typeface="Calibri"/>
                          <a:cs typeface="Calibri"/>
                          <a:sym typeface="Calibri"/>
                        </a:rPr>
                        <a:t>G</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99593">
                        <a:alpha val="72940"/>
                      </a:srgbClr>
                    </a:solidFill>
                  </a:tcPr>
                </a:tc>
                <a:tc>
                  <a:txBody>
                    <a:bodyPr/>
                    <a:lstStyle/>
                    <a:p>
                      <a:pPr marL="0" marR="0" lvl="0" indent="0" algn="l" rtl="0">
                        <a:lnSpc>
                          <a:spcPct val="100000"/>
                        </a:lnSpc>
                        <a:spcBef>
                          <a:spcPts val="0"/>
                        </a:spcBef>
                        <a:spcAft>
                          <a:spcPts val="0"/>
                        </a:spcAft>
                        <a:buClr>
                          <a:schemeClr val="dk1"/>
                        </a:buClr>
                        <a:buSzPts val="800"/>
                        <a:buFont typeface="Arial"/>
                        <a:buNone/>
                      </a:pPr>
                      <a:r>
                        <a:rPr lang="en-GB" sz="1200" b="1" strike="noStrike" cap="none" dirty="0">
                          <a:solidFill>
                            <a:schemeClr val="dk1"/>
                          </a:solidFill>
                          <a:latin typeface="Calibri"/>
                          <a:ea typeface="Calibri"/>
                          <a:cs typeface="Calibri"/>
                          <a:sym typeface="Calibri"/>
                        </a:rPr>
                        <a:t>Why should we question what we think about Ultimate Questions? </a:t>
                      </a:r>
                      <a:r>
                        <a:rPr lang="en-GB" sz="1200" b="1" dirty="0">
                          <a:solidFill>
                            <a:schemeClr val="dk1"/>
                          </a:solidFill>
                          <a:latin typeface="Calibri"/>
                          <a:ea typeface="Calibri"/>
                          <a:cs typeface="Calibri"/>
                          <a:sym typeface="Calibri"/>
                        </a:rPr>
                        <a:t>A metaphysical Thought experiment - Plato’s Cave </a:t>
                      </a:r>
                      <a:endParaRPr sz="1200" b="0" i="0" strike="noStrike" cap="none"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rgbClr val="000000"/>
                      </a:solidFill>
                      <a:prstDash val="solid"/>
                      <a:round/>
                      <a:headEnd type="none" w="sm" len="sm"/>
                      <a:tailEnd type="none" w="sm" len="sm"/>
                    </a:lnB>
                    <a:solidFill>
                      <a:srgbClr val="D99593">
                        <a:alpha val="72940"/>
                      </a:srgbClr>
                    </a:solidFill>
                  </a:tcPr>
                </a:tc>
                <a:extLst>
                  <a:ext uri="{0D108BD9-81ED-4DB2-BD59-A6C34878D82A}">
                    <a16:rowId xmlns:a16="http://schemas.microsoft.com/office/drawing/2014/main" val="10000"/>
                  </a:ext>
                </a:extLst>
              </a:tr>
              <a:tr h="248825">
                <a:tc>
                  <a:txBody>
                    <a:bodyPr/>
                    <a:lstStyle/>
                    <a:p>
                      <a:pPr marL="0" marR="0" lvl="0" indent="0" algn="ctr" rtl="0">
                        <a:lnSpc>
                          <a:spcPct val="100000"/>
                        </a:lnSpc>
                        <a:spcBef>
                          <a:spcPts val="0"/>
                        </a:spcBef>
                        <a:spcAft>
                          <a:spcPts val="0"/>
                        </a:spcAft>
                        <a:buClr>
                          <a:srgbClr val="000000"/>
                        </a:buClr>
                        <a:buSzPts val="1100"/>
                        <a:buFont typeface="Arial"/>
                        <a:buNone/>
                      </a:pPr>
                      <a:r>
                        <a:rPr lang="en-GB" sz="1100">
                          <a:solidFill>
                            <a:schemeClr val="dk1"/>
                          </a:solidFill>
                          <a:latin typeface="Calibri"/>
                          <a:ea typeface="Calibri"/>
                          <a:cs typeface="Calibri"/>
                          <a:sym typeface="Calibri"/>
                        </a:rPr>
                        <a:t>1</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Trebuchet MS"/>
                        <a:buNone/>
                      </a:pPr>
                      <a:r>
                        <a:rPr lang="en-GB" sz="1200" u="none" strike="noStrike" cap="none">
                          <a:solidFill>
                            <a:schemeClr val="dk1"/>
                          </a:solidFill>
                          <a:highlight>
                            <a:srgbClr val="FFFFFF"/>
                          </a:highlight>
                          <a:latin typeface="Calibri"/>
                          <a:ea typeface="Calibri"/>
                          <a:cs typeface="Calibri"/>
                          <a:sym typeface="Calibri"/>
                        </a:rPr>
                        <a:t>In this allegory and thought experiment, Plato describes a group of people who are chained in a cave, only able to see shadows on a wall. They believe that these shadows are the only reality, as they have never known anything else. One person is freed and makes his way out of the cave to discover the real world. If he goes back to the cave, will the others believe him?</a:t>
                      </a:r>
                      <a:endParaRPr sz="1200" i="0" u="none" strike="noStrike" cap="none">
                        <a:solidFill>
                          <a:schemeClr val="dk1"/>
                        </a:solidFill>
                        <a:latin typeface="Calibri"/>
                        <a:ea typeface="Calibri"/>
                        <a:cs typeface="Calibri"/>
                        <a:sym typeface="Calibri"/>
                      </a:endParaRPr>
                    </a:p>
                  </a:txBody>
                  <a:tcPr marL="68600" marR="68600" marT="34300" marB="343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410250">
                <a:tc>
                  <a:txBody>
                    <a:bodyPr/>
                    <a:lstStyle/>
                    <a:p>
                      <a:pPr marL="0" marR="0" lvl="0" indent="0" algn="ctr" rtl="0">
                        <a:lnSpc>
                          <a:spcPct val="100000"/>
                        </a:lnSpc>
                        <a:spcBef>
                          <a:spcPts val="0"/>
                        </a:spcBef>
                        <a:spcAft>
                          <a:spcPts val="0"/>
                        </a:spcAft>
                        <a:buClr>
                          <a:srgbClr val="000000"/>
                        </a:buClr>
                        <a:buSzPts val="1100"/>
                        <a:buFont typeface="Arial"/>
                        <a:buNone/>
                      </a:pPr>
                      <a:r>
                        <a:rPr lang="en-GB" sz="1100">
                          <a:solidFill>
                            <a:schemeClr val="dk1"/>
                          </a:solidFill>
                          <a:latin typeface="Calibri"/>
                          <a:ea typeface="Calibri"/>
                          <a:cs typeface="Calibri"/>
                          <a:sym typeface="Calibri"/>
                        </a:rPr>
                        <a:t>2</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800"/>
                        <a:buFont typeface="Trebuchet MS"/>
                        <a:buNone/>
                      </a:pPr>
                      <a:r>
                        <a:rPr lang="en-GB" sz="1200">
                          <a:solidFill>
                            <a:schemeClr val="dk1"/>
                          </a:solidFill>
                          <a:latin typeface="Calibri"/>
                          <a:ea typeface="Calibri"/>
                          <a:cs typeface="Calibri"/>
                          <a:sym typeface="Calibri"/>
                        </a:rPr>
                        <a:t>Don’t believe everything you see!</a:t>
                      </a:r>
                      <a:r>
                        <a:rPr lang="en-GB" sz="1200">
                          <a:solidFill>
                            <a:schemeClr val="dk1"/>
                          </a:solidFill>
                          <a:highlight>
                            <a:srgbClr val="FFFFFF"/>
                          </a:highlight>
                          <a:latin typeface="Calibri"/>
                          <a:ea typeface="Calibri"/>
                          <a:cs typeface="Calibri"/>
                          <a:sym typeface="Calibri"/>
                        </a:rPr>
                        <a:t> </a:t>
                      </a:r>
                      <a:r>
                        <a:rPr lang="en-GB" sz="1200" u="none" strike="noStrike" cap="none">
                          <a:solidFill>
                            <a:schemeClr val="dk1"/>
                          </a:solidFill>
                          <a:highlight>
                            <a:srgbClr val="FFFFFF"/>
                          </a:highlight>
                          <a:latin typeface="Calibri"/>
                          <a:ea typeface="Calibri"/>
                          <a:cs typeface="Calibri"/>
                          <a:sym typeface="Calibri"/>
                        </a:rPr>
                        <a:t> Maybe there is something beyond what we see and observe in the world. Maybe our reality, is not reality? Therefore we should question whether there is a heaven, whether there is a God, whether there is life outside of this planet, whether there is more than one world?</a:t>
                      </a:r>
                      <a:endParaRPr sz="1200">
                        <a:solidFill>
                          <a:schemeClr val="dk1"/>
                        </a:solidFill>
                        <a:highlight>
                          <a:srgbClr val="FFFFFF"/>
                        </a:highlight>
                        <a:latin typeface="Calibri"/>
                        <a:ea typeface="Calibri"/>
                        <a:cs typeface="Calibri"/>
                        <a:sym typeface="Calibri"/>
                      </a:endParaRPr>
                    </a:p>
                  </a:txBody>
                  <a:tcPr marL="68600" marR="68600" marT="34300" marB="343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410250">
                <a:tc>
                  <a:txBody>
                    <a:bodyPr/>
                    <a:lstStyle/>
                    <a:p>
                      <a:pPr marL="0" marR="0" lvl="0" indent="0" algn="ctr" rtl="0">
                        <a:lnSpc>
                          <a:spcPct val="100000"/>
                        </a:lnSpc>
                        <a:spcBef>
                          <a:spcPts val="0"/>
                        </a:spcBef>
                        <a:spcAft>
                          <a:spcPts val="0"/>
                        </a:spcAft>
                        <a:buNone/>
                      </a:pPr>
                      <a:r>
                        <a:rPr lang="en-GB" sz="1100">
                          <a:solidFill>
                            <a:schemeClr val="dk1"/>
                          </a:solidFill>
                          <a:latin typeface="Calibri"/>
                          <a:ea typeface="Calibri"/>
                          <a:cs typeface="Calibri"/>
                          <a:sym typeface="Calibri"/>
                        </a:rPr>
                        <a:t>3</a:t>
                      </a:r>
                      <a:endParaRPr sz="110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GB" sz="1200" dirty="0">
                          <a:solidFill>
                            <a:schemeClr val="dk1"/>
                          </a:solidFill>
                          <a:latin typeface="Calibri"/>
                          <a:ea typeface="Calibri"/>
                          <a:cs typeface="Calibri"/>
                          <a:sym typeface="Calibri"/>
                        </a:rPr>
                        <a:t>The real truth isn’t always in what we touch or hear, but in the ideas behind them.</a:t>
                      </a:r>
                      <a:endParaRPr sz="1200" dirty="0">
                        <a:solidFill>
                          <a:schemeClr val="dk1"/>
                        </a:solidFill>
                        <a:latin typeface="Calibri"/>
                        <a:ea typeface="Calibri"/>
                        <a:cs typeface="Calibri"/>
                        <a:sym typeface="Calibri"/>
                      </a:endParaRPr>
                    </a:p>
                    <a:p>
                      <a:pPr marL="0" lvl="0" indent="0" algn="l" rtl="0">
                        <a:spcBef>
                          <a:spcPts val="0"/>
                        </a:spcBef>
                        <a:spcAft>
                          <a:spcPts val="0"/>
                        </a:spcAft>
                        <a:buNone/>
                      </a:pPr>
                      <a:r>
                        <a:rPr lang="en-GB" sz="1200" dirty="0">
                          <a:solidFill>
                            <a:schemeClr val="dk1"/>
                          </a:solidFill>
                          <a:latin typeface="Calibri"/>
                          <a:ea typeface="Calibri"/>
                          <a:cs typeface="Calibri"/>
                          <a:sym typeface="Calibri"/>
                        </a:rPr>
                        <a:t>To understand the world, we should use our </a:t>
                      </a:r>
                      <a:r>
                        <a:rPr lang="en-GB" sz="1200" b="0" dirty="0">
                          <a:solidFill>
                            <a:schemeClr val="dk1"/>
                          </a:solidFill>
                          <a:latin typeface="Calibri"/>
                          <a:ea typeface="Calibri"/>
                          <a:cs typeface="Calibri"/>
                          <a:sym typeface="Calibri"/>
                        </a:rPr>
                        <a:t>mind and reason, </a:t>
                      </a:r>
                      <a:r>
                        <a:rPr lang="en-GB" sz="1200" dirty="0">
                          <a:solidFill>
                            <a:schemeClr val="dk1"/>
                          </a:solidFill>
                          <a:latin typeface="Calibri"/>
                          <a:ea typeface="Calibri"/>
                          <a:cs typeface="Calibri"/>
                          <a:sym typeface="Calibri"/>
                        </a:rPr>
                        <a:t>not just our senses.</a:t>
                      </a:r>
                      <a:endParaRPr sz="1200" dirty="0">
                        <a:solidFill>
                          <a:schemeClr val="dk1"/>
                        </a:solidFill>
                        <a:highlight>
                          <a:srgbClr val="FFFFFF"/>
                        </a:highlight>
                        <a:latin typeface="Calibri"/>
                        <a:ea typeface="Calibri"/>
                        <a:cs typeface="Calibri"/>
                        <a:sym typeface="Calibri"/>
                      </a:endParaRPr>
                    </a:p>
                  </a:txBody>
                  <a:tcPr marL="68600" marR="68600" marT="34300" marB="343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307" name="Google Shape;307;g340fcfde316_0_38"/>
          <p:cNvSpPr txBox="1"/>
          <p:nvPr/>
        </p:nvSpPr>
        <p:spPr>
          <a:xfrm>
            <a:off x="11007530" y="278163"/>
            <a:ext cx="968400" cy="296700"/>
          </a:xfrm>
          <a:prstGeom prst="rect">
            <a:avLst/>
          </a:prstGeom>
          <a:noFill/>
          <a:ln>
            <a:noFill/>
          </a:ln>
        </p:spPr>
        <p:txBody>
          <a:bodyPr spcFirstLastPara="1" wrap="square" lIns="74275" tIns="37125" rIns="74275" bIns="371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chemeClr val="lt1"/>
                </a:solidFill>
                <a:latin typeface="Arial"/>
                <a:ea typeface="Arial"/>
                <a:cs typeface="Arial"/>
                <a:sym typeface="Arial"/>
              </a:rPr>
              <a:t>Page </a:t>
            </a:r>
            <a:fld id="{00000000-1234-1234-1234-123412341234}" type="slidenum">
              <a:rPr lang="en-GB" sz="1400" b="0" i="0" u="none" strike="noStrike" cap="none">
                <a:solidFill>
                  <a:schemeClr val="lt1"/>
                </a:solidFill>
                <a:latin typeface="Arial"/>
                <a:ea typeface="Arial"/>
                <a:cs typeface="Arial"/>
                <a:sym typeface="Arial"/>
              </a:rPr>
              <a:t>28</a:t>
            </a:fld>
            <a:endParaRPr sz="1400" b="0" i="0" u="none" strike="noStrike" cap="none">
              <a:solidFill>
                <a:schemeClr val="lt1"/>
              </a:solidFill>
              <a:latin typeface="Arial"/>
              <a:ea typeface="Arial"/>
              <a:cs typeface="Arial"/>
              <a:sym typeface="Arial"/>
            </a:endParaRPr>
          </a:p>
        </p:txBody>
      </p:sp>
      <p:graphicFrame>
        <p:nvGraphicFramePr>
          <p:cNvPr id="308" name="Google Shape;308;g340fcfde316_0_38"/>
          <p:cNvGraphicFramePr/>
          <p:nvPr>
            <p:extLst>
              <p:ext uri="{D42A27DB-BD31-4B8C-83A1-F6EECF244321}">
                <p14:modId xmlns:p14="http://schemas.microsoft.com/office/powerpoint/2010/main" val="1218807036"/>
              </p:ext>
            </p:extLst>
          </p:nvPr>
        </p:nvGraphicFramePr>
        <p:xfrm>
          <a:off x="163426" y="2705264"/>
          <a:ext cx="11812550" cy="3793591"/>
        </p:xfrm>
        <a:graphic>
          <a:graphicData uri="http://schemas.openxmlformats.org/drawingml/2006/table">
            <a:tbl>
              <a:tblPr firstRow="1" bandRow="1">
                <a:noFill/>
                <a:tableStyleId>{79F1E117-1295-4EC3-947D-17D092A7BB19}</a:tableStyleId>
              </a:tblPr>
              <a:tblGrid>
                <a:gridCol w="486250">
                  <a:extLst>
                    <a:ext uri="{9D8B030D-6E8A-4147-A177-3AD203B41FA5}">
                      <a16:colId xmlns:a16="http://schemas.microsoft.com/office/drawing/2014/main" val="20000"/>
                    </a:ext>
                  </a:extLst>
                </a:gridCol>
                <a:gridCol w="11326300">
                  <a:extLst>
                    <a:ext uri="{9D8B030D-6E8A-4147-A177-3AD203B41FA5}">
                      <a16:colId xmlns:a16="http://schemas.microsoft.com/office/drawing/2014/main" val="20001"/>
                    </a:ext>
                  </a:extLst>
                </a:gridCol>
              </a:tblGrid>
              <a:tr h="100000">
                <a:tc>
                  <a:txBody>
                    <a:bodyPr/>
                    <a:lstStyle/>
                    <a:p>
                      <a:pPr marL="0" lvl="0" indent="0" algn="l" rtl="0">
                        <a:spcBef>
                          <a:spcPts val="0"/>
                        </a:spcBef>
                        <a:spcAft>
                          <a:spcPts val="0"/>
                        </a:spcAft>
                        <a:buNone/>
                      </a:pPr>
                      <a:r>
                        <a:rPr lang="en-GB" sz="1200">
                          <a:latin typeface="Calibri"/>
                          <a:ea typeface="Calibri"/>
                          <a:cs typeface="Calibri"/>
                          <a:sym typeface="Calibri"/>
                        </a:rPr>
                        <a:t>H</a:t>
                      </a:r>
                      <a:endParaRPr sz="1200">
                        <a:latin typeface="Calibri"/>
                        <a:ea typeface="Calibri"/>
                        <a:cs typeface="Calibri"/>
                        <a:sym typeface="Calibri"/>
                      </a:endParaRPr>
                    </a:p>
                  </a:txBody>
                  <a:tcPr marL="68600" marR="68600" marT="34300" marB="343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99593">
                        <a:alpha val="73730"/>
                      </a:srgbClr>
                    </a:solidFill>
                  </a:tcPr>
                </a:tc>
                <a:tc>
                  <a:txBody>
                    <a:bodyPr/>
                    <a:lstStyle/>
                    <a:p>
                      <a:pPr marL="0" marR="0" lvl="0" indent="0" algn="l" rtl="0">
                        <a:lnSpc>
                          <a:spcPct val="100000"/>
                        </a:lnSpc>
                        <a:spcBef>
                          <a:spcPts val="0"/>
                        </a:spcBef>
                        <a:spcAft>
                          <a:spcPts val="0"/>
                        </a:spcAft>
                        <a:buClr>
                          <a:srgbClr val="000000"/>
                        </a:buClr>
                        <a:buSzPts val="800"/>
                        <a:buFont typeface="Arial"/>
                        <a:buNone/>
                      </a:pPr>
                      <a:r>
                        <a:rPr lang="en-GB" sz="1200" b="1" u="none" strike="noStrike" cap="none">
                          <a:solidFill>
                            <a:srgbClr val="000000"/>
                          </a:solidFill>
                          <a:latin typeface="Calibri"/>
                          <a:ea typeface="Calibri"/>
                          <a:cs typeface="Calibri"/>
                          <a:sym typeface="Calibri"/>
                        </a:rPr>
                        <a:t>How do we decide what </a:t>
                      </a:r>
                      <a:r>
                        <a:rPr lang="en-GB" sz="1200" b="1" u="none" strike="noStrike" cap="none">
                          <a:latin typeface="Calibri"/>
                          <a:ea typeface="Calibri"/>
                          <a:cs typeface="Calibri"/>
                          <a:sym typeface="Calibri"/>
                        </a:rPr>
                        <a:t>is true? </a:t>
                      </a:r>
                      <a:r>
                        <a:rPr lang="en-GB" sz="1200" b="1">
                          <a:latin typeface="Calibri"/>
                          <a:ea typeface="Calibri"/>
                          <a:cs typeface="Calibri"/>
                          <a:sym typeface="Calibri"/>
                        </a:rPr>
                        <a:t>Evidentialism </a:t>
                      </a:r>
                      <a:endParaRPr sz="1200" i="0" u="sng" strike="noStrike" cap="none">
                        <a:solidFill>
                          <a:srgbClr val="000000"/>
                        </a:solidFill>
                        <a:latin typeface="Calibri"/>
                        <a:ea typeface="Calibri"/>
                        <a:cs typeface="Calibri"/>
                        <a:sym typeface="Calibri"/>
                      </a:endParaRPr>
                    </a:p>
                  </a:txBody>
                  <a:tcPr marL="68600" marR="68600" marT="34300" marB="343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99593">
                        <a:alpha val="73730"/>
                      </a:srgbClr>
                    </a:solidFill>
                  </a:tcPr>
                </a:tc>
                <a:extLst>
                  <a:ext uri="{0D108BD9-81ED-4DB2-BD59-A6C34878D82A}">
                    <a16:rowId xmlns:a16="http://schemas.microsoft.com/office/drawing/2014/main" val="10000"/>
                  </a:ext>
                </a:extLst>
              </a:tr>
              <a:tr h="920600">
                <a:tc>
                  <a:txBody>
                    <a:bodyPr/>
                    <a:lstStyle/>
                    <a:p>
                      <a:pPr marL="0" marR="0" lvl="0" indent="0" algn="ctr" rtl="0">
                        <a:lnSpc>
                          <a:spcPct val="100000"/>
                        </a:lnSpc>
                        <a:spcBef>
                          <a:spcPts val="0"/>
                        </a:spcBef>
                        <a:spcAft>
                          <a:spcPts val="0"/>
                        </a:spcAft>
                        <a:buClr>
                          <a:srgbClr val="000000"/>
                        </a:buClr>
                        <a:buSzPts val="800"/>
                        <a:buFont typeface="Arial"/>
                        <a:buNone/>
                      </a:pPr>
                      <a:r>
                        <a:rPr lang="en-GB" sz="1200" u="none" strike="noStrike" cap="none">
                          <a:solidFill>
                            <a:srgbClr val="000000"/>
                          </a:solidFill>
                          <a:latin typeface="Calibri"/>
                          <a:ea typeface="Calibri"/>
                          <a:cs typeface="Calibri"/>
                          <a:sym typeface="Calibri"/>
                        </a:rPr>
                        <a:t>1</a:t>
                      </a:r>
                      <a:endParaRPr sz="1200" u="none" strike="noStrike" cap="none">
                        <a:latin typeface="Calibri"/>
                        <a:ea typeface="Calibri"/>
                        <a:cs typeface="Calibri"/>
                        <a:sym typeface="Calibri"/>
                      </a:endParaRPr>
                    </a:p>
                  </a:txBody>
                  <a:tcPr marL="68600" marR="68600" marT="34300" marB="343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GB" sz="1200" b="0" dirty="0">
                          <a:solidFill>
                            <a:schemeClr val="dk1"/>
                          </a:solidFill>
                          <a:latin typeface="Calibri"/>
                          <a:ea typeface="Calibri"/>
                          <a:cs typeface="Calibri"/>
                          <a:sym typeface="Calibri"/>
                        </a:rPr>
                        <a:t>An evidentialist is someone who believes that you should only believe something if there is good evidence to support it. </a:t>
                      </a:r>
                      <a:r>
                        <a:rPr lang="en-GB" sz="1200" b="0" dirty="0" err="1">
                          <a:solidFill>
                            <a:schemeClr val="dk1"/>
                          </a:solidFill>
                          <a:latin typeface="Calibri"/>
                          <a:ea typeface="Calibri"/>
                          <a:cs typeface="Calibri"/>
                          <a:sym typeface="Calibri"/>
                        </a:rPr>
                        <a:t>Evidentialists</a:t>
                      </a:r>
                      <a:r>
                        <a:rPr lang="en-GB" sz="1200" b="0" dirty="0">
                          <a:solidFill>
                            <a:schemeClr val="dk1"/>
                          </a:solidFill>
                          <a:latin typeface="Calibri"/>
                          <a:ea typeface="Calibri"/>
                          <a:cs typeface="Calibri"/>
                          <a:sym typeface="Calibri"/>
                        </a:rPr>
                        <a:t> want beliefs to be based on truth, not just feelings or guesses.</a:t>
                      </a:r>
                      <a:endParaRPr sz="1200" b="0" dirty="0">
                        <a:solidFill>
                          <a:schemeClr val="dk1"/>
                        </a:solidFill>
                        <a:latin typeface="Calibri"/>
                        <a:ea typeface="Calibri"/>
                        <a:cs typeface="Calibri"/>
                        <a:sym typeface="Calibri"/>
                      </a:endParaRPr>
                    </a:p>
                    <a:p>
                      <a:pPr marL="323850" lvl="0" indent="-171450" algn="l" rtl="0">
                        <a:lnSpc>
                          <a:spcPct val="115000"/>
                        </a:lnSpc>
                        <a:spcBef>
                          <a:spcPts val="40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Imagine someone tells you, "There’s a dragon living in my basement!</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If you're an evidentialist, you would say: "Okay, but where’s the evidence?"</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You would ask for proof—maybe a photo, footprints, or a dragon roar.</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If there’s no good evidence, you won’t believe it.</a:t>
                      </a:r>
                      <a:endParaRPr sz="1200" b="0" dirty="0">
                        <a:latin typeface="Calibri"/>
                        <a:ea typeface="Calibri"/>
                        <a:cs typeface="Calibri"/>
                        <a:sym typeface="Calibri"/>
                      </a:endParaRPr>
                    </a:p>
                  </a:txBody>
                  <a:tcPr marL="68600" marR="68600" marT="34300" marB="343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327300">
                <a:tc>
                  <a:txBody>
                    <a:bodyPr/>
                    <a:lstStyle/>
                    <a:p>
                      <a:pPr marL="0" marR="0" lvl="0" indent="0" algn="ctr" rtl="0">
                        <a:lnSpc>
                          <a:spcPct val="100000"/>
                        </a:lnSpc>
                        <a:spcBef>
                          <a:spcPts val="0"/>
                        </a:spcBef>
                        <a:spcAft>
                          <a:spcPts val="0"/>
                        </a:spcAft>
                        <a:buNone/>
                      </a:pPr>
                      <a:r>
                        <a:rPr lang="en-GB" sz="1200">
                          <a:latin typeface="Calibri"/>
                          <a:ea typeface="Calibri"/>
                          <a:cs typeface="Calibri"/>
                          <a:sym typeface="Calibri"/>
                        </a:rPr>
                        <a:t>2</a:t>
                      </a:r>
                      <a:endParaRPr sz="1200" u="none" strike="noStrike" cap="none">
                        <a:solidFill>
                          <a:srgbClr val="000000"/>
                        </a:solidFill>
                        <a:latin typeface="Calibri"/>
                        <a:ea typeface="Calibri"/>
                        <a:cs typeface="Calibri"/>
                        <a:sym typeface="Calibri"/>
                      </a:endParaRPr>
                    </a:p>
                  </a:txBody>
                  <a:tcPr marL="68600" marR="68600" marT="34300" marB="343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200"/>
                        </a:spcAft>
                        <a:buNone/>
                      </a:pPr>
                      <a:r>
                        <a:rPr lang="en-GB" sz="1200" b="0">
                          <a:solidFill>
                            <a:schemeClr val="dk1"/>
                          </a:solidFill>
                          <a:latin typeface="Calibri"/>
                          <a:ea typeface="Calibri"/>
                          <a:cs typeface="Calibri"/>
                          <a:sym typeface="Calibri"/>
                        </a:rPr>
                        <a:t>Famous Evidentialist philosophers are David Hume and John Locke</a:t>
                      </a:r>
                      <a:endParaRPr sz="1200" b="0">
                        <a:solidFill>
                          <a:schemeClr val="dk1"/>
                        </a:solidFill>
                        <a:latin typeface="Calibri"/>
                        <a:ea typeface="Calibri"/>
                        <a:cs typeface="Calibri"/>
                        <a:sym typeface="Calibri"/>
                      </a:endParaRPr>
                    </a:p>
                  </a:txBody>
                  <a:tcPr marL="68600" marR="68600" marT="34300" marB="343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800675">
                <a:tc>
                  <a:txBody>
                    <a:bodyPr/>
                    <a:lstStyle/>
                    <a:p>
                      <a:pPr marL="0" marR="0" lvl="0" indent="0" algn="ctr" rtl="0">
                        <a:lnSpc>
                          <a:spcPct val="100000"/>
                        </a:lnSpc>
                        <a:spcBef>
                          <a:spcPts val="0"/>
                        </a:spcBef>
                        <a:spcAft>
                          <a:spcPts val="0"/>
                        </a:spcAft>
                        <a:buClr>
                          <a:srgbClr val="000000"/>
                        </a:buClr>
                        <a:buSzPts val="800"/>
                        <a:buFont typeface="Arial"/>
                        <a:buNone/>
                      </a:pPr>
                      <a:r>
                        <a:rPr lang="en-GB" sz="1200">
                          <a:latin typeface="Calibri"/>
                          <a:ea typeface="Calibri"/>
                          <a:cs typeface="Calibri"/>
                          <a:sym typeface="Calibri"/>
                        </a:rPr>
                        <a:t>3</a:t>
                      </a:r>
                      <a:endParaRPr sz="1200" u="none" strike="noStrike" cap="none">
                        <a:latin typeface="Calibri"/>
                        <a:ea typeface="Calibri"/>
                        <a:cs typeface="Calibri"/>
                        <a:sym typeface="Calibri"/>
                      </a:endParaRPr>
                    </a:p>
                  </a:txBody>
                  <a:tcPr marL="68600" marR="68600" marT="34300" marB="343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GB" sz="1200" b="0" dirty="0">
                          <a:solidFill>
                            <a:schemeClr val="dk1"/>
                          </a:solidFill>
                          <a:latin typeface="Calibri"/>
                          <a:ea typeface="Calibri"/>
                          <a:cs typeface="Calibri"/>
                          <a:sym typeface="Calibri"/>
                        </a:rPr>
                        <a:t>What Do </a:t>
                      </a:r>
                      <a:r>
                        <a:rPr lang="en-GB" sz="1200" b="0" dirty="0" err="1">
                          <a:solidFill>
                            <a:schemeClr val="dk1"/>
                          </a:solidFill>
                          <a:latin typeface="Calibri"/>
                          <a:ea typeface="Calibri"/>
                          <a:cs typeface="Calibri"/>
                          <a:sym typeface="Calibri"/>
                        </a:rPr>
                        <a:t>Evidentialists</a:t>
                      </a:r>
                      <a:r>
                        <a:rPr lang="en-GB" sz="1200" b="0" dirty="0">
                          <a:solidFill>
                            <a:schemeClr val="dk1"/>
                          </a:solidFill>
                          <a:latin typeface="Calibri"/>
                          <a:ea typeface="Calibri"/>
                          <a:cs typeface="Calibri"/>
                          <a:sym typeface="Calibri"/>
                        </a:rPr>
                        <a:t> Believe?</a:t>
                      </a:r>
                      <a:endParaRPr sz="1200" b="0" dirty="0">
                        <a:solidFill>
                          <a:schemeClr val="dk1"/>
                        </a:solidFill>
                        <a:latin typeface="Calibri"/>
                        <a:ea typeface="Calibri"/>
                        <a:cs typeface="Calibri"/>
                        <a:sym typeface="Calibri"/>
                      </a:endParaRPr>
                    </a:p>
                    <a:p>
                      <a:pPr marL="323850" lvl="0" indent="-171450" algn="l" rtl="0">
                        <a:lnSpc>
                          <a:spcPct val="115000"/>
                        </a:lnSpc>
                        <a:spcBef>
                          <a:spcPts val="20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Beliefs should be based on facts, logic, and evidence.</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If there's no proof, we shouldn’t believe something is true.</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It's okay to say "I don’t know" instead of believing something without evidence.</a:t>
                      </a:r>
                      <a:endParaRPr sz="1200" b="0" dirty="0">
                        <a:latin typeface="Calibri"/>
                        <a:ea typeface="Calibri"/>
                        <a:cs typeface="Calibri"/>
                        <a:sym typeface="Calibri"/>
                      </a:endParaRPr>
                    </a:p>
                  </a:txBody>
                  <a:tcPr marL="68600" marR="68600" marT="34300" marB="343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920600">
                <a:tc>
                  <a:txBody>
                    <a:bodyPr/>
                    <a:lstStyle/>
                    <a:p>
                      <a:pPr marL="0" marR="0" lvl="0" indent="0" algn="ctr" rtl="0">
                        <a:lnSpc>
                          <a:spcPct val="100000"/>
                        </a:lnSpc>
                        <a:spcBef>
                          <a:spcPts val="0"/>
                        </a:spcBef>
                        <a:spcAft>
                          <a:spcPts val="0"/>
                        </a:spcAft>
                        <a:buClr>
                          <a:srgbClr val="000000"/>
                        </a:buClr>
                        <a:buSzPts val="800"/>
                        <a:buFont typeface="Arial"/>
                        <a:buNone/>
                      </a:pPr>
                      <a:r>
                        <a:rPr lang="en-GB" sz="1200">
                          <a:latin typeface="Calibri"/>
                          <a:ea typeface="Calibri"/>
                          <a:cs typeface="Calibri"/>
                          <a:sym typeface="Calibri"/>
                        </a:rPr>
                        <a:t>4</a:t>
                      </a:r>
                      <a:endParaRPr sz="1200" u="none" strike="noStrike" cap="none">
                        <a:latin typeface="Calibri"/>
                        <a:ea typeface="Calibri"/>
                        <a:cs typeface="Calibri"/>
                        <a:sym typeface="Calibri"/>
                      </a:endParaRPr>
                    </a:p>
                  </a:txBody>
                  <a:tcPr marL="68600" marR="68600" marT="34300" marB="343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GB" sz="1200" b="0" dirty="0">
                          <a:solidFill>
                            <a:schemeClr val="dk1"/>
                          </a:solidFill>
                          <a:latin typeface="Calibri"/>
                          <a:ea typeface="Calibri"/>
                          <a:cs typeface="Calibri"/>
                          <a:sym typeface="Calibri"/>
                        </a:rPr>
                        <a:t>Where is This Used?</a:t>
                      </a:r>
                      <a:endParaRPr sz="1200" b="0" dirty="0">
                        <a:solidFill>
                          <a:schemeClr val="dk1"/>
                        </a:solidFill>
                        <a:latin typeface="Calibri"/>
                        <a:ea typeface="Calibri"/>
                        <a:cs typeface="Calibri"/>
                        <a:sym typeface="Calibri"/>
                      </a:endParaRPr>
                    </a:p>
                    <a:p>
                      <a:pPr marL="323850" lvl="0" indent="-171450" algn="l" rtl="0">
                        <a:lnSpc>
                          <a:spcPct val="115000"/>
                        </a:lnSpc>
                        <a:spcBef>
                          <a:spcPts val="20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Science → Scientists test things before saying they are true.</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History → Historians look for real documents and artifacts.</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Law → Courts need evidence to prove someone is guilty.</a:t>
                      </a:r>
                      <a:endParaRPr sz="1200" b="0" dirty="0">
                        <a:latin typeface="Calibri"/>
                        <a:ea typeface="Calibri"/>
                        <a:cs typeface="Calibri"/>
                        <a:sym typeface="Calibri"/>
                      </a:endParaRPr>
                    </a:p>
                  </a:txBody>
                  <a:tcPr marL="68600" marR="68600" marT="34300" marB="343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13"/>
        <p:cNvGrpSpPr/>
        <p:nvPr/>
      </p:nvGrpSpPr>
      <p:grpSpPr>
        <a:xfrm>
          <a:off x="0" y="0"/>
          <a:ext cx="0" cy="0"/>
          <a:chOff x="0" y="0"/>
          <a:chExt cx="0" cy="0"/>
        </a:xfrm>
      </p:grpSpPr>
      <p:sp>
        <p:nvSpPr>
          <p:cNvPr id="314" name="Google Shape;314;g340fcfde316_0_46"/>
          <p:cNvSpPr txBox="1"/>
          <p:nvPr/>
        </p:nvSpPr>
        <p:spPr>
          <a:xfrm>
            <a:off x="76006" y="162688"/>
            <a:ext cx="11987400" cy="323100"/>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chemeClr val="lt1"/>
                </a:solidFill>
                <a:latin typeface="Calibri"/>
                <a:ea typeface="Calibri"/>
                <a:cs typeface="Calibri"/>
                <a:sym typeface="Calibri"/>
              </a:rPr>
              <a:t>Religion and Worldviews knowledge organiser 9:3- </a:t>
            </a:r>
            <a:r>
              <a:rPr lang="en-GB" sz="1500" b="1" i="0" u="none" strike="noStrike" cap="none">
                <a:solidFill>
                  <a:schemeClr val="lt1"/>
                </a:solidFill>
                <a:latin typeface="Calibri"/>
                <a:ea typeface="Calibri"/>
                <a:cs typeface="Calibri"/>
                <a:sym typeface="Calibri"/>
              </a:rPr>
              <a:t>Can philosophy answer the </a:t>
            </a:r>
            <a:r>
              <a:rPr lang="en-GB" sz="1500" b="1">
                <a:solidFill>
                  <a:schemeClr val="lt1"/>
                </a:solidFill>
                <a:latin typeface="Calibri"/>
                <a:ea typeface="Calibri"/>
                <a:cs typeface="Calibri"/>
                <a:sym typeface="Calibri"/>
              </a:rPr>
              <a:t>u</a:t>
            </a:r>
            <a:r>
              <a:rPr lang="en-GB" sz="1500" b="1" i="0" u="none" strike="noStrike" cap="none">
                <a:solidFill>
                  <a:schemeClr val="lt1"/>
                </a:solidFill>
                <a:latin typeface="Calibri"/>
                <a:ea typeface="Calibri"/>
                <a:cs typeface="Calibri"/>
                <a:sym typeface="Calibri"/>
              </a:rPr>
              <a:t>ltimate </a:t>
            </a:r>
            <a:r>
              <a:rPr lang="en-GB" sz="1500" b="1">
                <a:solidFill>
                  <a:schemeClr val="lt1"/>
                </a:solidFill>
                <a:latin typeface="Calibri"/>
                <a:ea typeface="Calibri"/>
                <a:cs typeface="Calibri"/>
                <a:sym typeface="Calibri"/>
              </a:rPr>
              <a:t>q</a:t>
            </a:r>
            <a:r>
              <a:rPr lang="en-GB" sz="1500" b="1" i="0" u="none" strike="noStrike" cap="none">
                <a:solidFill>
                  <a:schemeClr val="lt1"/>
                </a:solidFill>
                <a:latin typeface="Calibri"/>
                <a:ea typeface="Calibri"/>
                <a:cs typeface="Calibri"/>
                <a:sym typeface="Calibri"/>
              </a:rPr>
              <a:t>uestions?</a:t>
            </a:r>
            <a:endParaRPr sz="1400" b="1" i="0" u="none" strike="noStrike" cap="none">
              <a:solidFill>
                <a:schemeClr val="lt1"/>
              </a:solidFill>
              <a:latin typeface="Calibri"/>
              <a:ea typeface="Calibri"/>
              <a:cs typeface="Calibri"/>
              <a:sym typeface="Calibri"/>
            </a:endParaRPr>
          </a:p>
        </p:txBody>
      </p:sp>
      <p:sp>
        <p:nvSpPr>
          <p:cNvPr id="315" name="Google Shape;315;g340fcfde316_0_46"/>
          <p:cNvSpPr txBox="1"/>
          <p:nvPr/>
        </p:nvSpPr>
        <p:spPr>
          <a:xfrm>
            <a:off x="11007530" y="278163"/>
            <a:ext cx="968400" cy="296700"/>
          </a:xfrm>
          <a:prstGeom prst="rect">
            <a:avLst/>
          </a:prstGeom>
          <a:noFill/>
          <a:ln>
            <a:noFill/>
          </a:ln>
        </p:spPr>
        <p:txBody>
          <a:bodyPr spcFirstLastPara="1" wrap="square" lIns="74275" tIns="37125" rIns="74275" bIns="371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chemeClr val="lt1"/>
                </a:solidFill>
                <a:latin typeface="Arial"/>
                <a:ea typeface="Arial"/>
                <a:cs typeface="Arial"/>
                <a:sym typeface="Arial"/>
              </a:rPr>
              <a:t>Page </a:t>
            </a:r>
            <a:fld id="{00000000-1234-1234-1234-123412341234}" type="slidenum">
              <a:rPr lang="en-GB" sz="1400" b="0" i="0" u="none" strike="noStrike" cap="none">
                <a:solidFill>
                  <a:schemeClr val="lt1"/>
                </a:solidFill>
                <a:latin typeface="Arial"/>
                <a:ea typeface="Arial"/>
                <a:cs typeface="Arial"/>
                <a:sym typeface="Arial"/>
              </a:rPr>
              <a:t>29</a:t>
            </a:fld>
            <a:endParaRPr sz="1400" b="0" i="0" u="none" strike="noStrike" cap="none">
              <a:solidFill>
                <a:schemeClr val="lt1"/>
              </a:solidFill>
              <a:latin typeface="Arial"/>
              <a:ea typeface="Arial"/>
              <a:cs typeface="Arial"/>
              <a:sym typeface="Arial"/>
            </a:endParaRPr>
          </a:p>
        </p:txBody>
      </p:sp>
      <p:graphicFrame>
        <p:nvGraphicFramePr>
          <p:cNvPr id="316" name="Google Shape;316;g340fcfde316_0_46"/>
          <p:cNvGraphicFramePr/>
          <p:nvPr>
            <p:extLst>
              <p:ext uri="{D42A27DB-BD31-4B8C-83A1-F6EECF244321}">
                <p14:modId xmlns:p14="http://schemas.microsoft.com/office/powerpoint/2010/main" val="1117564980"/>
              </p:ext>
            </p:extLst>
          </p:nvPr>
        </p:nvGraphicFramePr>
        <p:xfrm>
          <a:off x="163426" y="661714"/>
          <a:ext cx="11812550" cy="3770329"/>
        </p:xfrm>
        <a:graphic>
          <a:graphicData uri="http://schemas.openxmlformats.org/drawingml/2006/table">
            <a:tbl>
              <a:tblPr firstRow="1" bandRow="1">
                <a:noFill/>
                <a:tableStyleId>{79F1E117-1295-4EC3-947D-17D092A7BB19}</a:tableStyleId>
              </a:tblPr>
              <a:tblGrid>
                <a:gridCol w="486250">
                  <a:extLst>
                    <a:ext uri="{9D8B030D-6E8A-4147-A177-3AD203B41FA5}">
                      <a16:colId xmlns:a16="http://schemas.microsoft.com/office/drawing/2014/main" val="20000"/>
                    </a:ext>
                  </a:extLst>
                </a:gridCol>
                <a:gridCol w="11326300">
                  <a:extLst>
                    <a:ext uri="{9D8B030D-6E8A-4147-A177-3AD203B41FA5}">
                      <a16:colId xmlns:a16="http://schemas.microsoft.com/office/drawing/2014/main" val="20001"/>
                    </a:ext>
                  </a:extLst>
                </a:gridCol>
              </a:tblGrid>
              <a:tr h="100000">
                <a:tc>
                  <a:txBody>
                    <a:bodyPr/>
                    <a:lstStyle/>
                    <a:p>
                      <a:pPr marL="0" lvl="0" indent="0" algn="l" rtl="0">
                        <a:spcBef>
                          <a:spcPts val="0"/>
                        </a:spcBef>
                        <a:spcAft>
                          <a:spcPts val="0"/>
                        </a:spcAft>
                        <a:buNone/>
                      </a:pPr>
                      <a:r>
                        <a:rPr lang="en-GB" sz="1200">
                          <a:latin typeface="Calibri"/>
                          <a:ea typeface="Calibri"/>
                          <a:cs typeface="Calibri"/>
                          <a:sym typeface="Calibri"/>
                        </a:rPr>
                        <a:t>I</a:t>
                      </a:r>
                      <a:endParaRPr sz="1200">
                        <a:latin typeface="Calibri"/>
                        <a:ea typeface="Calibri"/>
                        <a:cs typeface="Calibri"/>
                        <a:sym typeface="Calibri"/>
                      </a:endParaRPr>
                    </a:p>
                  </a:txBody>
                  <a:tcPr marL="68600" marR="68600" marT="34300" marB="343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99593">
                        <a:alpha val="73730"/>
                      </a:srgbClr>
                    </a:solidFill>
                  </a:tcPr>
                </a:tc>
                <a:tc>
                  <a:txBody>
                    <a:bodyPr/>
                    <a:lstStyle/>
                    <a:p>
                      <a:pPr marL="0" marR="0" lvl="0" indent="0" algn="l" rtl="0">
                        <a:lnSpc>
                          <a:spcPct val="100000"/>
                        </a:lnSpc>
                        <a:spcBef>
                          <a:spcPts val="0"/>
                        </a:spcBef>
                        <a:spcAft>
                          <a:spcPts val="0"/>
                        </a:spcAft>
                        <a:buClr>
                          <a:srgbClr val="000000"/>
                        </a:buClr>
                        <a:buSzPts val="800"/>
                        <a:buFont typeface="Arial"/>
                        <a:buNone/>
                      </a:pPr>
                      <a:r>
                        <a:rPr lang="en-GB" sz="1200" b="1" u="none" strike="noStrike" cap="none">
                          <a:solidFill>
                            <a:srgbClr val="000000"/>
                          </a:solidFill>
                          <a:latin typeface="Calibri"/>
                          <a:ea typeface="Calibri"/>
                          <a:cs typeface="Calibri"/>
                          <a:sym typeface="Calibri"/>
                        </a:rPr>
                        <a:t>How do we decide what </a:t>
                      </a:r>
                      <a:r>
                        <a:rPr lang="en-GB" sz="1200" b="1" u="none" strike="noStrike" cap="none">
                          <a:latin typeface="Calibri"/>
                          <a:ea typeface="Calibri"/>
                          <a:cs typeface="Calibri"/>
                          <a:sym typeface="Calibri"/>
                        </a:rPr>
                        <a:t>is true? </a:t>
                      </a:r>
                      <a:r>
                        <a:rPr lang="en-GB" sz="1200" b="1">
                          <a:latin typeface="Calibri"/>
                          <a:ea typeface="Calibri"/>
                          <a:cs typeface="Calibri"/>
                          <a:sym typeface="Calibri"/>
                        </a:rPr>
                        <a:t>Non- evidentialism </a:t>
                      </a:r>
                      <a:endParaRPr sz="1200" i="0" u="sng" strike="noStrike" cap="none">
                        <a:solidFill>
                          <a:srgbClr val="000000"/>
                        </a:solidFill>
                        <a:latin typeface="Calibri"/>
                        <a:ea typeface="Calibri"/>
                        <a:cs typeface="Calibri"/>
                        <a:sym typeface="Calibri"/>
                      </a:endParaRPr>
                    </a:p>
                  </a:txBody>
                  <a:tcPr marL="68600" marR="68600" marT="34300" marB="343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99593">
                        <a:alpha val="73730"/>
                      </a:srgbClr>
                    </a:solidFill>
                  </a:tcPr>
                </a:tc>
                <a:extLst>
                  <a:ext uri="{0D108BD9-81ED-4DB2-BD59-A6C34878D82A}">
                    <a16:rowId xmlns:a16="http://schemas.microsoft.com/office/drawing/2014/main" val="10000"/>
                  </a:ext>
                </a:extLst>
              </a:tr>
              <a:tr h="920600">
                <a:tc>
                  <a:txBody>
                    <a:bodyPr/>
                    <a:lstStyle/>
                    <a:p>
                      <a:pPr marL="0" marR="0" lvl="0" indent="0" algn="ctr" rtl="0">
                        <a:lnSpc>
                          <a:spcPct val="100000"/>
                        </a:lnSpc>
                        <a:spcBef>
                          <a:spcPts val="0"/>
                        </a:spcBef>
                        <a:spcAft>
                          <a:spcPts val="0"/>
                        </a:spcAft>
                        <a:buClr>
                          <a:srgbClr val="000000"/>
                        </a:buClr>
                        <a:buSzPts val="800"/>
                        <a:buFont typeface="Arial"/>
                        <a:buNone/>
                      </a:pPr>
                      <a:r>
                        <a:rPr lang="en-GB" sz="1200" u="none" strike="noStrike" cap="none">
                          <a:solidFill>
                            <a:srgbClr val="000000"/>
                          </a:solidFill>
                          <a:latin typeface="Calibri"/>
                          <a:ea typeface="Calibri"/>
                          <a:cs typeface="Calibri"/>
                          <a:sym typeface="Calibri"/>
                        </a:rPr>
                        <a:t>1</a:t>
                      </a:r>
                      <a:endParaRPr sz="1200" u="none" strike="noStrike" cap="none">
                        <a:latin typeface="Calibri"/>
                        <a:ea typeface="Calibri"/>
                        <a:cs typeface="Calibri"/>
                        <a:sym typeface="Calibri"/>
                      </a:endParaRPr>
                    </a:p>
                  </a:txBody>
                  <a:tcPr marL="68600" marR="68600" marT="34300" marB="343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lnSpc>
                          <a:spcPct val="115000"/>
                        </a:lnSpc>
                        <a:spcBef>
                          <a:spcPts val="1200"/>
                        </a:spcBef>
                        <a:spcAft>
                          <a:spcPts val="0"/>
                        </a:spcAft>
                        <a:buNone/>
                      </a:pPr>
                      <a:r>
                        <a:rPr lang="en-GB" sz="1200" b="0" dirty="0">
                          <a:solidFill>
                            <a:schemeClr val="dk1"/>
                          </a:solidFill>
                          <a:latin typeface="Calibri"/>
                          <a:ea typeface="Calibri"/>
                          <a:cs typeface="Calibri"/>
                          <a:sym typeface="Calibri"/>
                        </a:rPr>
                        <a:t>A non-evidentialist is someone who believes that you don’t always need evidence to believe something. Some things are about belief, meaning, and trust!</a:t>
                      </a:r>
                      <a:endParaRPr sz="1200" b="0" dirty="0">
                        <a:solidFill>
                          <a:schemeClr val="dk1"/>
                        </a:solidFill>
                        <a:latin typeface="Calibri"/>
                        <a:ea typeface="Calibri"/>
                        <a:cs typeface="Calibri"/>
                        <a:sym typeface="Calibri"/>
                      </a:endParaRPr>
                    </a:p>
                    <a:p>
                      <a:pPr marL="0" lvl="0" indent="0" algn="l" rtl="0">
                        <a:lnSpc>
                          <a:spcPct val="115000"/>
                        </a:lnSpc>
                        <a:spcBef>
                          <a:spcPts val="1200"/>
                        </a:spcBef>
                        <a:spcAft>
                          <a:spcPts val="0"/>
                        </a:spcAft>
                        <a:buNone/>
                      </a:pPr>
                      <a:r>
                        <a:rPr lang="en-GB" sz="1200" b="0" dirty="0">
                          <a:solidFill>
                            <a:schemeClr val="dk1"/>
                          </a:solidFill>
                          <a:latin typeface="Calibri"/>
                          <a:ea typeface="Calibri"/>
                          <a:cs typeface="Calibri"/>
                          <a:sym typeface="Calibri"/>
                        </a:rPr>
                        <a:t>The Basic Idea</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Imagine your best friend tells you, “I promise I didn’t break your phone’.</a:t>
                      </a:r>
                      <a:endParaRPr sz="1200" b="0" dirty="0">
                        <a:solidFill>
                          <a:schemeClr val="dk1"/>
                        </a:solidFill>
                        <a:latin typeface="Calibri"/>
                        <a:ea typeface="Calibri"/>
                        <a:cs typeface="Calibri"/>
                        <a:sym typeface="Calibri"/>
                      </a:endParaRPr>
                    </a:p>
                    <a:p>
                      <a:pPr marL="323850" lvl="0" indent="-171450" algn="l" rtl="0">
                        <a:lnSpc>
                          <a:spcPct val="115000"/>
                        </a:lnSpc>
                        <a:spcBef>
                          <a:spcPts val="20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You trust them even if you don’t have proof.</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20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That’s non-</a:t>
                      </a:r>
                      <a:r>
                        <a:rPr lang="en-GB" sz="1200" b="0" dirty="0" err="1">
                          <a:solidFill>
                            <a:schemeClr val="dk1"/>
                          </a:solidFill>
                          <a:latin typeface="Calibri"/>
                          <a:ea typeface="Calibri"/>
                          <a:cs typeface="Calibri"/>
                          <a:sym typeface="Calibri"/>
                        </a:rPr>
                        <a:t>evidentialism</a:t>
                      </a:r>
                      <a:r>
                        <a:rPr lang="en-GB" sz="1200" b="0" dirty="0">
                          <a:solidFill>
                            <a:schemeClr val="dk1"/>
                          </a:solidFill>
                          <a:latin typeface="Calibri"/>
                          <a:ea typeface="Calibri"/>
                          <a:cs typeface="Calibri"/>
                          <a:sym typeface="Calibri"/>
                        </a:rPr>
                        <a:t>—sometimes, beliefs are based on faith, intuition, or personal experiences, not just evidence.</a:t>
                      </a:r>
                      <a:endParaRPr sz="1200" b="0" dirty="0">
                        <a:solidFill>
                          <a:schemeClr val="dk1"/>
                        </a:solidFill>
                        <a:latin typeface="Calibri"/>
                        <a:ea typeface="Calibri"/>
                        <a:cs typeface="Calibri"/>
                        <a:sym typeface="Calibri"/>
                      </a:endParaRPr>
                    </a:p>
                  </a:txBody>
                  <a:tcPr marL="68600" marR="68600" marT="34300" marB="343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361950">
                <a:tc>
                  <a:txBody>
                    <a:bodyPr/>
                    <a:lstStyle/>
                    <a:p>
                      <a:pPr marL="0" marR="0" lvl="0" indent="0" algn="ctr" rtl="0">
                        <a:lnSpc>
                          <a:spcPct val="100000"/>
                        </a:lnSpc>
                        <a:spcBef>
                          <a:spcPts val="0"/>
                        </a:spcBef>
                        <a:spcAft>
                          <a:spcPts val="0"/>
                        </a:spcAft>
                        <a:buNone/>
                      </a:pPr>
                      <a:r>
                        <a:rPr lang="en-GB" sz="1200">
                          <a:latin typeface="Calibri"/>
                          <a:ea typeface="Calibri"/>
                          <a:cs typeface="Calibri"/>
                          <a:sym typeface="Calibri"/>
                        </a:rPr>
                        <a:t>2</a:t>
                      </a:r>
                      <a:endParaRPr sz="1200" u="none" strike="noStrike" cap="none">
                        <a:solidFill>
                          <a:srgbClr val="000000"/>
                        </a:solidFill>
                        <a:latin typeface="Calibri"/>
                        <a:ea typeface="Calibri"/>
                        <a:cs typeface="Calibri"/>
                        <a:sym typeface="Calibri"/>
                      </a:endParaRPr>
                    </a:p>
                  </a:txBody>
                  <a:tcPr marL="68600" marR="68600" marT="34300" marB="343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lnSpc>
                          <a:spcPct val="115000"/>
                        </a:lnSpc>
                        <a:spcBef>
                          <a:spcPts val="1200"/>
                        </a:spcBef>
                        <a:spcAft>
                          <a:spcPts val="200"/>
                        </a:spcAft>
                        <a:buNone/>
                      </a:pPr>
                      <a:r>
                        <a:rPr lang="en-GB" sz="1200" b="0" dirty="0">
                          <a:solidFill>
                            <a:schemeClr val="dk1"/>
                          </a:solidFill>
                          <a:latin typeface="Calibri"/>
                          <a:ea typeface="Calibri"/>
                          <a:cs typeface="Calibri"/>
                          <a:sym typeface="Calibri"/>
                        </a:rPr>
                        <a:t>A famous non evidentialist  philosopher is Immanuel Kant </a:t>
                      </a:r>
                      <a:endParaRPr sz="1200" b="0" dirty="0">
                        <a:solidFill>
                          <a:schemeClr val="dk1"/>
                        </a:solidFill>
                        <a:latin typeface="Calibri"/>
                        <a:ea typeface="Calibri"/>
                        <a:cs typeface="Calibri"/>
                        <a:sym typeface="Calibri"/>
                      </a:endParaRPr>
                    </a:p>
                  </a:txBody>
                  <a:tcPr marL="68600" marR="68600" marT="34300" marB="343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800675">
                <a:tc>
                  <a:txBody>
                    <a:bodyPr/>
                    <a:lstStyle/>
                    <a:p>
                      <a:pPr marL="0" marR="0" lvl="0" indent="0" algn="ctr" rtl="0">
                        <a:lnSpc>
                          <a:spcPct val="100000"/>
                        </a:lnSpc>
                        <a:spcBef>
                          <a:spcPts val="0"/>
                        </a:spcBef>
                        <a:spcAft>
                          <a:spcPts val="0"/>
                        </a:spcAft>
                        <a:buClr>
                          <a:srgbClr val="000000"/>
                        </a:buClr>
                        <a:buSzPts val="800"/>
                        <a:buFont typeface="Arial"/>
                        <a:buNone/>
                      </a:pPr>
                      <a:r>
                        <a:rPr lang="en-GB" sz="1200">
                          <a:latin typeface="Calibri"/>
                          <a:ea typeface="Calibri"/>
                          <a:cs typeface="Calibri"/>
                          <a:sym typeface="Calibri"/>
                        </a:rPr>
                        <a:t>3</a:t>
                      </a:r>
                      <a:endParaRPr sz="1200" u="none" strike="noStrike" cap="none">
                        <a:latin typeface="Calibri"/>
                        <a:ea typeface="Calibri"/>
                        <a:cs typeface="Calibri"/>
                        <a:sym typeface="Calibri"/>
                      </a:endParaRPr>
                    </a:p>
                  </a:txBody>
                  <a:tcPr marL="68600" marR="68600" marT="34300" marB="343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lnSpc>
                          <a:spcPct val="115000"/>
                        </a:lnSpc>
                        <a:spcBef>
                          <a:spcPts val="1200"/>
                        </a:spcBef>
                        <a:spcAft>
                          <a:spcPts val="0"/>
                        </a:spcAft>
                        <a:buNone/>
                      </a:pPr>
                      <a:r>
                        <a:rPr lang="en-GB" sz="1200" b="0" dirty="0">
                          <a:solidFill>
                            <a:schemeClr val="dk1"/>
                          </a:solidFill>
                          <a:latin typeface="Calibri"/>
                          <a:ea typeface="Calibri"/>
                          <a:cs typeface="Calibri"/>
                          <a:sym typeface="Calibri"/>
                        </a:rPr>
                        <a:t>What Do Non-</a:t>
                      </a:r>
                      <a:r>
                        <a:rPr lang="en-GB" sz="1200" b="0" dirty="0" err="1">
                          <a:solidFill>
                            <a:schemeClr val="dk1"/>
                          </a:solidFill>
                          <a:latin typeface="Calibri"/>
                          <a:ea typeface="Calibri"/>
                          <a:cs typeface="Calibri"/>
                          <a:sym typeface="Calibri"/>
                        </a:rPr>
                        <a:t>Evidentialists</a:t>
                      </a:r>
                      <a:r>
                        <a:rPr lang="en-GB" sz="1200" b="0" dirty="0">
                          <a:solidFill>
                            <a:schemeClr val="dk1"/>
                          </a:solidFill>
                          <a:latin typeface="Calibri"/>
                          <a:ea typeface="Calibri"/>
                          <a:cs typeface="Calibri"/>
                          <a:sym typeface="Calibri"/>
                        </a:rPr>
                        <a:t> Believe?</a:t>
                      </a:r>
                      <a:endParaRPr sz="1200" b="0" dirty="0">
                        <a:solidFill>
                          <a:schemeClr val="dk1"/>
                        </a:solidFill>
                        <a:latin typeface="Calibri"/>
                        <a:ea typeface="Calibri"/>
                        <a:cs typeface="Calibri"/>
                        <a:sym typeface="Calibri"/>
                      </a:endParaRPr>
                    </a:p>
                    <a:p>
                      <a:pPr marL="323850" lvl="0" indent="-171450" algn="l" rtl="0">
                        <a:lnSpc>
                          <a:spcPct val="115000"/>
                        </a:lnSpc>
                        <a:spcBef>
                          <a:spcPts val="20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Not all beliefs need scientific proof</a:t>
                      </a:r>
                      <a:endParaRPr sz="1200" b="0" dirty="0">
                        <a:solidFill>
                          <a:schemeClr val="dk1"/>
                        </a:solidFill>
                        <a:latin typeface="Calibri"/>
                        <a:ea typeface="Calibri"/>
                        <a:cs typeface="Calibri"/>
                        <a:sym typeface="Calibri"/>
                      </a:endParaRPr>
                    </a:p>
                    <a:p>
                      <a:pPr marL="323850" lvl="0" indent="-171450" algn="l" rtl="0">
                        <a:lnSpc>
                          <a:spcPct val="115000"/>
                        </a:lnSpc>
                        <a:spcBef>
                          <a:spcPts val="20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Some things, like love, trust, or religion, don’t always have "hard" evidence but are still meaningful.</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20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It’s okay to believe in things based on experience, feelings, or gut instinct.</a:t>
                      </a:r>
                      <a:endParaRPr sz="1200" b="0" dirty="0">
                        <a:solidFill>
                          <a:schemeClr val="dk1"/>
                        </a:solidFill>
                        <a:latin typeface="Calibri"/>
                        <a:ea typeface="Calibri"/>
                        <a:cs typeface="Calibri"/>
                        <a:sym typeface="Calibri"/>
                      </a:endParaRPr>
                    </a:p>
                  </a:txBody>
                  <a:tcPr marL="68600" marR="68600" marT="34300" marB="343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920600">
                <a:tc>
                  <a:txBody>
                    <a:bodyPr/>
                    <a:lstStyle/>
                    <a:p>
                      <a:pPr marL="0" marR="0" lvl="0" indent="0" algn="ctr" rtl="0">
                        <a:lnSpc>
                          <a:spcPct val="100000"/>
                        </a:lnSpc>
                        <a:spcBef>
                          <a:spcPts val="0"/>
                        </a:spcBef>
                        <a:spcAft>
                          <a:spcPts val="0"/>
                        </a:spcAft>
                        <a:buClr>
                          <a:srgbClr val="000000"/>
                        </a:buClr>
                        <a:buSzPts val="800"/>
                        <a:buFont typeface="Arial"/>
                        <a:buNone/>
                      </a:pPr>
                      <a:r>
                        <a:rPr lang="en-GB" sz="1200">
                          <a:latin typeface="Calibri"/>
                          <a:ea typeface="Calibri"/>
                          <a:cs typeface="Calibri"/>
                          <a:sym typeface="Calibri"/>
                        </a:rPr>
                        <a:t>4</a:t>
                      </a:r>
                      <a:endParaRPr sz="1200" u="none" strike="noStrike" cap="none">
                        <a:latin typeface="Calibri"/>
                        <a:ea typeface="Calibri"/>
                        <a:cs typeface="Calibri"/>
                        <a:sym typeface="Calibri"/>
                      </a:endParaRPr>
                    </a:p>
                  </a:txBody>
                  <a:tcPr marL="68600" marR="68600" marT="34300" marB="343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lnSpc>
                          <a:spcPct val="115000"/>
                        </a:lnSpc>
                        <a:spcBef>
                          <a:spcPts val="1200"/>
                        </a:spcBef>
                        <a:spcAft>
                          <a:spcPts val="0"/>
                        </a:spcAft>
                        <a:buNone/>
                      </a:pPr>
                      <a:r>
                        <a:rPr lang="en-GB" sz="1200" b="0" dirty="0">
                          <a:solidFill>
                            <a:schemeClr val="dk1"/>
                          </a:solidFill>
                          <a:latin typeface="Calibri"/>
                          <a:ea typeface="Calibri"/>
                          <a:cs typeface="Calibri"/>
                          <a:sym typeface="Calibri"/>
                        </a:rPr>
                        <a:t>Examples of Non-</a:t>
                      </a:r>
                      <a:r>
                        <a:rPr lang="en-GB" sz="1200" b="0" dirty="0" err="1">
                          <a:solidFill>
                            <a:schemeClr val="dk1"/>
                          </a:solidFill>
                          <a:latin typeface="Calibri"/>
                          <a:ea typeface="Calibri"/>
                          <a:cs typeface="Calibri"/>
                          <a:sym typeface="Calibri"/>
                        </a:rPr>
                        <a:t>Evidentialism</a:t>
                      </a:r>
                      <a:endParaRPr sz="1200" b="0" dirty="0">
                        <a:solidFill>
                          <a:schemeClr val="dk1"/>
                        </a:solidFill>
                        <a:latin typeface="Calibri"/>
                        <a:ea typeface="Calibri"/>
                        <a:cs typeface="Calibri"/>
                        <a:sym typeface="Calibri"/>
                      </a:endParaRPr>
                    </a:p>
                    <a:p>
                      <a:pPr marL="323850" lvl="0" indent="-171450" algn="l" rtl="0">
                        <a:lnSpc>
                          <a:spcPct val="115000"/>
                        </a:lnSpc>
                        <a:spcBef>
                          <a:spcPts val="20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Friendship &amp; Trust → You believe your friend is loyal, even without proof.</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Morality &amp; Ethics → People believe in "right" and "wrong" even though there’s no scientific test for it.</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Religion &amp; Faith → Many religious beliefs are based on faith rather than physical evidence.</a:t>
                      </a:r>
                      <a:endParaRPr sz="1200" b="0" dirty="0">
                        <a:solidFill>
                          <a:schemeClr val="dk1"/>
                        </a:solidFill>
                        <a:latin typeface="Calibri"/>
                        <a:ea typeface="Calibri"/>
                        <a:cs typeface="Calibri"/>
                        <a:sym typeface="Calibri"/>
                      </a:endParaRPr>
                    </a:p>
                  </a:txBody>
                  <a:tcPr marL="68600" marR="68600" marT="34300" marB="343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sp>
        <p:nvSpPr>
          <p:cNvPr id="322" name="Google Shape;322;g340fcfde316_0_53"/>
          <p:cNvSpPr txBox="1"/>
          <p:nvPr/>
        </p:nvSpPr>
        <p:spPr>
          <a:xfrm>
            <a:off x="64456" y="278163"/>
            <a:ext cx="11987700" cy="323100"/>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500"/>
              <a:buFont typeface="Arial"/>
              <a:buNone/>
            </a:pPr>
            <a:r>
              <a:rPr lang="en-GB" sz="1500" b="1" i="0" u="none" strike="noStrike" cap="none">
                <a:solidFill>
                  <a:schemeClr val="lt1"/>
                </a:solidFill>
                <a:latin typeface="Calibri"/>
                <a:ea typeface="Calibri"/>
                <a:cs typeface="Calibri"/>
                <a:sym typeface="Calibri"/>
              </a:rPr>
              <a:t>Religion and Worldviews knowledge organiser 9:3- Can philosophy answer</a:t>
            </a:r>
            <a:r>
              <a:rPr lang="en-GB" sz="1500" b="1">
                <a:solidFill>
                  <a:schemeClr val="lt1"/>
                </a:solidFill>
                <a:latin typeface="Calibri"/>
                <a:ea typeface="Calibri"/>
                <a:cs typeface="Calibri"/>
                <a:sym typeface="Calibri"/>
              </a:rPr>
              <a:t> u</a:t>
            </a:r>
            <a:r>
              <a:rPr lang="en-GB" sz="1500" b="1" i="0" u="none" strike="noStrike" cap="none">
                <a:solidFill>
                  <a:schemeClr val="lt1"/>
                </a:solidFill>
                <a:latin typeface="Calibri"/>
                <a:ea typeface="Calibri"/>
                <a:cs typeface="Calibri"/>
                <a:sym typeface="Calibri"/>
              </a:rPr>
              <a:t>ltimate </a:t>
            </a:r>
            <a:r>
              <a:rPr lang="en-GB" sz="1500" b="1">
                <a:solidFill>
                  <a:schemeClr val="lt1"/>
                </a:solidFill>
                <a:latin typeface="Calibri"/>
                <a:ea typeface="Calibri"/>
                <a:cs typeface="Calibri"/>
                <a:sym typeface="Calibri"/>
              </a:rPr>
              <a:t>q</a:t>
            </a:r>
            <a:r>
              <a:rPr lang="en-GB" sz="1500" b="1" i="0" u="none" strike="noStrike" cap="none">
                <a:solidFill>
                  <a:schemeClr val="lt1"/>
                </a:solidFill>
                <a:latin typeface="Calibri"/>
                <a:ea typeface="Calibri"/>
                <a:cs typeface="Calibri"/>
                <a:sym typeface="Calibri"/>
              </a:rPr>
              <a:t>uestions?</a:t>
            </a:r>
            <a:endParaRPr sz="1500" b="1" i="0" u="none" strike="noStrike" cap="none">
              <a:solidFill>
                <a:schemeClr val="lt1"/>
              </a:solidFill>
              <a:latin typeface="Calibri"/>
              <a:ea typeface="Calibri"/>
              <a:cs typeface="Calibri"/>
              <a:sym typeface="Calibri"/>
            </a:endParaRPr>
          </a:p>
        </p:txBody>
      </p:sp>
      <p:graphicFrame>
        <p:nvGraphicFramePr>
          <p:cNvPr id="323" name="Google Shape;323;g340fcfde316_0_53"/>
          <p:cNvGraphicFramePr/>
          <p:nvPr>
            <p:extLst>
              <p:ext uri="{D42A27DB-BD31-4B8C-83A1-F6EECF244321}">
                <p14:modId xmlns:p14="http://schemas.microsoft.com/office/powerpoint/2010/main" val="3287152250"/>
              </p:ext>
            </p:extLst>
          </p:nvPr>
        </p:nvGraphicFramePr>
        <p:xfrm>
          <a:off x="324654" y="892585"/>
          <a:ext cx="11542700" cy="4137678"/>
        </p:xfrm>
        <a:graphic>
          <a:graphicData uri="http://schemas.openxmlformats.org/drawingml/2006/table">
            <a:tbl>
              <a:tblPr firstRow="1" bandRow="1">
                <a:noFill/>
                <a:tableStyleId>{79F1E117-1295-4EC3-947D-17D092A7BB19}</a:tableStyleId>
              </a:tblPr>
              <a:tblGrid>
                <a:gridCol w="1022550">
                  <a:extLst>
                    <a:ext uri="{9D8B030D-6E8A-4147-A177-3AD203B41FA5}">
                      <a16:colId xmlns:a16="http://schemas.microsoft.com/office/drawing/2014/main" val="20000"/>
                    </a:ext>
                  </a:extLst>
                </a:gridCol>
                <a:gridCol w="10520150">
                  <a:extLst>
                    <a:ext uri="{9D8B030D-6E8A-4147-A177-3AD203B41FA5}">
                      <a16:colId xmlns:a16="http://schemas.microsoft.com/office/drawing/2014/main" val="20001"/>
                    </a:ext>
                  </a:extLst>
                </a:gridCol>
              </a:tblGrid>
              <a:tr h="231950">
                <a:tc>
                  <a:txBody>
                    <a:bodyPr/>
                    <a:lstStyle/>
                    <a:p>
                      <a:pPr marL="0" marR="0" lvl="0" indent="0" algn="ctr" rtl="0">
                        <a:lnSpc>
                          <a:spcPct val="100000"/>
                        </a:lnSpc>
                        <a:spcBef>
                          <a:spcPts val="0"/>
                        </a:spcBef>
                        <a:spcAft>
                          <a:spcPts val="0"/>
                        </a:spcAft>
                        <a:buClr>
                          <a:srgbClr val="000000"/>
                        </a:buClr>
                        <a:buSzPts val="1100"/>
                        <a:buFont typeface="Arial"/>
                        <a:buNone/>
                      </a:pPr>
                      <a:r>
                        <a:rPr lang="en-GB" sz="1100">
                          <a:solidFill>
                            <a:schemeClr val="dk1"/>
                          </a:solidFill>
                          <a:latin typeface="Calibri"/>
                          <a:ea typeface="Calibri"/>
                          <a:cs typeface="Calibri"/>
                          <a:sym typeface="Calibri"/>
                        </a:rPr>
                        <a:t>J</a:t>
                      </a:r>
                      <a:endParaRPr sz="1500" u="none" strike="noStrike" cap="none"/>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99593">
                        <a:alpha val="73730"/>
                      </a:srgbClr>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200" b="1" u="none" strike="noStrike" cap="none">
                          <a:solidFill>
                            <a:schemeClr val="dk1"/>
                          </a:solidFill>
                          <a:latin typeface="Calibri"/>
                          <a:ea typeface="Calibri"/>
                          <a:cs typeface="Calibri"/>
                          <a:sym typeface="Calibri"/>
                        </a:rPr>
                        <a:t>Do we have free will?</a:t>
                      </a:r>
                      <a:endParaRPr sz="1200" u="none" strike="noStrike" cap="none">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99593">
                        <a:alpha val="73730"/>
                      </a:srgbClr>
                    </a:solidFill>
                  </a:tcPr>
                </a:tc>
                <a:extLst>
                  <a:ext uri="{0D108BD9-81ED-4DB2-BD59-A6C34878D82A}">
                    <a16:rowId xmlns:a16="http://schemas.microsoft.com/office/drawing/2014/main" val="10000"/>
                  </a:ext>
                </a:extLst>
              </a:tr>
              <a:tr h="245600">
                <a:tc>
                  <a:txBody>
                    <a:bodyPr/>
                    <a:lstStyle/>
                    <a:p>
                      <a:pPr marL="0" marR="0" lvl="0" indent="0" algn="ctr" rtl="0">
                        <a:lnSpc>
                          <a:spcPct val="100000"/>
                        </a:lnSpc>
                        <a:spcBef>
                          <a:spcPts val="0"/>
                        </a:spcBef>
                        <a:spcAft>
                          <a:spcPts val="0"/>
                        </a:spcAft>
                        <a:buClr>
                          <a:srgbClr val="000000"/>
                        </a:buClr>
                        <a:buSzPts val="1100"/>
                        <a:buFont typeface="Arial"/>
                        <a:buNone/>
                      </a:pPr>
                      <a:r>
                        <a:rPr lang="en-GB" sz="1200" u="none" strike="noStrike" cap="none">
                          <a:solidFill>
                            <a:schemeClr val="dk1"/>
                          </a:solidFill>
                          <a:latin typeface="Calibri"/>
                          <a:ea typeface="Calibri"/>
                          <a:cs typeface="Calibri"/>
                          <a:sym typeface="Calibri"/>
                        </a:rPr>
                        <a:t>1</a:t>
                      </a:r>
                      <a:endParaRPr sz="1200" u="none" strike="noStrike" cap="none">
                        <a:solidFill>
                          <a:schemeClr val="dk1"/>
                        </a:solidFill>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200" b="0" dirty="0">
                          <a:solidFill>
                            <a:schemeClr val="dk1"/>
                          </a:solidFill>
                          <a:latin typeface="Calibri"/>
                          <a:ea typeface="Calibri"/>
                          <a:cs typeface="Calibri"/>
                          <a:sym typeface="Calibri"/>
                        </a:rPr>
                        <a:t>Free will is the idea that we can make our own choices—that we control what we do.</a:t>
                      </a:r>
                      <a:r>
                        <a:rPr lang="en-GB" sz="1200" b="0" u="none" strike="noStrike" cap="none" dirty="0">
                          <a:solidFill>
                            <a:schemeClr val="dk1"/>
                          </a:solidFill>
                          <a:latin typeface="Calibri"/>
                          <a:ea typeface="Calibri"/>
                          <a:cs typeface="Calibri"/>
                          <a:sym typeface="Calibri"/>
                        </a:rPr>
                        <a:t> </a:t>
                      </a:r>
                      <a:r>
                        <a:rPr lang="en-GB" sz="1200" b="0" dirty="0">
                          <a:solidFill>
                            <a:schemeClr val="dk1"/>
                          </a:solidFill>
                          <a:latin typeface="Calibri"/>
                          <a:ea typeface="Calibri"/>
                          <a:cs typeface="Calibri"/>
                          <a:sym typeface="Calibri"/>
                        </a:rPr>
                        <a:t>We therefore, </a:t>
                      </a:r>
                      <a:r>
                        <a:rPr lang="en-GB" sz="1200" b="0" u="none" strike="noStrike" cap="none" dirty="0">
                          <a:solidFill>
                            <a:schemeClr val="dk1"/>
                          </a:solidFill>
                          <a:latin typeface="Calibri"/>
                          <a:ea typeface="Calibri"/>
                          <a:cs typeface="Calibri"/>
                          <a:sym typeface="Calibri"/>
                        </a:rPr>
                        <a:t> are responsible and accountable for your actions.</a:t>
                      </a:r>
                      <a:endParaRPr sz="1200" b="0" u="none" strike="noStrike" cap="none" dirty="0">
                        <a:solidFill>
                          <a:schemeClr val="dk1"/>
                        </a:solidFill>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785900">
                <a:tc>
                  <a:txBody>
                    <a:bodyPr/>
                    <a:lstStyle/>
                    <a:p>
                      <a:pPr marL="0" marR="0" lvl="0" indent="0" algn="ctr" rtl="0">
                        <a:lnSpc>
                          <a:spcPct val="100000"/>
                        </a:lnSpc>
                        <a:spcBef>
                          <a:spcPts val="0"/>
                        </a:spcBef>
                        <a:spcAft>
                          <a:spcPts val="0"/>
                        </a:spcAft>
                        <a:buClr>
                          <a:srgbClr val="000000"/>
                        </a:buClr>
                        <a:buSzPts val="1100"/>
                        <a:buFont typeface="Arial"/>
                        <a:buNone/>
                      </a:pPr>
                      <a:r>
                        <a:rPr lang="en-GB" sz="1200" u="none" strike="noStrike" cap="none">
                          <a:solidFill>
                            <a:schemeClr val="dk1"/>
                          </a:solidFill>
                          <a:latin typeface="Calibri"/>
                          <a:ea typeface="Calibri"/>
                          <a:cs typeface="Calibri"/>
                          <a:sym typeface="Calibri"/>
                        </a:rPr>
                        <a:t>2</a:t>
                      </a:r>
                      <a:endParaRPr sz="1200" u="none" strike="noStrike" cap="none">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200" b="0" dirty="0">
                          <a:solidFill>
                            <a:schemeClr val="dk1"/>
                          </a:solidFill>
                          <a:latin typeface="Calibri"/>
                          <a:ea typeface="Calibri"/>
                          <a:cs typeface="Calibri"/>
                          <a:sym typeface="Calibri"/>
                        </a:rPr>
                        <a:t> Yes, we have free will - We Can Make Choices</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Every day, you choose things: what to eat, what to wear, what game to play.</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If we didn’t have free will, wouldn’t everything just be automatic?</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The fact that we stop, think, and decide suggests we have control over our actions.</a:t>
                      </a:r>
                      <a:endParaRPr sz="1200" b="0" dirty="0">
                        <a:solidFill>
                          <a:schemeClr val="dk1"/>
                        </a:solidFill>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855950">
                <a:tc>
                  <a:txBody>
                    <a:bodyPr/>
                    <a:lstStyle/>
                    <a:p>
                      <a:pPr marL="0" marR="0" lvl="0" indent="0" algn="ctr" rtl="0">
                        <a:lnSpc>
                          <a:spcPct val="100000"/>
                        </a:lnSpc>
                        <a:spcBef>
                          <a:spcPts val="0"/>
                        </a:spcBef>
                        <a:spcAft>
                          <a:spcPts val="0"/>
                        </a:spcAft>
                        <a:buNone/>
                      </a:pPr>
                      <a:r>
                        <a:rPr lang="en-GB" sz="1200">
                          <a:solidFill>
                            <a:schemeClr val="dk1"/>
                          </a:solidFill>
                          <a:latin typeface="Calibri"/>
                          <a:ea typeface="Calibri"/>
                          <a:cs typeface="Calibri"/>
                          <a:sym typeface="Calibri"/>
                        </a:rPr>
                        <a:t>3</a:t>
                      </a:r>
                      <a:endParaRPr sz="1200" u="none" strike="noStrike" cap="none">
                        <a:solidFill>
                          <a:schemeClr val="dk1"/>
                        </a:solidFill>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lnSpc>
                          <a:spcPct val="115000"/>
                        </a:lnSpc>
                        <a:spcBef>
                          <a:spcPts val="1400"/>
                        </a:spcBef>
                        <a:spcAft>
                          <a:spcPts val="0"/>
                        </a:spcAft>
                        <a:buNone/>
                      </a:pPr>
                      <a:r>
                        <a:rPr lang="en-GB" sz="1200" b="0" dirty="0">
                          <a:solidFill>
                            <a:schemeClr val="dk1"/>
                          </a:solidFill>
                          <a:latin typeface="Calibri"/>
                          <a:ea typeface="Calibri"/>
                          <a:cs typeface="Calibri"/>
                          <a:sym typeface="Calibri"/>
                        </a:rPr>
                        <a:t>Yes , we have free will  - We Feel Responsible for Our Actions</a:t>
                      </a:r>
                      <a:endParaRPr sz="1200" b="0" dirty="0">
                        <a:solidFill>
                          <a:schemeClr val="dk1"/>
                        </a:solidFill>
                        <a:latin typeface="Calibri"/>
                        <a:ea typeface="Calibri"/>
                        <a:cs typeface="Calibri"/>
                        <a:sym typeface="Calibri"/>
                      </a:endParaRPr>
                    </a:p>
                    <a:p>
                      <a:pPr marL="323850" lvl="0" indent="-171450" algn="l" rtl="0">
                        <a:lnSpc>
                          <a:spcPct val="115000"/>
                        </a:lnSpc>
                        <a:spcBef>
                          <a:spcPts val="40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If someone breaks a rule, we hold them accountable.</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This only makes sense if people could have chosen differently.</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Example: If you cheat on a test, you can’t say, “It wasn’t my fault! I had no choice!”</a:t>
                      </a:r>
                      <a:endParaRPr sz="1200" b="0" dirty="0">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667650">
                <a:tc>
                  <a:txBody>
                    <a:bodyPr/>
                    <a:lstStyle/>
                    <a:p>
                      <a:pPr marL="0" marR="0" lvl="0" indent="0" algn="ctr" rtl="0">
                        <a:lnSpc>
                          <a:spcPct val="100000"/>
                        </a:lnSpc>
                        <a:spcBef>
                          <a:spcPts val="0"/>
                        </a:spcBef>
                        <a:spcAft>
                          <a:spcPts val="0"/>
                        </a:spcAft>
                        <a:buClr>
                          <a:srgbClr val="000000"/>
                        </a:buClr>
                        <a:buSzPts val="1100"/>
                        <a:buFont typeface="Arial"/>
                        <a:buNone/>
                      </a:pPr>
                      <a:r>
                        <a:rPr lang="en-GB" sz="1200">
                          <a:solidFill>
                            <a:schemeClr val="dk1"/>
                          </a:solidFill>
                          <a:latin typeface="Calibri"/>
                          <a:ea typeface="Calibri"/>
                          <a:cs typeface="Calibri"/>
                          <a:sym typeface="Calibri"/>
                        </a:rPr>
                        <a:t>4</a:t>
                      </a:r>
                      <a:endParaRPr sz="1200" u="none" strike="noStrike" cap="none">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lnSpc>
                          <a:spcPct val="115000"/>
                        </a:lnSpc>
                        <a:spcBef>
                          <a:spcPts val="1400"/>
                        </a:spcBef>
                        <a:spcAft>
                          <a:spcPts val="0"/>
                        </a:spcAft>
                        <a:buNone/>
                      </a:pPr>
                      <a:r>
                        <a:rPr lang="en-GB" sz="1200" b="0" dirty="0">
                          <a:solidFill>
                            <a:schemeClr val="dk1"/>
                          </a:solidFill>
                          <a:latin typeface="Calibri"/>
                          <a:ea typeface="Calibri"/>
                          <a:cs typeface="Calibri"/>
                          <a:sym typeface="Calibri"/>
                        </a:rPr>
                        <a:t>Yes, we have free will - The Future is Not Fixed</a:t>
                      </a:r>
                      <a:endParaRPr sz="1200" b="0" dirty="0">
                        <a:solidFill>
                          <a:schemeClr val="dk1"/>
                        </a:solidFill>
                        <a:latin typeface="Calibri"/>
                        <a:ea typeface="Calibri"/>
                        <a:cs typeface="Calibri"/>
                        <a:sym typeface="Calibri"/>
                      </a:endParaRPr>
                    </a:p>
                    <a:p>
                      <a:pPr marL="323850" lvl="0" indent="-171450" algn="l" rtl="0">
                        <a:lnSpc>
                          <a:spcPct val="115000"/>
                        </a:lnSpc>
                        <a:spcBef>
                          <a:spcPts val="40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Some people believe that if everything was already decided, the world would be like a movie playing out with no surprises.</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But life doesn’t seem that way—we can change our plans, make new decisions, and control our future.</a:t>
                      </a:r>
                      <a:endParaRPr sz="1200" b="0" dirty="0">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964025">
                <a:tc>
                  <a:txBody>
                    <a:bodyPr/>
                    <a:lstStyle/>
                    <a:p>
                      <a:pPr marL="0" marR="0" lvl="0" indent="0" algn="ctr" rtl="0">
                        <a:lnSpc>
                          <a:spcPct val="100000"/>
                        </a:lnSpc>
                        <a:spcBef>
                          <a:spcPts val="0"/>
                        </a:spcBef>
                        <a:spcAft>
                          <a:spcPts val="0"/>
                        </a:spcAft>
                        <a:buNone/>
                      </a:pPr>
                      <a:r>
                        <a:rPr lang="en-GB" sz="1200">
                          <a:solidFill>
                            <a:schemeClr val="dk1"/>
                          </a:solidFill>
                          <a:latin typeface="Calibri"/>
                          <a:ea typeface="Calibri"/>
                          <a:cs typeface="Calibri"/>
                          <a:sym typeface="Calibri"/>
                        </a:rPr>
                        <a:t>5</a:t>
                      </a:r>
                      <a:endParaRPr sz="1200" u="none" strike="noStrike" cap="none">
                        <a:solidFill>
                          <a:schemeClr val="dk1"/>
                        </a:solidFill>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lnSpc>
                          <a:spcPct val="115000"/>
                        </a:lnSpc>
                        <a:spcBef>
                          <a:spcPts val="1400"/>
                        </a:spcBef>
                        <a:spcAft>
                          <a:spcPts val="0"/>
                        </a:spcAft>
                        <a:buNone/>
                      </a:pPr>
                      <a:r>
                        <a:rPr lang="en-GB" sz="1200" b="0" dirty="0">
                          <a:solidFill>
                            <a:schemeClr val="dk1"/>
                          </a:solidFill>
                          <a:latin typeface="Calibri"/>
                          <a:ea typeface="Calibri"/>
                          <a:cs typeface="Calibri"/>
                          <a:sym typeface="Calibri"/>
                        </a:rPr>
                        <a:t>Yes, we have free will - The Mind is More Than Just the Brain</a:t>
                      </a:r>
                      <a:endParaRPr sz="1200" b="0" dirty="0">
                        <a:solidFill>
                          <a:schemeClr val="dk1"/>
                        </a:solidFill>
                        <a:latin typeface="Calibri"/>
                        <a:ea typeface="Calibri"/>
                        <a:cs typeface="Calibri"/>
                        <a:sym typeface="Calibri"/>
                      </a:endParaRPr>
                    </a:p>
                    <a:p>
                      <a:pPr marL="323850" lvl="0" indent="-171450" algn="l" rtl="0">
                        <a:lnSpc>
                          <a:spcPct val="115000"/>
                        </a:lnSpc>
                        <a:spcBef>
                          <a:spcPts val="120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Some argue that even if our brains follow physical rules (like a computer), our consciousness is something special.</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Our thoughts, emotions, and creativity show that we are more than just machines following instructions.</a:t>
                      </a:r>
                      <a:endParaRPr sz="1200" b="0" dirty="0">
                        <a:solidFill>
                          <a:schemeClr val="dk1"/>
                        </a:solidFill>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sp>
        <p:nvSpPr>
          <p:cNvPr id="324" name="Google Shape;324;g340fcfde316_0_53"/>
          <p:cNvSpPr txBox="1"/>
          <p:nvPr/>
        </p:nvSpPr>
        <p:spPr>
          <a:xfrm>
            <a:off x="10970569" y="288917"/>
            <a:ext cx="968400" cy="296700"/>
          </a:xfrm>
          <a:prstGeom prst="rect">
            <a:avLst/>
          </a:prstGeom>
          <a:noFill/>
          <a:ln>
            <a:noFill/>
          </a:ln>
        </p:spPr>
        <p:txBody>
          <a:bodyPr spcFirstLastPara="1" wrap="square" lIns="74275" tIns="37125" rIns="74275" bIns="37125" anchor="ctr" anchorCtr="0">
            <a:noAutofit/>
          </a:bodyPr>
          <a:lstStyle/>
          <a:p>
            <a:pPr marL="0" marR="0" lvl="0" indent="0" algn="l" rtl="0">
              <a:lnSpc>
                <a:spcPct val="100000"/>
              </a:lnSpc>
              <a:spcBef>
                <a:spcPts val="0"/>
              </a:spcBef>
              <a:spcAft>
                <a:spcPts val="0"/>
              </a:spcAft>
              <a:buClr>
                <a:srgbClr val="000000"/>
              </a:buClr>
              <a:buSzPts val="1500"/>
              <a:buFont typeface="Arial"/>
              <a:buNone/>
            </a:pPr>
            <a:r>
              <a:rPr lang="en-GB" sz="1500" b="0" i="0" u="none" strike="noStrike" cap="none">
                <a:solidFill>
                  <a:schemeClr val="lt1"/>
                </a:solidFill>
                <a:latin typeface="Arial"/>
                <a:ea typeface="Arial"/>
                <a:cs typeface="Arial"/>
                <a:sym typeface="Arial"/>
              </a:rPr>
              <a:t>Page </a:t>
            </a:r>
            <a:fld id="{00000000-1234-1234-1234-123412341234}" type="slidenum">
              <a:rPr lang="en-GB" sz="1500" b="0" i="0" u="none" strike="noStrike" cap="none">
                <a:solidFill>
                  <a:schemeClr val="lt1"/>
                </a:solidFill>
                <a:latin typeface="Arial"/>
                <a:ea typeface="Arial"/>
                <a:cs typeface="Arial"/>
                <a:sym typeface="Arial"/>
              </a:rPr>
              <a:t>30</a:t>
            </a:fld>
            <a:endParaRPr sz="1500" b="0" i="0" u="none" strike="noStrike" cap="none">
              <a:solidFill>
                <a:schemeClr val="lt1"/>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sp>
        <p:nvSpPr>
          <p:cNvPr id="330" name="Google Shape;330;g340fcfde316_0_60"/>
          <p:cNvSpPr txBox="1"/>
          <p:nvPr/>
        </p:nvSpPr>
        <p:spPr>
          <a:xfrm>
            <a:off x="64456" y="278163"/>
            <a:ext cx="11987700" cy="323100"/>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500"/>
              <a:buFont typeface="Arial"/>
              <a:buNone/>
            </a:pPr>
            <a:r>
              <a:rPr lang="en-GB" sz="1500" b="1" i="0" u="none" strike="noStrike" cap="none">
                <a:solidFill>
                  <a:schemeClr val="lt1"/>
                </a:solidFill>
                <a:latin typeface="Calibri"/>
                <a:ea typeface="Calibri"/>
                <a:cs typeface="Calibri"/>
                <a:sym typeface="Calibri"/>
              </a:rPr>
              <a:t>Religion and Worldviews knowledge organiser 9:3- Can philosophy answer </a:t>
            </a:r>
            <a:r>
              <a:rPr lang="en-GB" sz="1500" b="1">
                <a:solidFill>
                  <a:schemeClr val="lt1"/>
                </a:solidFill>
                <a:latin typeface="Calibri"/>
                <a:ea typeface="Calibri"/>
                <a:cs typeface="Calibri"/>
                <a:sym typeface="Calibri"/>
              </a:rPr>
              <a:t>u</a:t>
            </a:r>
            <a:r>
              <a:rPr lang="en-GB" sz="1500" b="1" i="0" u="none" strike="noStrike" cap="none">
                <a:solidFill>
                  <a:schemeClr val="lt1"/>
                </a:solidFill>
                <a:latin typeface="Calibri"/>
                <a:ea typeface="Calibri"/>
                <a:cs typeface="Calibri"/>
                <a:sym typeface="Calibri"/>
              </a:rPr>
              <a:t>ltimate </a:t>
            </a:r>
            <a:r>
              <a:rPr lang="en-GB" sz="1500" b="1">
                <a:solidFill>
                  <a:schemeClr val="lt1"/>
                </a:solidFill>
                <a:latin typeface="Calibri"/>
                <a:ea typeface="Calibri"/>
                <a:cs typeface="Calibri"/>
                <a:sym typeface="Calibri"/>
              </a:rPr>
              <a:t>q</a:t>
            </a:r>
            <a:r>
              <a:rPr lang="en-GB" sz="1500" b="1" i="0" u="none" strike="noStrike" cap="none">
                <a:solidFill>
                  <a:schemeClr val="lt1"/>
                </a:solidFill>
                <a:latin typeface="Calibri"/>
                <a:ea typeface="Calibri"/>
                <a:cs typeface="Calibri"/>
                <a:sym typeface="Calibri"/>
              </a:rPr>
              <a:t>uestions?</a:t>
            </a:r>
            <a:endParaRPr sz="1500" b="1" i="0" u="none" strike="noStrike" cap="none">
              <a:solidFill>
                <a:schemeClr val="lt1"/>
              </a:solidFill>
              <a:latin typeface="Calibri"/>
              <a:ea typeface="Calibri"/>
              <a:cs typeface="Calibri"/>
              <a:sym typeface="Calibri"/>
            </a:endParaRPr>
          </a:p>
        </p:txBody>
      </p:sp>
      <p:graphicFrame>
        <p:nvGraphicFramePr>
          <p:cNvPr id="331" name="Google Shape;331;g340fcfde316_0_60"/>
          <p:cNvGraphicFramePr/>
          <p:nvPr>
            <p:extLst>
              <p:ext uri="{D42A27DB-BD31-4B8C-83A1-F6EECF244321}">
                <p14:modId xmlns:p14="http://schemas.microsoft.com/office/powerpoint/2010/main" val="3552861823"/>
              </p:ext>
            </p:extLst>
          </p:nvPr>
        </p:nvGraphicFramePr>
        <p:xfrm>
          <a:off x="286954" y="719385"/>
          <a:ext cx="11704350" cy="5679119"/>
        </p:xfrm>
        <a:graphic>
          <a:graphicData uri="http://schemas.openxmlformats.org/drawingml/2006/table">
            <a:tbl>
              <a:tblPr firstRow="1" bandRow="1">
                <a:noFill/>
                <a:tableStyleId>{79F1E117-1295-4EC3-947D-17D092A7BB19}</a:tableStyleId>
              </a:tblPr>
              <a:tblGrid>
                <a:gridCol w="1036875">
                  <a:extLst>
                    <a:ext uri="{9D8B030D-6E8A-4147-A177-3AD203B41FA5}">
                      <a16:colId xmlns:a16="http://schemas.microsoft.com/office/drawing/2014/main" val="20000"/>
                    </a:ext>
                  </a:extLst>
                </a:gridCol>
                <a:gridCol w="10667475">
                  <a:extLst>
                    <a:ext uri="{9D8B030D-6E8A-4147-A177-3AD203B41FA5}">
                      <a16:colId xmlns:a16="http://schemas.microsoft.com/office/drawing/2014/main" val="20001"/>
                    </a:ext>
                  </a:extLst>
                </a:gridCol>
              </a:tblGrid>
              <a:tr h="254600">
                <a:tc>
                  <a:txBody>
                    <a:bodyPr/>
                    <a:lstStyle/>
                    <a:p>
                      <a:pPr marL="0" marR="0" lvl="0" indent="0" algn="ctr" rtl="0">
                        <a:lnSpc>
                          <a:spcPct val="100000"/>
                        </a:lnSpc>
                        <a:spcBef>
                          <a:spcPts val="0"/>
                        </a:spcBef>
                        <a:spcAft>
                          <a:spcPts val="0"/>
                        </a:spcAft>
                        <a:buClr>
                          <a:srgbClr val="000000"/>
                        </a:buClr>
                        <a:buSzPts val="1100"/>
                        <a:buFont typeface="Arial"/>
                        <a:buNone/>
                      </a:pPr>
                      <a:r>
                        <a:rPr lang="en-GB" sz="1100">
                          <a:solidFill>
                            <a:schemeClr val="dk1"/>
                          </a:solidFill>
                          <a:latin typeface="Calibri"/>
                          <a:ea typeface="Calibri"/>
                          <a:cs typeface="Calibri"/>
                          <a:sym typeface="Calibri"/>
                        </a:rPr>
                        <a:t>K</a:t>
                      </a:r>
                      <a:endParaRPr sz="1500" u="none" strike="noStrike" cap="none"/>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99593">
                        <a:alpha val="73730"/>
                      </a:srgbClr>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200" b="1" u="none" strike="noStrike" cap="none">
                          <a:solidFill>
                            <a:schemeClr val="dk1"/>
                          </a:solidFill>
                          <a:latin typeface="Calibri"/>
                          <a:ea typeface="Calibri"/>
                          <a:cs typeface="Calibri"/>
                          <a:sym typeface="Calibri"/>
                        </a:rPr>
                        <a:t>Do we have free will?</a:t>
                      </a:r>
                      <a:endParaRPr sz="1200" u="none" strike="noStrike" cap="none">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99593">
                        <a:alpha val="73730"/>
                      </a:srgbClr>
                    </a:solidFill>
                  </a:tcPr>
                </a:tc>
                <a:extLst>
                  <a:ext uri="{0D108BD9-81ED-4DB2-BD59-A6C34878D82A}">
                    <a16:rowId xmlns:a16="http://schemas.microsoft.com/office/drawing/2014/main" val="10000"/>
                  </a:ext>
                </a:extLst>
              </a:tr>
              <a:tr h="424350">
                <a:tc>
                  <a:txBody>
                    <a:bodyPr/>
                    <a:lstStyle/>
                    <a:p>
                      <a:pPr marL="0" marR="0" lvl="0" indent="0" algn="ctr" rtl="0">
                        <a:lnSpc>
                          <a:spcPct val="100000"/>
                        </a:lnSpc>
                        <a:spcBef>
                          <a:spcPts val="0"/>
                        </a:spcBef>
                        <a:spcAft>
                          <a:spcPts val="0"/>
                        </a:spcAft>
                        <a:buClr>
                          <a:srgbClr val="000000"/>
                        </a:buClr>
                        <a:buSzPts val="1100"/>
                        <a:buFont typeface="Arial"/>
                        <a:buNone/>
                      </a:pPr>
                      <a:r>
                        <a:rPr lang="en-GB" sz="1200" u="none" strike="noStrike" cap="none">
                          <a:solidFill>
                            <a:schemeClr val="dk1"/>
                          </a:solidFill>
                          <a:latin typeface="Calibri"/>
                          <a:ea typeface="Calibri"/>
                          <a:cs typeface="Calibri"/>
                          <a:sym typeface="Calibri"/>
                        </a:rPr>
                        <a:t>1</a:t>
                      </a:r>
                      <a:endParaRPr sz="1200" u="none" strike="noStrike" cap="none">
                        <a:solidFill>
                          <a:schemeClr val="dk1"/>
                        </a:solidFill>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200" b="0">
                          <a:solidFill>
                            <a:schemeClr val="dk1"/>
                          </a:solidFill>
                          <a:latin typeface="Calibri"/>
                          <a:ea typeface="Calibri"/>
                          <a:cs typeface="Calibri"/>
                          <a:sym typeface="Calibri"/>
                        </a:rPr>
                        <a:t>Determinism is the idea that everything happens for a reason, and nothing is truly a free choice. It says that everything you do is already decided by past events—including your thoughts and actions!</a:t>
                      </a:r>
                      <a:endParaRPr sz="1200" b="0" u="none" strike="noStrike" cap="none">
                        <a:solidFill>
                          <a:schemeClr val="dk1"/>
                        </a:solidFill>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763800">
                <a:tc>
                  <a:txBody>
                    <a:bodyPr/>
                    <a:lstStyle/>
                    <a:p>
                      <a:pPr marL="0" marR="0" lvl="0" indent="0" algn="ctr" rtl="0">
                        <a:lnSpc>
                          <a:spcPct val="100000"/>
                        </a:lnSpc>
                        <a:spcBef>
                          <a:spcPts val="0"/>
                        </a:spcBef>
                        <a:spcAft>
                          <a:spcPts val="0"/>
                        </a:spcAft>
                        <a:buClr>
                          <a:srgbClr val="000000"/>
                        </a:buClr>
                        <a:buSzPts val="1100"/>
                        <a:buFont typeface="Arial"/>
                        <a:buNone/>
                      </a:pPr>
                      <a:r>
                        <a:rPr lang="en-GB" sz="1200" u="none" strike="noStrike" cap="none">
                          <a:solidFill>
                            <a:schemeClr val="dk1"/>
                          </a:solidFill>
                          <a:latin typeface="Calibri"/>
                          <a:ea typeface="Calibri"/>
                          <a:cs typeface="Calibri"/>
                          <a:sym typeface="Calibri"/>
                        </a:rPr>
                        <a:t>2</a:t>
                      </a:r>
                      <a:endParaRPr sz="1200" u="none" strike="noStrike" cap="none">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200" b="0" dirty="0">
                          <a:solidFill>
                            <a:schemeClr val="dk1"/>
                          </a:solidFill>
                          <a:latin typeface="Calibri"/>
                          <a:ea typeface="Calibri"/>
                          <a:cs typeface="Calibri"/>
                          <a:sym typeface="Calibri"/>
                        </a:rPr>
                        <a:t>No,  we have free will - We don't make our own choices. </a:t>
                      </a:r>
                      <a:endParaRPr sz="1200" b="0" dirty="0">
                        <a:solidFill>
                          <a:schemeClr val="dk1"/>
                        </a:solidFill>
                        <a:latin typeface="Calibri"/>
                        <a:ea typeface="Calibri"/>
                        <a:cs typeface="Calibri"/>
                        <a:sym typeface="Calibri"/>
                      </a:endParaRPr>
                    </a:p>
                    <a:p>
                      <a:pPr marL="323850" marR="0" lvl="0" indent="-171450" algn="l" rtl="0">
                        <a:lnSpc>
                          <a:spcPct val="100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Cause and Effect → Everything in life happens because of something before it.</a:t>
                      </a:r>
                      <a:endParaRPr sz="1200" b="0" dirty="0">
                        <a:solidFill>
                          <a:schemeClr val="dk1"/>
                        </a:solidFill>
                        <a:latin typeface="Calibri"/>
                        <a:ea typeface="Calibri"/>
                        <a:cs typeface="Calibri"/>
                        <a:sym typeface="Calibri"/>
                      </a:endParaRPr>
                    </a:p>
                    <a:p>
                      <a:pPr marL="323850" marR="0" lvl="0" indent="-171450" algn="l" rtl="0">
                        <a:lnSpc>
                          <a:spcPct val="100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Like Dominoes → If you push the first domino, the rest must fall in a set way.</a:t>
                      </a:r>
                      <a:endParaRPr sz="1200" b="0" dirty="0">
                        <a:solidFill>
                          <a:schemeClr val="dk1"/>
                        </a:solidFill>
                        <a:latin typeface="Calibri"/>
                        <a:ea typeface="Calibri"/>
                        <a:cs typeface="Calibri"/>
                        <a:sym typeface="Calibri"/>
                      </a:endParaRPr>
                    </a:p>
                    <a:p>
                      <a:pPr marL="323850" marR="0" lvl="0" indent="-171450" algn="l" rtl="0">
                        <a:lnSpc>
                          <a:spcPct val="100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Our Actions Are Pre-Decided → What you do today is shaped by your genes, upbringing, and past experiences.</a:t>
                      </a:r>
                      <a:endParaRPr sz="1200" b="0" dirty="0">
                        <a:solidFill>
                          <a:schemeClr val="dk1"/>
                        </a:solidFill>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1668125">
                <a:tc>
                  <a:txBody>
                    <a:bodyPr/>
                    <a:lstStyle/>
                    <a:p>
                      <a:pPr marL="0" marR="0" lvl="0" indent="0" algn="ctr" rtl="0">
                        <a:lnSpc>
                          <a:spcPct val="100000"/>
                        </a:lnSpc>
                        <a:spcBef>
                          <a:spcPts val="0"/>
                        </a:spcBef>
                        <a:spcAft>
                          <a:spcPts val="0"/>
                        </a:spcAft>
                        <a:buNone/>
                      </a:pPr>
                      <a:r>
                        <a:rPr lang="en-GB" sz="1200">
                          <a:solidFill>
                            <a:schemeClr val="dk1"/>
                          </a:solidFill>
                          <a:latin typeface="Calibri"/>
                          <a:ea typeface="Calibri"/>
                          <a:cs typeface="Calibri"/>
                          <a:sym typeface="Calibri"/>
                        </a:rPr>
                        <a:t>3</a:t>
                      </a:r>
                      <a:endParaRPr sz="1200" u="none" strike="noStrike" cap="none">
                        <a:solidFill>
                          <a:schemeClr val="dk1"/>
                        </a:solidFill>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lnSpc>
                          <a:spcPct val="115000"/>
                        </a:lnSpc>
                        <a:spcBef>
                          <a:spcPts val="1400"/>
                        </a:spcBef>
                        <a:spcAft>
                          <a:spcPts val="0"/>
                        </a:spcAft>
                        <a:buNone/>
                      </a:pPr>
                      <a:r>
                        <a:rPr lang="en-GB" sz="1200" b="0" dirty="0">
                          <a:solidFill>
                            <a:schemeClr val="dk1"/>
                          </a:solidFill>
                          <a:latin typeface="Calibri"/>
                          <a:ea typeface="Calibri"/>
                          <a:cs typeface="Calibri"/>
                          <a:sym typeface="Calibri"/>
                        </a:rPr>
                        <a:t>No , we have free will  - Example </a:t>
                      </a:r>
                      <a:br>
                        <a:rPr lang="en-GB" sz="1200" b="0" dirty="0">
                          <a:solidFill>
                            <a:schemeClr val="dk1"/>
                          </a:solidFill>
                          <a:latin typeface="Calibri"/>
                          <a:ea typeface="Calibri"/>
                          <a:cs typeface="Calibri"/>
                          <a:sym typeface="Calibri"/>
                        </a:rPr>
                      </a:br>
                      <a:r>
                        <a:rPr lang="en-GB" sz="1200" b="0" dirty="0">
                          <a:solidFill>
                            <a:schemeClr val="dk1"/>
                          </a:solidFill>
                          <a:latin typeface="Calibri"/>
                          <a:ea typeface="Calibri"/>
                          <a:cs typeface="Calibri"/>
                          <a:sym typeface="Calibri"/>
                        </a:rPr>
                        <a:t>Imagine you always pick chocolate ice cream over vanilla. You might think you’re choosing freely, but determinists say:</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Why did you pick chocolate?</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Because you prefer it.</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Why do you prefer it?</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Because your taste buds, brain, and past experiences shaped that preference.</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 So was it really a free choice?</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Determinists say NO! It was already decided by your past.</a:t>
                      </a:r>
                      <a:endParaRPr sz="1200" b="0" dirty="0">
                        <a:solidFill>
                          <a:schemeClr val="dk1"/>
                        </a:solidFill>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1129700">
                <a:tc>
                  <a:txBody>
                    <a:bodyPr/>
                    <a:lstStyle/>
                    <a:p>
                      <a:pPr marL="0" marR="0" lvl="0" indent="0" algn="ctr" rtl="0">
                        <a:lnSpc>
                          <a:spcPct val="100000"/>
                        </a:lnSpc>
                        <a:spcBef>
                          <a:spcPts val="0"/>
                        </a:spcBef>
                        <a:spcAft>
                          <a:spcPts val="0"/>
                        </a:spcAft>
                        <a:buClr>
                          <a:srgbClr val="000000"/>
                        </a:buClr>
                        <a:buSzPts val="1100"/>
                        <a:buFont typeface="Arial"/>
                        <a:buNone/>
                      </a:pPr>
                      <a:r>
                        <a:rPr lang="en-GB" sz="1200">
                          <a:solidFill>
                            <a:schemeClr val="dk1"/>
                          </a:solidFill>
                          <a:latin typeface="Calibri"/>
                          <a:ea typeface="Calibri"/>
                          <a:cs typeface="Calibri"/>
                          <a:sym typeface="Calibri"/>
                        </a:rPr>
                        <a:t>4</a:t>
                      </a:r>
                      <a:endParaRPr sz="1200" u="none" strike="noStrike" cap="none">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GB" sz="1200" b="0" dirty="0">
                          <a:solidFill>
                            <a:schemeClr val="dk1"/>
                          </a:solidFill>
                          <a:latin typeface="Calibri"/>
                          <a:ea typeface="Calibri"/>
                          <a:cs typeface="Calibri"/>
                          <a:sym typeface="Calibri"/>
                        </a:rPr>
                        <a:t>No, we have free will - Does This Mean We Have No Control?</a:t>
                      </a:r>
                      <a:endParaRPr sz="1200" b="0" dirty="0">
                        <a:solidFill>
                          <a:schemeClr val="dk1"/>
                        </a:solidFill>
                        <a:latin typeface="Calibri"/>
                        <a:ea typeface="Calibri"/>
                        <a:cs typeface="Calibri"/>
                        <a:sym typeface="Calibri"/>
                      </a:endParaRPr>
                    </a:p>
                    <a:p>
                      <a:pPr marL="0" lvl="0" indent="0" algn="l" rtl="0">
                        <a:lnSpc>
                          <a:spcPct val="115000"/>
                        </a:lnSpc>
                        <a:spcBef>
                          <a:spcPts val="400"/>
                        </a:spcBef>
                        <a:spcAft>
                          <a:spcPts val="0"/>
                        </a:spcAft>
                        <a:buNone/>
                      </a:pPr>
                      <a:r>
                        <a:rPr lang="en-GB" sz="1200" b="0" dirty="0">
                          <a:solidFill>
                            <a:schemeClr val="dk1"/>
                          </a:solidFill>
                          <a:latin typeface="Calibri"/>
                          <a:ea typeface="Calibri"/>
                          <a:cs typeface="Calibri"/>
                          <a:sym typeface="Calibri"/>
                        </a:rPr>
                        <a:t>If determinism is true, then…</a:t>
                      </a:r>
                      <a:endParaRPr sz="1200" b="0" dirty="0">
                        <a:solidFill>
                          <a:schemeClr val="dk1"/>
                        </a:solidFill>
                        <a:latin typeface="Calibri"/>
                        <a:ea typeface="Calibri"/>
                        <a:cs typeface="Calibri"/>
                        <a:sym typeface="Calibri"/>
                      </a:endParaRPr>
                    </a:p>
                    <a:p>
                      <a:pPr marL="323850" lvl="0" indent="-171450" algn="l" rtl="0">
                        <a:lnSpc>
                          <a:spcPct val="115000"/>
                        </a:lnSpc>
                        <a:spcBef>
                          <a:spcPts val="40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Everything you do is because of your brain, your environment, and past events.</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Even criminals couldn’t have acted differently—their past shaped them!</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The future is already set—if we had a super-powerful computer, it could predict everything that will ever happen.</a:t>
                      </a:r>
                      <a:endParaRPr sz="1200" b="0" dirty="0">
                        <a:solidFill>
                          <a:schemeClr val="dk1"/>
                        </a:solidFill>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1127425">
                <a:tc>
                  <a:txBody>
                    <a:bodyPr/>
                    <a:lstStyle/>
                    <a:p>
                      <a:pPr marL="0" marR="0" lvl="0" indent="0" algn="ctr" rtl="0">
                        <a:lnSpc>
                          <a:spcPct val="100000"/>
                        </a:lnSpc>
                        <a:spcBef>
                          <a:spcPts val="0"/>
                        </a:spcBef>
                        <a:spcAft>
                          <a:spcPts val="0"/>
                        </a:spcAft>
                        <a:buNone/>
                      </a:pPr>
                      <a:r>
                        <a:rPr lang="en-GB" sz="1200">
                          <a:solidFill>
                            <a:schemeClr val="dk1"/>
                          </a:solidFill>
                          <a:latin typeface="Calibri"/>
                          <a:ea typeface="Calibri"/>
                          <a:cs typeface="Calibri"/>
                          <a:sym typeface="Calibri"/>
                        </a:rPr>
                        <a:t>5</a:t>
                      </a:r>
                      <a:endParaRPr sz="1200" u="none" strike="noStrike" cap="none">
                        <a:solidFill>
                          <a:schemeClr val="dk1"/>
                        </a:solidFill>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GB" sz="1200" b="0" dirty="0">
                          <a:solidFill>
                            <a:schemeClr val="dk1"/>
                          </a:solidFill>
                          <a:latin typeface="Calibri"/>
                          <a:ea typeface="Calibri"/>
                          <a:cs typeface="Calibri"/>
                          <a:sym typeface="Calibri"/>
                        </a:rPr>
                        <a:t>No, we have free will - Why It Matters</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GB" sz="1200" b="0" dirty="0">
                          <a:solidFill>
                            <a:schemeClr val="dk1"/>
                          </a:solidFill>
                          <a:latin typeface="Calibri"/>
                          <a:ea typeface="Calibri"/>
                          <a:cs typeface="Calibri"/>
                          <a:sym typeface="Calibri"/>
                        </a:rPr>
                        <a:t>If determinism is true…</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Should we still punish people for crimes if they had no choice?</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Can we really say we are responsible for our actions?</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Or do we just THINK we’re making choices when we’re actually just following a script?</a:t>
                      </a:r>
                      <a:endParaRPr sz="1200" b="0" dirty="0">
                        <a:solidFill>
                          <a:schemeClr val="dk1"/>
                        </a:solidFill>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sp>
        <p:nvSpPr>
          <p:cNvPr id="332" name="Google Shape;332;g340fcfde316_0_60"/>
          <p:cNvSpPr txBox="1"/>
          <p:nvPr/>
        </p:nvSpPr>
        <p:spPr>
          <a:xfrm>
            <a:off x="10970569" y="288917"/>
            <a:ext cx="968400" cy="296700"/>
          </a:xfrm>
          <a:prstGeom prst="rect">
            <a:avLst/>
          </a:prstGeom>
          <a:noFill/>
          <a:ln>
            <a:noFill/>
          </a:ln>
        </p:spPr>
        <p:txBody>
          <a:bodyPr spcFirstLastPara="1" wrap="square" lIns="74275" tIns="37125" rIns="74275" bIns="37125" anchor="ctr" anchorCtr="0">
            <a:noAutofit/>
          </a:bodyPr>
          <a:lstStyle/>
          <a:p>
            <a:pPr marL="0" marR="0" lvl="0" indent="0" algn="l" rtl="0">
              <a:lnSpc>
                <a:spcPct val="100000"/>
              </a:lnSpc>
              <a:spcBef>
                <a:spcPts val="0"/>
              </a:spcBef>
              <a:spcAft>
                <a:spcPts val="0"/>
              </a:spcAft>
              <a:buClr>
                <a:srgbClr val="000000"/>
              </a:buClr>
              <a:buSzPts val="1500"/>
              <a:buFont typeface="Arial"/>
              <a:buNone/>
            </a:pPr>
            <a:r>
              <a:rPr lang="en-GB" sz="1500" b="0" i="0" u="none" strike="noStrike" cap="none">
                <a:solidFill>
                  <a:schemeClr val="lt1"/>
                </a:solidFill>
                <a:latin typeface="Arial"/>
                <a:ea typeface="Arial"/>
                <a:cs typeface="Arial"/>
                <a:sym typeface="Arial"/>
              </a:rPr>
              <a:t>Page </a:t>
            </a:r>
            <a:fld id="{00000000-1234-1234-1234-123412341234}" type="slidenum">
              <a:rPr lang="en-GB" sz="1500" b="0" i="0" u="none" strike="noStrike" cap="none">
                <a:solidFill>
                  <a:schemeClr val="lt1"/>
                </a:solidFill>
                <a:latin typeface="Arial"/>
                <a:ea typeface="Arial"/>
                <a:cs typeface="Arial"/>
                <a:sym typeface="Arial"/>
              </a:rPr>
              <a:t>31</a:t>
            </a:fld>
            <a:endParaRPr sz="1500" b="0" i="0" u="none" strike="noStrike" cap="none">
              <a:solidFill>
                <a:schemeClr val="lt1"/>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37"/>
        <p:cNvGrpSpPr/>
        <p:nvPr/>
      </p:nvGrpSpPr>
      <p:grpSpPr>
        <a:xfrm>
          <a:off x="0" y="0"/>
          <a:ext cx="0" cy="0"/>
          <a:chOff x="0" y="0"/>
          <a:chExt cx="0" cy="0"/>
        </a:xfrm>
      </p:grpSpPr>
      <p:sp>
        <p:nvSpPr>
          <p:cNvPr id="338" name="Google Shape;338;g340fcfde316_0_67"/>
          <p:cNvSpPr txBox="1"/>
          <p:nvPr/>
        </p:nvSpPr>
        <p:spPr>
          <a:xfrm>
            <a:off x="64456" y="278163"/>
            <a:ext cx="11987700" cy="323100"/>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500"/>
              <a:buFont typeface="Arial"/>
              <a:buNone/>
            </a:pPr>
            <a:r>
              <a:rPr lang="en-GB" sz="1500" b="1" i="0" u="none" strike="noStrike" cap="none">
                <a:solidFill>
                  <a:schemeClr val="lt1"/>
                </a:solidFill>
                <a:latin typeface="Calibri"/>
                <a:ea typeface="Calibri"/>
                <a:cs typeface="Calibri"/>
                <a:sym typeface="Calibri"/>
              </a:rPr>
              <a:t>Religion and Worldviews knowledge organiser 9:3- Can philosophy answer </a:t>
            </a:r>
            <a:r>
              <a:rPr lang="en-GB" sz="1500" b="1">
                <a:solidFill>
                  <a:schemeClr val="lt1"/>
                </a:solidFill>
                <a:latin typeface="Calibri"/>
                <a:ea typeface="Calibri"/>
                <a:cs typeface="Calibri"/>
                <a:sym typeface="Calibri"/>
              </a:rPr>
              <a:t>u</a:t>
            </a:r>
            <a:r>
              <a:rPr lang="en-GB" sz="1500" b="1" i="0" u="none" strike="noStrike" cap="none">
                <a:solidFill>
                  <a:schemeClr val="lt1"/>
                </a:solidFill>
                <a:latin typeface="Calibri"/>
                <a:ea typeface="Calibri"/>
                <a:cs typeface="Calibri"/>
                <a:sym typeface="Calibri"/>
              </a:rPr>
              <a:t>ltimate Questions?</a:t>
            </a:r>
            <a:endParaRPr sz="1500" b="1" i="0" u="none" strike="noStrike" cap="none">
              <a:solidFill>
                <a:schemeClr val="lt1"/>
              </a:solidFill>
              <a:latin typeface="Calibri"/>
              <a:ea typeface="Calibri"/>
              <a:cs typeface="Calibri"/>
              <a:sym typeface="Calibri"/>
            </a:endParaRPr>
          </a:p>
        </p:txBody>
      </p:sp>
      <p:graphicFrame>
        <p:nvGraphicFramePr>
          <p:cNvPr id="339" name="Google Shape;339;g340fcfde316_0_67"/>
          <p:cNvGraphicFramePr/>
          <p:nvPr>
            <p:extLst>
              <p:ext uri="{D42A27DB-BD31-4B8C-83A1-F6EECF244321}">
                <p14:modId xmlns:p14="http://schemas.microsoft.com/office/powerpoint/2010/main" val="2897665335"/>
              </p:ext>
            </p:extLst>
          </p:nvPr>
        </p:nvGraphicFramePr>
        <p:xfrm>
          <a:off x="286954" y="719385"/>
          <a:ext cx="11704350" cy="2770763"/>
        </p:xfrm>
        <a:graphic>
          <a:graphicData uri="http://schemas.openxmlformats.org/drawingml/2006/table">
            <a:tbl>
              <a:tblPr firstRow="1" bandRow="1">
                <a:noFill/>
                <a:tableStyleId>{79F1E117-1295-4EC3-947D-17D092A7BB19}</a:tableStyleId>
              </a:tblPr>
              <a:tblGrid>
                <a:gridCol w="1036875">
                  <a:extLst>
                    <a:ext uri="{9D8B030D-6E8A-4147-A177-3AD203B41FA5}">
                      <a16:colId xmlns:a16="http://schemas.microsoft.com/office/drawing/2014/main" val="20000"/>
                    </a:ext>
                  </a:extLst>
                </a:gridCol>
                <a:gridCol w="10667475">
                  <a:extLst>
                    <a:ext uri="{9D8B030D-6E8A-4147-A177-3AD203B41FA5}">
                      <a16:colId xmlns:a16="http://schemas.microsoft.com/office/drawing/2014/main" val="20001"/>
                    </a:ext>
                  </a:extLst>
                </a:gridCol>
              </a:tblGrid>
              <a:tr h="227375">
                <a:tc>
                  <a:txBody>
                    <a:bodyPr/>
                    <a:lstStyle/>
                    <a:p>
                      <a:pPr marL="0" marR="0" lvl="0" indent="0" algn="ctr" rtl="0">
                        <a:lnSpc>
                          <a:spcPct val="100000"/>
                        </a:lnSpc>
                        <a:spcBef>
                          <a:spcPts val="0"/>
                        </a:spcBef>
                        <a:spcAft>
                          <a:spcPts val="0"/>
                        </a:spcAft>
                        <a:buClr>
                          <a:srgbClr val="000000"/>
                        </a:buClr>
                        <a:buSzPts val="1100"/>
                        <a:buFont typeface="Arial"/>
                        <a:buNone/>
                      </a:pPr>
                      <a:r>
                        <a:rPr lang="en-GB" sz="1100">
                          <a:solidFill>
                            <a:schemeClr val="dk1"/>
                          </a:solidFill>
                          <a:latin typeface="Calibri"/>
                          <a:ea typeface="Calibri"/>
                          <a:cs typeface="Calibri"/>
                          <a:sym typeface="Calibri"/>
                        </a:rPr>
                        <a:t>L</a:t>
                      </a:r>
                      <a:endParaRPr sz="1500" u="none" strike="noStrike" cap="none"/>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99593">
                        <a:alpha val="73730"/>
                      </a:srgbClr>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200" b="1">
                          <a:solidFill>
                            <a:schemeClr val="dk1"/>
                          </a:solidFill>
                          <a:latin typeface="Calibri"/>
                          <a:ea typeface="Calibri"/>
                          <a:cs typeface="Calibri"/>
                          <a:sym typeface="Calibri"/>
                        </a:rPr>
                        <a:t>Moral Objectivity </a:t>
                      </a:r>
                      <a:endParaRPr sz="1200" u="none" strike="noStrike" cap="none">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99593">
                        <a:alpha val="73730"/>
                      </a:srgbClr>
                    </a:solidFill>
                  </a:tcPr>
                </a:tc>
                <a:extLst>
                  <a:ext uri="{0D108BD9-81ED-4DB2-BD59-A6C34878D82A}">
                    <a16:rowId xmlns:a16="http://schemas.microsoft.com/office/drawing/2014/main" val="10000"/>
                  </a:ext>
                </a:extLst>
              </a:tr>
              <a:tr h="401675">
                <a:tc>
                  <a:txBody>
                    <a:bodyPr/>
                    <a:lstStyle/>
                    <a:p>
                      <a:pPr marL="0" marR="0" lvl="0" indent="0" algn="ctr" rtl="0">
                        <a:lnSpc>
                          <a:spcPct val="100000"/>
                        </a:lnSpc>
                        <a:spcBef>
                          <a:spcPts val="0"/>
                        </a:spcBef>
                        <a:spcAft>
                          <a:spcPts val="0"/>
                        </a:spcAft>
                        <a:buClr>
                          <a:srgbClr val="000000"/>
                        </a:buClr>
                        <a:buSzPts val="1100"/>
                        <a:buFont typeface="Arial"/>
                        <a:buNone/>
                      </a:pPr>
                      <a:r>
                        <a:rPr lang="en-GB" sz="1200" u="none" strike="noStrike" cap="none">
                          <a:solidFill>
                            <a:schemeClr val="dk1"/>
                          </a:solidFill>
                          <a:latin typeface="Calibri"/>
                          <a:ea typeface="Calibri"/>
                          <a:cs typeface="Calibri"/>
                          <a:sym typeface="Calibri"/>
                        </a:rPr>
                        <a:t>1</a:t>
                      </a:r>
                      <a:endParaRPr sz="1200" u="none" strike="noStrike" cap="none">
                        <a:solidFill>
                          <a:schemeClr val="dk1"/>
                        </a:solidFill>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lnSpc>
                          <a:spcPct val="115000"/>
                        </a:lnSpc>
                        <a:spcBef>
                          <a:spcPts val="1200"/>
                        </a:spcBef>
                        <a:spcAft>
                          <a:spcPts val="1200"/>
                        </a:spcAft>
                        <a:buNone/>
                      </a:pPr>
                      <a:r>
                        <a:rPr lang="en-GB" sz="1200" b="0">
                          <a:solidFill>
                            <a:schemeClr val="dk1"/>
                          </a:solidFill>
                          <a:latin typeface="Calibri"/>
                          <a:ea typeface="Calibri"/>
                          <a:cs typeface="Calibri"/>
                          <a:sym typeface="Calibri"/>
                        </a:rPr>
                        <a:t>Moral objectivity is the idea that right and wrong exist no matter what people think. Some actions are always good or bad, even if different people or cultures disagree.</a:t>
                      </a:r>
                      <a:endParaRPr sz="1200" b="0">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792425">
                <a:tc>
                  <a:txBody>
                    <a:bodyPr/>
                    <a:lstStyle/>
                    <a:p>
                      <a:pPr marL="0" marR="0" lvl="0" indent="0" algn="ctr" rtl="0">
                        <a:lnSpc>
                          <a:spcPct val="100000"/>
                        </a:lnSpc>
                        <a:spcBef>
                          <a:spcPts val="0"/>
                        </a:spcBef>
                        <a:spcAft>
                          <a:spcPts val="0"/>
                        </a:spcAft>
                        <a:buClr>
                          <a:srgbClr val="000000"/>
                        </a:buClr>
                        <a:buSzPts val="1100"/>
                        <a:buFont typeface="Arial"/>
                        <a:buNone/>
                      </a:pPr>
                      <a:r>
                        <a:rPr lang="en-GB" sz="1200" u="none" strike="noStrike" cap="none">
                          <a:solidFill>
                            <a:schemeClr val="dk1"/>
                          </a:solidFill>
                          <a:latin typeface="Calibri"/>
                          <a:ea typeface="Calibri"/>
                          <a:cs typeface="Calibri"/>
                          <a:sym typeface="Calibri"/>
                        </a:rPr>
                        <a:t>2</a:t>
                      </a:r>
                      <a:endParaRPr sz="1200" u="none" strike="noStrike" cap="none">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lnSpc>
                          <a:spcPct val="115000"/>
                        </a:lnSpc>
                        <a:spcBef>
                          <a:spcPts val="1400"/>
                        </a:spcBef>
                        <a:spcAft>
                          <a:spcPts val="0"/>
                        </a:spcAft>
                        <a:buNone/>
                      </a:pPr>
                      <a:r>
                        <a:rPr lang="en-GB" sz="1200" b="0" dirty="0">
                          <a:solidFill>
                            <a:schemeClr val="dk1"/>
                          </a:solidFill>
                          <a:latin typeface="Calibri"/>
                          <a:ea typeface="Calibri"/>
                          <a:cs typeface="Calibri"/>
                          <a:sym typeface="Calibri"/>
                        </a:rPr>
                        <a:t>How Does It Work?</a:t>
                      </a:r>
                      <a:endParaRPr sz="1200" b="0" dirty="0">
                        <a:solidFill>
                          <a:schemeClr val="dk1"/>
                        </a:solidFill>
                        <a:latin typeface="Calibri"/>
                        <a:ea typeface="Calibri"/>
                        <a:cs typeface="Calibri"/>
                        <a:sym typeface="Calibri"/>
                      </a:endParaRPr>
                    </a:p>
                    <a:p>
                      <a:pPr marL="323850" lvl="0" indent="-171450" algn="l" rtl="0">
                        <a:lnSpc>
                          <a:spcPct val="115000"/>
                        </a:lnSpc>
                        <a:spcBef>
                          <a:spcPts val="40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Objective morals = Morals that are always true, no matter what.</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Not based on opinions = Even if someone thinks stealing is okay, it’s still wrong</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Like math = 2+2=4, no matter who you ask—some people think morals work the same way.</a:t>
                      </a:r>
                      <a:endParaRPr sz="1200" b="0" dirty="0">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918750">
                <a:tc>
                  <a:txBody>
                    <a:bodyPr/>
                    <a:lstStyle/>
                    <a:p>
                      <a:pPr marL="0" marR="0" lvl="0" indent="0" algn="ctr" rtl="0">
                        <a:lnSpc>
                          <a:spcPct val="100000"/>
                        </a:lnSpc>
                        <a:spcBef>
                          <a:spcPts val="0"/>
                        </a:spcBef>
                        <a:spcAft>
                          <a:spcPts val="0"/>
                        </a:spcAft>
                        <a:buNone/>
                      </a:pPr>
                      <a:r>
                        <a:rPr lang="en-GB" sz="1200">
                          <a:solidFill>
                            <a:schemeClr val="dk1"/>
                          </a:solidFill>
                          <a:latin typeface="Calibri"/>
                          <a:ea typeface="Calibri"/>
                          <a:cs typeface="Calibri"/>
                          <a:sym typeface="Calibri"/>
                        </a:rPr>
                        <a:t>3</a:t>
                      </a:r>
                      <a:endParaRPr sz="1200" u="none" strike="noStrike" cap="none">
                        <a:solidFill>
                          <a:schemeClr val="dk1"/>
                        </a:solidFill>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lnSpc>
                          <a:spcPct val="115000"/>
                        </a:lnSpc>
                        <a:spcBef>
                          <a:spcPts val="0"/>
                        </a:spcBef>
                        <a:spcAft>
                          <a:spcPts val="0"/>
                        </a:spcAft>
                        <a:buSzPts val="1100"/>
                        <a:buFont typeface="Arial"/>
                        <a:buNone/>
                      </a:pPr>
                      <a:r>
                        <a:rPr lang="en-GB" sz="1200" b="0" dirty="0">
                          <a:solidFill>
                            <a:schemeClr val="dk1"/>
                          </a:solidFill>
                          <a:latin typeface="Calibri"/>
                          <a:ea typeface="Calibri"/>
                          <a:cs typeface="Calibri"/>
                          <a:sym typeface="Calibri"/>
                        </a:rPr>
                        <a:t>Example of Moral Objectivity</a:t>
                      </a:r>
                      <a:endParaRPr sz="1200" b="0" dirty="0">
                        <a:solidFill>
                          <a:schemeClr val="dk1"/>
                        </a:solidFill>
                        <a:latin typeface="Calibri"/>
                        <a:ea typeface="Calibri"/>
                        <a:cs typeface="Calibri"/>
                        <a:sym typeface="Calibri"/>
                      </a:endParaRPr>
                    </a:p>
                    <a:p>
                      <a:pPr marL="323850" lvl="0" indent="-171450" algn="l" rtl="0">
                        <a:lnSpc>
                          <a:spcPct val="115000"/>
                        </a:lnSpc>
                        <a:spcBef>
                          <a:spcPts val="40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Hurting an innocent person is always wrong—even if a society says it’s okay, it’s still morally wrong.</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Helping someone in need is always good—it’s the right thing to do, no matter where you live.</a:t>
                      </a:r>
                      <a:endParaRPr sz="1200" b="0" dirty="0">
                        <a:solidFill>
                          <a:schemeClr val="dk1"/>
                        </a:solidFill>
                        <a:latin typeface="Calibri"/>
                        <a:ea typeface="Calibri"/>
                        <a:cs typeface="Calibri"/>
                        <a:sym typeface="Calibri"/>
                      </a:endParaRPr>
                    </a:p>
                    <a:p>
                      <a:pPr marL="0" lvl="0" indent="0" algn="l" rtl="0">
                        <a:lnSpc>
                          <a:spcPct val="115000"/>
                        </a:lnSpc>
                        <a:spcBef>
                          <a:spcPts val="1200"/>
                        </a:spcBef>
                        <a:spcAft>
                          <a:spcPts val="1200"/>
                        </a:spcAft>
                        <a:buSzPts val="1100"/>
                        <a:buFont typeface="Arial"/>
                        <a:buNone/>
                      </a:pPr>
                      <a:r>
                        <a:rPr lang="en-GB" sz="1200" b="0" dirty="0">
                          <a:solidFill>
                            <a:schemeClr val="dk1"/>
                          </a:solidFill>
                          <a:latin typeface="Calibri"/>
                          <a:ea typeface="Calibri"/>
                          <a:cs typeface="Calibri"/>
                          <a:sym typeface="Calibri"/>
                        </a:rPr>
                        <a:t>Moral objectivists believe morality is like universal rules that apply to everyone.</a:t>
                      </a:r>
                      <a:endParaRPr sz="1200" b="0" dirty="0">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340" name="Google Shape;340;g340fcfde316_0_67"/>
          <p:cNvSpPr txBox="1"/>
          <p:nvPr/>
        </p:nvSpPr>
        <p:spPr>
          <a:xfrm>
            <a:off x="10970569" y="288917"/>
            <a:ext cx="968400" cy="296700"/>
          </a:xfrm>
          <a:prstGeom prst="rect">
            <a:avLst/>
          </a:prstGeom>
          <a:noFill/>
          <a:ln>
            <a:noFill/>
          </a:ln>
        </p:spPr>
        <p:txBody>
          <a:bodyPr spcFirstLastPara="1" wrap="square" lIns="74275" tIns="37125" rIns="74275" bIns="37125" anchor="ctr" anchorCtr="0">
            <a:noAutofit/>
          </a:bodyPr>
          <a:lstStyle/>
          <a:p>
            <a:pPr marL="0" marR="0" lvl="0" indent="0" algn="l" rtl="0">
              <a:lnSpc>
                <a:spcPct val="100000"/>
              </a:lnSpc>
              <a:spcBef>
                <a:spcPts val="0"/>
              </a:spcBef>
              <a:spcAft>
                <a:spcPts val="0"/>
              </a:spcAft>
              <a:buClr>
                <a:srgbClr val="000000"/>
              </a:buClr>
              <a:buSzPts val="1500"/>
              <a:buFont typeface="Arial"/>
              <a:buNone/>
            </a:pPr>
            <a:r>
              <a:rPr lang="en-GB" sz="1500" b="0" i="0" u="none" strike="noStrike" cap="none">
                <a:solidFill>
                  <a:schemeClr val="lt1"/>
                </a:solidFill>
                <a:latin typeface="Arial"/>
                <a:ea typeface="Arial"/>
                <a:cs typeface="Arial"/>
                <a:sym typeface="Arial"/>
              </a:rPr>
              <a:t>Page </a:t>
            </a:r>
            <a:fld id="{00000000-1234-1234-1234-123412341234}" type="slidenum">
              <a:rPr lang="en-GB" sz="1500" b="0" i="0" u="none" strike="noStrike" cap="none">
                <a:solidFill>
                  <a:schemeClr val="lt1"/>
                </a:solidFill>
                <a:latin typeface="Arial"/>
                <a:ea typeface="Arial"/>
                <a:cs typeface="Arial"/>
                <a:sym typeface="Arial"/>
              </a:rPr>
              <a:t>32</a:t>
            </a:fld>
            <a:endParaRPr sz="1500" b="0" i="0" u="none" strike="noStrike" cap="none">
              <a:solidFill>
                <a:schemeClr val="lt1"/>
              </a:solidFill>
              <a:latin typeface="Arial"/>
              <a:ea typeface="Arial"/>
              <a:cs typeface="Arial"/>
              <a:sym typeface="Arial"/>
            </a:endParaRPr>
          </a:p>
        </p:txBody>
      </p:sp>
      <p:graphicFrame>
        <p:nvGraphicFramePr>
          <p:cNvPr id="341" name="Google Shape;341;g340fcfde316_0_67"/>
          <p:cNvGraphicFramePr/>
          <p:nvPr>
            <p:extLst>
              <p:ext uri="{D42A27DB-BD31-4B8C-83A1-F6EECF244321}">
                <p14:modId xmlns:p14="http://schemas.microsoft.com/office/powerpoint/2010/main" val="3094722618"/>
              </p:ext>
            </p:extLst>
          </p:nvPr>
        </p:nvGraphicFramePr>
        <p:xfrm>
          <a:off x="347804" y="3748210"/>
          <a:ext cx="11704350" cy="2685959"/>
        </p:xfrm>
        <a:graphic>
          <a:graphicData uri="http://schemas.openxmlformats.org/drawingml/2006/table">
            <a:tbl>
              <a:tblPr firstRow="1" bandRow="1">
                <a:noFill/>
                <a:tableStyleId>{79F1E117-1295-4EC3-947D-17D092A7BB19}</a:tableStyleId>
              </a:tblPr>
              <a:tblGrid>
                <a:gridCol w="1036875">
                  <a:extLst>
                    <a:ext uri="{9D8B030D-6E8A-4147-A177-3AD203B41FA5}">
                      <a16:colId xmlns:a16="http://schemas.microsoft.com/office/drawing/2014/main" val="20000"/>
                    </a:ext>
                  </a:extLst>
                </a:gridCol>
                <a:gridCol w="10667475">
                  <a:extLst>
                    <a:ext uri="{9D8B030D-6E8A-4147-A177-3AD203B41FA5}">
                      <a16:colId xmlns:a16="http://schemas.microsoft.com/office/drawing/2014/main" val="20001"/>
                    </a:ext>
                  </a:extLst>
                </a:gridCol>
              </a:tblGrid>
              <a:tr h="283625">
                <a:tc>
                  <a:txBody>
                    <a:bodyPr/>
                    <a:lstStyle/>
                    <a:p>
                      <a:pPr marL="0" marR="0" lvl="0" indent="0" algn="ctr" rtl="0">
                        <a:lnSpc>
                          <a:spcPct val="100000"/>
                        </a:lnSpc>
                        <a:spcBef>
                          <a:spcPts val="0"/>
                        </a:spcBef>
                        <a:spcAft>
                          <a:spcPts val="0"/>
                        </a:spcAft>
                        <a:buClr>
                          <a:srgbClr val="000000"/>
                        </a:buClr>
                        <a:buSzPts val="1100"/>
                        <a:buFont typeface="Arial"/>
                        <a:buNone/>
                      </a:pPr>
                      <a:r>
                        <a:rPr lang="en-GB" sz="1100">
                          <a:solidFill>
                            <a:schemeClr val="dk1"/>
                          </a:solidFill>
                          <a:latin typeface="Calibri"/>
                          <a:ea typeface="Calibri"/>
                          <a:cs typeface="Calibri"/>
                          <a:sym typeface="Calibri"/>
                        </a:rPr>
                        <a:t>M</a:t>
                      </a:r>
                      <a:endParaRPr sz="1500" u="none" strike="noStrike" cap="none"/>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99593">
                        <a:alpha val="73730"/>
                      </a:srgbClr>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200" b="1">
                          <a:solidFill>
                            <a:schemeClr val="dk1"/>
                          </a:solidFill>
                          <a:latin typeface="Calibri"/>
                          <a:ea typeface="Calibri"/>
                          <a:cs typeface="Calibri"/>
                          <a:sym typeface="Calibri"/>
                        </a:rPr>
                        <a:t>Moral Subjectivity </a:t>
                      </a:r>
                      <a:endParaRPr sz="1200" u="none" strike="noStrike" cap="none">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99593">
                        <a:alpha val="73730"/>
                      </a:srgbClr>
                    </a:solidFill>
                  </a:tcPr>
                </a:tc>
                <a:extLst>
                  <a:ext uri="{0D108BD9-81ED-4DB2-BD59-A6C34878D82A}">
                    <a16:rowId xmlns:a16="http://schemas.microsoft.com/office/drawing/2014/main" val="10000"/>
                  </a:ext>
                </a:extLst>
              </a:tr>
              <a:tr h="403450">
                <a:tc>
                  <a:txBody>
                    <a:bodyPr/>
                    <a:lstStyle/>
                    <a:p>
                      <a:pPr marL="0" marR="0" lvl="0" indent="0" algn="ctr" rtl="0">
                        <a:lnSpc>
                          <a:spcPct val="100000"/>
                        </a:lnSpc>
                        <a:spcBef>
                          <a:spcPts val="0"/>
                        </a:spcBef>
                        <a:spcAft>
                          <a:spcPts val="0"/>
                        </a:spcAft>
                        <a:buClr>
                          <a:srgbClr val="000000"/>
                        </a:buClr>
                        <a:buSzPts val="1100"/>
                        <a:buFont typeface="Arial"/>
                        <a:buNone/>
                      </a:pPr>
                      <a:r>
                        <a:rPr lang="en-GB" sz="1200" u="none" strike="noStrike" cap="none">
                          <a:solidFill>
                            <a:schemeClr val="dk1"/>
                          </a:solidFill>
                          <a:latin typeface="Calibri"/>
                          <a:ea typeface="Calibri"/>
                          <a:cs typeface="Calibri"/>
                          <a:sym typeface="Calibri"/>
                        </a:rPr>
                        <a:t>1</a:t>
                      </a:r>
                      <a:endParaRPr sz="1200" u="none" strike="noStrike" cap="none">
                        <a:solidFill>
                          <a:schemeClr val="dk1"/>
                        </a:solidFill>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GB" sz="1200" b="0">
                          <a:solidFill>
                            <a:schemeClr val="dk1"/>
                          </a:solidFill>
                          <a:latin typeface="Calibri"/>
                          <a:ea typeface="Calibri"/>
                          <a:cs typeface="Calibri"/>
                          <a:sym typeface="Calibri"/>
                        </a:rPr>
                        <a:t>Moral subjectivity is the idea that right and wrong depend on what each person thinks. There are no absolute rules—what's "good" or "bad" is based on personal feelings, opinions, or culture.</a:t>
                      </a:r>
                      <a:endParaRPr sz="1200" b="0">
                        <a:solidFill>
                          <a:schemeClr val="dk1"/>
                        </a:solidFill>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795900">
                <a:tc>
                  <a:txBody>
                    <a:bodyPr/>
                    <a:lstStyle/>
                    <a:p>
                      <a:pPr marL="0" marR="0" lvl="0" indent="0" algn="ctr" rtl="0">
                        <a:lnSpc>
                          <a:spcPct val="100000"/>
                        </a:lnSpc>
                        <a:spcBef>
                          <a:spcPts val="0"/>
                        </a:spcBef>
                        <a:spcAft>
                          <a:spcPts val="0"/>
                        </a:spcAft>
                        <a:buClr>
                          <a:srgbClr val="000000"/>
                        </a:buClr>
                        <a:buSzPts val="1100"/>
                        <a:buFont typeface="Arial"/>
                        <a:buNone/>
                      </a:pPr>
                      <a:r>
                        <a:rPr lang="en-GB" sz="1200" u="none" strike="noStrike" cap="none">
                          <a:solidFill>
                            <a:schemeClr val="dk1"/>
                          </a:solidFill>
                          <a:latin typeface="Calibri"/>
                          <a:ea typeface="Calibri"/>
                          <a:cs typeface="Calibri"/>
                          <a:sym typeface="Calibri"/>
                        </a:rPr>
                        <a:t>2</a:t>
                      </a:r>
                      <a:endParaRPr sz="1200" u="none" strike="noStrike" cap="none">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GB" sz="1200" b="0" dirty="0">
                          <a:solidFill>
                            <a:schemeClr val="dk1"/>
                          </a:solidFill>
                          <a:latin typeface="Calibri"/>
                          <a:ea typeface="Calibri"/>
                          <a:cs typeface="Calibri"/>
                          <a:sym typeface="Calibri"/>
                        </a:rPr>
                        <a:t>How Does It Work?</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Morality is like taste → Just like some people love pineapple on pizza and others hate it, morality can be different for different people.</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No universal right or wrong → Something might be "wrong" for one person but "okay" for another.</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Based on emotions and beliefs → People decide what they think is right based on their experiences.</a:t>
                      </a:r>
                      <a:endParaRPr sz="1200" b="0" dirty="0">
                        <a:solidFill>
                          <a:schemeClr val="dk1"/>
                        </a:solidFill>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982200">
                <a:tc>
                  <a:txBody>
                    <a:bodyPr/>
                    <a:lstStyle/>
                    <a:p>
                      <a:pPr marL="0" marR="0" lvl="0" indent="0" algn="ctr" rtl="0">
                        <a:lnSpc>
                          <a:spcPct val="100000"/>
                        </a:lnSpc>
                        <a:spcBef>
                          <a:spcPts val="0"/>
                        </a:spcBef>
                        <a:spcAft>
                          <a:spcPts val="0"/>
                        </a:spcAft>
                        <a:buNone/>
                      </a:pPr>
                      <a:r>
                        <a:rPr lang="en-GB" sz="1200">
                          <a:solidFill>
                            <a:schemeClr val="dk1"/>
                          </a:solidFill>
                          <a:latin typeface="Calibri"/>
                          <a:ea typeface="Calibri"/>
                          <a:cs typeface="Calibri"/>
                          <a:sym typeface="Calibri"/>
                        </a:rPr>
                        <a:t>3</a:t>
                      </a:r>
                      <a:endParaRPr sz="1200" u="none" strike="noStrike" cap="none">
                        <a:solidFill>
                          <a:schemeClr val="dk1"/>
                        </a:solidFill>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lnSpc>
                          <a:spcPct val="115000"/>
                        </a:lnSpc>
                        <a:spcBef>
                          <a:spcPts val="0"/>
                        </a:spcBef>
                        <a:spcAft>
                          <a:spcPts val="0"/>
                        </a:spcAft>
                        <a:buSzPts val="1100"/>
                        <a:buFont typeface="Arial"/>
                        <a:buNone/>
                      </a:pPr>
                      <a:r>
                        <a:rPr lang="en-GB" sz="1200" b="0" dirty="0">
                          <a:solidFill>
                            <a:schemeClr val="dk1"/>
                          </a:solidFill>
                          <a:latin typeface="Calibri"/>
                          <a:ea typeface="Calibri"/>
                          <a:cs typeface="Calibri"/>
                          <a:sym typeface="Calibri"/>
                        </a:rPr>
                        <a:t>Example of Moral Subjectivity -  Is lying always wrong?</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Person A: "Lying is always bad. Honesty is the most important thing."</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Person B: "Lying is okay if it protects someone's feelings, like saying you love Grandma’s terrible cookies."</a:t>
                      </a:r>
                      <a:endParaRPr sz="1200" b="0" dirty="0">
                        <a:solidFill>
                          <a:schemeClr val="dk1"/>
                        </a:solidFill>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46"/>
        <p:cNvGrpSpPr/>
        <p:nvPr/>
      </p:nvGrpSpPr>
      <p:grpSpPr>
        <a:xfrm>
          <a:off x="0" y="0"/>
          <a:ext cx="0" cy="0"/>
          <a:chOff x="0" y="0"/>
          <a:chExt cx="0" cy="0"/>
        </a:xfrm>
      </p:grpSpPr>
      <p:sp>
        <p:nvSpPr>
          <p:cNvPr id="347" name="Google Shape;347;g340fcfde316_0_75"/>
          <p:cNvSpPr txBox="1"/>
          <p:nvPr/>
        </p:nvSpPr>
        <p:spPr>
          <a:xfrm>
            <a:off x="64456" y="278163"/>
            <a:ext cx="11987700" cy="323100"/>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500"/>
              <a:buFont typeface="Arial"/>
              <a:buNone/>
            </a:pPr>
            <a:r>
              <a:rPr lang="en-GB" sz="1500" b="1" i="0" u="none" strike="noStrike" cap="none">
                <a:solidFill>
                  <a:schemeClr val="lt1"/>
                </a:solidFill>
                <a:latin typeface="Calibri"/>
                <a:ea typeface="Calibri"/>
                <a:cs typeface="Calibri"/>
                <a:sym typeface="Calibri"/>
              </a:rPr>
              <a:t>Religion and Worldviews knowledge organiser 9:3- Can philosophy answer the </a:t>
            </a:r>
            <a:r>
              <a:rPr lang="en-GB" sz="1500" b="1">
                <a:solidFill>
                  <a:schemeClr val="lt1"/>
                </a:solidFill>
                <a:latin typeface="Calibri"/>
                <a:ea typeface="Calibri"/>
                <a:cs typeface="Calibri"/>
                <a:sym typeface="Calibri"/>
              </a:rPr>
              <a:t>u</a:t>
            </a:r>
            <a:r>
              <a:rPr lang="en-GB" sz="1500" b="1" i="0" u="none" strike="noStrike" cap="none">
                <a:solidFill>
                  <a:schemeClr val="lt1"/>
                </a:solidFill>
                <a:latin typeface="Calibri"/>
                <a:ea typeface="Calibri"/>
                <a:cs typeface="Calibri"/>
                <a:sym typeface="Calibri"/>
              </a:rPr>
              <a:t>ltimate </a:t>
            </a:r>
            <a:r>
              <a:rPr lang="en-GB" sz="1500" b="1">
                <a:solidFill>
                  <a:schemeClr val="lt1"/>
                </a:solidFill>
                <a:latin typeface="Calibri"/>
                <a:ea typeface="Calibri"/>
                <a:cs typeface="Calibri"/>
                <a:sym typeface="Calibri"/>
              </a:rPr>
              <a:t>q</a:t>
            </a:r>
            <a:r>
              <a:rPr lang="en-GB" sz="1500" b="1" i="0" u="none" strike="noStrike" cap="none">
                <a:solidFill>
                  <a:schemeClr val="lt1"/>
                </a:solidFill>
                <a:latin typeface="Calibri"/>
                <a:ea typeface="Calibri"/>
                <a:cs typeface="Calibri"/>
                <a:sym typeface="Calibri"/>
              </a:rPr>
              <a:t>uestions?</a:t>
            </a:r>
            <a:endParaRPr sz="1500" b="1" i="0" u="none" strike="noStrike" cap="none">
              <a:solidFill>
                <a:schemeClr val="lt1"/>
              </a:solidFill>
              <a:latin typeface="Calibri"/>
              <a:ea typeface="Calibri"/>
              <a:cs typeface="Calibri"/>
              <a:sym typeface="Calibri"/>
            </a:endParaRPr>
          </a:p>
        </p:txBody>
      </p:sp>
      <p:graphicFrame>
        <p:nvGraphicFramePr>
          <p:cNvPr id="348" name="Google Shape;348;g340fcfde316_0_75"/>
          <p:cNvGraphicFramePr/>
          <p:nvPr>
            <p:extLst>
              <p:ext uri="{D42A27DB-BD31-4B8C-83A1-F6EECF244321}">
                <p14:modId xmlns:p14="http://schemas.microsoft.com/office/powerpoint/2010/main" val="3884822983"/>
              </p:ext>
            </p:extLst>
          </p:nvPr>
        </p:nvGraphicFramePr>
        <p:xfrm>
          <a:off x="155152" y="736160"/>
          <a:ext cx="11820775" cy="5655009"/>
        </p:xfrm>
        <a:graphic>
          <a:graphicData uri="http://schemas.openxmlformats.org/drawingml/2006/table">
            <a:tbl>
              <a:tblPr firstRow="1" bandRow="1">
                <a:noFill/>
                <a:tableStyleId>{79F1E117-1295-4EC3-947D-17D092A7BB19}</a:tableStyleId>
              </a:tblPr>
              <a:tblGrid>
                <a:gridCol w="486575">
                  <a:extLst>
                    <a:ext uri="{9D8B030D-6E8A-4147-A177-3AD203B41FA5}">
                      <a16:colId xmlns:a16="http://schemas.microsoft.com/office/drawing/2014/main" val="20000"/>
                    </a:ext>
                  </a:extLst>
                </a:gridCol>
                <a:gridCol w="11334200">
                  <a:extLst>
                    <a:ext uri="{9D8B030D-6E8A-4147-A177-3AD203B41FA5}">
                      <a16:colId xmlns:a16="http://schemas.microsoft.com/office/drawing/2014/main" val="20001"/>
                    </a:ext>
                  </a:extLst>
                </a:gridCol>
              </a:tblGrid>
              <a:tr h="248825">
                <a:tc>
                  <a:txBody>
                    <a:bodyPr/>
                    <a:lstStyle/>
                    <a:p>
                      <a:pPr marL="0" marR="0" lvl="0" indent="0" algn="ctr" rtl="0">
                        <a:lnSpc>
                          <a:spcPct val="100000"/>
                        </a:lnSpc>
                        <a:spcBef>
                          <a:spcPts val="0"/>
                        </a:spcBef>
                        <a:spcAft>
                          <a:spcPts val="0"/>
                        </a:spcAft>
                        <a:buClr>
                          <a:srgbClr val="000000"/>
                        </a:buClr>
                        <a:buSzPts val="1100"/>
                        <a:buFont typeface="Arial"/>
                        <a:buNone/>
                      </a:pPr>
                      <a:r>
                        <a:rPr lang="en-GB" sz="1200">
                          <a:solidFill>
                            <a:schemeClr val="dk1"/>
                          </a:solidFill>
                          <a:latin typeface="Calibri"/>
                          <a:ea typeface="Calibri"/>
                          <a:cs typeface="Calibri"/>
                          <a:sym typeface="Calibri"/>
                        </a:rPr>
                        <a:t>N</a:t>
                      </a:r>
                      <a:endParaRPr sz="1200" u="none" strike="noStrike" cap="none">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99593">
                        <a:alpha val="73730"/>
                      </a:srgbClr>
                    </a:solidFill>
                  </a:tcPr>
                </a:tc>
                <a:tc>
                  <a:txBody>
                    <a:bodyPr/>
                    <a:lstStyle/>
                    <a:p>
                      <a:pPr marL="0" marR="0" lvl="0" indent="0" algn="l" rtl="0">
                        <a:lnSpc>
                          <a:spcPct val="100000"/>
                        </a:lnSpc>
                        <a:spcBef>
                          <a:spcPts val="0"/>
                        </a:spcBef>
                        <a:spcAft>
                          <a:spcPts val="0"/>
                        </a:spcAft>
                        <a:buClr>
                          <a:schemeClr val="dk1"/>
                        </a:buClr>
                        <a:buSzPts val="800"/>
                        <a:buFont typeface="Arial"/>
                        <a:buNone/>
                      </a:pPr>
                      <a:r>
                        <a:rPr lang="en-GB" sz="1200" b="1" u="none" strike="noStrike" cap="none">
                          <a:solidFill>
                            <a:schemeClr val="dk1"/>
                          </a:solidFill>
                          <a:latin typeface="Calibri"/>
                          <a:ea typeface="Calibri"/>
                          <a:cs typeface="Calibri"/>
                          <a:sym typeface="Calibri"/>
                        </a:rPr>
                        <a:t>Ultimate question 1 - What happens when we die? </a:t>
                      </a:r>
                      <a:endParaRPr sz="1200" b="1" u="none" strike="noStrike" cap="none">
                        <a:solidFill>
                          <a:schemeClr val="dk1"/>
                        </a:solidFill>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99593">
                        <a:alpha val="73730"/>
                      </a:srgbClr>
                    </a:solidFill>
                  </a:tcPr>
                </a:tc>
                <a:extLst>
                  <a:ext uri="{0D108BD9-81ED-4DB2-BD59-A6C34878D82A}">
                    <a16:rowId xmlns:a16="http://schemas.microsoft.com/office/drawing/2014/main" val="10000"/>
                  </a:ext>
                </a:extLst>
              </a:tr>
              <a:tr h="1461000">
                <a:tc>
                  <a:txBody>
                    <a:bodyPr/>
                    <a:lstStyle/>
                    <a:p>
                      <a:pPr marL="0" marR="0" lvl="0" indent="0" algn="ctr" rtl="0">
                        <a:lnSpc>
                          <a:spcPct val="100000"/>
                        </a:lnSpc>
                        <a:spcBef>
                          <a:spcPts val="0"/>
                        </a:spcBef>
                        <a:spcAft>
                          <a:spcPts val="0"/>
                        </a:spcAft>
                        <a:buClr>
                          <a:srgbClr val="000000"/>
                        </a:buClr>
                        <a:buSzPts val="1100"/>
                        <a:buFont typeface="Arial"/>
                        <a:buNone/>
                      </a:pPr>
                      <a:r>
                        <a:rPr lang="en-GB" sz="1200">
                          <a:solidFill>
                            <a:schemeClr val="dk1"/>
                          </a:solidFill>
                          <a:latin typeface="Calibri"/>
                          <a:ea typeface="Calibri"/>
                          <a:cs typeface="Calibri"/>
                          <a:sym typeface="Calibri"/>
                        </a:rPr>
                        <a:t>1</a:t>
                      </a:r>
                      <a:endParaRPr sz="1200" u="none" strike="noStrike" cap="none">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lnSpc>
                          <a:spcPct val="115000"/>
                        </a:lnSpc>
                        <a:spcBef>
                          <a:spcPts val="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Logic &amp; Reason – The "Broken Computer" Thought Experiment</a:t>
                      </a:r>
                      <a:endParaRPr sz="1200" b="0" dirty="0">
                        <a:solidFill>
                          <a:schemeClr val="dk1"/>
                        </a:solidFill>
                        <a:latin typeface="Calibri"/>
                        <a:ea typeface="Calibri"/>
                        <a:cs typeface="Calibri"/>
                        <a:sym typeface="Calibri"/>
                      </a:endParaRPr>
                    </a:p>
                    <a:p>
                      <a:pPr marL="0" lvl="0" indent="0" algn="l" rtl="0">
                        <a:lnSpc>
                          <a:spcPct val="115000"/>
                        </a:lnSpc>
                        <a:spcBef>
                          <a:spcPts val="40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Imagine your computer stops working. The screen goes black, and nothing turns on.</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Now think: Is the "computer" still there, or is it just a pile of parts?</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How this relates to death:</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If our brain is like a computer, does our consciousness (our thoughts, memories, personality) stop when the brain stops?</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Or is there a "backup system" that keeps going, like a soul or an afterlife?</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If the brain creates the mind, then when the brain stops, the mind stops. But if the mind is separate, it might continue after death.</a:t>
                      </a:r>
                      <a:endParaRPr sz="1200" b="0" u="none" strike="noStrike" cap="none" dirty="0">
                        <a:latin typeface="Calibri"/>
                        <a:ea typeface="Calibri"/>
                        <a:cs typeface="Calibri"/>
                        <a:sym typeface="Calibri"/>
                      </a:endParaRPr>
                    </a:p>
                  </a:txBody>
                  <a:tcPr marL="91475" marR="91475" marT="0"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1887925">
                <a:tc>
                  <a:txBody>
                    <a:bodyPr/>
                    <a:lstStyle/>
                    <a:p>
                      <a:pPr marL="0" marR="0" lvl="0" indent="0" algn="ctr" rtl="0">
                        <a:lnSpc>
                          <a:spcPct val="100000"/>
                        </a:lnSpc>
                        <a:spcBef>
                          <a:spcPts val="0"/>
                        </a:spcBef>
                        <a:spcAft>
                          <a:spcPts val="0"/>
                        </a:spcAft>
                        <a:buClr>
                          <a:srgbClr val="000000"/>
                        </a:buClr>
                        <a:buSzPts val="1100"/>
                        <a:buFont typeface="Arial"/>
                        <a:buNone/>
                      </a:pPr>
                      <a:r>
                        <a:rPr lang="en-GB" sz="1200">
                          <a:solidFill>
                            <a:schemeClr val="dk1"/>
                          </a:solidFill>
                          <a:latin typeface="Calibri"/>
                          <a:ea typeface="Calibri"/>
                          <a:cs typeface="Calibri"/>
                          <a:sym typeface="Calibri"/>
                        </a:rPr>
                        <a:t>2</a:t>
                      </a:r>
                      <a:endParaRPr sz="1200" u="none" strike="noStrike" cap="none">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lnSpc>
                          <a:spcPct val="115000"/>
                        </a:lnSpc>
                        <a:spcBef>
                          <a:spcPts val="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Ethics – The "Legacy" Thought Experiment </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Imagine two people:</a:t>
                      </a: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Person A helps others, is kind, and works to make the world better.</a:t>
                      </a: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Person B is selfish, lies, and hurts others.</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GB" sz="1200" b="0" dirty="0">
                          <a:solidFill>
                            <a:schemeClr val="dk1"/>
                          </a:solidFill>
                          <a:latin typeface="Calibri"/>
                          <a:ea typeface="Calibri"/>
                          <a:cs typeface="Calibri"/>
                          <a:sym typeface="Calibri"/>
                        </a:rPr>
                        <a:t>Now think: After they both die, which one is remembered in a good way?</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GB" sz="1200" b="0" dirty="0">
                          <a:solidFill>
                            <a:schemeClr val="dk1"/>
                          </a:solidFill>
                          <a:latin typeface="Calibri"/>
                          <a:ea typeface="Calibri"/>
                          <a:cs typeface="Calibri"/>
                          <a:sym typeface="Calibri"/>
                        </a:rPr>
                        <a:t>How this relates to death </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Even if there’s no afterlife, our actions still matter because they shape how we are remembered.</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This thought experiment suggests that what we do before we die is more important than what happens after</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Even if death is the end, our choices live on through the impact we have on others.</a:t>
                      </a:r>
                      <a:endParaRPr sz="1200" b="0" dirty="0">
                        <a:latin typeface="Calibri"/>
                        <a:ea typeface="Calibri"/>
                        <a:cs typeface="Calibri"/>
                        <a:sym typeface="Calibri"/>
                      </a:endParaRPr>
                    </a:p>
                  </a:txBody>
                  <a:tcPr marL="91475" marR="91475" marT="0"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1823975">
                <a:tc>
                  <a:txBody>
                    <a:bodyPr/>
                    <a:lstStyle/>
                    <a:p>
                      <a:pPr marL="0" marR="0" lvl="0" indent="0" algn="ctr" rtl="0">
                        <a:lnSpc>
                          <a:spcPct val="100000"/>
                        </a:lnSpc>
                        <a:spcBef>
                          <a:spcPts val="0"/>
                        </a:spcBef>
                        <a:spcAft>
                          <a:spcPts val="0"/>
                        </a:spcAft>
                        <a:buClr>
                          <a:srgbClr val="000000"/>
                        </a:buClr>
                        <a:buSzPts val="1100"/>
                        <a:buFont typeface="Arial"/>
                        <a:buNone/>
                      </a:pPr>
                      <a:r>
                        <a:rPr lang="en-GB" sz="1200">
                          <a:solidFill>
                            <a:schemeClr val="dk1"/>
                          </a:solidFill>
                          <a:latin typeface="Calibri"/>
                          <a:ea typeface="Calibri"/>
                          <a:cs typeface="Calibri"/>
                          <a:sym typeface="Calibri"/>
                        </a:rPr>
                        <a:t>3</a:t>
                      </a:r>
                      <a:endParaRPr sz="1200" u="none" strike="noStrike" cap="none">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lnSpc>
                          <a:spcPct val="115000"/>
                        </a:lnSpc>
                        <a:spcBef>
                          <a:spcPts val="140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Free Will – The "Choose Your Afterlife" Thought Experiment</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Imagine you wake up after death and find yourself in front of two doors:</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Door 1: Leads to nothingness—you simply cease to exist</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Door 2: Leads to an afterlife based on your beliefs and actions in life.</a:t>
                      </a:r>
                      <a:endParaRPr sz="1200" b="0" dirty="0">
                        <a:solidFill>
                          <a:schemeClr val="dk1"/>
                        </a:solidFill>
                        <a:latin typeface="Calibri"/>
                        <a:ea typeface="Calibri"/>
                        <a:cs typeface="Calibri"/>
                        <a:sym typeface="Calibri"/>
                      </a:endParaRPr>
                    </a:p>
                    <a:p>
                      <a:pPr marL="0" lvl="0" indent="0" algn="l" rtl="0">
                        <a:lnSpc>
                          <a:spcPct val="115000"/>
                        </a:lnSpc>
                        <a:spcBef>
                          <a:spcPts val="40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Now think: If you had free will, which door would you choose? Would your past choices decide where you go?</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How this relates to death</a:t>
                      </a:r>
                      <a:endParaRPr sz="1200" b="0" dirty="0">
                        <a:solidFill>
                          <a:schemeClr val="dk1"/>
                        </a:solidFill>
                        <a:latin typeface="Calibri"/>
                        <a:ea typeface="Calibri"/>
                        <a:cs typeface="Calibri"/>
                        <a:sym typeface="Calibri"/>
                      </a:endParaRPr>
                    </a:p>
                    <a:p>
                      <a:pPr marL="323850" lvl="0" indent="-171450" algn="l" rtl="0">
                        <a:lnSpc>
                          <a:spcPct val="115000"/>
                        </a:lnSpc>
                        <a:spcBef>
                          <a:spcPts val="40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If free will exists, then maybe what happens after death is partly up to us.</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Many religions and philosophies say our choices in life determine our afterlife</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Does what we believe about death influence what happens after? If so, do our choices matter even more?</a:t>
                      </a:r>
                      <a:endParaRPr sz="1200" b="0" i="0" u="none" strike="noStrike" cap="none" dirty="0">
                        <a:solidFill>
                          <a:srgbClr val="000000"/>
                        </a:solidFill>
                        <a:latin typeface="Calibri"/>
                        <a:ea typeface="Calibri"/>
                        <a:cs typeface="Calibri"/>
                        <a:sym typeface="Calibri"/>
                      </a:endParaRPr>
                    </a:p>
                  </a:txBody>
                  <a:tcPr marL="91475" marR="91475" marT="0"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349" name="Google Shape;349;g340fcfde316_0_75"/>
          <p:cNvSpPr txBox="1"/>
          <p:nvPr/>
        </p:nvSpPr>
        <p:spPr>
          <a:xfrm>
            <a:off x="11007530" y="278163"/>
            <a:ext cx="968400" cy="296700"/>
          </a:xfrm>
          <a:prstGeom prst="rect">
            <a:avLst/>
          </a:prstGeom>
          <a:noFill/>
          <a:ln>
            <a:noFill/>
          </a:ln>
        </p:spPr>
        <p:txBody>
          <a:bodyPr spcFirstLastPara="1" wrap="square" lIns="74275" tIns="37125" rIns="74275" bIns="37125" anchor="ctr" anchorCtr="0">
            <a:noAutofit/>
          </a:bodyPr>
          <a:lstStyle/>
          <a:p>
            <a:pPr marL="0" marR="0" lvl="0" indent="0" algn="l" rtl="0">
              <a:lnSpc>
                <a:spcPct val="100000"/>
              </a:lnSpc>
              <a:spcBef>
                <a:spcPts val="0"/>
              </a:spcBef>
              <a:spcAft>
                <a:spcPts val="0"/>
              </a:spcAft>
              <a:buClr>
                <a:srgbClr val="000000"/>
              </a:buClr>
              <a:buSzPts val="1500"/>
              <a:buFont typeface="Arial"/>
              <a:buNone/>
            </a:pPr>
            <a:r>
              <a:rPr lang="en-GB" sz="1500" b="0" i="0" u="none" strike="noStrike" cap="none">
                <a:solidFill>
                  <a:schemeClr val="lt1"/>
                </a:solidFill>
                <a:latin typeface="Arial"/>
                <a:ea typeface="Arial"/>
                <a:cs typeface="Arial"/>
                <a:sym typeface="Arial"/>
              </a:rPr>
              <a:t>Page </a:t>
            </a:r>
            <a:fld id="{00000000-1234-1234-1234-123412341234}" type="slidenum">
              <a:rPr lang="en-GB" sz="1500" b="0" i="0" u="none" strike="noStrike" cap="none">
                <a:solidFill>
                  <a:schemeClr val="lt1"/>
                </a:solidFill>
                <a:latin typeface="Arial"/>
                <a:ea typeface="Arial"/>
                <a:cs typeface="Arial"/>
                <a:sym typeface="Arial"/>
              </a:rPr>
              <a:t>33</a:t>
            </a:fld>
            <a:endParaRPr sz="1500" b="0" i="0" u="none" strike="noStrike" cap="none">
              <a:solidFill>
                <a:schemeClr val="lt1"/>
              </a:solidFill>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sp>
        <p:nvSpPr>
          <p:cNvPr id="355" name="Google Shape;355;g340fcfde316_0_82"/>
          <p:cNvSpPr txBox="1"/>
          <p:nvPr/>
        </p:nvSpPr>
        <p:spPr>
          <a:xfrm>
            <a:off x="64456" y="278163"/>
            <a:ext cx="11987700" cy="323100"/>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500"/>
              <a:buFont typeface="Arial"/>
              <a:buNone/>
            </a:pPr>
            <a:r>
              <a:rPr lang="en-GB" sz="1500" b="1" i="0" u="none" strike="noStrike" cap="none">
                <a:solidFill>
                  <a:schemeClr val="lt1"/>
                </a:solidFill>
                <a:latin typeface="Calibri"/>
                <a:ea typeface="Calibri"/>
                <a:cs typeface="Calibri"/>
                <a:sym typeface="Calibri"/>
              </a:rPr>
              <a:t>Religion and Worldviews knowledge organiser 9:3- Can philosophy answer </a:t>
            </a:r>
            <a:r>
              <a:rPr lang="en-GB" sz="1500" b="1">
                <a:solidFill>
                  <a:schemeClr val="lt1"/>
                </a:solidFill>
                <a:latin typeface="Calibri"/>
                <a:ea typeface="Calibri"/>
                <a:cs typeface="Calibri"/>
                <a:sym typeface="Calibri"/>
              </a:rPr>
              <a:t>u</a:t>
            </a:r>
            <a:r>
              <a:rPr lang="en-GB" sz="1500" b="1" i="0" u="none" strike="noStrike" cap="none">
                <a:solidFill>
                  <a:schemeClr val="lt1"/>
                </a:solidFill>
                <a:latin typeface="Calibri"/>
                <a:ea typeface="Calibri"/>
                <a:cs typeface="Calibri"/>
                <a:sym typeface="Calibri"/>
              </a:rPr>
              <a:t>ltimate </a:t>
            </a:r>
            <a:r>
              <a:rPr lang="en-GB" sz="1500" b="1">
                <a:solidFill>
                  <a:schemeClr val="lt1"/>
                </a:solidFill>
                <a:latin typeface="Calibri"/>
                <a:ea typeface="Calibri"/>
                <a:cs typeface="Calibri"/>
                <a:sym typeface="Calibri"/>
              </a:rPr>
              <a:t>q</a:t>
            </a:r>
            <a:r>
              <a:rPr lang="en-GB" sz="1500" b="1" i="0" u="none" strike="noStrike" cap="none">
                <a:solidFill>
                  <a:schemeClr val="lt1"/>
                </a:solidFill>
                <a:latin typeface="Calibri"/>
                <a:ea typeface="Calibri"/>
                <a:cs typeface="Calibri"/>
                <a:sym typeface="Calibri"/>
              </a:rPr>
              <a:t>uestions?</a:t>
            </a:r>
            <a:endParaRPr sz="1500" b="1" i="0" u="none" strike="noStrike" cap="none">
              <a:solidFill>
                <a:schemeClr val="lt1"/>
              </a:solidFill>
              <a:latin typeface="Calibri"/>
              <a:ea typeface="Calibri"/>
              <a:cs typeface="Calibri"/>
              <a:sym typeface="Calibri"/>
            </a:endParaRPr>
          </a:p>
        </p:txBody>
      </p:sp>
      <p:graphicFrame>
        <p:nvGraphicFramePr>
          <p:cNvPr id="356" name="Google Shape;356;g340fcfde316_0_82"/>
          <p:cNvGraphicFramePr/>
          <p:nvPr>
            <p:extLst>
              <p:ext uri="{D42A27DB-BD31-4B8C-83A1-F6EECF244321}">
                <p14:modId xmlns:p14="http://schemas.microsoft.com/office/powerpoint/2010/main" val="1489638950"/>
              </p:ext>
            </p:extLst>
          </p:nvPr>
        </p:nvGraphicFramePr>
        <p:xfrm>
          <a:off x="155152" y="736160"/>
          <a:ext cx="11820775" cy="4874300"/>
        </p:xfrm>
        <a:graphic>
          <a:graphicData uri="http://schemas.openxmlformats.org/drawingml/2006/table">
            <a:tbl>
              <a:tblPr firstRow="1" bandRow="1">
                <a:noFill/>
                <a:tableStyleId>{79F1E117-1295-4EC3-947D-17D092A7BB19}</a:tableStyleId>
              </a:tblPr>
              <a:tblGrid>
                <a:gridCol w="486575">
                  <a:extLst>
                    <a:ext uri="{9D8B030D-6E8A-4147-A177-3AD203B41FA5}">
                      <a16:colId xmlns:a16="http://schemas.microsoft.com/office/drawing/2014/main" val="20000"/>
                    </a:ext>
                  </a:extLst>
                </a:gridCol>
                <a:gridCol w="11334200">
                  <a:extLst>
                    <a:ext uri="{9D8B030D-6E8A-4147-A177-3AD203B41FA5}">
                      <a16:colId xmlns:a16="http://schemas.microsoft.com/office/drawing/2014/main" val="20001"/>
                    </a:ext>
                  </a:extLst>
                </a:gridCol>
              </a:tblGrid>
              <a:tr h="434875">
                <a:tc>
                  <a:txBody>
                    <a:bodyPr/>
                    <a:lstStyle/>
                    <a:p>
                      <a:pPr marL="0" marR="0" lvl="0" indent="0" algn="ctr" rtl="0">
                        <a:lnSpc>
                          <a:spcPct val="100000"/>
                        </a:lnSpc>
                        <a:spcBef>
                          <a:spcPts val="0"/>
                        </a:spcBef>
                        <a:spcAft>
                          <a:spcPts val="0"/>
                        </a:spcAft>
                        <a:buClr>
                          <a:srgbClr val="000000"/>
                        </a:buClr>
                        <a:buSzPts val="1100"/>
                        <a:buFont typeface="Arial"/>
                        <a:buNone/>
                      </a:pPr>
                      <a:r>
                        <a:rPr lang="en-GB" sz="1200">
                          <a:solidFill>
                            <a:schemeClr val="dk1"/>
                          </a:solidFill>
                          <a:latin typeface="Calibri"/>
                          <a:ea typeface="Calibri"/>
                          <a:cs typeface="Calibri"/>
                          <a:sym typeface="Calibri"/>
                        </a:rPr>
                        <a:t>O</a:t>
                      </a:r>
                      <a:endParaRPr sz="1200" u="none" strike="noStrike" cap="none">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99593">
                        <a:alpha val="73730"/>
                      </a:srgbClr>
                    </a:solidFill>
                  </a:tcPr>
                </a:tc>
                <a:tc>
                  <a:txBody>
                    <a:bodyPr/>
                    <a:lstStyle/>
                    <a:p>
                      <a:pPr marL="0" marR="0" lvl="0" indent="0" algn="l" rtl="0">
                        <a:lnSpc>
                          <a:spcPct val="100000"/>
                        </a:lnSpc>
                        <a:spcBef>
                          <a:spcPts val="0"/>
                        </a:spcBef>
                        <a:spcAft>
                          <a:spcPts val="0"/>
                        </a:spcAft>
                        <a:buClr>
                          <a:schemeClr val="dk1"/>
                        </a:buClr>
                        <a:buSzPts val="800"/>
                        <a:buFont typeface="Arial"/>
                        <a:buNone/>
                      </a:pPr>
                      <a:r>
                        <a:rPr lang="en-GB" sz="1200" b="1" u="none" strike="noStrike" cap="none">
                          <a:solidFill>
                            <a:schemeClr val="dk1"/>
                          </a:solidFill>
                          <a:latin typeface="Calibri"/>
                          <a:ea typeface="Calibri"/>
                          <a:cs typeface="Calibri"/>
                          <a:sym typeface="Calibri"/>
                        </a:rPr>
                        <a:t>Ultimate question 1 - What happens when we die? </a:t>
                      </a:r>
                      <a:endParaRPr sz="1200" b="1" u="none" strike="noStrike" cap="none">
                        <a:solidFill>
                          <a:schemeClr val="dk1"/>
                        </a:solidFill>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99593">
                        <a:alpha val="73730"/>
                      </a:srgbClr>
                    </a:solidFill>
                  </a:tcPr>
                </a:tc>
                <a:extLst>
                  <a:ext uri="{0D108BD9-81ED-4DB2-BD59-A6C34878D82A}">
                    <a16:rowId xmlns:a16="http://schemas.microsoft.com/office/drawing/2014/main" val="10000"/>
                  </a:ext>
                </a:extLst>
              </a:tr>
              <a:tr h="1661175">
                <a:tc>
                  <a:txBody>
                    <a:bodyPr/>
                    <a:lstStyle/>
                    <a:p>
                      <a:pPr marL="0" marR="0" lvl="0" indent="0" algn="ctr" rtl="0">
                        <a:lnSpc>
                          <a:spcPct val="100000"/>
                        </a:lnSpc>
                        <a:spcBef>
                          <a:spcPts val="0"/>
                        </a:spcBef>
                        <a:spcAft>
                          <a:spcPts val="0"/>
                        </a:spcAft>
                        <a:buClr>
                          <a:srgbClr val="000000"/>
                        </a:buClr>
                        <a:buSzPts val="1100"/>
                        <a:buFont typeface="Arial"/>
                        <a:buNone/>
                      </a:pPr>
                      <a:r>
                        <a:rPr lang="en-GB" sz="1200" u="none" strike="noStrike" cap="none">
                          <a:solidFill>
                            <a:schemeClr val="dk1"/>
                          </a:solidFill>
                          <a:latin typeface="Calibri"/>
                          <a:ea typeface="Calibri"/>
                          <a:cs typeface="Calibri"/>
                          <a:sym typeface="Calibri"/>
                        </a:rPr>
                        <a:t>1</a:t>
                      </a:r>
                      <a:endParaRPr sz="1200" u="none" strike="noStrike" cap="none">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GB" sz="1200" b="0" dirty="0">
                          <a:solidFill>
                            <a:schemeClr val="dk1"/>
                          </a:solidFill>
                          <a:latin typeface="Calibri"/>
                          <a:ea typeface="Calibri"/>
                          <a:cs typeface="Calibri"/>
                          <a:sym typeface="Calibri"/>
                        </a:rPr>
                        <a:t>Determinism – The "Movie Script" Thought Experiment</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GB" sz="1200" b="0" dirty="0">
                          <a:solidFill>
                            <a:schemeClr val="dk1"/>
                          </a:solidFill>
                          <a:latin typeface="Calibri"/>
                          <a:ea typeface="Calibri"/>
                          <a:cs typeface="Calibri"/>
                          <a:sym typeface="Calibri"/>
                        </a:rPr>
                        <a:t>Imagine your life is a movie script already written from beginning to end. You don’t know how it ends, but everything is set in place.</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GB" sz="1200" b="0" dirty="0">
                          <a:solidFill>
                            <a:schemeClr val="dk1"/>
                          </a:solidFill>
                          <a:latin typeface="Calibri"/>
                          <a:ea typeface="Calibri"/>
                          <a:cs typeface="Calibri"/>
                          <a:sym typeface="Calibri"/>
                        </a:rPr>
                        <a:t>Now think: If every moment of your life was predetermined, was your death also decided before you were born?</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GB" sz="1200" b="0" dirty="0">
                          <a:solidFill>
                            <a:schemeClr val="dk1"/>
                          </a:solidFill>
                          <a:latin typeface="Calibri"/>
                          <a:ea typeface="Calibri"/>
                          <a:cs typeface="Calibri"/>
                          <a:sym typeface="Calibri"/>
                        </a:rPr>
                        <a:t>How this relates to death:</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If determinism is true, then what happens after death is also already decided, and we have no control over it.</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But if we have free will, then maybe death is just another part of our journey.</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GB" sz="1200" b="0" dirty="0">
                          <a:solidFill>
                            <a:schemeClr val="dk1"/>
                          </a:solidFill>
                          <a:latin typeface="Calibri"/>
                          <a:ea typeface="Calibri"/>
                          <a:cs typeface="Calibri"/>
                          <a:sym typeface="Calibri"/>
                        </a:rPr>
                        <a:t>If everything is predetermined, does worrying about death even matter? It will happen exactly as it’s meant to.</a:t>
                      </a:r>
                      <a:endParaRPr sz="1200" b="0" dirty="0">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778250">
                <a:tc>
                  <a:txBody>
                    <a:bodyPr/>
                    <a:lstStyle/>
                    <a:p>
                      <a:pPr marL="0" marR="0" lvl="0" indent="0" algn="ctr" rtl="0">
                        <a:lnSpc>
                          <a:spcPct val="100000"/>
                        </a:lnSpc>
                        <a:spcBef>
                          <a:spcPts val="0"/>
                        </a:spcBef>
                        <a:spcAft>
                          <a:spcPts val="0"/>
                        </a:spcAft>
                        <a:buClr>
                          <a:srgbClr val="000000"/>
                        </a:buClr>
                        <a:buSzPts val="1100"/>
                        <a:buFont typeface="Arial"/>
                        <a:buNone/>
                      </a:pPr>
                      <a:r>
                        <a:rPr lang="en-GB" sz="1200" u="none" strike="noStrike" cap="none">
                          <a:solidFill>
                            <a:schemeClr val="dk1"/>
                          </a:solidFill>
                          <a:latin typeface="Calibri"/>
                          <a:ea typeface="Calibri"/>
                          <a:cs typeface="Calibri"/>
                          <a:sym typeface="Calibri"/>
                        </a:rPr>
                        <a:t>2</a:t>
                      </a:r>
                      <a:endParaRPr sz="1200" u="none" strike="noStrike" cap="none">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lnSpc>
                          <a:spcPct val="115000"/>
                        </a:lnSpc>
                        <a:spcBef>
                          <a:spcPts val="1400"/>
                        </a:spcBef>
                        <a:spcAft>
                          <a:spcPts val="0"/>
                        </a:spcAft>
                        <a:buNone/>
                      </a:pPr>
                      <a:r>
                        <a:rPr lang="en-GB" sz="1200" b="0" dirty="0">
                          <a:solidFill>
                            <a:schemeClr val="dk1"/>
                          </a:solidFill>
                          <a:latin typeface="Calibri"/>
                          <a:ea typeface="Calibri"/>
                          <a:cs typeface="Calibri"/>
                          <a:sym typeface="Calibri"/>
                        </a:rPr>
                        <a:t>The "Teleportation Machine" Thought Experiment</a:t>
                      </a:r>
                      <a:endParaRPr sz="1200" b="0" dirty="0">
                        <a:solidFill>
                          <a:schemeClr val="dk1"/>
                        </a:solidFill>
                        <a:latin typeface="Calibri"/>
                        <a:ea typeface="Calibri"/>
                        <a:cs typeface="Calibri"/>
                        <a:sym typeface="Calibri"/>
                      </a:endParaRPr>
                    </a:p>
                    <a:p>
                      <a:pPr marL="323850" lvl="0" indent="-171450" algn="l" rtl="0">
                        <a:lnSpc>
                          <a:spcPct val="115000"/>
                        </a:lnSpc>
                        <a:spcBef>
                          <a:spcPts val="40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Imagine a scientist builds a teleportation machine that can take you from Earth to Mars in an instant. The way it works is:</a:t>
                      </a:r>
                    </a:p>
                    <a:p>
                      <a:pPr marL="323850" lvl="0" indent="-171450" algn="l" rtl="0">
                        <a:lnSpc>
                          <a:spcPct val="115000"/>
                        </a:lnSpc>
                        <a:spcBef>
                          <a:spcPts val="40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The machine scans every tiny detail of your body and mind.</a:t>
                      </a:r>
                    </a:p>
                    <a:p>
                      <a:pPr marL="323850" lvl="0" indent="-171450" algn="l" rtl="0">
                        <a:lnSpc>
                          <a:spcPct val="115000"/>
                        </a:lnSpc>
                        <a:spcBef>
                          <a:spcPts val="40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It destroys your body on Earth.</a:t>
                      </a:r>
                    </a:p>
                    <a:p>
                      <a:pPr marL="323850" lvl="0" indent="-171450" algn="l" rtl="0">
                        <a:lnSpc>
                          <a:spcPct val="115000"/>
                        </a:lnSpc>
                        <a:spcBef>
                          <a:spcPts val="40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It rebuilds an exact copy of you on Mars, with all your thoughts, memories, and personality.</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GB" sz="1200" b="0" dirty="0">
                          <a:solidFill>
                            <a:schemeClr val="dk1"/>
                          </a:solidFill>
                          <a:latin typeface="Calibri"/>
                          <a:ea typeface="Calibri"/>
                          <a:cs typeface="Calibri"/>
                          <a:sym typeface="Calibri"/>
                        </a:rPr>
                        <a:t>Now think: Is the person on Mars still </a:t>
                      </a:r>
                      <a:r>
                        <a:rPr lang="en-GB" sz="1200" b="0" i="1" dirty="0">
                          <a:solidFill>
                            <a:schemeClr val="dk1"/>
                          </a:solidFill>
                          <a:latin typeface="Calibri"/>
                          <a:ea typeface="Calibri"/>
                          <a:cs typeface="Calibri"/>
                          <a:sym typeface="Calibri"/>
                        </a:rPr>
                        <a:t>you</a:t>
                      </a:r>
                      <a:r>
                        <a:rPr lang="en-GB" sz="1200" b="0" dirty="0">
                          <a:solidFill>
                            <a:schemeClr val="dk1"/>
                          </a:solidFill>
                          <a:latin typeface="Calibri"/>
                          <a:ea typeface="Calibri"/>
                          <a:cs typeface="Calibri"/>
                          <a:sym typeface="Calibri"/>
                        </a:rPr>
                        <a:t>? Or did the "real you" die when the original body was destroyed?</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GB" sz="1200" b="0" dirty="0">
                          <a:solidFill>
                            <a:schemeClr val="dk1"/>
                          </a:solidFill>
                          <a:latin typeface="Calibri"/>
                          <a:ea typeface="Calibri"/>
                          <a:cs typeface="Calibri"/>
                          <a:sym typeface="Calibri"/>
                        </a:rPr>
                        <a:t>If you think the person on Mars is still you..</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Then maybe when we die, our consciousness could continue in some form—maybe through an afterlife, reincarnation, or a new body?</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This would mean death isn’t the end but just a transition, like teleporting into another existence.</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GB" sz="1200" b="0" dirty="0">
                          <a:solidFill>
                            <a:schemeClr val="dk1"/>
                          </a:solidFill>
                          <a:latin typeface="Calibri"/>
                          <a:ea typeface="Calibri"/>
                          <a:cs typeface="Calibri"/>
                          <a:sym typeface="Calibri"/>
                        </a:rPr>
                        <a:t>If you think the person on Mars is NOT you..</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Then death might mean complete disappearance—once the body is gone, the "self" is gone forever.</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This would be similar to falling into a deep, dreamless sleep and never waking up</a:t>
                      </a:r>
                      <a:endParaRPr sz="1200" b="0" dirty="0">
                        <a:latin typeface="Calibri"/>
                        <a:ea typeface="Calibri"/>
                        <a:cs typeface="Calibri"/>
                        <a:sym typeface="Calibri"/>
                      </a:endParaRPr>
                    </a:p>
                  </a:txBody>
                  <a:tcPr marL="91475" marR="91475" marT="0"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sp>
        <p:nvSpPr>
          <p:cNvPr id="357" name="Google Shape;357;g340fcfde316_0_82"/>
          <p:cNvSpPr txBox="1"/>
          <p:nvPr/>
        </p:nvSpPr>
        <p:spPr>
          <a:xfrm>
            <a:off x="11007530" y="278163"/>
            <a:ext cx="968400" cy="296700"/>
          </a:xfrm>
          <a:prstGeom prst="rect">
            <a:avLst/>
          </a:prstGeom>
          <a:noFill/>
          <a:ln>
            <a:noFill/>
          </a:ln>
        </p:spPr>
        <p:txBody>
          <a:bodyPr spcFirstLastPara="1" wrap="square" lIns="74275" tIns="37125" rIns="74275" bIns="37125" anchor="ctr" anchorCtr="0">
            <a:noAutofit/>
          </a:bodyPr>
          <a:lstStyle/>
          <a:p>
            <a:pPr marL="0" marR="0" lvl="0" indent="0" algn="l" rtl="0">
              <a:lnSpc>
                <a:spcPct val="100000"/>
              </a:lnSpc>
              <a:spcBef>
                <a:spcPts val="0"/>
              </a:spcBef>
              <a:spcAft>
                <a:spcPts val="0"/>
              </a:spcAft>
              <a:buClr>
                <a:srgbClr val="000000"/>
              </a:buClr>
              <a:buSzPts val="1500"/>
              <a:buFont typeface="Arial"/>
              <a:buNone/>
            </a:pPr>
            <a:r>
              <a:rPr lang="en-GB" sz="1500" b="0" i="0" u="none" strike="noStrike" cap="none">
                <a:solidFill>
                  <a:schemeClr val="lt1"/>
                </a:solidFill>
                <a:latin typeface="Arial"/>
                <a:ea typeface="Arial"/>
                <a:cs typeface="Arial"/>
                <a:sym typeface="Arial"/>
              </a:rPr>
              <a:t>Page </a:t>
            </a:r>
            <a:fld id="{00000000-1234-1234-1234-123412341234}" type="slidenum">
              <a:rPr lang="en-GB" sz="1500" b="0" i="0" u="none" strike="noStrike" cap="none">
                <a:solidFill>
                  <a:schemeClr val="lt1"/>
                </a:solidFill>
                <a:latin typeface="Arial"/>
                <a:ea typeface="Arial"/>
                <a:cs typeface="Arial"/>
                <a:sym typeface="Arial"/>
              </a:rPr>
              <a:t>34</a:t>
            </a:fld>
            <a:endParaRPr sz="1500" b="0" i="0" u="none" strike="noStrike" cap="none">
              <a:solidFill>
                <a:schemeClr val="lt1"/>
              </a:solidFill>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62"/>
        <p:cNvGrpSpPr/>
        <p:nvPr/>
      </p:nvGrpSpPr>
      <p:grpSpPr>
        <a:xfrm>
          <a:off x="0" y="0"/>
          <a:ext cx="0" cy="0"/>
          <a:chOff x="0" y="0"/>
          <a:chExt cx="0" cy="0"/>
        </a:xfrm>
      </p:grpSpPr>
      <p:sp>
        <p:nvSpPr>
          <p:cNvPr id="363" name="Google Shape;363;g340fcfde316_0_89"/>
          <p:cNvSpPr txBox="1"/>
          <p:nvPr/>
        </p:nvSpPr>
        <p:spPr>
          <a:xfrm>
            <a:off x="64456" y="278163"/>
            <a:ext cx="11987700" cy="323100"/>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500"/>
              <a:buFont typeface="Arial"/>
              <a:buNone/>
            </a:pPr>
            <a:r>
              <a:rPr lang="en-GB" sz="1500" b="1" i="0" u="none" strike="noStrike" cap="none">
                <a:solidFill>
                  <a:schemeClr val="lt1"/>
                </a:solidFill>
                <a:latin typeface="Calibri"/>
                <a:ea typeface="Calibri"/>
                <a:cs typeface="Calibri"/>
                <a:sym typeface="Calibri"/>
              </a:rPr>
              <a:t>Religion and Worldviews knowledge organiser 9:3- Can philosophy answer </a:t>
            </a:r>
            <a:r>
              <a:rPr lang="en-GB" sz="1500" b="1">
                <a:solidFill>
                  <a:schemeClr val="lt1"/>
                </a:solidFill>
                <a:latin typeface="Calibri"/>
                <a:ea typeface="Calibri"/>
                <a:cs typeface="Calibri"/>
                <a:sym typeface="Calibri"/>
              </a:rPr>
              <a:t>ul</a:t>
            </a:r>
            <a:r>
              <a:rPr lang="en-GB" sz="1500" b="1" i="0" u="none" strike="noStrike" cap="none">
                <a:solidFill>
                  <a:schemeClr val="lt1"/>
                </a:solidFill>
                <a:latin typeface="Calibri"/>
                <a:ea typeface="Calibri"/>
                <a:cs typeface="Calibri"/>
                <a:sym typeface="Calibri"/>
              </a:rPr>
              <a:t>timate </a:t>
            </a:r>
            <a:r>
              <a:rPr lang="en-GB" sz="1500" b="1">
                <a:solidFill>
                  <a:schemeClr val="lt1"/>
                </a:solidFill>
                <a:latin typeface="Calibri"/>
                <a:ea typeface="Calibri"/>
                <a:cs typeface="Calibri"/>
                <a:sym typeface="Calibri"/>
              </a:rPr>
              <a:t>q</a:t>
            </a:r>
            <a:r>
              <a:rPr lang="en-GB" sz="1500" b="1" i="0" u="none" strike="noStrike" cap="none">
                <a:solidFill>
                  <a:schemeClr val="lt1"/>
                </a:solidFill>
                <a:latin typeface="Calibri"/>
                <a:ea typeface="Calibri"/>
                <a:cs typeface="Calibri"/>
                <a:sym typeface="Calibri"/>
              </a:rPr>
              <a:t>uestions?</a:t>
            </a:r>
            <a:endParaRPr sz="1500" b="1" i="0" u="none" strike="noStrike" cap="none">
              <a:solidFill>
                <a:schemeClr val="lt1"/>
              </a:solidFill>
              <a:latin typeface="Calibri"/>
              <a:ea typeface="Calibri"/>
              <a:cs typeface="Calibri"/>
              <a:sym typeface="Calibri"/>
            </a:endParaRPr>
          </a:p>
        </p:txBody>
      </p:sp>
      <p:graphicFrame>
        <p:nvGraphicFramePr>
          <p:cNvPr id="364" name="Google Shape;364;g340fcfde316_0_89"/>
          <p:cNvGraphicFramePr/>
          <p:nvPr>
            <p:extLst>
              <p:ext uri="{D42A27DB-BD31-4B8C-83A1-F6EECF244321}">
                <p14:modId xmlns:p14="http://schemas.microsoft.com/office/powerpoint/2010/main" val="2361733717"/>
              </p:ext>
            </p:extLst>
          </p:nvPr>
        </p:nvGraphicFramePr>
        <p:xfrm>
          <a:off x="155152" y="736160"/>
          <a:ext cx="11820775" cy="4933085"/>
        </p:xfrm>
        <a:graphic>
          <a:graphicData uri="http://schemas.openxmlformats.org/drawingml/2006/table">
            <a:tbl>
              <a:tblPr firstRow="1" bandRow="1">
                <a:noFill/>
                <a:tableStyleId>{79F1E117-1295-4EC3-947D-17D092A7BB19}</a:tableStyleId>
              </a:tblPr>
              <a:tblGrid>
                <a:gridCol w="486575">
                  <a:extLst>
                    <a:ext uri="{9D8B030D-6E8A-4147-A177-3AD203B41FA5}">
                      <a16:colId xmlns:a16="http://schemas.microsoft.com/office/drawing/2014/main" val="20000"/>
                    </a:ext>
                  </a:extLst>
                </a:gridCol>
                <a:gridCol w="11334200">
                  <a:extLst>
                    <a:ext uri="{9D8B030D-6E8A-4147-A177-3AD203B41FA5}">
                      <a16:colId xmlns:a16="http://schemas.microsoft.com/office/drawing/2014/main" val="20001"/>
                    </a:ext>
                  </a:extLst>
                </a:gridCol>
              </a:tblGrid>
              <a:tr h="248175">
                <a:tc>
                  <a:txBody>
                    <a:bodyPr/>
                    <a:lstStyle/>
                    <a:p>
                      <a:pPr marL="0" lvl="0" indent="0" algn="l" rtl="0">
                        <a:spcBef>
                          <a:spcPts val="0"/>
                        </a:spcBef>
                        <a:spcAft>
                          <a:spcPts val="0"/>
                        </a:spcAft>
                        <a:buNone/>
                      </a:pPr>
                      <a:r>
                        <a:rPr lang="en-GB" sz="1200">
                          <a:latin typeface="Calibri"/>
                          <a:ea typeface="Calibri"/>
                          <a:cs typeface="Calibri"/>
                          <a:sym typeface="Calibri"/>
                        </a:rPr>
                        <a:t>P</a:t>
                      </a:r>
                      <a:endParaRPr sz="1200">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99593">
                        <a:alpha val="73730"/>
                      </a:srgbClr>
                    </a:solidFill>
                  </a:tcPr>
                </a:tc>
                <a:tc>
                  <a:txBody>
                    <a:bodyPr/>
                    <a:lstStyle/>
                    <a:p>
                      <a:pPr marL="0" marR="0" lvl="0" indent="0" algn="l" rtl="0">
                        <a:lnSpc>
                          <a:spcPct val="100000"/>
                        </a:lnSpc>
                        <a:spcBef>
                          <a:spcPts val="0"/>
                        </a:spcBef>
                        <a:spcAft>
                          <a:spcPts val="0"/>
                        </a:spcAft>
                        <a:buClr>
                          <a:schemeClr val="dk1"/>
                        </a:buClr>
                        <a:buSzPts val="800"/>
                        <a:buFont typeface="Arial"/>
                        <a:buNone/>
                      </a:pPr>
                      <a:r>
                        <a:rPr lang="en-GB" sz="1200" b="1">
                          <a:solidFill>
                            <a:schemeClr val="dk1"/>
                          </a:solidFill>
                          <a:latin typeface="Calibri"/>
                          <a:ea typeface="Calibri"/>
                          <a:cs typeface="Calibri"/>
                          <a:sym typeface="Calibri"/>
                        </a:rPr>
                        <a:t>Ultimate question 2- What is the meaning of life?</a:t>
                      </a:r>
                      <a:endParaRPr sz="1200" b="1" u="none" strike="noStrike" cap="none">
                        <a:solidFill>
                          <a:schemeClr val="dk1"/>
                        </a:solidFill>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99593">
                        <a:alpha val="73730"/>
                      </a:srgbClr>
                    </a:solidFill>
                  </a:tcPr>
                </a:tc>
                <a:extLst>
                  <a:ext uri="{0D108BD9-81ED-4DB2-BD59-A6C34878D82A}">
                    <a16:rowId xmlns:a16="http://schemas.microsoft.com/office/drawing/2014/main" val="10000"/>
                  </a:ext>
                </a:extLst>
              </a:tr>
              <a:tr h="1419800">
                <a:tc>
                  <a:txBody>
                    <a:bodyPr/>
                    <a:lstStyle/>
                    <a:p>
                      <a:pPr marL="0" marR="0" lvl="0" indent="0" algn="ctr" rtl="0">
                        <a:lnSpc>
                          <a:spcPct val="100000"/>
                        </a:lnSpc>
                        <a:spcBef>
                          <a:spcPts val="0"/>
                        </a:spcBef>
                        <a:spcAft>
                          <a:spcPts val="0"/>
                        </a:spcAft>
                        <a:buClr>
                          <a:srgbClr val="000000"/>
                        </a:buClr>
                        <a:buSzPts val="1100"/>
                        <a:buFont typeface="Arial"/>
                        <a:buNone/>
                      </a:pPr>
                      <a:r>
                        <a:rPr lang="en-GB" sz="1100">
                          <a:solidFill>
                            <a:schemeClr val="dk1"/>
                          </a:solidFill>
                          <a:latin typeface="Calibri"/>
                          <a:ea typeface="Calibri"/>
                          <a:cs typeface="Calibri"/>
                          <a:sym typeface="Calibri"/>
                        </a:rPr>
                        <a:t>1</a:t>
                      </a:r>
                      <a:endParaRPr sz="1500" u="none" strike="noStrike" cap="none"/>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lnSpc>
                          <a:spcPct val="115000"/>
                        </a:lnSpc>
                        <a:spcBef>
                          <a:spcPts val="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Logic &amp; Reason – The "Purpose Test"</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Logic and reason tell us that things usually have a purpose—a knife is for cutting, a car is for driving. But what about humans?</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GB" sz="1200" b="0" dirty="0">
                          <a:solidFill>
                            <a:schemeClr val="dk1"/>
                          </a:solidFill>
                          <a:latin typeface="Calibri"/>
                          <a:ea typeface="Calibri"/>
                          <a:cs typeface="Calibri"/>
                          <a:sym typeface="Calibri"/>
                        </a:rPr>
                        <a:t>Possible Logical Answers</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Maybe our purpose is to survive and reproduce (like animals).</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Maybe our purpose is to create, explore, and learn (like scientists and artists).</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Maybe life has no built-in purpose, and we have to make our own.</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Logical Question: If life had an automatic purpose, wouldn’t everyone agree on it? Since we all search for meaning, does that mean it’s something we must create ourselves</a:t>
                      </a:r>
                      <a:endParaRPr sz="1200" b="0" dirty="0">
                        <a:solidFill>
                          <a:schemeClr val="dk1"/>
                        </a:solidFill>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1355825">
                <a:tc>
                  <a:txBody>
                    <a:bodyPr/>
                    <a:lstStyle/>
                    <a:p>
                      <a:pPr marL="0" marR="0" lvl="0" indent="0" algn="ctr" rtl="0">
                        <a:lnSpc>
                          <a:spcPct val="100000"/>
                        </a:lnSpc>
                        <a:spcBef>
                          <a:spcPts val="0"/>
                        </a:spcBef>
                        <a:spcAft>
                          <a:spcPts val="0"/>
                        </a:spcAft>
                        <a:buClr>
                          <a:srgbClr val="000000"/>
                        </a:buClr>
                        <a:buSzPts val="1100"/>
                        <a:buFont typeface="Arial"/>
                        <a:buNone/>
                      </a:pPr>
                      <a:r>
                        <a:rPr lang="en-GB" sz="1100">
                          <a:solidFill>
                            <a:schemeClr val="dk1"/>
                          </a:solidFill>
                          <a:latin typeface="Calibri"/>
                          <a:ea typeface="Calibri"/>
                          <a:cs typeface="Calibri"/>
                          <a:sym typeface="Calibri"/>
                        </a:rPr>
                        <a:t>2</a:t>
                      </a:r>
                      <a:endParaRPr sz="1500" u="none" strike="noStrike" cap="none"/>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lnSpc>
                          <a:spcPct val="115000"/>
                        </a:lnSpc>
                        <a:spcBef>
                          <a:spcPts val="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Determinism – The "Pre-Written Story" Thought Experiment</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Determinism is the idea that everything is already decided by past events—your birth, your genes, and everything that happens before you.</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If determinism is true, then…</a:t>
                      </a: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The meaning of life might be already set, like a book that’s already written.</a:t>
                      </a: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Maybe your life's purpose is fixed, and you are just playing it out.</a:t>
                      </a: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If this is true, do we really need to search for meaning, or are we just living it?</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 Thought Experiment: Imagine your entire life was written in a book before you were born. Would you still try to find meaning, or would you just follow the story?</a:t>
                      </a:r>
                      <a:endParaRPr sz="1200" b="0" u="none" strike="noStrike" cap="none" dirty="0">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1556125">
                <a:tc>
                  <a:txBody>
                    <a:bodyPr/>
                    <a:lstStyle/>
                    <a:p>
                      <a:pPr marL="0" marR="0" lvl="0" indent="0" algn="ctr" rtl="0">
                        <a:lnSpc>
                          <a:spcPct val="100000"/>
                        </a:lnSpc>
                        <a:spcBef>
                          <a:spcPts val="0"/>
                        </a:spcBef>
                        <a:spcAft>
                          <a:spcPts val="0"/>
                        </a:spcAft>
                        <a:buClr>
                          <a:srgbClr val="000000"/>
                        </a:buClr>
                        <a:buSzPts val="1100"/>
                        <a:buFont typeface="Arial"/>
                        <a:buNone/>
                      </a:pPr>
                      <a:r>
                        <a:rPr lang="en-GB" sz="1100">
                          <a:solidFill>
                            <a:schemeClr val="dk1"/>
                          </a:solidFill>
                          <a:latin typeface="Calibri"/>
                          <a:ea typeface="Calibri"/>
                          <a:cs typeface="Calibri"/>
                          <a:sym typeface="Calibri"/>
                        </a:rPr>
                        <a:t>3</a:t>
                      </a:r>
                      <a:endParaRPr sz="1500" u="none" strike="noStrike" cap="none"/>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lnSpc>
                          <a:spcPct val="115000"/>
                        </a:lnSpc>
                        <a:spcBef>
                          <a:spcPts val="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Free Will – The "Choose Your Own Adventure" Theory</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Free will is the belief that we control our actions and shape our own purpose.</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If free will is true, then…</a:t>
                      </a: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The meaning of life is whatever you decide it to be.</a:t>
                      </a: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People create meaning through family, love, career, art, or helping others.</a:t>
                      </a: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No single meaning applies to everyone—some find meaning in religion, others in science, and some in personal happiness.</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GB" sz="1200" b="0" dirty="0">
                          <a:solidFill>
                            <a:schemeClr val="dk1"/>
                          </a:solidFill>
                          <a:latin typeface="Calibri"/>
                          <a:ea typeface="Calibri"/>
                          <a:cs typeface="Calibri"/>
                          <a:sym typeface="Calibri"/>
                        </a:rPr>
                        <a:t>Free Will Question: If you could choose ANY meaning for life, what would you pick?</a:t>
                      </a:r>
                      <a:endParaRPr sz="1200" b="0" i="0" u="none" strike="noStrike" cap="none" dirty="0">
                        <a:solidFill>
                          <a:srgbClr val="000000"/>
                        </a:solidFill>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365" name="Google Shape;365;g340fcfde316_0_89"/>
          <p:cNvSpPr txBox="1"/>
          <p:nvPr/>
        </p:nvSpPr>
        <p:spPr>
          <a:xfrm>
            <a:off x="11007530" y="278163"/>
            <a:ext cx="968400" cy="296700"/>
          </a:xfrm>
          <a:prstGeom prst="rect">
            <a:avLst/>
          </a:prstGeom>
          <a:noFill/>
          <a:ln>
            <a:noFill/>
          </a:ln>
        </p:spPr>
        <p:txBody>
          <a:bodyPr spcFirstLastPara="1" wrap="square" lIns="74275" tIns="37125" rIns="74275" bIns="37125" anchor="ctr" anchorCtr="0">
            <a:noAutofit/>
          </a:bodyPr>
          <a:lstStyle/>
          <a:p>
            <a:pPr marL="0" marR="0" lvl="0" indent="0" algn="l" rtl="0">
              <a:lnSpc>
                <a:spcPct val="100000"/>
              </a:lnSpc>
              <a:spcBef>
                <a:spcPts val="0"/>
              </a:spcBef>
              <a:spcAft>
                <a:spcPts val="0"/>
              </a:spcAft>
              <a:buClr>
                <a:srgbClr val="000000"/>
              </a:buClr>
              <a:buSzPts val="1500"/>
              <a:buFont typeface="Arial"/>
              <a:buNone/>
            </a:pPr>
            <a:r>
              <a:rPr lang="en-GB" sz="1500" b="0" i="0" u="none" strike="noStrike" cap="none">
                <a:solidFill>
                  <a:schemeClr val="lt1"/>
                </a:solidFill>
                <a:latin typeface="Arial"/>
                <a:ea typeface="Arial"/>
                <a:cs typeface="Arial"/>
                <a:sym typeface="Arial"/>
              </a:rPr>
              <a:t>Page </a:t>
            </a:r>
            <a:fld id="{00000000-1234-1234-1234-123412341234}" type="slidenum">
              <a:rPr lang="en-GB" sz="1500" b="0" i="0" u="none" strike="noStrike" cap="none">
                <a:solidFill>
                  <a:schemeClr val="lt1"/>
                </a:solidFill>
                <a:latin typeface="Arial"/>
                <a:ea typeface="Arial"/>
                <a:cs typeface="Arial"/>
                <a:sym typeface="Arial"/>
              </a:rPr>
              <a:t>35</a:t>
            </a:fld>
            <a:endParaRPr sz="1500" b="0" i="0" u="none" strike="noStrike" cap="none">
              <a:solidFill>
                <a:schemeClr val="lt1"/>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70"/>
        <p:cNvGrpSpPr/>
        <p:nvPr/>
      </p:nvGrpSpPr>
      <p:grpSpPr>
        <a:xfrm>
          <a:off x="0" y="0"/>
          <a:ext cx="0" cy="0"/>
          <a:chOff x="0" y="0"/>
          <a:chExt cx="0" cy="0"/>
        </a:xfrm>
      </p:grpSpPr>
      <p:sp>
        <p:nvSpPr>
          <p:cNvPr id="371" name="Google Shape;371;g340fcfde316_0_96"/>
          <p:cNvSpPr txBox="1"/>
          <p:nvPr/>
        </p:nvSpPr>
        <p:spPr>
          <a:xfrm>
            <a:off x="64456" y="278163"/>
            <a:ext cx="11987700" cy="323100"/>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500"/>
              <a:buFont typeface="Arial"/>
              <a:buNone/>
            </a:pPr>
            <a:r>
              <a:rPr lang="en-GB" sz="1500" b="1" i="0" u="none" strike="noStrike" cap="none">
                <a:solidFill>
                  <a:schemeClr val="lt1"/>
                </a:solidFill>
                <a:latin typeface="Calibri"/>
                <a:ea typeface="Calibri"/>
                <a:cs typeface="Calibri"/>
                <a:sym typeface="Calibri"/>
              </a:rPr>
              <a:t>Religion and Worldviews knowledge organiser 9:3- Can philosophy answer the Ultimate Questions?</a:t>
            </a:r>
            <a:endParaRPr sz="1500" b="1" i="0" u="none" strike="noStrike" cap="none">
              <a:solidFill>
                <a:schemeClr val="lt1"/>
              </a:solidFill>
              <a:latin typeface="Calibri"/>
              <a:ea typeface="Calibri"/>
              <a:cs typeface="Calibri"/>
              <a:sym typeface="Calibri"/>
            </a:endParaRPr>
          </a:p>
        </p:txBody>
      </p:sp>
      <p:graphicFrame>
        <p:nvGraphicFramePr>
          <p:cNvPr id="372" name="Google Shape;372;g340fcfde316_0_96"/>
          <p:cNvGraphicFramePr/>
          <p:nvPr>
            <p:extLst>
              <p:ext uri="{D42A27DB-BD31-4B8C-83A1-F6EECF244321}">
                <p14:modId xmlns:p14="http://schemas.microsoft.com/office/powerpoint/2010/main" val="1794065834"/>
              </p:ext>
            </p:extLst>
          </p:nvPr>
        </p:nvGraphicFramePr>
        <p:xfrm>
          <a:off x="155152" y="736160"/>
          <a:ext cx="11820775" cy="3664132"/>
        </p:xfrm>
        <a:graphic>
          <a:graphicData uri="http://schemas.openxmlformats.org/drawingml/2006/table">
            <a:tbl>
              <a:tblPr firstRow="1" bandRow="1">
                <a:noFill/>
                <a:tableStyleId>{79F1E117-1295-4EC3-947D-17D092A7BB19}</a:tableStyleId>
              </a:tblPr>
              <a:tblGrid>
                <a:gridCol w="486575">
                  <a:extLst>
                    <a:ext uri="{9D8B030D-6E8A-4147-A177-3AD203B41FA5}">
                      <a16:colId xmlns:a16="http://schemas.microsoft.com/office/drawing/2014/main" val="20000"/>
                    </a:ext>
                  </a:extLst>
                </a:gridCol>
                <a:gridCol w="11334200">
                  <a:extLst>
                    <a:ext uri="{9D8B030D-6E8A-4147-A177-3AD203B41FA5}">
                      <a16:colId xmlns:a16="http://schemas.microsoft.com/office/drawing/2014/main" val="20001"/>
                    </a:ext>
                  </a:extLst>
                </a:gridCol>
              </a:tblGrid>
              <a:tr h="264800">
                <a:tc>
                  <a:txBody>
                    <a:bodyPr/>
                    <a:lstStyle/>
                    <a:p>
                      <a:pPr marL="0" lvl="0" indent="0" algn="l" rtl="0">
                        <a:spcBef>
                          <a:spcPts val="0"/>
                        </a:spcBef>
                        <a:spcAft>
                          <a:spcPts val="0"/>
                        </a:spcAft>
                        <a:buNone/>
                      </a:pPr>
                      <a:r>
                        <a:rPr lang="en-GB" sz="1200">
                          <a:latin typeface="Calibri"/>
                          <a:ea typeface="Calibri"/>
                          <a:cs typeface="Calibri"/>
                          <a:sym typeface="Calibri"/>
                        </a:rPr>
                        <a:t>Q</a:t>
                      </a:r>
                      <a:endParaRPr sz="1200">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99593">
                        <a:alpha val="73730"/>
                      </a:srgbClr>
                    </a:solidFill>
                  </a:tcPr>
                </a:tc>
                <a:tc>
                  <a:txBody>
                    <a:bodyPr/>
                    <a:lstStyle/>
                    <a:p>
                      <a:pPr marL="0" marR="0" lvl="0" indent="0" algn="l" rtl="0">
                        <a:lnSpc>
                          <a:spcPct val="100000"/>
                        </a:lnSpc>
                        <a:spcBef>
                          <a:spcPts val="0"/>
                        </a:spcBef>
                        <a:spcAft>
                          <a:spcPts val="0"/>
                        </a:spcAft>
                        <a:buClr>
                          <a:schemeClr val="dk1"/>
                        </a:buClr>
                        <a:buSzPts val="800"/>
                        <a:buFont typeface="Arial"/>
                        <a:buNone/>
                      </a:pPr>
                      <a:r>
                        <a:rPr lang="en-GB" sz="1200" b="1">
                          <a:solidFill>
                            <a:schemeClr val="dk1"/>
                          </a:solidFill>
                          <a:latin typeface="Calibri"/>
                          <a:ea typeface="Calibri"/>
                          <a:cs typeface="Calibri"/>
                          <a:sym typeface="Calibri"/>
                        </a:rPr>
                        <a:t>Ultimate question 2- What is the meaning of life?</a:t>
                      </a:r>
                      <a:endParaRPr sz="1200" b="1" u="none" strike="noStrike" cap="none">
                        <a:solidFill>
                          <a:schemeClr val="dk1"/>
                        </a:solidFill>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99593">
                        <a:alpha val="73730"/>
                      </a:srgbClr>
                    </a:solidFill>
                  </a:tcPr>
                </a:tc>
                <a:extLst>
                  <a:ext uri="{0D108BD9-81ED-4DB2-BD59-A6C34878D82A}">
                    <a16:rowId xmlns:a16="http://schemas.microsoft.com/office/drawing/2014/main" val="10000"/>
                  </a:ext>
                </a:extLst>
              </a:tr>
              <a:tr h="1700075">
                <a:tc>
                  <a:txBody>
                    <a:bodyPr/>
                    <a:lstStyle/>
                    <a:p>
                      <a:pPr marL="0" marR="0" lvl="0" indent="0" algn="ctr" rtl="0">
                        <a:lnSpc>
                          <a:spcPct val="100000"/>
                        </a:lnSpc>
                        <a:spcBef>
                          <a:spcPts val="0"/>
                        </a:spcBef>
                        <a:spcAft>
                          <a:spcPts val="0"/>
                        </a:spcAft>
                        <a:buClr>
                          <a:srgbClr val="000000"/>
                        </a:buClr>
                        <a:buSzPts val="1100"/>
                        <a:buFont typeface="Arial"/>
                        <a:buNone/>
                      </a:pPr>
                      <a:r>
                        <a:rPr lang="en-GB" sz="1200" u="none" strike="noStrike" cap="none">
                          <a:solidFill>
                            <a:schemeClr val="dk1"/>
                          </a:solidFill>
                          <a:latin typeface="Calibri"/>
                          <a:ea typeface="Calibri"/>
                          <a:cs typeface="Calibri"/>
                          <a:sym typeface="Calibri"/>
                        </a:rPr>
                        <a:t>1</a:t>
                      </a:r>
                      <a:endParaRPr sz="1200" u="none" strike="noStrike" cap="none">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GB" sz="1200" b="0" dirty="0">
                          <a:solidFill>
                            <a:schemeClr val="dk1"/>
                          </a:solidFill>
                          <a:latin typeface="Calibri"/>
                          <a:ea typeface="Calibri"/>
                          <a:cs typeface="Calibri"/>
                          <a:sym typeface="Calibri"/>
                        </a:rPr>
                        <a:t>Thought Experiments – The "Sisyphus Problem"</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GB" sz="1200" b="0" dirty="0">
                          <a:solidFill>
                            <a:schemeClr val="dk1"/>
                          </a:solidFill>
                          <a:latin typeface="Calibri"/>
                          <a:ea typeface="Calibri"/>
                          <a:cs typeface="Calibri"/>
                          <a:sym typeface="Calibri"/>
                        </a:rPr>
                        <a:t>What if life has no meaning?</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GB" sz="1200" b="0" dirty="0">
                          <a:solidFill>
                            <a:schemeClr val="dk1"/>
                          </a:solidFill>
                          <a:latin typeface="Calibri"/>
                          <a:ea typeface="Calibri"/>
                          <a:cs typeface="Calibri"/>
                          <a:sym typeface="Calibri"/>
                        </a:rPr>
                        <a:t>Imagine this:</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A man named Sisyphus is forced to roll a huge rock up a hill forever.</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Every time he reaches the top, the rock rolls back down, and he starts again.</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It seems pointless, but what if Sisyphus chooses to enjoy it?</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GB" sz="1200" b="0" dirty="0">
                          <a:solidFill>
                            <a:schemeClr val="dk1"/>
                          </a:solidFill>
                          <a:latin typeface="Calibri"/>
                          <a:ea typeface="Calibri"/>
                          <a:cs typeface="Calibri"/>
                          <a:sym typeface="Calibri"/>
                        </a:rPr>
                        <a:t>Lesson: Even if life has no built-in meaning, we can find happiness in the journey, not the destination.</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GB" sz="1200" b="0" dirty="0">
                          <a:solidFill>
                            <a:schemeClr val="dk1"/>
                          </a:solidFill>
                          <a:latin typeface="Calibri"/>
                          <a:ea typeface="Calibri"/>
                          <a:cs typeface="Calibri"/>
                          <a:sym typeface="Calibri"/>
                        </a:rPr>
                        <a:t>Big Question: If life had no set meaning, could you still make it meaningful by enjoying every moment?</a:t>
                      </a:r>
                      <a:endParaRPr sz="1200" b="0" dirty="0">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1628175">
                <a:tc>
                  <a:txBody>
                    <a:bodyPr/>
                    <a:lstStyle/>
                    <a:p>
                      <a:pPr marL="0" marR="0" lvl="0" indent="0" algn="ctr" rtl="0">
                        <a:lnSpc>
                          <a:spcPct val="100000"/>
                        </a:lnSpc>
                        <a:spcBef>
                          <a:spcPts val="0"/>
                        </a:spcBef>
                        <a:spcAft>
                          <a:spcPts val="0"/>
                        </a:spcAft>
                        <a:buClr>
                          <a:srgbClr val="000000"/>
                        </a:buClr>
                        <a:buSzPts val="1100"/>
                        <a:buFont typeface="Arial"/>
                        <a:buNone/>
                      </a:pPr>
                      <a:r>
                        <a:rPr lang="en-GB" sz="1200" u="none" strike="noStrike" cap="none">
                          <a:solidFill>
                            <a:schemeClr val="dk1"/>
                          </a:solidFill>
                          <a:latin typeface="Calibri"/>
                          <a:ea typeface="Calibri"/>
                          <a:cs typeface="Calibri"/>
                          <a:sym typeface="Calibri"/>
                        </a:rPr>
                        <a:t>2</a:t>
                      </a:r>
                      <a:endParaRPr sz="1200" u="none" strike="noStrike" cap="none">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GB" sz="1200" b="0" dirty="0">
                          <a:solidFill>
                            <a:schemeClr val="dk1"/>
                          </a:solidFill>
                          <a:latin typeface="Calibri"/>
                          <a:ea typeface="Calibri"/>
                          <a:cs typeface="Calibri"/>
                          <a:sym typeface="Calibri"/>
                        </a:rPr>
                        <a:t>Metaphysics – The "Simulation or Afterlife" Possibilities</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GB" sz="1200" b="0" dirty="0">
                          <a:solidFill>
                            <a:schemeClr val="dk1"/>
                          </a:solidFill>
                          <a:latin typeface="Calibri"/>
                          <a:ea typeface="Calibri"/>
                          <a:cs typeface="Calibri"/>
                          <a:sym typeface="Calibri"/>
                        </a:rPr>
                        <a:t>Metaphysics is the study of big questions beyond physical reality—including whether life has a deeper, hidden meaning.</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GB" sz="1200" b="0" dirty="0">
                          <a:solidFill>
                            <a:schemeClr val="dk1"/>
                          </a:solidFill>
                          <a:latin typeface="Calibri"/>
                          <a:ea typeface="Calibri"/>
                          <a:cs typeface="Calibri"/>
                          <a:sym typeface="Calibri"/>
                        </a:rPr>
                        <a:t>Some Metaphysical Theories:</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Simulation Theory – What if life is just a game or test created by a higher intelligence? </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Religious Views – What if our true purpose is to prepare for an afterlife?</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Multiverse Theory – What if every choice creates a new reality, and meaning changes in each one?</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GB" sz="1200" b="0" dirty="0">
                          <a:solidFill>
                            <a:schemeClr val="dk1"/>
                          </a:solidFill>
                          <a:latin typeface="Calibri"/>
                          <a:ea typeface="Calibri"/>
                          <a:cs typeface="Calibri"/>
                          <a:sym typeface="Calibri"/>
                        </a:rPr>
                        <a:t>Metaphysical Question: If life is a simulation or part of a bigger reality, does that mean we have a secret purpose we don’t know about?</a:t>
                      </a:r>
                      <a:endParaRPr sz="1200" b="0" dirty="0">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sp>
        <p:nvSpPr>
          <p:cNvPr id="373" name="Google Shape;373;g340fcfde316_0_96"/>
          <p:cNvSpPr txBox="1"/>
          <p:nvPr/>
        </p:nvSpPr>
        <p:spPr>
          <a:xfrm>
            <a:off x="11007530" y="278163"/>
            <a:ext cx="968400" cy="296700"/>
          </a:xfrm>
          <a:prstGeom prst="rect">
            <a:avLst/>
          </a:prstGeom>
          <a:noFill/>
          <a:ln>
            <a:noFill/>
          </a:ln>
        </p:spPr>
        <p:txBody>
          <a:bodyPr spcFirstLastPara="1" wrap="square" lIns="74275" tIns="37125" rIns="74275" bIns="37125" anchor="ctr" anchorCtr="0">
            <a:noAutofit/>
          </a:bodyPr>
          <a:lstStyle/>
          <a:p>
            <a:pPr marL="0" marR="0" lvl="0" indent="0" algn="l" rtl="0">
              <a:lnSpc>
                <a:spcPct val="100000"/>
              </a:lnSpc>
              <a:spcBef>
                <a:spcPts val="0"/>
              </a:spcBef>
              <a:spcAft>
                <a:spcPts val="0"/>
              </a:spcAft>
              <a:buClr>
                <a:srgbClr val="000000"/>
              </a:buClr>
              <a:buSzPts val="1500"/>
              <a:buFont typeface="Arial"/>
              <a:buNone/>
            </a:pPr>
            <a:r>
              <a:rPr lang="en-GB" sz="1500" b="0" i="0" u="none" strike="noStrike" cap="none">
                <a:solidFill>
                  <a:schemeClr val="lt1"/>
                </a:solidFill>
                <a:latin typeface="Arial"/>
                <a:ea typeface="Arial"/>
                <a:cs typeface="Arial"/>
                <a:sym typeface="Arial"/>
              </a:rPr>
              <a:t>Page </a:t>
            </a:r>
            <a:fld id="{00000000-1234-1234-1234-123412341234}" type="slidenum">
              <a:rPr lang="en-GB" sz="1500" b="0" i="0" u="none" strike="noStrike" cap="none">
                <a:solidFill>
                  <a:schemeClr val="lt1"/>
                </a:solidFill>
                <a:latin typeface="Arial"/>
                <a:ea typeface="Arial"/>
                <a:cs typeface="Arial"/>
                <a:sym typeface="Arial"/>
              </a:rPr>
              <a:t>36</a:t>
            </a:fld>
            <a:endParaRPr sz="1500" b="0" i="0" u="none" strike="noStrike" cap="none">
              <a:solidFill>
                <a:schemeClr val="lt1"/>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78"/>
        <p:cNvGrpSpPr/>
        <p:nvPr/>
      </p:nvGrpSpPr>
      <p:grpSpPr>
        <a:xfrm>
          <a:off x="0" y="0"/>
          <a:ext cx="0" cy="0"/>
          <a:chOff x="0" y="0"/>
          <a:chExt cx="0" cy="0"/>
        </a:xfrm>
      </p:grpSpPr>
      <p:sp>
        <p:nvSpPr>
          <p:cNvPr id="379" name="Google Shape;379;g340fcfde316_0_103"/>
          <p:cNvSpPr txBox="1"/>
          <p:nvPr/>
        </p:nvSpPr>
        <p:spPr>
          <a:xfrm>
            <a:off x="64456" y="278163"/>
            <a:ext cx="11987700" cy="323100"/>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500"/>
              <a:buFont typeface="Arial"/>
              <a:buNone/>
            </a:pPr>
            <a:r>
              <a:rPr lang="en-GB" sz="1500" b="1" i="0" u="none" strike="noStrike" cap="none">
                <a:solidFill>
                  <a:schemeClr val="lt1"/>
                </a:solidFill>
                <a:latin typeface="Calibri"/>
                <a:ea typeface="Calibri"/>
                <a:cs typeface="Calibri"/>
                <a:sym typeface="Calibri"/>
              </a:rPr>
              <a:t>Religion and Worldviews knowledge organiser 9:3- Can philosophy answer the Ultimate Questions?</a:t>
            </a:r>
            <a:endParaRPr sz="1500" b="1" i="0" u="none" strike="noStrike" cap="none">
              <a:solidFill>
                <a:schemeClr val="lt1"/>
              </a:solidFill>
              <a:latin typeface="Calibri"/>
              <a:ea typeface="Calibri"/>
              <a:cs typeface="Calibri"/>
              <a:sym typeface="Calibri"/>
            </a:endParaRPr>
          </a:p>
        </p:txBody>
      </p:sp>
      <p:graphicFrame>
        <p:nvGraphicFramePr>
          <p:cNvPr id="380" name="Google Shape;380;g340fcfde316_0_103"/>
          <p:cNvGraphicFramePr/>
          <p:nvPr>
            <p:extLst>
              <p:ext uri="{D42A27DB-BD31-4B8C-83A1-F6EECF244321}">
                <p14:modId xmlns:p14="http://schemas.microsoft.com/office/powerpoint/2010/main" val="12437425"/>
              </p:ext>
            </p:extLst>
          </p:nvPr>
        </p:nvGraphicFramePr>
        <p:xfrm>
          <a:off x="155152" y="736160"/>
          <a:ext cx="11820775" cy="4540968"/>
        </p:xfrm>
        <a:graphic>
          <a:graphicData uri="http://schemas.openxmlformats.org/drawingml/2006/table">
            <a:tbl>
              <a:tblPr firstRow="1" bandRow="1">
                <a:noFill/>
                <a:tableStyleId>{79F1E117-1295-4EC3-947D-17D092A7BB19}</a:tableStyleId>
              </a:tblPr>
              <a:tblGrid>
                <a:gridCol w="486575">
                  <a:extLst>
                    <a:ext uri="{9D8B030D-6E8A-4147-A177-3AD203B41FA5}">
                      <a16:colId xmlns:a16="http://schemas.microsoft.com/office/drawing/2014/main" val="20000"/>
                    </a:ext>
                  </a:extLst>
                </a:gridCol>
                <a:gridCol w="11334200">
                  <a:extLst>
                    <a:ext uri="{9D8B030D-6E8A-4147-A177-3AD203B41FA5}">
                      <a16:colId xmlns:a16="http://schemas.microsoft.com/office/drawing/2014/main" val="20001"/>
                    </a:ext>
                  </a:extLst>
                </a:gridCol>
              </a:tblGrid>
              <a:tr h="248825">
                <a:tc>
                  <a:txBody>
                    <a:bodyPr/>
                    <a:lstStyle/>
                    <a:p>
                      <a:pPr marL="0" marR="0" lvl="0" indent="0" algn="ctr" rtl="0">
                        <a:lnSpc>
                          <a:spcPct val="100000"/>
                        </a:lnSpc>
                        <a:spcBef>
                          <a:spcPts val="0"/>
                        </a:spcBef>
                        <a:spcAft>
                          <a:spcPts val="0"/>
                        </a:spcAft>
                        <a:buClr>
                          <a:srgbClr val="000000"/>
                        </a:buClr>
                        <a:buSzPts val="1100"/>
                        <a:buFont typeface="Arial"/>
                        <a:buNone/>
                      </a:pPr>
                      <a:r>
                        <a:rPr lang="en-GB" sz="1200">
                          <a:solidFill>
                            <a:schemeClr val="dk1"/>
                          </a:solidFill>
                          <a:latin typeface="Calibri"/>
                          <a:ea typeface="Calibri"/>
                          <a:cs typeface="Calibri"/>
                          <a:sym typeface="Calibri"/>
                        </a:rPr>
                        <a:t>R</a:t>
                      </a:r>
                      <a:endParaRPr sz="1200" u="none" strike="noStrike" cap="none">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99593">
                        <a:alpha val="73730"/>
                      </a:srgbClr>
                    </a:solidFill>
                  </a:tcPr>
                </a:tc>
                <a:tc>
                  <a:txBody>
                    <a:bodyPr/>
                    <a:lstStyle/>
                    <a:p>
                      <a:pPr marL="0" marR="0" lvl="0" indent="0" algn="l" rtl="0">
                        <a:lnSpc>
                          <a:spcPct val="100000"/>
                        </a:lnSpc>
                        <a:spcBef>
                          <a:spcPts val="0"/>
                        </a:spcBef>
                        <a:spcAft>
                          <a:spcPts val="0"/>
                        </a:spcAft>
                        <a:buClr>
                          <a:schemeClr val="dk1"/>
                        </a:buClr>
                        <a:buSzPts val="800"/>
                        <a:buFont typeface="Arial"/>
                        <a:buNone/>
                      </a:pPr>
                      <a:r>
                        <a:rPr lang="en-GB" sz="1200" b="1">
                          <a:solidFill>
                            <a:schemeClr val="dk1"/>
                          </a:solidFill>
                          <a:latin typeface="Calibri"/>
                          <a:ea typeface="Calibri"/>
                          <a:cs typeface="Calibri"/>
                          <a:sym typeface="Calibri"/>
                        </a:rPr>
                        <a:t>Ultimate question 3- What makes a fair society? </a:t>
                      </a:r>
                      <a:endParaRPr sz="1200" b="1">
                        <a:solidFill>
                          <a:schemeClr val="dk1"/>
                        </a:solidFill>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99593">
                        <a:alpha val="73730"/>
                      </a:srgbClr>
                    </a:solidFill>
                  </a:tcPr>
                </a:tc>
                <a:extLst>
                  <a:ext uri="{0D108BD9-81ED-4DB2-BD59-A6C34878D82A}">
                    <a16:rowId xmlns:a16="http://schemas.microsoft.com/office/drawing/2014/main" val="10000"/>
                  </a:ext>
                </a:extLst>
              </a:tr>
              <a:tr h="248825">
                <a:tc>
                  <a:txBody>
                    <a:bodyPr/>
                    <a:lstStyle/>
                    <a:p>
                      <a:pPr marL="0" marR="0" lvl="0" indent="0" algn="ctr" rtl="0">
                        <a:lnSpc>
                          <a:spcPct val="100000"/>
                        </a:lnSpc>
                        <a:spcBef>
                          <a:spcPts val="0"/>
                        </a:spcBef>
                        <a:spcAft>
                          <a:spcPts val="0"/>
                        </a:spcAft>
                        <a:buClr>
                          <a:srgbClr val="000000"/>
                        </a:buClr>
                        <a:buSzPts val="1100"/>
                        <a:buFont typeface="Arial"/>
                        <a:buNone/>
                      </a:pPr>
                      <a:r>
                        <a:rPr lang="en-GB" sz="1200" u="none" strike="noStrike" cap="none">
                          <a:solidFill>
                            <a:schemeClr val="dk1"/>
                          </a:solidFill>
                          <a:latin typeface="Calibri"/>
                          <a:ea typeface="Calibri"/>
                          <a:cs typeface="Calibri"/>
                          <a:sym typeface="Calibri"/>
                        </a:rPr>
                        <a:t>1</a:t>
                      </a:r>
                      <a:endParaRPr sz="1200" u="none" strike="noStrike" cap="none">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lnSpc>
                          <a:spcPct val="115000"/>
                        </a:lnSpc>
                        <a:spcBef>
                          <a:spcPts val="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Logic &amp; Reason – The "Fair Rules" Approach</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Logic and reason tell us that a fair society needs rules that apply to everyone equally.</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What makes rules fair?</a:t>
                      </a: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Everyone follows the same laws.</a:t>
                      </a: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People get what they deserve based on their actions.</a:t>
                      </a: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No unfair advantages—like being rich or famous—should change how laws apply.</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GB" sz="1200" b="0" dirty="0">
                          <a:solidFill>
                            <a:schemeClr val="dk1"/>
                          </a:solidFill>
                          <a:latin typeface="Calibri"/>
                          <a:ea typeface="Calibri"/>
                          <a:cs typeface="Calibri"/>
                          <a:sym typeface="Calibri"/>
                        </a:rPr>
                        <a:t>Thought Experiment: The Veil of Ignorance (By John Rawls)</a:t>
                      </a:r>
                      <a:br>
                        <a:rPr lang="en-GB" sz="1200" b="0" dirty="0">
                          <a:solidFill>
                            <a:schemeClr val="dk1"/>
                          </a:solidFill>
                          <a:latin typeface="Calibri"/>
                          <a:ea typeface="Calibri"/>
                          <a:cs typeface="Calibri"/>
                          <a:sym typeface="Calibri"/>
                        </a:rPr>
                      </a:br>
                      <a:r>
                        <a:rPr lang="en-GB" sz="1200" b="0" dirty="0">
                          <a:solidFill>
                            <a:schemeClr val="dk1"/>
                          </a:solidFill>
                          <a:latin typeface="Calibri"/>
                          <a:ea typeface="Calibri"/>
                          <a:cs typeface="Calibri"/>
                          <a:sym typeface="Calibri"/>
                        </a:rPr>
                        <a:t> Imagine you are designing a society, but you don’t know if you’ll be rich, poor, strong, weak, male, female, etc.</a:t>
                      </a:r>
                      <a:br>
                        <a:rPr lang="en-GB" sz="1200" b="0" dirty="0">
                          <a:solidFill>
                            <a:schemeClr val="dk1"/>
                          </a:solidFill>
                          <a:latin typeface="Calibri"/>
                          <a:ea typeface="Calibri"/>
                          <a:cs typeface="Calibri"/>
                          <a:sym typeface="Calibri"/>
                        </a:rPr>
                      </a:br>
                      <a:r>
                        <a:rPr lang="en-GB" sz="1200" b="0" dirty="0">
                          <a:solidFill>
                            <a:schemeClr val="dk1"/>
                          </a:solidFill>
                          <a:latin typeface="Calibri"/>
                          <a:ea typeface="Calibri"/>
                          <a:cs typeface="Calibri"/>
                          <a:sym typeface="Calibri"/>
                        </a:rPr>
                        <a:t> What rules would you create to make sure it's fair for everyone?</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A fair society should be one where you'd be okay living in it, no matter who you are.</a:t>
                      </a:r>
                      <a:endParaRPr sz="1200" b="0" dirty="0">
                        <a:solidFill>
                          <a:schemeClr val="dk1"/>
                        </a:solidFill>
                        <a:latin typeface="Calibri"/>
                        <a:ea typeface="Calibri"/>
                        <a:cs typeface="Calibri"/>
                        <a:sym typeface="Calibri"/>
                      </a:endParaRPr>
                    </a:p>
                    <a:p>
                      <a:pPr marL="0" marR="0" lvl="0" indent="0" algn="l" rtl="0">
                        <a:lnSpc>
                          <a:spcPct val="115000"/>
                        </a:lnSpc>
                        <a:spcBef>
                          <a:spcPts val="0"/>
                        </a:spcBef>
                        <a:spcAft>
                          <a:spcPts val="0"/>
                        </a:spcAft>
                        <a:buClr>
                          <a:srgbClr val="000000"/>
                        </a:buClr>
                        <a:buSzPts val="1100"/>
                        <a:buFont typeface="Arial"/>
                        <a:buNone/>
                      </a:pPr>
                      <a:endParaRPr sz="1200" b="0" dirty="0">
                        <a:solidFill>
                          <a:schemeClr val="dk1"/>
                        </a:solidFill>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1874075">
                <a:tc>
                  <a:txBody>
                    <a:bodyPr/>
                    <a:lstStyle/>
                    <a:p>
                      <a:pPr marL="0" marR="0" lvl="0" indent="0" algn="ctr" rtl="0">
                        <a:lnSpc>
                          <a:spcPct val="100000"/>
                        </a:lnSpc>
                        <a:spcBef>
                          <a:spcPts val="0"/>
                        </a:spcBef>
                        <a:spcAft>
                          <a:spcPts val="0"/>
                        </a:spcAft>
                        <a:buClr>
                          <a:srgbClr val="000000"/>
                        </a:buClr>
                        <a:buSzPts val="1100"/>
                        <a:buFont typeface="Arial"/>
                        <a:buNone/>
                      </a:pPr>
                      <a:r>
                        <a:rPr lang="en-GB" sz="1200" u="none" strike="noStrike" cap="none">
                          <a:solidFill>
                            <a:schemeClr val="dk1"/>
                          </a:solidFill>
                          <a:latin typeface="Calibri"/>
                          <a:ea typeface="Calibri"/>
                          <a:cs typeface="Calibri"/>
                          <a:sym typeface="Calibri"/>
                        </a:rPr>
                        <a:t>2</a:t>
                      </a:r>
                      <a:endParaRPr sz="1200" u="none" strike="noStrike" cap="none">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lnSpc>
                          <a:spcPct val="115000"/>
                        </a:lnSpc>
                        <a:spcBef>
                          <a:spcPts val="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 Free Will – The "Effort-Based Fairness" Idea</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If people have free will, then fairness should be based on the choices they make.</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What does this mean for fairness?</a:t>
                      </a: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Hard work and effort should be rewarded.</a:t>
                      </a: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If you make bad choices, you must face the consequences.</a:t>
                      </a: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No one should be forced to help others if they don’t want to.</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Question: If two people work equally hard but one is born rich and one is born poor, is the system really fair?</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A fair society gives everyone the chance to succeed based on their choices, not just their background.</a:t>
                      </a:r>
                      <a:endParaRPr sz="1200" b="0" dirty="0">
                        <a:solidFill>
                          <a:schemeClr val="dk1"/>
                        </a:solidFill>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sp>
        <p:nvSpPr>
          <p:cNvPr id="381" name="Google Shape;381;g340fcfde316_0_103"/>
          <p:cNvSpPr txBox="1"/>
          <p:nvPr/>
        </p:nvSpPr>
        <p:spPr>
          <a:xfrm>
            <a:off x="11007530" y="278163"/>
            <a:ext cx="968400" cy="296700"/>
          </a:xfrm>
          <a:prstGeom prst="rect">
            <a:avLst/>
          </a:prstGeom>
          <a:noFill/>
          <a:ln>
            <a:noFill/>
          </a:ln>
        </p:spPr>
        <p:txBody>
          <a:bodyPr spcFirstLastPara="1" wrap="square" lIns="74275" tIns="37125" rIns="74275" bIns="37125" anchor="ctr" anchorCtr="0">
            <a:noAutofit/>
          </a:bodyPr>
          <a:lstStyle/>
          <a:p>
            <a:pPr marL="0" marR="0" lvl="0" indent="0" algn="l" rtl="0">
              <a:lnSpc>
                <a:spcPct val="100000"/>
              </a:lnSpc>
              <a:spcBef>
                <a:spcPts val="0"/>
              </a:spcBef>
              <a:spcAft>
                <a:spcPts val="0"/>
              </a:spcAft>
              <a:buClr>
                <a:srgbClr val="000000"/>
              </a:buClr>
              <a:buSzPts val="1500"/>
              <a:buFont typeface="Arial"/>
              <a:buNone/>
            </a:pPr>
            <a:r>
              <a:rPr lang="en-GB" sz="1500" b="0" i="0" u="none" strike="noStrike" cap="none">
                <a:solidFill>
                  <a:schemeClr val="lt1"/>
                </a:solidFill>
                <a:latin typeface="Arial"/>
                <a:ea typeface="Arial"/>
                <a:cs typeface="Arial"/>
                <a:sym typeface="Arial"/>
              </a:rPr>
              <a:t>Page </a:t>
            </a:r>
            <a:fld id="{00000000-1234-1234-1234-123412341234}" type="slidenum">
              <a:rPr lang="en-GB" sz="1500" b="0" i="0" u="none" strike="noStrike" cap="none">
                <a:solidFill>
                  <a:schemeClr val="lt1"/>
                </a:solidFill>
                <a:latin typeface="Arial"/>
                <a:ea typeface="Arial"/>
                <a:cs typeface="Arial"/>
                <a:sym typeface="Arial"/>
              </a:rPr>
              <a:t>37</a:t>
            </a:fld>
            <a:endParaRPr sz="1500" b="0" i="0" u="none" strike="noStrike" cap="none">
              <a:solidFill>
                <a:schemeClr val="lt1"/>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386"/>
        <p:cNvGrpSpPr/>
        <p:nvPr/>
      </p:nvGrpSpPr>
      <p:grpSpPr>
        <a:xfrm>
          <a:off x="0" y="0"/>
          <a:ext cx="0" cy="0"/>
          <a:chOff x="0" y="0"/>
          <a:chExt cx="0" cy="0"/>
        </a:xfrm>
      </p:grpSpPr>
      <p:sp>
        <p:nvSpPr>
          <p:cNvPr id="387" name="Google Shape;387;g340fcfde316_0_110"/>
          <p:cNvSpPr txBox="1"/>
          <p:nvPr/>
        </p:nvSpPr>
        <p:spPr>
          <a:xfrm>
            <a:off x="64456" y="278163"/>
            <a:ext cx="11987700" cy="323100"/>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500"/>
              <a:buFont typeface="Arial"/>
              <a:buNone/>
            </a:pPr>
            <a:r>
              <a:rPr lang="en-GB" sz="1500" b="1" i="0" u="none" strike="noStrike" cap="none">
                <a:solidFill>
                  <a:schemeClr val="lt1"/>
                </a:solidFill>
                <a:latin typeface="Calibri"/>
                <a:ea typeface="Calibri"/>
                <a:cs typeface="Calibri"/>
                <a:sym typeface="Calibri"/>
              </a:rPr>
              <a:t>Religion and Worldviews knowledge organiser 9:3- Can philosophy answer </a:t>
            </a:r>
            <a:r>
              <a:rPr lang="en-GB" sz="1500" b="1">
                <a:solidFill>
                  <a:schemeClr val="lt1"/>
                </a:solidFill>
                <a:latin typeface="Calibri"/>
                <a:ea typeface="Calibri"/>
                <a:cs typeface="Calibri"/>
                <a:sym typeface="Calibri"/>
              </a:rPr>
              <a:t>u</a:t>
            </a:r>
            <a:r>
              <a:rPr lang="en-GB" sz="1500" b="1" i="0" u="none" strike="noStrike" cap="none">
                <a:solidFill>
                  <a:schemeClr val="lt1"/>
                </a:solidFill>
                <a:latin typeface="Calibri"/>
                <a:ea typeface="Calibri"/>
                <a:cs typeface="Calibri"/>
                <a:sym typeface="Calibri"/>
              </a:rPr>
              <a:t>ltimate </a:t>
            </a:r>
            <a:r>
              <a:rPr lang="en-GB" sz="1500" b="1">
                <a:solidFill>
                  <a:schemeClr val="lt1"/>
                </a:solidFill>
                <a:latin typeface="Calibri"/>
                <a:ea typeface="Calibri"/>
                <a:cs typeface="Calibri"/>
                <a:sym typeface="Calibri"/>
              </a:rPr>
              <a:t>q</a:t>
            </a:r>
            <a:r>
              <a:rPr lang="en-GB" sz="1500" b="1" i="0" u="none" strike="noStrike" cap="none">
                <a:solidFill>
                  <a:schemeClr val="lt1"/>
                </a:solidFill>
                <a:latin typeface="Calibri"/>
                <a:ea typeface="Calibri"/>
                <a:cs typeface="Calibri"/>
                <a:sym typeface="Calibri"/>
              </a:rPr>
              <a:t>uestions?</a:t>
            </a:r>
            <a:endParaRPr sz="1500" b="1" i="0" u="none" strike="noStrike" cap="none">
              <a:solidFill>
                <a:schemeClr val="lt1"/>
              </a:solidFill>
              <a:latin typeface="Calibri"/>
              <a:ea typeface="Calibri"/>
              <a:cs typeface="Calibri"/>
              <a:sym typeface="Calibri"/>
            </a:endParaRPr>
          </a:p>
        </p:txBody>
      </p:sp>
      <p:graphicFrame>
        <p:nvGraphicFramePr>
          <p:cNvPr id="388" name="Google Shape;388;g340fcfde316_0_110"/>
          <p:cNvGraphicFramePr/>
          <p:nvPr>
            <p:extLst>
              <p:ext uri="{D42A27DB-BD31-4B8C-83A1-F6EECF244321}">
                <p14:modId xmlns:p14="http://schemas.microsoft.com/office/powerpoint/2010/main" val="745105976"/>
              </p:ext>
            </p:extLst>
          </p:nvPr>
        </p:nvGraphicFramePr>
        <p:xfrm>
          <a:off x="155152" y="736160"/>
          <a:ext cx="11820775" cy="5380359"/>
        </p:xfrm>
        <a:graphic>
          <a:graphicData uri="http://schemas.openxmlformats.org/drawingml/2006/table">
            <a:tbl>
              <a:tblPr firstRow="1" bandRow="1">
                <a:noFill/>
                <a:tableStyleId>{79F1E117-1295-4EC3-947D-17D092A7BB19}</a:tableStyleId>
              </a:tblPr>
              <a:tblGrid>
                <a:gridCol w="486575">
                  <a:extLst>
                    <a:ext uri="{9D8B030D-6E8A-4147-A177-3AD203B41FA5}">
                      <a16:colId xmlns:a16="http://schemas.microsoft.com/office/drawing/2014/main" val="20000"/>
                    </a:ext>
                  </a:extLst>
                </a:gridCol>
                <a:gridCol w="11334200">
                  <a:extLst>
                    <a:ext uri="{9D8B030D-6E8A-4147-A177-3AD203B41FA5}">
                      <a16:colId xmlns:a16="http://schemas.microsoft.com/office/drawing/2014/main" val="20001"/>
                    </a:ext>
                  </a:extLst>
                </a:gridCol>
              </a:tblGrid>
              <a:tr h="252400">
                <a:tc>
                  <a:txBody>
                    <a:bodyPr/>
                    <a:lstStyle/>
                    <a:p>
                      <a:pPr marL="0" marR="0" lvl="0" indent="0" algn="ctr" rtl="0">
                        <a:lnSpc>
                          <a:spcPct val="100000"/>
                        </a:lnSpc>
                        <a:spcBef>
                          <a:spcPts val="0"/>
                        </a:spcBef>
                        <a:spcAft>
                          <a:spcPts val="0"/>
                        </a:spcAft>
                        <a:buClr>
                          <a:srgbClr val="000000"/>
                        </a:buClr>
                        <a:buSzPts val="1100"/>
                        <a:buFont typeface="Arial"/>
                        <a:buNone/>
                      </a:pPr>
                      <a:r>
                        <a:rPr lang="en-GB" sz="1200">
                          <a:solidFill>
                            <a:schemeClr val="dk1"/>
                          </a:solidFill>
                          <a:latin typeface="Calibri"/>
                          <a:ea typeface="Calibri"/>
                          <a:cs typeface="Calibri"/>
                          <a:sym typeface="Calibri"/>
                        </a:rPr>
                        <a:t>S</a:t>
                      </a:r>
                      <a:endParaRPr sz="1200" u="none" strike="noStrike" cap="none">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99593">
                        <a:alpha val="73730"/>
                      </a:srgbClr>
                    </a:solidFill>
                  </a:tcPr>
                </a:tc>
                <a:tc>
                  <a:txBody>
                    <a:bodyPr/>
                    <a:lstStyle/>
                    <a:p>
                      <a:pPr marL="0" marR="0" lvl="0" indent="0" algn="l" rtl="0">
                        <a:lnSpc>
                          <a:spcPct val="100000"/>
                        </a:lnSpc>
                        <a:spcBef>
                          <a:spcPts val="0"/>
                        </a:spcBef>
                        <a:spcAft>
                          <a:spcPts val="0"/>
                        </a:spcAft>
                        <a:buClr>
                          <a:schemeClr val="dk1"/>
                        </a:buClr>
                        <a:buSzPts val="800"/>
                        <a:buFont typeface="Arial"/>
                        <a:buNone/>
                      </a:pPr>
                      <a:r>
                        <a:rPr lang="en-GB" sz="1200" b="1">
                          <a:solidFill>
                            <a:schemeClr val="dk1"/>
                          </a:solidFill>
                          <a:latin typeface="Calibri"/>
                          <a:ea typeface="Calibri"/>
                          <a:cs typeface="Calibri"/>
                          <a:sym typeface="Calibri"/>
                        </a:rPr>
                        <a:t>Ultimate question 3- What makes a fair society?</a:t>
                      </a:r>
                      <a:endParaRPr sz="1200" b="1">
                        <a:solidFill>
                          <a:schemeClr val="dk1"/>
                        </a:solidFill>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99593">
                        <a:alpha val="73730"/>
                      </a:srgbClr>
                    </a:solidFill>
                  </a:tcPr>
                </a:tc>
                <a:extLst>
                  <a:ext uri="{0D108BD9-81ED-4DB2-BD59-A6C34878D82A}">
                    <a16:rowId xmlns:a16="http://schemas.microsoft.com/office/drawing/2014/main" val="10000"/>
                  </a:ext>
                </a:extLst>
              </a:tr>
              <a:tr h="1606875">
                <a:tc>
                  <a:txBody>
                    <a:bodyPr/>
                    <a:lstStyle/>
                    <a:p>
                      <a:pPr marL="0" marR="0" lvl="0" indent="0" algn="ctr" rtl="0">
                        <a:lnSpc>
                          <a:spcPct val="100000"/>
                        </a:lnSpc>
                        <a:spcBef>
                          <a:spcPts val="0"/>
                        </a:spcBef>
                        <a:spcAft>
                          <a:spcPts val="0"/>
                        </a:spcAft>
                        <a:buClr>
                          <a:srgbClr val="000000"/>
                        </a:buClr>
                        <a:buSzPts val="1100"/>
                        <a:buFont typeface="Arial"/>
                        <a:buNone/>
                      </a:pPr>
                      <a:r>
                        <a:rPr lang="en-GB" sz="1200" u="none" strike="noStrike" cap="none">
                          <a:solidFill>
                            <a:schemeClr val="dk1"/>
                          </a:solidFill>
                          <a:latin typeface="Calibri"/>
                          <a:ea typeface="Calibri"/>
                          <a:cs typeface="Calibri"/>
                          <a:sym typeface="Calibri"/>
                        </a:rPr>
                        <a:t>1</a:t>
                      </a:r>
                      <a:endParaRPr sz="1200" u="none" strike="noStrike" cap="none">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lnSpc>
                          <a:spcPct val="115000"/>
                        </a:lnSpc>
                        <a:spcBef>
                          <a:spcPts val="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Determinism – The "Not Everyone Starts Equal" Problem</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Determinists believe our choices are shaped by things we can’t control—like where we’re born, our parents, and our genetics.</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If determinism is true, then…</a:t>
                      </a: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Some people are born with advantages (rich parents, good schools).</a:t>
                      </a: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Others are born into struggles (poverty, illness, discrimination).</a:t>
                      </a: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It’s not fair to treat everyone exactly the same if they didn’t start in the same place.</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Question: Should a fair society help people who start life at a disadvantage, or should everyone just deal with their situation?</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A fair society recognizes that not everyone has the same starting point and tries to create equal opportunities.</a:t>
                      </a:r>
                      <a:endParaRPr sz="1200" b="0" dirty="0">
                        <a:solidFill>
                          <a:schemeClr val="dk1"/>
                        </a:solidFill>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1606875">
                <a:tc>
                  <a:txBody>
                    <a:bodyPr/>
                    <a:lstStyle/>
                    <a:p>
                      <a:pPr marL="0" marR="0" lvl="0" indent="0" algn="ctr" rtl="0">
                        <a:lnSpc>
                          <a:spcPct val="100000"/>
                        </a:lnSpc>
                        <a:spcBef>
                          <a:spcPts val="0"/>
                        </a:spcBef>
                        <a:spcAft>
                          <a:spcPts val="0"/>
                        </a:spcAft>
                        <a:buClr>
                          <a:srgbClr val="000000"/>
                        </a:buClr>
                        <a:buSzPts val="1100"/>
                        <a:buFont typeface="Arial"/>
                        <a:buNone/>
                      </a:pPr>
                      <a:r>
                        <a:rPr lang="en-GB" sz="1200" u="none" strike="noStrike" cap="none">
                          <a:solidFill>
                            <a:schemeClr val="dk1"/>
                          </a:solidFill>
                          <a:latin typeface="Calibri"/>
                          <a:ea typeface="Calibri"/>
                          <a:cs typeface="Calibri"/>
                          <a:sym typeface="Calibri"/>
                        </a:rPr>
                        <a:t>2</a:t>
                      </a:r>
                      <a:endParaRPr sz="1200" u="none" strike="noStrike" cap="none">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lnSpc>
                          <a:spcPct val="115000"/>
                        </a:lnSpc>
                        <a:spcBef>
                          <a:spcPts val="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Ethics – The "Justice and Kindness" Society</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Ethics is about right and wrong.</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A fair society should be based on ethical principles like:</a:t>
                      </a: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Everyone deserves respect, no matter their race, gender, or background.</a:t>
                      </a: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People should be treated fairly, but also kindly.</a:t>
                      </a: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Society should protect the most vulnerable (the sick, the poor, the disabled).</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Question: If some people suffer because of where they were born, is it fair for society to ignore them?</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GB" sz="1200" b="0" dirty="0">
                          <a:solidFill>
                            <a:schemeClr val="dk1"/>
                          </a:solidFill>
                          <a:latin typeface="Calibri"/>
                          <a:ea typeface="Calibri"/>
                          <a:cs typeface="Calibri"/>
                          <a:sym typeface="Calibri"/>
                        </a:rPr>
                        <a:t>A fair society is based on justice but also on kindness and care for others.</a:t>
                      </a:r>
                      <a:endParaRPr sz="1200" b="0" dirty="0">
                        <a:solidFill>
                          <a:schemeClr val="dk1"/>
                        </a:solidFill>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1582775">
                <a:tc>
                  <a:txBody>
                    <a:bodyPr/>
                    <a:lstStyle/>
                    <a:p>
                      <a:pPr marL="0" marR="0" lvl="0" indent="0" algn="ctr" rtl="0">
                        <a:lnSpc>
                          <a:spcPct val="100000"/>
                        </a:lnSpc>
                        <a:spcBef>
                          <a:spcPts val="0"/>
                        </a:spcBef>
                        <a:spcAft>
                          <a:spcPts val="0"/>
                        </a:spcAft>
                        <a:buNone/>
                      </a:pPr>
                      <a:r>
                        <a:rPr lang="en-GB" sz="1200">
                          <a:solidFill>
                            <a:schemeClr val="dk1"/>
                          </a:solidFill>
                          <a:latin typeface="Calibri"/>
                          <a:ea typeface="Calibri"/>
                          <a:cs typeface="Calibri"/>
                          <a:sym typeface="Calibri"/>
                        </a:rPr>
                        <a:t>3</a:t>
                      </a:r>
                      <a:endParaRPr sz="1200" u="none" strike="noStrike" cap="none">
                        <a:solidFill>
                          <a:schemeClr val="dk1"/>
                        </a:solidFill>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GB" sz="1200" b="0" dirty="0">
                          <a:solidFill>
                            <a:schemeClr val="dk1"/>
                          </a:solidFill>
                          <a:latin typeface="Calibri"/>
                          <a:ea typeface="Calibri"/>
                          <a:cs typeface="Calibri"/>
                          <a:sym typeface="Calibri"/>
                        </a:rPr>
                        <a:t>Metaphysics – The "Big Picture" of Fairness</a:t>
                      </a:r>
                      <a:endParaRPr sz="1200" b="0" dirty="0">
                        <a:solidFill>
                          <a:schemeClr val="dk1"/>
                        </a:solidFill>
                        <a:latin typeface="Calibri"/>
                        <a:ea typeface="Calibri"/>
                        <a:cs typeface="Calibri"/>
                        <a:sym typeface="Calibri"/>
                      </a:endParaRP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Metaphysics asks deeper questions about what fairness really means.</a:t>
                      </a: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Religious View – Fairness is about following moral laws (like karma, the Ten Commandments, etc.).</a:t>
                      </a: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Existentialist View – Fairness doesn’t exist naturally, so we must create it ourselves.</a:t>
                      </a:r>
                    </a:p>
                    <a:p>
                      <a:pPr marL="323850" lvl="0" indent="-171450" algn="l" rtl="0">
                        <a:lnSpc>
                          <a:spcPct val="115000"/>
                        </a:lnSpc>
                        <a:spcBef>
                          <a:spcPts val="0"/>
                        </a:spcBef>
                        <a:spcAft>
                          <a:spcPts val="0"/>
                        </a:spcAft>
                        <a:buClr>
                          <a:schemeClr val="dk1"/>
                        </a:buClr>
                        <a:buSzPts val="1200"/>
                        <a:buFont typeface="Arial" panose="020B0604020202020204" pitchFamily="34" charset="0"/>
                        <a:buChar char="•"/>
                      </a:pPr>
                      <a:r>
                        <a:rPr lang="en-GB" sz="1200" b="0" dirty="0">
                          <a:solidFill>
                            <a:schemeClr val="dk1"/>
                          </a:solidFill>
                          <a:latin typeface="Calibri"/>
                          <a:ea typeface="Calibri"/>
                          <a:cs typeface="Calibri"/>
                          <a:sym typeface="Calibri"/>
                        </a:rPr>
                        <a:t>Simulation Theory – If life is a test or a simulation, is fairness even real?</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GB" sz="1200" b="0" dirty="0">
                          <a:solidFill>
                            <a:schemeClr val="dk1"/>
                          </a:solidFill>
                          <a:latin typeface="Calibri"/>
                          <a:ea typeface="Calibri"/>
                          <a:cs typeface="Calibri"/>
                          <a:sym typeface="Calibri"/>
                        </a:rPr>
                        <a:t>Question: If the universe itself isn’t fair (some people are born lucky, others unlucky), can we ever create a truly fair society?</a:t>
                      </a:r>
                      <a:endParaRPr sz="1200" b="0" dirty="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GB" sz="1200" b="0" dirty="0">
                          <a:solidFill>
                            <a:schemeClr val="dk1"/>
                          </a:solidFill>
                          <a:latin typeface="Calibri"/>
                          <a:ea typeface="Calibri"/>
                          <a:cs typeface="Calibri"/>
                          <a:sym typeface="Calibri"/>
                        </a:rPr>
                        <a:t>A fair society must balance the reality of unfairness with the need to create justice.</a:t>
                      </a:r>
                      <a:endParaRPr sz="1200" b="0" dirty="0">
                        <a:solidFill>
                          <a:schemeClr val="dk1"/>
                        </a:solidFill>
                        <a:latin typeface="Calibri"/>
                        <a:ea typeface="Calibri"/>
                        <a:cs typeface="Calibri"/>
                        <a:sym typeface="Calibri"/>
                      </a:endParaRPr>
                    </a:p>
                  </a:txBody>
                  <a:tcPr marL="91475" marR="91475"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389" name="Google Shape;389;g340fcfde316_0_110"/>
          <p:cNvSpPr txBox="1"/>
          <p:nvPr/>
        </p:nvSpPr>
        <p:spPr>
          <a:xfrm>
            <a:off x="11007530" y="278163"/>
            <a:ext cx="968400" cy="296700"/>
          </a:xfrm>
          <a:prstGeom prst="rect">
            <a:avLst/>
          </a:prstGeom>
          <a:noFill/>
          <a:ln>
            <a:noFill/>
          </a:ln>
        </p:spPr>
        <p:txBody>
          <a:bodyPr spcFirstLastPara="1" wrap="square" lIns="74275" tIns="37125" rIns="74275" bIns="37125" anchor="ctr" anchorCtr="0">
            <a:noAutofit/>
          </a:bodyPr>
          <a:lstStyle/>
          <a:p>
            <a:pPr marL="0" marR="0" lvl="0" indent="0" algn="l" rtl="0">
              <a:lnSpc>
                <a:spcPct val="100000"/>
              </a:lnSpc>
              <a:spcBef>
                <a:spcPts val="0"/>
              </a:spcBef>
              <a:spcAft>
                <a:spcPts val="0"/>
              </a:spcAft>
              <a:buClr>
                <a:srgbClr val="000000"/>
              </a:buClr>
              <a:buSzPts val="1500"/>
              <a:buFont typeface="Arial"/>
              <a:buNone/>
            </a:pPr>
            <a:r>
              <a:rPr lang="en-GB" sz="1500" b="0" i="0" u="none" strike="noStrike" cap="none">
                <a:solidFill>
                  <a:schemeClr val="lt1"/>
                </a:solidFill>
                <a:latin typeface="Arial"/>
                <a:ea typeface="Arial"/>
                <a:cs typeface="Arial"/>
                <a:sym typeface="Arial"/>
              </a:rPr>
              <a:t>Page </a:t>
            </a:r>
            <a:fld id="{00000000-1234-1234-1234-123412341234}" type="slidenum">
              <a:rPr lang="en-GB" sz="1500" b="0" i="0" u="none" strike="noStrike" cap="none">
                <a:solidFill>
                  <a:schemeClr val="lt1"/>
                </a:solidFill>
                <a:latin typeface="Arial"/>
                <a:ea typeface="Arial"/>
                <a:cs typeface="Arial"/>
                <a:sym typeface="Arial"/>
              </a:rPr>
              <a:t>38</a:t>
            </a:fld>
            <a:endParaRPr sz="1500" b="0" i="0" u="none" strike="noStrike" cap="none">
              <a:solidFill>
                <a:schemeClr val="lt1"/>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393"/>
        <p:cNvGrpSpPr/>
        <p:nvPr/>
      </p:nvGrpSpPr>
      <p:grpSpPr>
        <a:xfrm>
          <a:off x="0" y="0"/>
          <a:ext cx="0" cy="0"/>
          <a:chOff x="0" y="0"/>
          <a:chExt cx="0" cy="0"/>
        </a:xfrm>
      </p:grpSpPr>
      <p:sp>
        <p:nvSpPr>
          <p:cNvPr id="394" name="Google Shape;394;p51"/>
          <p:cNvSpPr txBox="1"/>
          <p:nvPr/>
        </p:nvSpPr>
        <p:spPr>
          <a:xfrm>
            <a:off x="226165" y="0"/>
            <a:ext cx="11577000" cy="369291"/>
          </a:xfrm>
          <a:prstGeom prst="rect">
            <a:avLst/>
          </a:prstGeom>
          <a:noFill/>
          <a:ln w="28575" cap="flat" cmpd="sng">
            <a:solidFill>
              <a:srgbClr val="7030A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GB" sz="1800" b="1" i="0" u="sng" strike="noStrike" cap="none">
                <a:solidFill>
                  <a:srgbClr val="000000"/>
                </a:solidFill>
                <a:latin typeface="Calibri"/>
                <a:ea typeface="Calibri"/>
                <a:cs typeface="Calibri"/>
                <a:sym typeface="Calibri"/>
              </a:rPr>
              <a:t>PSHE support links</a:t>
            </a:r>
            <a:endParaRPr sz="1800" b="1" i="0" u="sng" strike="noStrike" cap="none">
              <a:solidFill>
                <a:srgbClr val="000000"/>
              </a:solidFill>
              <a:latin typeface="Calibri"/>
              <a:ea typeface="Calibri"/>
              <a:cs typeface="Calibri"/>
              <a:sym typeface="Calibri"/>
            </a:endParaRPr>
          </a:p>
        </p:txBody>
      </p:sp>
      <p:sp>
        <p:nvSpPr>
          <p:cNvPr id="395" name="Google Shape;395;p51"/>
          <p:cNvSpPr txBox="1"/>
          <p:nvPr/>
        </p:nvSpPr>
        <p:spPr>
          <a:xfrm>
            <a:off x="146091" y="432638"/>
            <a:ext cx="6095221" cy="6370934"/>
          </a:xfrm>
          <a:prstGeom prst="rect">
            <a:avLst/>
          </a:prstGeom>
          <a:noFill/>
          <a:ln w="28575" cap="flat" cmpd="sng">
            <a:solidFill>
              <a:srgbClr val="7030A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1" i="0" u="sng" strike="noStrike" cap="none">
                <a:solidFill>
                  <a:srgbClr val="000000"/>
                </a:solidFill>
                <a:latin typeface="Calibri"/>
                <a:ea typeface="Calibri"/>
                <a:cs typeface="Calibri"/>
                <a:sym typeface="Calibri"/>
              </a:rPr>
              <a:t>Useful telephone numbers</a:t>
            </a:r>
            <a:endParaRPr sz="1200" b="0" i="0" u="none" strike="noStrike" cap="none">
              <a:solidFill>
                <a:srgbClr val="000000"/>
              </a:solidFill>
              <a:latin typeface="Calibri"/>
              <a:ea typeface="Calibri"/>
              <a:cs typeface="Calibri"/>
              <a:sym typeface="Calibri"/>
            </a:endParaRPr>
          </a:p>
          <a:p>
            <a:pPr marL="171450" marR="0" lvl="0" indent="-171450" algn="l" rtl="0">
              <a:lnSpc>
                <a:spcPct val="100000"/>
              </a:lnSpc>
              <a:spcBef>
                <a:spcPts val="0"/>
              </a:spcBef>
              <a:spcAft>
                <a:spcPts val="0"/>
              </a:spcAft>
              <a:buClr>
                <a:srgbClr val="000000"/>
              </a:buClr>
              <a:buSzPts val="1200"/>
              <a:buFont typeface="Arial"/>
              <a:buChar char="•"/>
            </a:pPr>
            <a:r>
              <a:rPr lang="en-GB" sz="1200" b="1" i="0" u="none" strike="noStrike" cap="none">
                <a:solidFill>
                  <a:srgbClr val="000000"/>
                </a:solidFill>
                <a:latin typeface="Calibri"/>
                <a:ea typeface="Calibri"/>
                <a:cs typeface="Calibri"/>
                <a:sym typeface="Calibri"/>
              </a:rPr>
              <a:t>NSPCC (Childline) confidential helpline for children and young people: </a:t>
            </a:r>
            <a:r>
              <a:rPr lang="en-GB" sz="1200" b="0" i="0" u="none" strike="noStrike" cap="none">
                <a:solidFill>
                  <a:srgbClr val="000000"/>
                </a:solidFill>
                <a:latin typeface="Calibri"/>
                <a:ea typeface="Calibri"/>
                <a:cs typeface="Calibri"/>
                <a:sym typeface="Calibri"/>
              </a:rPr>
              <a:t>0800 1111 (24 hrs)</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1" i="0" u="none" strike="noStrike" cap="none">
                <a:solidFill>
                  <a:srgbClr val="000000"/>
                </a:solidFill>
                <a:latin typeface="Calibri"/>
                <a:ea typeface="Calibri"/>
                <a:cs typeface="Calibri"/>
                <a:sym typeface="Calibri"/>
              </a:rPr>
              <a:t>Family Lives</a:t>
            </a:r>
            <a:r>
              <a:rPr lang="en-GB" sz="1200" b="0" i="0" u="none" strike="noStrike" cap="none">
                <a:solidFill>
                  <a:srgbClr val="000000"/>
                </a:solidFill>
                <a:latin typeface="Calibri"/>
                <a:ea typeface="Calibri"/>
                <a:cs typeface="Calibri"/>
                <a:sym typeface="Calibri"/>
              </a:rPr>
              <a:t>: 0808 800 2222</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1" i="0" u="none" strike="noStrike" cap="none">
                <a:solidFill>
                  <a:srgbClr val="000000"/>
                </a:solidFill>
                <a:latin typeface="Calibri"/>
                <a:ea typeface="Calibri"/>
                <a:cs typeface="Calibri"/>
                <a:sym typeface="Calibri"/>
              </a:rPr>
              <a:t>The Mix</a:t>
            </a:r>
            <a:r>
              <a:rPr lang="en-GB" sz="1200" b="0" i="0" u="none" strike="noStrike" cap="none">
                <a:solidFill>
                  <a:srgbClr val="000000"/>
                </a:solidFill>
                <a:latin typeface="Calibri"/>
                <a:ea typeface="Calibri"/>
                <a:cs typeface="Calibri"/>
                <a:sym typeface="Calibri"/>
              </a:rPr>
              <a:t>: 0800 8084994</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1" i="0" u="none" strike="noStrike" cap="none">
                <a:solidFill>
                  <a:srgbClr val="000000"/>
                </a:solidFill>
                <a:latin typeface="Calibri"/>
                <a:ea typeface="Calibri"/>
                <a:cs typeface="Calibri"/>
                <a:sym typeface="Calibri"/>
              </a:rPr>
              <a:t>CAMHS CRISIS LINE</a:t>
            </a:r>
            <a:r>
              <a:rPr lang="en-GB" sz="1200" b="0" i="0" u="none" strike="noStrike" cap="none">
                <a:solidFill>
                  <a:srgbClr val="000000"/>
                </a:solidFill>
                <a:latin typeface="Calibri"/>
                <a:ea typeface="Calibri"/>
                <a:cs typeface="Calibri"/>
                <a:sym typeface="Calibri"/>
              </a:rPr>
              <a:t> 0300 3031320</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1" i="0" u="none" strike="noStrike" cap="none">
                <a:solidFill>
                  <a:srgbClr val="000000"/>
                </a:solidFill>
                <a:latin typeface="Calibri"/>
                <a:ea typeface="Calibri"/>
                <a:cs typeface="Calibri"/>
                <a:sym typeface="Calibri"/>
              </a:rPr>
              <a:t>Avon/ Wiltshire Mental Health Service Crisis Line</a:t>
            </a:r>
            <a:r>
              <a:rPr lang="en-GB" sz="1200" b="0" i="0" u="none" strike="noStrike" cap="none">
                <a:solidFill>
                  <a:srgbClr val="000000"/>
                </a:solidFill>
                <a:latin typeface="Calibri"/>
                <a:ea typeface="Calibri"/>
                <a:cs typeface="Calibri"/>
                <a:sym typeface="Calibri"/>
              </a:rPr>
              <a:t>: 0800 9531919 (This is all day every day!)</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1" i="0" u="none" strike="noStrike" cap="none">
                <a:solidFill>
                  <a:srgbClr val="000000"/>
                </a:solidFill>
                <a:latin typeface="Calibri"/>
                <a:ea typeface="Calibri"/>
                <a:cs typeface="Calibri"/>
                <a:sym typeface="Calibri"/>
              </a:rPr>
              <a:t>24hr Domestic Violence Helpline: </a:t>
            </a:r>
            <a:r>
              <a:rPr lang="en-GB" sz="1200" b="0" i="0" u="none" strike="noStrike" cap="none">
                <a:solidFill>
                  <a:srgbClr val="000000"/>
                </a:solidFill>
                <a:latin typeface="Calibri"/>
                <a:ea typeface="Calibri"/>
                <a:cs typeface="Calibri"/>
                <a:sym typeface="Calibri"/>
              </a:rPr>
              <a:t>0808 2000 247</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1" i="0" u="none" strike="noStrike" cap="none">
                <a:solidFill>
                  <a:srgbClr val="000000"/>
                </a:solidFill>
                <a:latin typeface="Calibri"/>
                <a:ea typeface="Calibri"/>
                <a:cs typeface="Calibri"/>
                <a:sym typeface="Calibri"/>
              </a:rPr>
              <a:t>National sexual health helpline:</a:t>
            </a:r>
            <a:r>
              <a:rPr lang="en-GB" sz="1200" b="0" i="0" u="none" strike="noStrike" cap="none">
                <a:solidFill>
                  <a:srgbClr val="000000"/>
                </a:solidFill>
                <a:latin typeface="Calibri"/>
                <a:ea typeface="Calibri"/>
                <a:cs typeface="Calibri"/>
                <a:sym typeface="Calibri"/>
              </a:rPr>
              <a:t> 0300 123 7123 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1" i="0" u="none" strike="noStrike" cap="none">
                <a:solidFill>
                  <a:srgbClr val="000000"/>
                </a:solidFill>
                <a:latin typeface="Calibri"/>
                <a:ea typeface="Calibri"/>
                <a:cs typeface="Calibri"/>
                <a:sym typeface="Calibri"/>
              </a:rPr>
              <a:t>YoungMinds: </a:t>
            </a:r>
            <a:r>
              <a:rPr lang="en-GB" sz="1200" b="0" i="0" u="none" strike="noStrike" cap="none">
                <a:solidFill>
                  <a:srgbClr val="000000"/>
                </a:solidFill>
                <a:latin typeface="Calibri"/>
                <a:ea typeface="Calibri"/>
                <a:cs typeface="Calibri"/>
                <a:sym typeface="Calibri"/>
              </a:rPr>
              <a:t>https://youngminds.org.uk, 0808 802 5544 (Weekdays 9.30am – 4pm), Parent Email: parents@youngminds.org.uk</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br>
              <a:rPr lang="en-GB" sz="1200" b="0" i="0" u="none" strike="noStrike" cap="none">
                <a:solidFill>
                  <a:srgbClr val="000000"/>
                </a:solidFill>
                <a:latin typeface="Calibri"/>
                <a:ea typeface="Calibri"/>
                <a:cs typeface="Calibri"/>
                <a:sym typeface="Calibri"/>
              </a:rPr>
            </a:br>
            <a:r>
              <a:rPr lang="en-GB" sz="1200" b="1" i="0" u="sng" strike="noStrike" cap="none">
                <a:solidFill>
                  <a:srgbClr val="000000"/>
                </a:solidFill>
                <a:latin typeface="Calibri"/>
                <a:ea typeface="Calibri"/>
                <a:cs typeface="Calibri"/>
                <a:sym typeface="Calibri"/>
              </a:rPr>
              <a:t>Me and my Identity</a:t>
            </a:r>
            <a:endParaRPr sz="1200" b="0" i="0" u="none" strike="noStrike" cap="none">
              <a:solidFill>
                <a:srgbClr val="000000"/>
              </a:solidFill>
              <a:latin typeface="Calibri"/>
              <a:ea typeface="Calibri"/>
              <a:cs typeface="Calibri"/>
              <a:sym typeface="Calibri"/>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http://www.mind.org.uk/information-support/guides-to-support-and services/children-and-young-people/#.Wt259pWG_IU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http://www.unicef.org.uk/what-we-do/un-convention-child-rights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http://www.equalityhumanrights.com/en</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br>
              <a:rPr lang="en-GB" sz="1200" b="0" i="0" u="none" strike="noStrike" cap="none">
                <a:solidFill>
                  <a:srgbClr val="000000"/>
                </a:solidFill>
                <a:latin typeface="Calibri"/>
                <a:ea typeface="Calibri"/>
                <a:cs typeface="Calibri"/>
                <a:sym typeface="Calibri"/>
              </a:rPr>
            </a:br>
            <a:r>
              <a:rPr lang="en-GB" sz="1200" b="1" i="0" u="sng" strike="noStrike" cap="none">
                <a:solidFill>
                  <a:srgbClr val="000000"/>
                </a:solidFill>
                <a:latin typeface="Calibri"/>
                <a:ea typeface="Calibri"/>
                <a:cs typeface="Calibri"/>
                <a:sym typeface="Calibri"/>
              </a:rPr>
              <a:t>Peer Pressure and belonging</a:t>
            </a:r>
            <a:endParaRPr sz="1200" b="0" i="0" u="none" strike="noStrike" cap="none">
              <a:solidFill>
                <a:srgbClr val="000000"/>
              </a:solidFill>
              <a:latin typeface="Calibri"/>
              <a:ea typeface="Calibri"/>
              <a:cs typeface="Calibri"/>
              <a:sym typeface="Calibri"/>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http://youngpeople.nyas.net/</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http://thenayj.org.uk/</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sng" strike="noStrike" cap="none">
                <a:solidFill>
                  <a:srgbClr val="000000"/>
                </a:solidFill>
                <a:latin typeface="Calibri"/>
                <a:ea typeface="Calibri"/>
                <a:cs typeface="Calibri"/>
                <a:sym typeface="Calibri"/>
              </a:rPr>
              <a:t>Online Safety</a:t>
            </a:r>
            <a:endParaRPr sz="1200" b="0" i="0" u="none" strike="noStrike" cap="none">
              <a:solidFill>
                <a:srgbClr val="000000"/>
              </a:solidFill>
              <a:latin typeface="Calibri"/>
              <a:ea typeface="Calibri"/>
              <a:cs typeface="Calibri"/>
              <a:sym typeface="Calibri"/>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http://www.childline.org.uk/info-advice/bullying-abuse-safety/online-mobile-safety/sexting</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ttp://www.childline.org.uk/info-advice/bullying-abuse-safety/online-mobile-safety/staying-safe-online/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http://www.thinkuknow.co.uk/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www.gov.uk/report-terrorism</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www.iwf.org.uk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www.saferinternet.org.uk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www.ceop.police.uk/safety-centre</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https://www.nspcc.org.uk/what-is-child-abuse/types-of-abuse/online-abuse/</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https://www.gloucestershire.police.uk/advice/advice-and-information/</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endParaRPr sz="1200" b="1" i="0" u="sng" strike="noStrike" cap="none">
              <a:solidFill>
                <a:srgbClr val="000000"/>
              </a:solidFill>
              <a:latin typeface="Calibri"/>
              <a:ea typeface="Calibri"/>
              <a:cs typeface="Calibri"/>
              <a:sym typeface="Calibri"/>
            </a:endParaRPr>
          </a:p>
        </p:txBody>
      </p:sp>
      <p:sp>
        <p:nvSpPr>
          <p:cNvPr id="396" name="Google Shape;396;p51"/>
          <p:cNvSpPr txBox="1"/>
          <p:nvPr/>
        </p:nvSpPr>
        <p:spPr>
          <a:xfrm>
            <a:off x="6379535" y="432638"/>
            <a:ext cx="5588402" cy="6370934"/>
          </a:xfrm>
          <a:prstGeom prst="rect">
            <a:avLst/>
          </a:prstGeom>
          <a:noFill/>
          <a:ln w="28575" cap="flat" cmpd="sng">
            <a:solidFill>
              <a:srgbClr val="7030A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1" i="0" u="sng" strike="noStrike" cap="none">
                <a:solidFill>
                  <a:srgbClr val="000000"/>
                </a:solidFill>
                <a:latin typeface="Calibri"/>
                <a:ea typeface="Calibri"/>
                <a:cs typeface="Calibri"/>
                <a:sym typeface="Calibri"/>
              </a:rPr>
              <a:t>Stereotypes, prejudice, discrimination, Hate crimes,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http://unicefstories.org/2016/10/20/breaking-gender-stereotypes-a-young-girl-reminds-women-and-girls-of-their-rights</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http://www.amnesty.org/en/latest/education/2016/03/three-education-activities-for-young-people-to-challenge-discrimination</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https://www.gov.uk/guidance/equality-act-2010-guidance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http://www.equalityhumanrights.com/en/equality-act/protected-characteristics</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https://www.stonewall.org.uk/lgbt-britain-hate-crime-and-discrimination</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br>
              <a:rPr lang="en-GB" sz="1200" b="0" i="0" u="none" strike="noStrike" cap="none">
                <a:solidFill>
                  <a:srgbClr val="000000"/>
                </a:solidFill>
                <a:latin typeface="Calibri"/>
                <a:ea typeface="Calibri"/>
                <a:cs typeface="Calibri"/>
                <a:sym typeface="Calibri"/>
              </a:rPr>
            </a:br>
            <a:r>
              <a:rPr lang="en-GB" sz="1200" b="1" i="0" u="sng" strike="noStrike" cap="none">
                <a:solidFill>
                  <a:srgbClr val="000000"/>
                </a:solidFill>
                <a:latin typeface="Calibri"/>
                <a:ea typeface="Calibri"/>
                <a:cs typeface="Calibri"/>
                <a:sym typeface="Calibri"/>
              </a:rPr>
              <a:t>Human rights, Social Justice and Social Inequality </a:t>
            </a:r>
            <a:endParaRPr sz="1200" b="0" i="0" u="none" strike="noStrike" cap="none">
              <a:solidFill>
                <a:srgbClr val="000000"/>
              </a:solidFill>
              <a:latin typeface="Calibri"/>
              <a:ea typeface="Calibri"/>
              <a:cs typeface="Calibri"/>
              <a:sym typeface="Calibri"/>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http://unicef.org.uk/what-we-do/un-convention-child-rights</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http://www.libertyhumanrights.org.uk/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http://www.un.org/en/sections/issues-depth/human-rights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http://www.equalityhumanrights.com/en/human-rights/what-are-human-rights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https://ff.hrw.org/london</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http://www.gov.uk/guidance/equality-act-2010-guidance  </a:t>
            </a:r>
            <a:endParaRPr sz="1400" b="0" i="0" u="none" strike="noStrike" cap="none">
              <a:solidFill>
                <a:srgbClr val="000000"/>
              </a:solidFill>
              <a:latin typeface="Arial"/>
              <a:ea typeface="Arial"/>
              <a:cs typeface="Arial"/>
              <a:sym typeface="Arial"/>
            </a:endParaRPr>
          </a:p>
          <a:p>
            <a:pPr marL="171450" marR="0" lvl="0" indent="-9525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sng" strike="noStrike" cap="none">
                <a:solidFill>
                  <a:srgbClr val="000000"/>
                </a:solidFill>
                <a:latin typeface="Calibri"/>
                <a:ea typeface="Calibri"/>
                <a:cs typeface="Calibri"/>
                <a:sym typeface="Calibri"/>
              </a:rPr>
              <a:t>Support for Bullying</a:t>
            </a:r>
            <a:endParaRPr sz="1200" b="0" i="0" u="none" strike="noStrike" cap="none">
              <a:solidFill>
                <a:srgbClr val="000000"/>
              </a:solidFill>
              <a:latin typeface="Calibri"/>
              <a:ea typeface="Calibri"/>
              <a:cs typeface="Calibri"/>
              <a:sym typeface="Calibri"/>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https://www.nspcc.org.uk/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https://www.kidscape.org.uk/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https://www.childline.org.uk/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http://unicef.org.uk/what-we-do/un-convention-child-rights</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www.anti-bullyingalliance.org.uk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www.disrespectnobody.co.uk</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br>
              <a:rPr lang="en-GB" sz="1200" b="0" i="0" u="none" strike="noStrike" cap="none">
                <a:solidFill>
                  <a:srgbClr val="000000"/>
                </a:solidFill>
                <a:latin typeface="Calibri"/>
                <a:ea typeface="Calibri"/>
                <a:cs typeface="Calibri"/>
                <a:sym typeface="Calibri"/>
              </a:rPr>
            </a:br>
            <a:r>
              <a:rPr lang="en-GB" sz="1200" b="1" i="0" u="sng" strike="noStrike" cap="none">
                <a:solidFill>
                  <a:srgbClr val="000000"/>
                </a:solidFill>
                <a:latin typeface="Calibri"/>
                <a:ea typeface="Calibri"/>
                <a:cs typeface="Calibri"/>
                <a:sym typeface="Calibri"/>
              </a:rPr>
              <a:t>Government structure, Law and the judiciary</a:t>
            </a:r>
            <a:endParaRPr sz="1200" b="0" i="0" u="none" strike="noStrike" cap="none">
              <a:solidFill>
                <a:srgbClr val="000000"/>
              </a:solidFill>
              <a:latin typeface="Calibri"/>
              <a:ea typeface="Calibri"/>
              <a:cs typeface="Calibri"/>
              <a:sym typeface="Calibri"/>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https://assets-learning.parliament.uk/uploads/2019/12/KS3-Booklet-Get-to-know-your-UK-Parliament.pdf</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https://www.parliament.uk/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https://www.judiciary.uk/</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rgbClr val="000000"/>
                </a:solidFill>
                <a:latin typeface="Calibri"/>
                <a:ea typeface="Calibri"/>
                <a:cs typeface="Calibri"/>
                <a:sym typeface="Calibri"/>
              </a:rPr>
              <a: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endParaRPr sz="1200" b="1" i="0" u="sng" strike="noStrike" cap="none">
              <a:solidFill>
                <a:srgbClr val="000000"/>
              </a:solidFill>
              <a:latin typeface="Calibri"/>
              <a:ea typeface="Calibri"/>
              <a:cs typeface="Calibri"/>
              <a:sym typeface="Calibri"/>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00"/>
        <p:cNvGrpSpPr/>
        <p:nvPr/>
      </p:nvGrpSpPr>
      <p:grpSpPr>
        <a:xfrm>
          <a:off x="0" y="0"/>
          <a:ext cx="0" cy="0"/>
          <a:chOff x="0" y="0"/>
          <a:chExt cx="0" cy="0"/>
        </a:xfrm>
      </p:grpSpPr>
      <p:sp>
        <p:nvSpPr>
          <p:cNvPr id="401" name="Google Shape;401;p52"/>
          <p:cNvSpPr txBox="1"/>
          <p:nvPr/>
        </p:nvSpPr>
        <p:spPr>
          <a:xfrm>
            <a:off x="226165" y="0"/>
            <a:ext cx="11577000" cy="369291"/>
          </a:xfrm>
          <a:prstGeom prst="rect">
            <a:avLst/>
          </a:prstGeom>
          <a:noFill/>
          <a:ln w="28575" cap="flat" cmpd="sng">
            <a:solidFill>
              <a:srgbClr val="7030A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GB" sz="1800" b="1" i="0" u="sng" strike="noStrike" cap="none">
                <a:solidFill>
                  <a:srgbClr val="000000"/>
                </a:solidFill>
                <a:latin typeface="Calibri"/>
                <a:ea typeface="Calibri"/>
                <a:cs typeface="Calibri"/>
                <a:sym typeface="Calibri"/>
              </a:rPr>
              <a:t>PSHE support links</a:t>
            </a:r>
            <a:endParaRPr sz="1800" b="1" i="0" u="sng" strike="noStrike" cap="none">
              <a:solidFill>
                <a:srgbClr val="000000"/>
              </a:solidFill>
              <a:latin typeface="Calibri"/>
              <a:ea typeface="Calibri"/>
              <a:cs typeface="Calibri"/>
              <a:sym typeface="Calibri"/>
            </a:endParaRPr>
          </a:p>
        </p:txBody>
      </p:sp>
      <p:sp>
        <p:nvSpPr>
          <p:cNvPr id="402" name="Google Shape;402;p52"/>
          <p:cNvSpPr txBox="1"/>
          <p:nvPr/>
        </p:nvSpPr>
        <p:spPr>
          <a:xfrm>
            <a:off x="226165" y="428198"/>
            <a:ext cx="6049146" cy="6001603"/>
          </a:xfrm>
          <a:prstGeom prst="rect">
            <a:avLst/>
          </a:prstGeom>
          <a:noFill/>
          <a:ln w="28575" cap="flat" cmpd="sng">
            <a:solidFill>
              <a:srgbClr val="7030A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1" i="0" u="sng" strike="noStrike" cap="none">
                <a:solidFill>
                  <a:schemeClr val="dk1"/>
                </a:solidFill>
                <a:latin typeface="Calibri"/>
                <a:ea typeface="Calibri"/>
                <a:cs typeface="Calibri"/>
                <a:sym typeface="Calibri"/>
              </a:rPr>
              <a:t>Healthy and Puberty</a:t>
            </a:r>
            <a:endParaRPr sz="1200" b="0" i="0" u="none" strike="noStrike" cap="none">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http://www.nhs.uk/pages/home.aspx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https://www.nhs.uk/live-well/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http://www.talktofrank.com/</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www.healthforteens.co.uk/growing-up/puberty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www.nhs.uk/conditions/ivf</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sng" strike="noStrike" cap="none">
                <a:solidFill>
                  <a:srgbClr val="000000"/>
                </a:solidFill>
                <a:latin typeface="Calibri"/>
                <a:ea typeface="Calibri"/>
                <a:cs typeface="Calibri"/>
                <a:sym typeface="Calibri"/>
              </a:rPr>
              <a:t>LGBTQ+</a:t>
            </a:r>
            <a:endParaRPr sz="1200" b="0" i="0" u="none" strike="noStrike" cap="none">
              <a:solidFill>
                <a:srgbClr val="000000"/>
              </a:solidFill>
              <a:latin typeface="Calibri"/>
              <a:ea typeface="Calibri"/>
              <a:cs typeface="Calibri"/>
              <a:sym typeface="Calibri"/>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https://www.stonewall.org.uk/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www.galop.org.uk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https://www.childline.org.uk/info-advice/your-feelings/sexual-identity/sexual-orientation/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br>
              <a:rPr lang="en-GB" sz="1200" b="0" i="0" u="none" strike="noStrike" cap="none">
                <a:solidFill>
                  <a:srgbClr val="000000"/>
                </a:solidFill>
                <a:latin typeface="Calibri"/>
                <a:ea typeface="Calibri"/>
                <a:cs typeface="Calibri"/>
                <a:sym typeface="Calibri"/>
              </a:rPr>
            </a:br>
            <a:r>
              <a:rPr lang="en-GB" sz="1200" b="1" i="0" u="sng" strike="noStrike" cap="none">
                <a:solidFill>
                  <a:srgbClr val="000000"/>
                </a:solidFill>
                <a:latin typeface="Calibri"/>
                <a:ea typeface="Calibri"/>
                <a:cs typeface="Calibri"/>
                <a:sym typeface="Calibri"/>
              </a:rPr>
              <a:t>Bereavement, grief and Loss</a:t>
            </a:r>
            <a:endParaRPr sz="1200" b="0" i="0" u="none" strike="noStrike" cap="none">
              <a:solidFill>
                <a:srgbClr val="000000"/>
              </a:solidFill>
              <a:latin typeface="Calibri"/>
              <a:ea typeface="Calibri"/>
              <a:cs typeface="Calibri"/>
              <a:sym typeface="Calibri"/>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http://www.sueryder.org/how-we-can-help/someone-close-to-me-has-died/advice-and-support/supporting-young-people-with-grief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http://www.nhs.uk/conditions/stress-anxiety-depression/bereavement-and-young-people</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https://www.childbereavementuk.org/</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br>
              <a:rPr lang="en-GB" sz="1200" b="0" i="0" u="none" strike="noStrike" cap="none">
                <a:solidFill>
                  <a:srgbClr val="000000"/>
                </a:solidFill>
                <a:latin typeface="Calibri"/>
                <a:ea typeface="Calibri"/>
                <a:cs typeface="Calibri"/>
                <a:sym typeface="Calibri"/>
              </a:rPr>
            </a:br>
            <a:r>
              <a:rPr lang="en-GB" sz="1200" b="1" i="0" u="sng" strike="noStrike" cap="none">
                <a:solidFill>
                  <a:srgbClr val="000000"/>
                </a:solidFill>
                <a:latin typeface="Calibri"/>
                <a:ea typeface="Calibri"/>
                <a:cs typeface="Calibri"/>
                <a:sym typeface="Calibri"/>
              </a:rPr>
              <a:t>First/Emergency Aid </a:t>
            </a:r>
            <a:endParaRPr sz="1200" b="0" i="0" u="none" strike="noStrike" cap="none">
              <a:solidFill>
                <a:srgbClr val="000000"/>
              </a:solidFill>
              <a:latin typeface="Calibri"/>
              <a:ea typeface="Calibri"/>
              <a:cs typeface="Calibri"/>
              <a:sym typeface="Calibri"/>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www.redcross.org.uk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www.get-licensed.co.uk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www.emergency-live.com</a:t>
            </a:r>
            <a:endParaRPr sz="1400" b="0" i="0" u="none" strike="noStrike" cap="none">
              <a:solidFill>
                <a:srgbClr val="000000"/>
              </a:solidFill>
              <a:latin typeface="Arial"/>
              <a:ea typeface="Arial"/>
              <a:cs typeface="Arial"/>
              <a:sym typeface="Arial"/>
            </a:endParaRPr>
          </a:p>
          <a:p>
            <a:pPr marL="171450" marR="0" lvl="0" indent="-9525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sng" strike="noStrike" cap="none">
                <a:solidFill>
                  <a:srgbClr val="000000"/>
                </a:solidFill>
                <a:latin typeface="Calibri"/>
                <a:ea typeface="Calibri"/>
                <a:cs typeface="Calibri"/>
                <a:sym typeface="Calibri"/>
              </a:rPr>
              <a:t>Gambling and Finances</a:t>
            </a:r>
            <a:endParaRPr sz="1200" b="0" i="0" u="none" strike="noStrike" cap="none">
              <a:solidFill>
                <a:srgbClr val="000000"/>
              </a:solidFill>
              <a:latin typeface="Calibri"/>
              <a:ea typeface="Calibri"/>
              <a:cs typeface="Calibri"/>
              <a:sym typeface="Calibri"/>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www.begambleaware.org/NGTS.html</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https://www.moneyadviceservice.org.uk/en/articles/how-to-help-teenagers-manage-their-money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www.citizensadvice.org.uk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https://natwest.mymoneysense.com</a:t>
            </a:r>
            <a:endParaRPr sz="1400" b="0" i="0" u="none" strike="noStrike" cap="none">
              <a:solidFill>
                <a:srgbClr val="000000"/>
              </a:solidFill>
              <a:latin typeface="Arial"/>
              <a:ea typeface="Arial"/>
              <a:cs typeface="Arial"/>
              <a:sym typeface="Arial"/>
            </a:endParaRPr>
          </a:p>
          <a:p>
            <a:pPr marL="171450" marR="0" lvl="0" indent="-9525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p:txBody>
      </p:sp>
      <p:sp>
        <p:nvSpPr>
          <p:cNvPr id="403" name="Google Shape;403;p52"/>
          <p:cNvSpPr txBox="1"/>
          <p:nvPr/>
        </p:nvSpPr>
        <p:spPr>
          <a:xfrm>
            <a:off x="6387404" y="428198"/>
            <a:ext cx="5578432" cy="6001603"/>
          </a:xfrm>
          <a:prstGeom prst="rect">
            <a:avLst/>
          </a:prstGeom>
          <a:noFill/>
          <a:ln w="28575" cap="flat" cmpd="sng">
            <a:solidFill>
              <a:srgbClr val="7030A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1" i="0" u="sng" strike="noStrike" cap="none">
                <a:solidFill>
                  <a:srgbClr val="000000"/>
                </a:solidFill>
                <a:latin typeface="Calibri"/>
                <a:ea typeface="Calibri"/>
                <a:cs typeface="Calibri"/>
                <a:sym typeface="Calibri"/>
              </a:rPr>
              <a:t>Support for mental health and coping strategies and managing stress and anxiety</a:t>
            </a:r>
            <a:endParaRPr sz="1200" b="0" i="0" u="none" strike="noStrike" cap="none">
              <a:solidFill>
                <a:srgbClr val="000000"/>
              </a:solidFill>
              <a:latin typeface="Calibri"/>
              <a:ea typeface="Calibri"/>
              <a:cs typeface="Calibri"/>
              <a:sym typeface="Calibri"/>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http://www.youngminds.org.uk/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www.kooth.com</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https://www.otrbristol.org.uk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http://www.mentalhealth.org.uk/your-mental-health/getting-help</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http://www.nhs.uk/conditions/stress-anxiety-depression/reduce-stress</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https://www.gov.uk/government/publications/children-and-young-peoples-mental-health-peer-support</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http://www.youngpeopleshealth.org.uk/wp-content/uploads/2016/03/resilience-resource-15-march-version.pdf</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www.themix.org.uk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http://www.mind.org.uk/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http://www.mentalhealth.org.uk/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http://www.centreformentalhealth.org.uk/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http://www.childrenssociety.org.uk/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www.getselfhelp.co.uk</a:t>
            </a:r>
            <a:endParaRPr sz="1400" b="0" i="0" u="none" strike="noStrike" cap="none">
              <a:solidFill>
                <a:srgbClr val="000000"/>
              </a:solidFill>
              <a:latin typeface="Arial"/>
              <a:ea typeface="Arial"/>
              <a:cs typeface="Arial"/>
              <a:sym typeface="Arial"/>
            </a:endParaRPr>
          </a:p>
          <a:p>
            <a:pPr marL="171450" marR="0" lvl="0" indent="-9525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171450" marR="0" lvl="0" indent="-9525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171450" marR="0" lvl="0" indent="-9525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171450" marR="0" lvl="0" indent="-9525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171450" marR="0" lvl="0" indent="-9525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171450" marR="0" lvl="0" indent="-9525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171450" marR="0" lvl="0" indent="-9525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171450" marR="0" lvl="0" indent="-9525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171450" marR="0" lvl="0" indent="-9525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171450" marR="0" lvl="0" indent="-9525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171450" marR="0" lvl="0" indent="-9525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171450" marR="0" lvl="0" indent="-9525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171450" marR="0" lvl="0" indent="-9525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171450" marR="0" lvl="0" indent="-9525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171450" marR="0" lvl="0" indent="-9525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07"/>
        <p:cNvGrpSpPr/>
        <p:nvPr/>
      </p:nvGrpSpPr>
      <p:grpSpPr>
        <a:xfrm>
          <a:off x="0" y="0"/>
          <a:ext cx="0" cy="0"/>
          <a:chOff x="0" y="0"/>
          <a:chExt cx="0" cy="0"/>
        </a:xfrm>
      </p:grpSpPr>
      <p:sp>
        <p:nvSpPr>
          <p:cNvPr id="408" name="Google Shape;408;p53"/>
          <p:cNvSpPr txBox="1"/>
          <p:nvPr/>
        </p:nvSpPr>
        <p:spPr>
          <a:xfrm>
            <a:off x="226165" y="0"/>
            <a:ext cx="11577000" cy="369291"/>
          </a:xfrm>
          <a:prstGeom prst="rect">
            <a:avLst/>
          </a:prstGeom>
          <a:noFill/>
          <a:ln w="28575" cap="flat" cmpd="sng">
            <a:solidFill>
              <a:srgbClr val="7030A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GB" sz="1800" b="1" i="0" u="sng" strike="noStrike" cap="none">
                <a:solidFill>
                  <a:srgbClr val="000000"/>
                </a:solidFill>
                <a:latin typeface="Calibri"/>
                <a:ea typeface="Calibri"/>
                <a:cs typeface="Calibri"/>
                <a:sym typeface="Calibri"/>
              </a:rPr>
              <a:t>PSHE support links</a:t>
            </a:r>
            <a:endParaRPr sz="1800" b="1" i="0" u="sng" strike="noStrike" cap="none">
              <a:solidFill>
                <a:srgbClr val="000000"/>
              </a:solidFill>
              <a:latin typeface="Calibri"/>
              <a:ea typeface="Calibri"/>
              <a:cs typeface="Calibri"/>
              <a:sym typeface="Calibri"/>
            </a:endParaRPr>
          </a:p>
        </p:txBody>
      </p:sp>
      <p:sp>
        <p:nvSpPr>
          <p:cNvPr id="409" name="Google Shape;409;p53"/>
          <p:cNvSpPr txBox="1"/>
          <p:nvPr/>
        </p:nvSpPr>
        <p:spPr>
          <a:xfrm>
            <a:off x="146091" y="432638"/>
            <a:ext cx="5949909" cy="6370934"/>
          </a:xfrm>
          <a:prstGeom prst="rect">
            <a:avLst/>
          </a:prstGeom>
          <a:noFill/>
          <a:ln w="28575" cap="flat" cmpd="sng">
            <a:solidFill>
              <a:srgbClr val="7030A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1" i="0" u="sng" strike="noStrike" cap="none">
                <a:solidFill>
                  <a:srgbClr val="000000"/>
                </a:solidFill>
                <a:latin typeface="Calibri"/>
                <a:ea typeface="Calibri"/>
                <a:cs typeface="Calibri"/>
                <a:sym typeface="Calibri"/>
              </a:rPr>
              <a:t>Support for unhealthy/abusive relationships: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rgbClr val="000000"/>
                </a:solidFill>
                <a:latin typeface="Calibri"/>
                <a:ea typeface="Calibri"/>
                <a:cs typeface="Calibri"/>
                <a:sym typeface="Calibri"/>
              </a:rPr>
              <a:t>Child Sexual Exploitation, Child Criminal Exploitation, Coercive control, Grooming, Radicalisation, and FGM</a:t>
            </a:r>
            <a:endParaRPr sz="1200" b="0" i="0" u="none" strike="noStrike" cap="none">
              <a:solidFill>
                <a:srgbClr val="000000"/>
              </a:solidFill>
              <a:latin typeface="Calibri"/>
              <a:ea typeface="Calibri"/>
              <a:cs typeface="Calibri"/>
              <a:sym typeface="Calibri"/>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https://www.nspcc.org.uk/what-is-child-abuse/types-of-abuse/grooming/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https://www.nspcc.org.uk/what-you-can-do/report-abuse/dedicated-helplines/protecting-children-from-radicalisation/</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https://www.childrenssociety.org.uk/what-we-do/our-work/help-us-stop-child-sexual-exploitation-cse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https://www.nspcc.org.uk/what-is-child-abuse/types-of-abuse/child-sexual-abuse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http://www.womensaid.org.uk/information-support/what-is-domestic-abuse/coercive-control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https://www.nspcc.org.uk/preventing-abuse/keeping-children-safe/staying-safe-away-from-home/gangs-young-people/</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https://karmanirvana.org.uk/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www.nationaldomesticbiolencehelpline.org.uk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http://www.actionaid.org.uk/about-us/what-we-do/violence-against-women-and-girls vawg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www.childline.org.uk/info-advice/bullying-abuse-safety/abuse-safety/female-circumcision-fgm-cutting</a:t>
            </a:r>
            <a:endParaRPr sz="1400" b="0" i="0" u="none" strike="noStrike" cap="none">
              <a:solidFill>
                <a:srgbClr val="000000"/>
              </a:solidFill>
              <a:latin typeface="Arial"/>
              <a:ea typeface="Arial"/>
              <a:cs typeface="Arial"/>
              <a:sym typeface="Arial"/>
            </a:endParaRPr>
          </a:p>
          <a:p>
            <a:pPr marL="171450" marR="0" lvl="0" indent="-9525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171450" marR="0" lvl="0" indent="-9525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171450" marR="0" lvl="0" indent="-9525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171450" marR="0" lvl="0" indent="-9525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171450" marR="0" lvl="0" indent="-9525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171450" marR="0" lvl="0" indent="-9525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171450" marR="0" lvl="0" indent="-9525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171450" marR="0" lvl="0" indent="-9525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171450" marR="0" lvl="0" indent="-9525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171450" marR="0" lvl="0" indent="-9525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171450" marR="0" lvl="0" indent="-9525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171450" marR="0" lvl="0" indent="-9525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171450" marR="0" lvl="0" indent="-9525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171450" marR="0" lvl="0" indent="-9525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171450" marR="0" lvl="0" indent="-9525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p:txBody>
      </p:sp>
      <p:sp>
        <p:nvSpPr>
          <p:cNvPr id="410" name="Google Shape;410;p53"/>
          <p:cNvSpPr txBox="1"/>
          <p:nvPr/>
        </p:nvSpPr>
        <p:spPr>
          <a:xfrm>
            <a:off x="6242091" y="432638"/>
            <a:ext cx="5949909" cy="6186269"/>
          </a:xfrm>
          <a:prstGeom prst="rect">
            <a:avLst/>
          </a:prstGeom>
          <a:noFill/>
          <a:ln w="28575" cap="flat" cmpd="sng">
            <a:solidFill>
              <a:srgbClr val="7030A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1" i="0" u="sng" strike="noStrike" cap="none">
                <a:solidFill>
                  <a:srgbClr val="000000"/>
                </a:solidFill>
                <a:latin typeface="Calibri"/>
                <a:ea typeface="Calibri"/>
                <a:cs typeface="Calibri"/>
                <a:sym typeface="Calibri"/>
              </a:rPr>
              <a:t>Consent, law and sexual Health</a:t>
            </a:r>
            <a:endParaRPr sz="1200" b="0" i="0" u="none" strike="noStrike" cap="none">
              <a:solidFill>
                <a:srgbClr val="000000"/>
              </a:solidFill>
              <a:latin typeface="Calibri"/>
              <a:ea typeface="Calibri"/>
              <a:cs typeface="Calibri"/>
              <a:sym typeface="Calibri"/>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http://www.consentiseverything.com/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https://www.healthforteens.co.uk/sexual-health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https://www.nhs.uk/live-well/sexual-health/where-can-i-get-sexual-health-advice-now/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www.nhs.uk/live-well/sexual-health</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https://www.nhs.uk/conditions/sexually-transmitted-infections-stis</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http://www.eufic.org/en/healthy-living/article/tips-for-a-healthier-you-video</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http://www.nspcc.org.uk/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www.nhs/conditions/contraception</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https://www.thinkuknow.co.uk/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https://lawstuff.org.uk/at-what-age-can-i/</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https://parentzone.org.uk/article/how-old-does-your-child-have-be</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https://fullfact.org/law/legal-age-limits</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https://www.brook.org.uk/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https://www.nhs.uk/live-well/sexual-health/are-you-ready-for-sex/https://www.childline.org.uk/info-advice/friends-relationships-sex/sex-relationships/healthy-unhealthy-relationships/</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https://www.familylives.org.uk/advice/teenagers/sex/healthy-relationships/</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https://www.relate.org.uk/relationship-help/help-young-adults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sng" strike="noStrike" cap="none">
                <a:solidFill>
                  <a:srgbClr val="000000"/>
                </a:solidFill>
                <a:latin typeface="Calibri"/>
                <a:ea typeface="Calibri"/>
                <a:cs typeface="Calibri"/>
                <a:sym typeface="Calibri"/>
              </a:rPr>
              <a:t>Drugs, substances and the law</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rgbClr val="000000"/>
                </a:solidFill>
                <a:latin typeface="Calibri"/>
                <a:ea typeface="Calibri"/>
                <a:cs typeface="Calibri"/>
                <a:sym typeface="Calibri"/>
              </a:rPr>
              <a:t>www.talktofrank.com</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rgbClr val="000000"/>
                </a:solidFill>
                <a:latin typeface="Calibri"/>
                <a:ea typeface="Calibri"/>
                <a:cs typeface="Calibri"/>
                <a:sym typeface="Calibri"/>
              </a:rPr>
              <a:t>http://www.nhs.uk/pages/home.aspx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rgbClr val="000000"/>
                </a:solidFill>
                <a:latin typeface="Calibri"/>
                <a:ea typeface="Calibri"/>
                <a:cs typeface="Calibri"/>
                <a:sym typeface="Calibri"/>
              </a:rPr>
              <a:t>https://www.nhs.uk/live-well/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rgbClr val="000000"/>
                </a:solidFill>
                <a:latin typeface="Calibri"/>
                <a:ea typeface="Calibri"/>
                <a:cs typeface="Calibri"/>
                <a:sym typeface="Calibri"/>
              </a:rPr>
              <a:t>http://www.drinkaware.co.uk/</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rgbClr val="000000"/>
                </a:solidFill>
                <a:latin typeface="Calibri"/>
                <a:ea typeface="Calibri"/>
                <a:cs typeface="Calibri"/>
                <a:sym typeface="Calibri"/>
              </a:rPr>
              <a:t>http://www.askthe.police.uk/content/@1.htm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name="1_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TotalTime>
  <Words>12240</Words>
  <Application>Microsoft Office PowerPoint</Application>
  <PresentationFormat>Widescreen</PresentationFormat>
  <Paragraphs>1973</Paragraphs>
  <Slides>41</Slides>
  <Notes>41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Arial</vt:lpstr>
      <vt:lpstr>Calibri</vt:lpstr>
      <vt:lpstr>Noto Sans Symbols</vt:lpstr>
      <vt:lpstr>Trebuchet MS</vt:lpstr>
      <vt:lpstr>1_Office Theme</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Susan Weston</dc:creator>
  <cp:lastModifiedBy>Tim Pottle</cp:lastModifiedBy>
  <cp:revision>12</cp:revision>
  <dcterms:created xsi:type="dcterms:W3CDTF">2020-10-07T07:28:36Z</dcterms:created>
  <dcterms:modified xsi:type="dcterms:W3CDTF">2025-03-23T20:56:00Z</dcterms:modified>
</cp:coreProperties>
</file>