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8"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8" d="100"/>
          <a:sy n="108" d="100"/>
        </p:scale>
        <p:origin x="170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92B9D7-0ACC-BF49-B21B-AC6FC3232959}" type="datetimeFigureOut">
              <a:rPr lang="en-US" smtClean="0"/>
              <a:t>10/8/2019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DF460A-528C-244D-B7F6-B71307DA6BF6}" type="slidenum">
              <a:rPr lang="en-US" smtClean="0"/>
              <a:t>‹#›</a:t>
            </a:fld>
            <a:endParaRPr lang="en-US"/>
          </a:p>
        </p:txBody>
      </p:sp>
    </p:spTree>
    <p:extLst>
      <p:ext uri="{BB962C8B-B14F-4D97-AF65-F5344CB8AC3E}">
        <p14:creationId xmlns:p14="http://schemas.microsoft.com/office/powerpoint/2010/main" val="6741520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0D89D3-74CA-4EB9-A02F-0625CAD5711D}" type="slidenum">
              <a:rPr lang="en-GB" smtClean="0">
                <a:solidFill>
                  <a:prstClr val="black"/>
                </a:solidFill>
                <a:latin typeface="Calibri"/>
              </a:rPr>
              <a:pPr/>
              <a:t>1</a:t>
            </a:fld>
            <a:endParaRPr lang="en-GB">
              <a:solidFill>
                <a:prstClr val="black"/>
              </a:solidFill>
              <a:latin typeface="Calibri"/>
            </a:endParaRPr>
          </a:p>
        </p:txBody>
      </p:sp>
    </p:spTree>
    <p:extLst>
      <p:ext uri="{BB962C8B-B14F-4D97-AF65-F5344CB8AC3E}">
        <p14:creationId xmlns:p14="http://schemas.microsoft.com/office/powerpoint/2010/main" val="1097708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569F83D-CFB8-F24A-A2AA-5D99180F1B88}" type="datetimeFigureOut">
              <a:rPr lang="en-US" smtClean="0"/>
              <a:t>10/8/2019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1147342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569F83D-CFB8-F24A-A2AA-5D99180F1B88}" type="datetimeFigureOut">
              <a:rPr lang="en-US" smtClean="0"/>
              <a:t>10/8/2019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2025065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569F83D-CFB8-F24A-A2AA-5D99180F1B88}" type="datetimeFigureOut">
              <a:rPr lang="en-US" smtClean="0"/>
              <a:t>10/8/2019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2654664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569F83D-CFB8-F24A-A2AA-5D99180F1B88}" type="datetimeFigureOut">
              <a:rPr lang="en-US" smtClean="0"/>
              <a:t>10/8/2019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4240238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569F83D-CFB8-F24A-A2AA-5D99180F1B88}" type="datetimeFigureOut">
              <a:rPr lang="en-US" smtClean="0"/>
              <a:t>10/8/2019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2315131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569F83D-CFB8-F24A-A2AA-5D99180F1B88}" type="datetimeFigureOut">
              <a:rPr lang="en-US" smtClean="0"/>
              <a:t>10/8/2019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2182819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69F83D-CFB8-F24A-A2AA-5D99180F1B88}" type="datetimeFigureOut">
              <a:rPr lang="en-US" smtClean="0"/>
              <a:t>10/8/2019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3029096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569F83D-CFB8-F24A-A2AA-5D99180F1B88}" type="datetimeFigureOut">
              <a:rPr lang="en-US" smtClean="0"/>
              <a:t>10/8/2019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1652421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569F83D-CFB8-F24A-A2AA-5D99180F1B88}" type="datetimeFigureOut">
              <a:rPr lang="en-US" smtClean="0"/>
              <a:t>10/8/2019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1621363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569F83D-CFB8-F24A-A2AA-5D99180F1B88}" type="datetimeFigureOut">
              <a:rPr lang="en-US" smtClean="0"/>
              <a:t>10/8/2019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2154198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569F83D-CFB8-F24A-A2AA-5D99180F1B88}" type="datetimeFigureOut">
              <a:rPr lang="en-US" smtClean="0"/>
              <a:t>10/8/2019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F07FB-3B46-8E40-8CF4-05D4C5B9FAB9}" type="slidenum">
              <a:rPr lang="en-US" smtClean="0"/>
              <a:t>‹#›</a:t>
            </a:fld>
            <a:endParaRPr lang="en-US"/>
          </a:p>
        </p:txBody>
      </p:sp>
    </p:spTree>
    <p:extLst>
      <p:ext uri="{BB962C8B-B14F-4D97-AF65-F5344CB8AC3E}">
        <p14:creationId xmlns:p14="http://schemas.microsoft.com/office/powerpoint/2010/main" val="3381551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69F83D-CFB8-F24A-A2AA-5D99180F1B88}" type="datetimeFigureOut">
              <a:rPr lang="en-US" smtClean="0"/>
              <a:t>10/8/2019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F07FB-3B46-8E40-8CF4-05D4C5B9FAB9}" type="slidenum">
              <a:rPr lang="en-US" smtClean="0"/>
              <a:t>‹#›</a:t>
            </a:fld>
            <a:endParaRPr lang="en-US"/>
          </a:p>
        </p:txBody>
      </p:sp>
    </p:spTree>
    <p:extLst>
      <p:ext uri="{BB962C8B-B14F-4D97-AF65-F5344CB8AC3E}">
        <p14:creationId xmlns:p14="http://schemas.microsoft.com/office/powerpoint/2010/main" val="31429392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able 15"/>
          <p:cNvGraphicFramePr>
            <a:graphicFrameLocks noGrp="1"/>
          </p:cNvGraphicFramePr>
          <p:nvPr>
            <p:extLst>
              <p:ext uri="{D42A27DB-BD31-4B8C-83A1-F6EECF244321}">
                <p14:modId xmlns:p14="http://schemas.microsoft.com/office/powerpoint/2010/main" val="3433685741"/>
              </p:ext>
            </p:extLst>
          </p:nvPr>
        </p:nvGraphicFramePr>
        <p:xfrm>
          <a:off x="254000" y="6262"/>
          <a:ext cx="3728719" cy="3131012"/>
        </p:xfrm>
        <a:graphic>
          <a:graphicData uri="http://schemas.openxmlformats.org/drawingml/2006/table">
            <a:tbl>
              <a:tblPr firstRow="1" bandRow="1">
                <a:tableStyleId>{5C22544A-7EE6-4342-B048-85BDC9FD1C3A}</a:tableStyleId>
              </a:tblPr>
              <a:tblGrid>
                <a:gridCol w="914400">
                  <a:extLst>
                    <a:ext uri="{9D8B030D-6E8A-4147-A177-3AD203B41FA5}">
                      <a16:colId xmlns:a16="http://schemas.microsoft.com/office/drawing/2014/main" val="20000"/>
                    </a:ext>
                  </a:extLst>
                </a:gridCol>
                <a:gridCol w="2606039">
                  <a:extLst>
                    <a:ext uri="{9D8B030D-6E8A-4147-A177-3AD203B41FA5}">
                      <a16:colId xmlns:a16="http://schemas.microsoft.com/office/drawing/2014/main" val="20001"/>
                    </a:ext>
                  </a:extLst>
                </a:gridCol>
                <a:gridCol w="208280">
                  <a:extLst>
                    <a:ext uri="{9D8B030D-6E8A-4147-A177-3AD203B41FA5}">
                      <a16:colId xmlns:a16="http://schemas.microsoft.com/office/drawing/2014/main" val="20002"/>
                    </a:ext>
                  </a:extLst>
                </a:gridCol>
              </a:tblGrid>
              <a:tr h="223014">
                <a:tc gridSpan="2">
                  <a:txBody>
                    <a:bodyPr/>
                    <a:lstStyle/>
                    <a:p>
                      <a:pPr algn="ctr"/>
                      <a:r>
                        <a:rPr lang="en-US" sz="800" b="1" dirty="0">
                          <a:solidFill>
                            <a:schemeClr val="bg1"/>
                          </a:solidFill>
                        </a:rPr>
                        <a:t>Literary</a:t>
                      </a:r>
                      <a:r>
                        <a:rPr lang="en-US" sz="800" b="1" baseline="0" dirty="0">
                          <a:solidFill>
                            <a:schemeClr val="bg1"/>
                          </a:solidFill>
                        </a:rPr>
                        <a:t> Techniques &amp; Definitions</a:t>
                      </a:r>
                      <a:endParaRPr lang="en-US" sz="800" b="1" dirty="0">
                        <a:solidFill>
                          <a:schemeClr val="bg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tc hMerge="1">
                  <a:txBody>
                    <a:bodyPr/>
                    <a:lstStyle/>
                    <a:p>
                      <a:endParaRPr lang="en-US"/>
                    </a:p>
                  </a:txBody>
                  <a:tcPr/>
                </a:tc>
                <a:tc>
                  <a:txBody>
                    <a:bodyPr/>
                    <a:lstStyle/>
                    <a:p>
                      <a:pPr algn="ctr"/>
                      <a:endParaRPr lang="en-US" sz="800" b="1" dirty="0">
                        <a:solidFill>
                          <a:schemeClr val="bg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0"/>
                  </a:ext>
                </a:extLst>
              </a:tr>
              <a:tr h="223014">
                <a:tc>
                  <a:txBody>
                    <a:bodyPr/>
                    <a:lstStyle/>
                    <a:p>
                      <a:r>
                        <a:rPr lang="en-US" sz="800" dirty="0"/>
                        <a:t>imagery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the use of descriptive language that appeals to the senses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1"/>
                  </a:ext>
                </a:extLst>
              </a:tr>
              <a:tr h="223014">
                <a:tc>
                  <a:txBody>
                    <a:bodyPr/>
                    <a:lstStyle/>
                    <a:p>
                      <a:r>
                        <a:rPr lang="en-US" sz="800" dirty="0"/>
                        <a:t>metaphor</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direct comparison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2"/>
                  </a:ext>
                </a:extLst>
              </a:tr>
              <a:tr h="223014">
                <a:tc>
                  <a:txBody>
                    <a:bodyPr/>
                    <a:lstStyle/>
                    <a:p>
                      <a:r>
                        <a:rPr lang="en-US" sz="800" dirty="0"/>
                        <a:t>onomatopoeia</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the use of words to imitate the sounds they describe</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3"/>
                  </a:ext>
                </a:extLst>
              </a:tr>
              <a:tr h="223014">
                <a:tc>
                  <a:txBody>
                    <a:bodyPr/>
                    <a:lstStyle/>
                    <a:p>
                      <a:r>
                        <a:rPr lang="en-US" sz="800" dirty="0"/>
                        <a:t>personification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giving human</a:t>
                      </a:r>
                      <a:r>
                        <a:rPr lang="en-US" sz="800" baseline="0" dirty="0"/>
                        <a:t> qualities to inanimate objects</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4"/>
                  </a:ext>
                </a:extLst>
              </a:tr>
              <a:tr h="223014">
                <a:tc>
                  <a:txBody>
                    <a:bodyPr/>
                    <a:lstStyle/>
                    <a:p>
                      <a:r>
                        <a:rPr lang="en-US" sz="800" dirty="0"/>
                        <a:t>simile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a comparison using “like” or “as”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rowSpan="2">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5"/>
                  </a:ext>
                </a:extLst>
              </a:tr>
              <a:tr h="223014">
                <a:tc>
                  <a:txBody>
                    <a:bodyPr/>
                    <a:lstStyle/>
                    <a:p>
                      <a:r>
                        <a:rPr lang="en-US" sz="800" dirty="0"/>
                        <a:t>hyperbole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deliberate/outrageous</a:t>
                      </a:r>
                      <a:r>
                        <a:rPr lang="en-US" sz="800" baseline="0" dirty="0"/>
                        <a:t> exaggeration</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vMerge="1">
                  <a:txBody>
                    <a:bodyPr/>
                    <a:lstStyle/>
                    <a:p>
                      <a:endParaRPr lang="en-US"/>
                    </a:p>
                  </a:txBody>
                  <a:tcPr/>
                </a:tc>
                <a:extLst>
                  <a:ext uri="{0D108BD9-81ED-4DB2-BD59-A6C34878D82A}">
                    <a16:rowId xmlns:a16="http://schemas.microsoft.com/office/drawing/2014/main" val="10006"/>
                  </a:ext>
                </a:extLst>
              </a:tr>
              <a:tr h="223014">
                <a:tc>
                  <a:txBody>
                    <a:bodyPr/>
                    <a:lstStyle/>
                    <a:p>
                      <a:r>
                        <a:rPr lang="en-US" sz="800" dirty="0"/>
                        <a:t>blank</a:t>
                      </a:r>
                      <a:r>
                        <a:rPr lang="en-US" sz="800" baseline="0" dirty="0"/>
                        <a:t> verse</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writing that has a rhythmic</a:t>
                      </a:r>
                      <a:r>
                        <a:rPr lang="en-US" sz="800" baseline="0" dirty="0"/>
                        <a:t> structure but doesn’t rhyme</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rowSpan="2">
                  <a:txBody>
                    <a:bodyPr/>
                    <a:lstStyle/>
                    <a:p>
                      <a:endParaRPr lang="en-US" sz="800" dirty="0">
                        <a:solidFill>
                          <a:srgbClr val="FFFFFF"/>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7"/>
                  </a:ext>
                </a:extLst>
              </a:tr>
              <a:tr h="22301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rhymed</a:t>
                      </a:r>
                      <a:r>
                        <a:rPr lang="en-US" sz="800" baseline="0" dirty="0"/>
                        <a:t> verse</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writing that has a rhythmic structure and uses rhyme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vMerge="1">
                  <a:txBody>
                    <a:bodyPr/>
                    <a:lstStyle/>
                    <a:p>
                      <a:endParaRPr lang="en-US"/>
                    </a:p>
                  </a:txBody>
                  <a:tcPr/>
                </a:tc>
                <a:extLst>
                  <a:ext uri="{0D108BD9-81ED-4DB2-BD59-A6C34878D82A}">
                    <a16:rowId xmlns:a16="http://schemas.microsoft.com/office/drawing/2014/main" val="10008"/>
                  </a:ext>
                </a:extLst>
              </a:tr>
              <a:tr h="223870">
                <a:tc>
                  <a:txBody>
                    <a:bodyPr/>
                    <a:lstStyle/>
                    <a:p>
                      <a:r>
                        <a:rPr lang="en-US" sz="800" dirty="0"/>
                        <a:t>prose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writing without a rhythmic structure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rowSpan="3">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09"/>
                  </a:ext>
                </a:extLst>
              </a:tr>
              <a:tr h="223870">
                <a:tc>
                  <a:txBody>
                    <a:bodyPr/>
                    <a:lstStyle/>
                    <a:p>
                      <a:r>
                        <a:rPr lang="en-US" sz="800" dirty="0"/>
                        <a:t>iamb</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a metrical foot consisting</a:t>
                      </a:r>
                      <a:r>
                        <a:rPr lang="en-US" sz="800" baseline="0" dirty="0"/>
                        <a:t> of two syllables</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vMerge="1">
                  <a:txBody>
                    <a:bodyPr/>
                    <a:lstStyle/>
                    <a:p>
                      <a:endParaRPr lang="en-US"/>
                    </a:p>
                  </a:txBody>
                  <a:tcPr/>
                </a:tc>
                <a:extLst>
                  <a:ext uri="{0D108BD9-81ED-4DB2-BD59-A6C34878D82A}">
                    <a16:rowId xmlns:a16="http://schemas.microsoft.com/office/drawing/2014/main" val="10010"/>
                  </a:ext>
                </a:extLst>
              </a:tr>
              <a:tr h="23078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iambic</a:t>
                      </a:r>
                      <a:r>
                        <a:rPr lang="en-US" sz="800" baseline="0" dirty="0"/>
                        <a:t> pentameter</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a line of verse with 5 pairs of stressed and unstressed beats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vMerge="1">
                  <a:txBody>
                    <a:bodyPr/>
                    <a:lstStyle/>
                    <a:p>
                      <a:endParaRPr lang="en-US"/>
                    </a:p>
                  </a:txBody>
                  <a:tcPr/>
                </a:tc>
                <a:extLst>
                  <a:ext uri="{0D108BD9-81ED-4DB2-BD59-A6C34878D82A}">
                    <a16:rowId xmlns:a16="http://schemas.microsoft.com/office/drawing/2014/main" val="10011"/>
                  </a:ext>
                </a:extLst>
              </a:tr>
              <a:tr h="230782">
                <a:tc>
                  <a:txBody>
                    <a:bodyPr/>
                    <a:lstStyle/>
                    <a:p>
                      <a:r>
                        <a:rPr lang="en-US" sz="800" dirty="0"/>
                        <a:t>soliloquy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a speech where a character speaks his thoughts out</a:t>
                      </a:r>
                      <a:r>
                        <a:rPr lang="en-US" sz="800" baseline="0" dirty="0"/>
                        <a:t> loud so that only the audience can hear them</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0000"/>
                    </a:solidFill>
                  </a:tcPr>
                </a:tc>
                <a:extLst>
                  <a:ext uri="{0D108BD9-81ED-4DB2-BD59-A6C34878D82A}">
                    <a16:rowId xmlns:a16="http://schemas.microsoft.com/office/drawing/2014/main" val="10012"/>
                  </a:ext>
                </a:extLst>
              </a:tr>
            </a:tbl>
          </a:graphicData>
        </a:graphic>
      </p:graphicFrame>
      <p:sp>
        <p:nvSpPr>
          <p:cNvPr id="11" name="Rectangle 10"/>
          <p:cNvSpPr/>
          <p:nvPr/>
        </p:nvSpPr>
        <p:spPr>
          <a:xfrm>
            <a:off x="1" y="16422"/>
            <a:ext cx="253999" cy="4458621"/>
          </a:xfrm>
          <a:prstGeom prst="rect">
            <a:avLst/>
          </a:prstGeom>
        </p:spPr>
        <p:style>
          <a:lnRef idx="2">
            <a:schemeClr val="dk1">
              <a:shade val="50000"/>
            </a:schemeClr>
          </a:lnRef>
          <a:fillRef idx="1">
            <a:schemeClr val="dk1"/>
          </a:fillRef>
          <a:effectRef idx="0">
            <a:schemeClr val="dk1"/>
          </a:effectRef>
          <a:fontRef idx="minor">
            <a:schemeClr val="lt1"/>
          </a:fontRef>
        </p:style>
        <p:txBody>
          <a:bodyPr vert="vert270" rtlCol="0" anchor="ctr"/>
          <a:lstStyle/>
          <a:p>
            <a:pPr algn="ctr"/>
            <a:r>
              <a:rPr lang="en-US" i="1" dirty="0">
                <a:solidFill>
                  <a:prstClr val="white"/>
                </a:solidFill>
                <a:latin typeface="Calibri"/>
              </a:rPr>
              <a:t>TWELFTH NIGHT </a:t>
            </a:r>
            <a:r>
              <a:rPr lang="en-US" dirty="0">
                <a:solidFill>
                  <a:prstClr val="white"/>
                </a:solidFill>
                <a:latin typeface="Calibri"/>
              </a:rPr>
              <a:t>   KO – YEAR 7</a:t>
            </a:r>
          </a:p>
        </p:txBody>
      </p:sp>
      <p:graphicFrame>
        <p:nvGraphicFramePr>
          <p:cNvPr id="12" name="Table 11"/>
          <p:cNvGraphicFramePr>
            <a:graphicFrameLocks noGrp="1"/>
          </p:cNvGraphicFramePr>
          <p:nvPr>
            <p:extLst>
              <p:ext uri="{D42A27DB-BD31-4B8C-83A1-F6EECF244321}">
                <p14:modId xmlns:p14="http://schemas.microsoft.com/office/powerpoint/2010/main" val="2933414893"/>
              </p:ext>
            </p:extLst>
          </p:nvPr>
        </p:nvGraphicFramePr>
        <p:xfrm>
          <a:off x="264160" y="3116953"/>
          <a:ext cx="6156960" cy="1127621"/>
        </p:xfrm>
        <a:graphic>
          <a:graphicData uri="http://schemas.openxmlformats.org/drawingml/2006/table">
            <a:tbl>
              <a:tblPr firstRow="1" bandRow="1">
                <a:tableStyleId>{5C22544A-7EE6-4342-B048-85BDC9FD1C3A}</a:tableStyleId>
              </a:tblPr>
              <a:tblGrid>
                <a:gridCol w="1379429">
                  <a:extLst>
                    <a:ext uri="{9D8B030D-6E8A-4147-A177-3AD203B41FA5}">
                      <a16:colId xmlns:a16="http://schemas.microsoft.com/office/drawing/2014/main" val="20000"/>
                    </a:ext>
                  </a:extLst>
                </a:gridCol>
                <a:gridCol w="4513371">
                  <a:extLst>
                    <a:ext uri="{9D8B030D-6E8A-4147-A177-3AD203B41FA5}">
                      <a16:colId xmlns:a16="http://schemas.microsoft.com/office/drawing/2014/main" val="20001"/>
                    </a:ext>
                  </a:extLst>
                </a:gridCol>
                <a:gridCol w="264160">
                  <a:extLst>
                    <a:ext uri="{9D8B030D-6E8A-4147-A177-3AD203B41FA5}">
                      <a16:colId xmlns:a16="http://schemas.microsoft.com/office/drawing/2014/main" val="20002"/>
                    </a:ext>
                  </a:extLst>
                </a:gridCol>
              </a:tblGrid>
              <a:tr h="221437">
                <a:tc gridSpan="2">
                  <a:txBody>
                    <a:bodyPr/>
                    <a:lstStyle/>
                    <a:p>
                      <a:pPr algn="ctr"/>
                      <a:r>
                        <a:rPr lang="en-US" sz="900" b="1" dirty="0">
                          <a:solidFill>
                            <a:schemeClr val="bg1"/>
                          </a:solidFill>
                        </a:rPr>
                        <a:t>Context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tc hMerge="1">
                  <a:txBody>
                    <a:bodyPr/>
                    <a:lstStyle/>
                    <a:p>
                      <a:endParaRPr lang="en-US"/>
                    </a:p>
                  </a:txBody>
                  <a:tcPr/>
                </a:tc>
                <a:tc>
                  <a:txBody>
                    <a:bodyPr/>
                    <a:lstStyle/>
                    <a:p>
                      <a:pPr algn="ctr"/>
                      <a:endParaRPr lang="en-US" sz="900" b="1" dirty="0">
                        <a:solidFill>
                          <a:schemeClr val="bg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228461">
                <a:tc>
                  <a:txBody>
                    <a:bodyPr/>
                    <a:lstStyle/>
                    <a:p>
                      <a:r>
                        <a:rPr lang="en-US" sz="800" dirty="0"/>
                        <a:t>Twelfth</a:t>
                      </a:r>
                      <a:r>
                        <a:rPr lang="en-US" sz="800" baseline="0" dirty="0"/>
                        <a:t> Night – the play</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Shakespeare</a:t>
                      </a:r>
                      <a:r>
                        <a:rPr lang="en-US" sz="800" baseline="0" dirty="0"/>
                        <a:t> is said to have written the play in 1601 at the end of Queen Elizabeth I’s reign.</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324774">
                <a:tc>
                  <a:txBody>
                    <a:bodyPr/>
                    <a:lstStyle/>
                    <a:p>
                      <a:r>
                        <a:rPr lang="en-US" sz="800" dirty="0"/>
                        <a:t>Twelfth</a:t>
                      </a:r>
                      <a:r>
                        <a:rPr lang="en-US" sz="800" baseline="0" dirty="0"/>
                        <a:t> Night – the holiday</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The holiday</a:t>
                      </a:r>
                      <a:r>
                        <a:rPr lang="en-US" sz="800" baseline="0" dirty="0"/>
                        <a:t> on January 6</a:t>
                      </a:r>
                      <a:r>
                        <a:rPr lang="en-US" sz="800" baseline="30000" dirty="0"/>
                        <a:t>th</a:t>
                      </a:r>
                      <a:r>
                        <a:rPr lang="en-US" sz="800" baseline="0" dirty="0"/>
                        <a:t> was the last night of the Christmas celebration and celebrated as a festival when everything was turned upside down. The chaotic world of Illyria reflects this.</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324774">
                <a:tc>
                  <a:txBody>
                    <a:bodyPr/>
                    <a:lstStyle/>
                    <a:p>
                      <a:r>
                        <a:rPr lang="en-US" sz="800" dirty="0"/>
                        <a:t>Puritans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Puritans</a:t>
                      </a:r>
                      <a:r>
                        <a:rPr lang="en-US" sz="800" baseline="0" dirty="0"/>
                        <a:t> were a religious group who opposed the theatre and other forms of entertainment. Elizabethan audiences would have been deeply unsympathetic to anyone behaving puritanically.</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422713193"/>
              </p:ext>
            </p:extLst>
          </p:nvPr>
        </p:nvGraphicFramePr>
        <p:xfrm>
          <a:off x="1" y="4236719"/>
          <a:ext cx="9156532" cy="2987040"/>
        </p:xfrm>
        <a:graphic>
          <a:graphicData uri="http://schemas.openxmlformats.org/drawingml/2006/table">
            <a:tbl>
              <a:tblPr firstRow="1" bandRow="1">
                <a:tableStyleId>{5940675A-B579-460E-94D1-54222C63F5DA}</a:tableStyleId>
              </a:tblPr>
              <a:tblGrid>
                <a:gridCol w="233679">
                  <a:extLst>
                    <a:ext uri="{9D8B030D-6E8A-4147-A177-3AD203B41FA5}">
                      <a16:colId xmlns:a16="http://schemas.microsoft.com/office/drawing/2014/main" val="20000"/>
                    </a:ext>
                  </a:extLst>
                </a:gridCol>
                <a:gridCol w="8922853">
                  <a:extLst>
                    <a:ext uri="{9D8B030D-6E8A-4147-A177-3AD203B41FA5}">
                      <a16:colId xmlns:a16="http://schemas.microsoft.com/office/drawing/2014/main" val="20001"/>
                    </a:ext>
                  </a:extLst>
                </a:gridCol>
              </a:tblGrid>
              <a:tr h="206639">
                <a:tc gridSpan="2">
                  <a:txBody>
                    <a:bodyPr/>
                    <a:lstStyle/>
                    <a:p>
                      <a:pPr algn="ctr"/>
                      <a:r>
                        <a:rPr lang="en-US" sz="800" b="1" dirty="0">
                          <a:solidFill>
                            <a:srgbClr val="FFFFFF"/>
                          </a:solidFill>
                        </a:rPr>
                        <a:t>Plot</a:t>
                      </a:r>
                    </a:p>
                  </a:txBody>
                  <a:tcPr>
                    <a:solidFill>
                      <a:schemeClr val="bg1">
                        <a:lumMod val="50000"/>
                      </a:schemeClr>
                    </a:solidFill>
                  </a:tcPr>
                </a:tc>
                <a:tc hMerge="1">
                  <a:txBody>
                    <a:bodyPr/>
                    <a:lstStyle/>
                    <a:p>
                      <a:endParaRPr lang="en-US" sz="1200" dirty="0">
                        <a:solidFill>
                          <a:schemeClr val="tx1"/>
                        </a:solidFill>
                      </a:endParaRPr>
                    </a:p>
                  </a:txBody>
                  <a:tcPr>
                    <a:solidFill>
                      <a:srgbClr val="FF00FF"/>
                    </a:solidFill>
                  </a:tcPr>
                </a:tc>
                <a:extLst>
                  <a:ext uri="{0D108BD9-81ED-4DB2-BD59-A6C34878D82A}">
                    <a16:rowId xmlns:a16="http://schemas.microsoft.com/office/drawing/2014/main" val="10000"/>
                  </a:ext>
                </a:extLst>
              </a:tr>
              <a:tr h="508703">
                <a:tc>
                  <a:txBody>
                    <a:bodyPr/>
                    <a:lstStyle/>
                    <a:p>
                      <a:r>
                        <a:rPr lang="en-US" sz="800" dirty="0"/>
                        <a:t>A1</a:t>
                      </a:r>
                    </a:p>
                  </a:txBody>
                  <a:tcPr>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kern="1200" baseline="0" dirty="0">
                          <a:solidFill>
                            <a:schemeClr val="tx1"/>
                          </a:solidFill>
                          <a:latin typeface="+mn-lt"/>
                          <a:ea typeface="+mn-ea"/>
                          <a:cs typeface="+mn-cs"/>
                        </a:rPr>
                        <a:t>The Duke of Illyria, </a:t>
                      </a:r>
                      <a:r>
                        <a:rPr lang="en-US" sz="800" kern="1200" baseline="0" dirty="0" err="1">
                          <a:solidFill>
                            <a:schemeClr val="tx1"/>
                          </a:solidFill>
                          <a:latin typeface="+mn-lt"/>
                          <a:ea typeface="+mn-ea"/>
                          <a:cs typeface="+mn-cs"/>
                        </a:rPr>
                        <a:t>Orsino</a:t>
                      </a:r>
                      <a:r>
                        <a:rPr lang="en-US" sz="800" kern="1200" baseline="0" dirty="0">
                          <a:solidFill>
                            <a:schemeClr val="tx1"/>
                          </a:solidFill>
                          <a:latin typeface="+mn-lt"/>
                          <a:ea typeface="+mn-ea"/>
                          <a:cs typeface="+mn-cs"/>
                        </a:rPr>
                        <a:t> is in love with Olivia, a lady who is mourning her brother who has said she will not be seen in public for seven years. Meanwhile, after a shipwreck, Viola finds herself washed up on the shore of Illyria. Believing her twin brother Sebastian is dead, she disguises herself as a man and takes a job in </a:t>
                      </a:r>
                      <a:r>
                        <a:rPr lang="en-US" sz="800" kern="1200" baseline="0" dirty="0" err="1">
                          <a:solidFill>
                            <a:schemeClr val="tx1"/>
                          </a:solidFill>
                          <a:latin typeface="+mn-lt"/>
                          <a:ea typeface="+mn-ea"/>
                          <a:cs typeface="+mn-cs"/>
                        </a:rPr>
                        <a:t>Orsino’s</a:t>
                      </a:r>
                      <a:r>
                        <a:rPr lang="en-US" sz="800" kern="1200" baseline="0" dirty="0">
                          <a:solidFill>
                            <a:schemeClr val="tx1"/>
                          </a:solidFill>
                          <a:latin typeface="+mn-lt"/>
                          <a:ea typeface="+mn-ea"/>
                          <a:cs typeface="+mn-cs"/>
                        </a:rPr>
                        <a:t> court. Viola (as </a:t>
                      </a:r>
                      <a:r>
                        <a:rPr lang="en-US" sz="800" kern="1200" baseline="0" dirty="0" err="1">
                          <a:solidFill>
                            <a:schemeClr val="tx1"/>
                          </a:solidFill>
                          <a:latin typeface="+mn-lt"/>
                          <a:ea typeface="+mn-ea"/>
                          <a:cs typeface="+mn-cs"/>
                        </a:rPr>
                        <a:t>Cesario</a:t>
                      </a:r>
                      <a:r>
                        <a:rPr lang="en-US" sz="800" kern="1200" baseline="0" dirty="0">
                          <a:solidFill>
                            <a:schemeClr val="tx1"/>
                          </a:solidFill>
                          <a:latin typeface="+mn-lt"/>
                          <a:ea typeface="+mn-ea"/>
                          <a:cs typeface="+mn-cs"/>
                        </a:rPr>
                        <a:t>) is sent by </a:t>
                      </a:r>
                      <a:r>
                        <a:rPr lang="en-US" sz="800" kern="1200" baseline="0" dirty="0" err="1">
                          <a:solidFill>
                            <a:schemeClr val="tx1"/>
                          </a:solidFill>
                          <a:latin typeface="+mn-lt"/>
                          <a:ea typeface="+mn-ea"/>
                          <a:cs typeface="+mn-cs"/>
                        </a:rPr>
                        <a:t>Orsino</a:t>
                      </a:r>
                      <a:r>
                        <a:rPr lang="en-US" sz="800" kern="1200" baseline="0" dirty="0">
                          <a:solidFill>
                            <a:schemeClr val="tx1"/>
                          </a:solidFill>
                          <a:latin typeface="+mn-lt"/>
                          <a:ea typeface="+mn-ea"/>
                          <a:cs typeface="+mn-cs"/>
                        </a:rPr>
                        <a:t> to woo Olivia on his behalf. She is unfortunately in love with </a:t>
                      </a:r>
                      <a:r>
                        <a:rPr lang="en-US" sz="800" kern="1200" baseline="0" dirty="0" err="1">
                          <a:solidFill>
                            <a:schemeClr val="tx1"/>
                          </a:solidFill>
                          <a:latin typeface="+mn-lt"/>
                          <a:ea typeface="+mn-ea"/>
                          <a:cs typeface="+mn-cs"/>
                        </a:rPr>
                        <a:t>Orsino</a:t>
                      </a:r>
                      <a:r>
                        <a:rPr lang="en-US" sz="800" kern="1200" baseline="0" dirty="0">
                          <a:solidFill>
                            <a:schemeClr val="tx1"/>
                          </a:solidFill>
                          <a:latin typeface="+mn-lt"/>
                          <a:ea typeface="+mn-ea"/>
                          <a:cs typeface="+mn-cs"/>
                        </a:rPr>
                        <a:t> herself. At Olivia’s house, her uncle Sir Toby Belch is encouraging his friend Sir Andrew </a:t>
                      </a:r>
                      <a:r>
                        <a:rPr lang="en-US" sz="800" kern="1200" baseline="0" dirty="0" err="1">
                          <a:solidFill>
                            <a:schemeClr val="tx1"/>
                          </a:solidFill>
                          <a:latin typeface="+mn-lt"/>
                          <a:ea typeface="+mn-ea"/>
                          <a:cs typeface="+mn-cs"/>
                        </a:rPr>
                        <a:t>Aguecheek</a:t>
                      </a:r>
                      <a:r>
                        <a:rPr lang="en-US" sz="800" kern="1200" baseline="0" dirty="0">
                          <a:solidFill>
                            <a:schemeClr val="tx1"/>
                          </a:solidFill>
                          <a:latin typeface="+mn-lt"/>
                          <a:ea typeface="+mn-ea"/>
                          <a:cs typeface="+mn-cs"/>
                        </a:rPr>
                        <a:t> to woo Olivia for himself. When </a:t>
                      </a:r>
                      <a:r>
                        <a:rPr lang="en-US" sz="800" kern="1200" baseline="0" dirty="0" err="1">
                          <a:solidFill>
                            <a:schemeClr val="tx1"/>
                          </a:solidFill>
                          <a:latin typeface="+mn-lt"/>
                          <a:ea typeface="+mn-ea"/>
                          <a:cs typeface="+mn-cs"/>
                        </a:rPr>
                        <a:t>Cesario</a:t>
                      </a:r>
                      <a:r>
                        <a:rPr lang="en-US" sz="800" kern="1200" baseline="0" dirty="0">
                          <a:solidFill>
                            <a:schemeClr val="tx1"/>
                          </a:solidFill>
                          <a:latin typeface="+mn-lt"/>
                          <a:ea typeface="+mn-ea"/>
                          <a:cs typeface="+mn-cs"/>
                        </a:rPr>
                        <a:t> arrives, Olivia falls in love with him (her) and sends </a:t>
                      </a:r>
                      <a:r>
                        <a:rPr lang="en-US" sz="800" kern="1200" baseline="0" dirty="0" err="1">
                          <a:solidFill>
                            <a:schemeClr val="tx1"/>
                          </a:solidFill>
                          <a:latin typeface="+mn-lt"/>
                          <a:ea typeface="+mn-ea"/>
                          <a:cs typeface="+mn-cs"/>
                        </a:rPr>
                        <a:t>Malvolio</a:t>
                      </a:r>
                      <a:r>
                        <a:rPr lang="en-US" sz="800" kern="1200" baseline="0" dirty="0">
                          <a:solidFill>
                            <a:schemeClr val="tx1"/>
                          </a:solidFill>
                          <a:latin typeface="+mn-lt"/>
                          <a:ea typeface="+mn-ea"/>
                          <a:cs typeface="+mn-cs"/>
                        </a:rPr>
                        <a:t> to give </a:t>
                      </a:r>
                      <a:r>
                        <a:rPr lang="en-US" sz="800" kern="1200" baseline="0" dirty="0" err="1">
                          <a:solidFill>
                            <a:schemeClr val="tx1"/>
                          </a:solidFill>
                          <a:latin typeface="+mn-lt"/>
                          <a:ea typeface="+mn-ea"/>
                          <a:cs typeface="+mn-cs"/>
                        </a:rPr>
                        <a:t>Cesario</a:t>
                      </a:r>
                      <a:r>
                        <a:rPr lang="en-US" sz="800" kern="1200" baseline="0" dirty="0">
                          <a:solidFill>
                            <a:schemeClr val="tx1"/>
                          </a:solidFill>
                          <a:latin typeface="+mn-lt"/>
                          <a:ea typeface="+mn-ea"/>
                          <a:cs typeface="+mn-cs"/>
                        </a:rPr>
                        <a:t> a ring of hers.</a:t>
                      </a:r>
                      <a:endParaRPr lang="en-US" sz="800" i="0" dirty="0"/>
                    </a:p>
                  </a:txBody>
                  <a:tcPr>
                    <a:solidFill>
                      <a:schemeClr val="bg1"/>
                    </a:solidFill>
                  </a:tcPr>
                </a:tc>
                <a:extLst>
                  <a:ext uri="{0D108BD9-81ED-4DB2-BD59-A6C34878D82A}">
                    <a16:rowId xmlns:a16="http://schemas.microsoft.com/office/drawing/2014/main" val="10001"/>
                  </a:ext>
                </a:extLst>
              </a:tr>
              <a:tr h="401608">
                <a:tc>
                  <a:txBody>
                    <a:bodyPr/>
                    <a:lstStyle/>
                    <a:p>
                      <a:r>
                        <a:rPr lang="en-US" sz="800" dirty="0"/>
                        <a:t>A2</a:t>
                      </a:r>
                    </a:p>
                  </a:txBody>
                  <a:tcPr>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kern="1200" baseline="0" dirty="0">
                          <a:solidFill>
                            <a:schemeClr val="tx1"/>
                          </a:solidFill>
                          <a:latin typeface="+mn-lt"/>
                          <a:ea typeface="+mn-ea"/>
                          <a:cs typeface="+mn-cs"/>
                        </a:rPr>
                        <a:t>Sebastian also washes up on Illyria’s shore and is saved by Antonio who becomes his friend. </a:t>
                      </a:r>
                      <a:r>
                        <a:rPr lang="en-US" sz="800" kern="1200" baseline="0" dirty="0" err="1">
                          <a:solidFill>
                            <a:schemeClr val="tx1"/>
                          </a:solidFill>
                          <a:latin typeface="+mn-lt"/>
                          <a:ea typeface="+mn-ea"/>
                          <a:cs typeface="+mn-cs"/>
                        </a:rPr>
                        <a:t>Malvolio</a:t>
                      </a:r>
                      <a:r>
                        <a:rPr lang="en-US" sz="800" kern="1200" baseline="0" dirty="0">
                          <a:solidFill>
                            <a:schemeClr val="tx1"/>
                          </a:solidFill>
                          <a:latin typeface="+mn-lt"/>
                          <a:ea typeface="+mn-ea"/>
                          <a:cs typeface="+mn-cs"/>
                        </a:rPr>
                        <a:t> delivers the ring to </a:t>
                      </a:r>
                      <a:r>
                        <a:rPr lang="en-US" sz="800" kern="1200" baseline="0" dirty="0" err="1">
                          <a:solidFill>
                            <a:schemeClr val="tx1"/>
                          </a:solidFill>
                          <a:latin typeface="+mn-lt"/>
                          <a:ea typeface="+mn-ea"/>
                          <a:cs typeface="+mn-cs"/>
                        </a:rPr>
                        <a:t>Cesario</a:t>
                      </a:r>
                      <a:r>
                        <a:rPr lang="en-US" sz="800" kern="1200" baseline="0" dirty="0">
                          <a:solidFill>
                            <a:schemeClr val="tx1"/>
                          </a:solidFill>
                          <a:latin typeface="+mn-lt"/>
                          <a:ea typeface="+mn-ea"/>
                          <a:cs typeface="+mn-cs"/>
                        </a:rPr>
                        <a:t> who </a:t>
                      </a:r>
                      <a:r>
                        <a:rPr lang="en-US" sz="800" kern="1200" baseline="0" dirty="0" err="1">
                          <a:solidFill>
                            <a:schemeClr val="tx1"/>
                          </a:solidFill>
                          <a:latin typeface="+mn-lt"/>
                          <a:ea typeface="+mn-ea"/>
                          <a:cs typeface="+mn-cs"/>
                        </a:rPr>
                        <a:t>realises</a:t>
                      </a:r>
                      <a:r>
                        <a:rPr lang="en-US" sz="800" kern="1200" baseline="0" dirty="0">
                          <a:solidFill>
                            <a:schemeClr val="tx1"/>
                          </a:solidFill>
                          <a:latin typeface="+mn-lt"/>
                          <a:ea typeface="+mn-ea"/>
                          <a:cs typeface="+mn-cs"/>
                        </a:rPr>
                        <a:t> that Olivia is in love with her (him). </a:t>
                      </a:r>
                      <a:r>
                        <a:rPr lang="en-US" sz="800" kern="1200" baseline="0" dirty="0" err="1">
                          <a:solidFill>
                            <a:schemeClr val="tx1"/>
                          </a:solidFill>
                          <a:latin typeface="+mn-lt"/>
                          <a:ea typeface="+mn-ea"/>
                          <a:cs typeface="+mn-cs"/>
                        </a:rPr>
                        <a:t>Orsino</a:t>
                      </a:r>
                      <a:r>
                        <a:rPr lang="en-US" sz="800" kern="1200" baseline="0" dirty="0">
                          <a:solidFill>
                            <a:schemeClr val="tx1"/>
                          </a:solidFill>
                          <a:latin typeface="+mn-lt"/>
                          <a:ea typeface="+mn-ea"/>
                          <a:cs typeface="+mn-cs"/>
                        </a:rPr>
                        <a:t> is still lovesick and tells </a:t>
                      </a:r>
                      <a:r>
                        <a:rPr lang="en-US" sz="800" kern="1200" baseline="0" dirty="0" err="1">
                          <a:solidFill>
                            <a:schemeClr val="tx1"/>
                          </a:solidFill>
                          <a:latin typeface="+mn-lt"/>
                          <a:ea typeface="+mn-ea"/>
                          <a:cs typeface="+mn-cs"/>
                        </a:rPr>
                        <a:t>Cesario</a:t>
                      </a:r>
                      <a:r>
                        <a:rPr lang="en-US" sz="800" kern="1200" baseline="0" dirty="0">
                          <a:solidFill>
                            <a:schemeClr val="tx1"/>
                          </a:solidFill>
                          <a:latin typeface="+mn-lt"/>
                          <a:ea typeface="+mn-ea"/>
                          <a:cs typeface="+mn-cs"/>
                        </a:rPr>
                        <a:t> to return to Olivia. Sir Toby, Air Andrew, </a:t>
                      </a:r>
                      <a:r>
                        <a:rPr lang="en-US" sz="800" kern="1200" baseline="0" dirty="0" err="1">
                          <a:solidFill>
                            <a:schemeClr val="tx1"/>
                          </a:solidFill>
                          <a:latin typeface="+mn-lt"/>
                          <a:ea typeface="+mn-ea"/>
                          <a:cs typeface="+mn-cs"/>
                        </a:rPr>
                        <a:t>Feste</a:t>
                      </a:r>
                      <a:r>
                        <a:rPr lang="en-US" sz="800" kern="1200" baseline="0" dirty="0">
                          <a:solidFill>
                            <a:schemeClr val="tx1"/>
                          </a:solidFill>
                          <a:latin typeface="+mn-lt"/>
                          <a:ea typeface="+mn-ea"/>
                          <a:cs typeface="+mn-cs"/>
                        </a:rPr>
                        <a:t> and Maria have a party. </a:t>
                      </a:r>
                      <a:r>
                        <a:rPr lang="en-US" sz="800" kern="1200" baseline="0" dirty="0" err="1">
                          <a:solidFill>
                            <a:schemeClr val="tx1"/>
                          </a:solidFill>
                          <a:latin typeface="+mn-lt"/>
                          <a:ea typeface="+mn-ea"/>
                          <a:cs typeface="+mn-cs"/>
                        </a:rPr>
                        <a:t>Malvolio</a:t>
                      </a:r>
                      <a:r>
                        <a:rPr lang="en-US" sz="800" kern="1200" baseline="0" dirty="0">
                          <a:solidFill>
                            <a:schemeClr val="tx1"/>
                          </a:solidFill>
                          <a:latin typeface="+mn-lt"/>
                          <a:ea typeface="+mn-ea"/>
                          <a:cs typeface="+mn-cs"/>
                        </a:rPr>
                        <a:t> tells them they are making too much noise and threatens Sir Toby that he will be banned from the house. Sir Toby and Maria plan revenge on him. They plant a letter to be found by </a:t>
                      </a:r>
                      <a:r>
                        <a:rPr lang="en-US" sz="800" kern="1200" baseline="0" dirty="0" err="1">
                          <a:solidFill>
                            <a:schemeClr val="tx1"/>
                          </a:solidFill>
                          <a:latin typeface="+mn-lt"/>
                          <a:ea typeface="+mn-ea"/>
                          <a:cs typeface="+mn-cs"/>
                        </a:rPr>
                        <a:t>Malvolio</a:t>
                      </a:r>
                      <a:r>
                        <a:rPr lang="en-US" sz="800" kern="1200" baseline="0" dirty="0">
                          <a:solidFill>
                            <a:schemeClr val="tx1"/>
                          </a:solidFill>
                          <a:latin typeface="+mn-lt"/>
                          <a:ea typeface="+mn-ea"/>
                          <a:cs typeface="+mn-cs"/>
                        </a:rPr>
                        <a:t> that makes him think that Olivia is in love with him.</a:t>
                      </a:r>
                    </a:p>
                  </a:txBody>
                  <a:tcPr>
                    <a:solidFill>
                      <a:schemeClr val="bg1"/>
                    </a:solidFill>
                  </a:tcPr>
                </a:tc>
                <a:extLst>
                  <a:ext uri="{0D108BD9-81ED-4DB2-BD59-A6C34878D82A}">
                    <a16:rowId xmlns:a16="http://schemas.microsoft.com/office/drawing/2014/main" val="10002"/>
                  </a:ext>
                </a:extLst>
              </a:tr>
              <a:tr h="495963">
                <a:tc>
                  <a:txBody>
                    <a:bodyPr/>
                    <a:lstStyle/>
                    <a:p>
                      <a:r>
                        <a:rPr lang="en-US" sz="800" dirty="0"/>
                        <a:t>A3</a:t>
                      </a:r>
                    </a:p>
                  </a:txBody>
                  <a:tcPr>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goes again to Olivia. Olivia tells </a:t>
                      </a: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outright that she loves him. </a:t>
                      </a: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leaves quickly as a result. Sir Andrew is jealous of </a:t>
                      </a: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so Sir Toby encourages him to challenge him to a duel. Meanwhile Sebastian and Antonio arrive in town and Antonio shares that he is in trouble with Duke </a:t>
                      </a:r>
                      <a:r>
                        <a:rPr lang="en-US" sz="800" i="0" kern="1200" baseline="0" dirty="0" err="1">
                          <a:solidFill>
                            <a:schemeClr val="tx1"/>
                          </a:solidFill>
                          <a:latin typeface="+mn-lt"/>
                          <a:ea typeface="+mn-ea"/>
                          <a:cs typeface="+mn-cs"/>
                        </a:rPr>
                        <a:t>Orsino</a:t>
                      </a:r>
                      <a:r>
                        <a:rPr lang="en-US" sz="800" i="0" kern="1200" baseline="0" dirty="0">
                          <a:solidFill>
                            <a:schemeClr val="tx1"/>
                          </a:solidFill>
                          <a:latin typeface="+mn-lt"/>
                          <a:ea typeface="+mn-ea"/>
                          <a:cs typeface="+mn-cs"/>
                        </a:rPr>
                        <a:t>. He gives Sebastian his purse of money to look after. </a:t>
                      </a:r>
                      <a:r>
                        <a:rPr lang="en-US" sz="800" i="0" kern="1200" baseline="0" dirty="0" err="1">
                          <a:solidFill>
                            <a:schemeClr val="tx1"/>
                          </a:solidFill>
                          <a:latin typeface="+mn-lt"/>
                          <a:ea typeface="+mn-ea"/>
                          <a:cs typeface="+mn-cs"/>
                        </a:rPr>
                        <a:t>Malvolio</a:t>
                      </a:r>
                      <a:r>
                        <a:rPr lang="en-US" sz="800" i="0" kern="1200" baseline="0" dirty="0">
                          <a:solidFill>
                            <a:schemeClr val="tx1"/>
                          </a:solidFill>
                          <a:latin typeface="+mn-lt"/>
                          <a:ea typeface="+mn-ea"/>
                          <a:cs typeface="+mn-cs"/>
                        </a:rPr>
                        <a:t> appears in front of Olivia wearing cross-gartered yellow stockings and acts like they have a relationship. Olivia thinks he has gone mad and tells Maria to look after him. Sir Toby and Maria lock </a:t>
                      </a:r>
                      <a:r>
                        <a:rPr lang="en-US" sz="800" i="0" kern="1200" baseline="0" dirty="0" err="1">
                          <a:solidFill>
                            <a:schemeClr val="tx1"/>
                          </a:solidFill>
                          <a:latin typeface="+mn-lt"/>
                          <a:ea typeface="+mn-ea"/>
                          <a:cs typeface="+mn-cs"/>
                        </a:rPr>
                        <a:t>Malvolio</a:t>
                      </a:r>
                      <a:r>
                        <a:rPr lang="en-US" sz="800" i="0" kern="1200" baseline="0" dirty="0">
                          <a:solidFill>
                            <a:schemeClr val="tx1"/>
                          </a:solidFill>
                          <a:latin typeface="+mn-lt"/>
                          <a:ea typeface="+mn-ea"/>
                          <a:cs typeface="+mn-cs"/>
                        </a:rPr>
                        <a:t> up as mad. Sir Andrew challenges </a:t>
                      </a: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to a duel but Antonio turns up and thinking </a:t>
                      </a: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is Sebastian, fights Sir Andrew instead. Antonio is arrested by the police and asks “Sebastian” for his money but </a:t>
                      </a:r>
                      <a:r>
                        <a:rPr lang="en-US" sz="800" i="0" kern="1200" baseline="0" dirty="0" err="1">
                          <a:solidFill>
                            <a:schemeClr val="tx1"/>
                          </a:solidFill>
                          <a:latin typeface="+mn-lt"/>
                          <a:ea typeface="+mn-ea"/>
                          <a:cs typeface="+mn-cs"/>
                        </a:rPr>
                        <a:t>Cesario</a:t>
                      </a:r>
                      <a:r>
                        <a:rPr lang="en-US" sz="800" i="0" kern="1200" baseline="0" dirty="0">
                          <a:solidFill>
                            <a:schemeClr val="tx1"/>
                          </a:solidFill>
                          <a:latin typeface="+mn-lt"/>
                          <a:ea typeface="+mn-ea"/>
                          <a:cs typeface="+mn-cs"/>
                        </a:rPr>
                        <a:t> obviously doesn’t know what he is talking about.</a:t>
                      </a:r>
                      <a:endParaRPr lang="en-US" sz="800" i="0" dirty="0"/>
                    </a:p>
                  </a:txBody>
                  <a:tcPr>
                    <a:solidFill>
                      <a:schemeClr val="bg1"/>
                    </a:solidFill>
                  </a:tcPr>
                </a:tc>
                <a:extLst>
                  <a:ext uri="{0D108BD9-81ED-4DB2-BD59-A6C34878D82A}">
                    <a16:rowId xmlns:a16="http://schemas.microsoft.com/office/drawing/2014/main" val="10003"/>
                  </a:ext>
                </a:extLst>
              </a:tr>
              <a:tr h="287136">
                <a:tc>
                  <a:txBody>
                    <a:bodyPr/>
                    <a:lstStyle/>
                    <a:p>
                      <a:r>
                        <a:rPr lang="en-US" sz="800" dirty="0"/>
                        <a:t>A4</a:t>
                      </a:r>
                    </a:p>
                  </a:txBody>
                  <a:tcPr>
                    <a:solidFill>
                      <a:schemeClr val="bg1"/>
                    </a:solidFill>
                  </a:tcPr>
                </a:tc>
                <a:tc>
                  <a:txBody>
                    <a:bodyPr/>
                    <a:lstStyle/>
                    <a:p>
                      <a:r>
                        <a:rPr lang="en-US" sz="800" i="0" dirty="0"/>
                        <a:t>The</a:t>
                      </a:r>
                      <a:r>
                        <a:rPr lang="en-US" sz="800" i="0" baseline="0" dirty="0"/>
                        <a:t> real Sebastian arrives and Sir Andrew hits him thinking he is </a:t>
                      </a:r>
                      <a:r>
                        <a:rPr lang="en-US" sz="800" i="0" baseline="0" dirty="0" err="1"/>
                        <a:t>Cesario</a:t>
                      </a:r>
                      <a:r>
                        <a:rPr lang="en-US" sz="800" i="0" baseline="0" dirty="0"/>
                        <a:t>. Sebastian fights back and beats Sir Andrew and Sir Toby. Olivia arrives and takes “</a:t>
                      </a:r>
                      <a:r>
                        <a:rPr lang="en-US" sz="800" i="0" baseline="0" dirty="0" err="1"/>
                        <a:t>Cesario</a:t>
                      </a:r>
                      <a:r>
                        <a:rPr lang="en-US" sz="800" i="0" baseline="0" dirty="0"/>
                        <a:t>” inside with her – Sebastian falls in love with her. </a:t>
                      </a:r>
                      <a:r>
                        <a:rPr lang="en-US" sz="800" i="0" baseline="0" dirty="0" err="1"/>
                        <a:t>Malvolio</a:t>
                      </a:r>
                      <a:r>
                        <a:rPr lang="en-US" sz="800" i="0" baseline="0" dirty="0"/>
                        <a:t> is locked up in a dungeon and is teased by </a:t>
                      </a:r>
                      <a:r>
                        <a:rPr lang="en-US" sz="800" i="0" baseline="0" dirty="0" err="1"/>
                        <a:t>Feste</a:t>
                      </a:r>
                      <a:r>
                        <a:rPr lang="en-US" sz="800" i="0" baseline="0" dirty="0"/>
                        <a:t> who is dressed as a priest. Olivia asks “</a:t>
                      </a:r>
                      <a:r>
                        <a:rPr lang="en-US" sz="800" i="0" baseline="0" dirty="0" err="1"/>
                        <a:t>Cesario</a:t>
                      </a:r>
                      <a:r>
                        <a:rPr lang="en-US" sz="800" i="0" baseline="0" dirty="0"/>
                        <a:t>” to marry her and Sebastian agrees.</a:t>
                      </a:r>
                      <a:endParaRPr lang="en-US" sz="800" i="0" dirty="0"/>
                    </a:p>
                  </a:txBody>
                  <a:tcPr>
                    <a:solidFill>
                      <a:schemeClr val="bg1"/>
                    </a:solidFill>
                  </a:tcPr>
                </a:tc>
                <a:extLst>
                  <a:ext uri="{0D108BD9-81ED-4DB2-BD59-A6C34878D82A}">
                    <a16:rowId xmlns:a16="http://schemas.microsoft.com/office/drawing/2014/main" val="10004"/>
                  </a:ext>
                </a:extLst>
              </a:tr>
              <a:tr h="294513">
                <a:tc>
                  <a:txBody>
                    <a:bodyPr/>
                    <a:lstStyle/>
                    <a:p>
                      <a:r>
                        <a:rPr lang="en-US" sz="800" dirty="0"/>
                        <a:t>A5</a:t>
                      </a:r>
                    </a:p>
                  </a:txBody>
                  <a:tcPr>
                    <a:solidFill>
                      <a:schemeClr val="bg1"/>
                    </a:solidFill>
                  </a:tcPr>
                </a:tc>
                <a:tc>
                  <a:txBody>
                    <a:bodyPr/>
                    <a:lstStyle/>
                    <a:p>
                      <a:pPr algn="just"/>
                      <a:r>
                        <a:rPr lang="en-GB" sz="800" i="0" dirty="0"/>
                        <a:t>Antonio is brought to talk with </a:t>
                      </a:r>
                      <a:r>
                        <a:rPr lang="en-GB" sz="800" i="0" dirty="0" err="1"/>
                        <a:t>Orsino</a:t>
                      </a:r>
                      <a:r>
                        <a:rPr lang="en-GB" sz="800" i="0" dirty="0"/>
                        <a:t>, and upon seeing </a:t>
                      </a:r>
                      <a:r>
                        <a:rPr lang="en-GB" sz="800" i="0" dirty="0" err="1"/>
                        <a:t>Cesario</a:t>
                      </a:r>
                      <a:r>
                        <a:rPr lang="en-GB" sz="800" i="0" dirty="0"/>
                        <a:t>, he accuses him of betrayal. Just then, the real Sebastian arrives to apologise for fighting Sir Toby. The twins see each other and discover that they are both alive. </a:t>
                      </a:r>
                      <a:r>
                        <a:rPr lang="en-GB" sz="800" i="0" dirty="0" err="1"/>
                        <a:t>Orsino's</a:t>
                      </a:r>
                      <a:r>
                        <a:rPr lang="en-GB" sz="800" i="0" dirty="0"/>
                        <a:t> fool, </a:t>
                      </a:r>
                      <a:r>
                        <a:rPr lang="en-GB" sz="800" i="0" dirty="0" err="1"/>
                        <a:t>Feste</a:t>
                      </a:r>
                      <a:r>
                        <a:rPr lang="en-GB" sz="800" i="0" dirty="0"/>
                        <a:t>, brings a letter from Malvolio, and on his release, Maria's letter is revealed to be fraudulent. Malvolio departs promising revenge. Maria and Sir Toby have already married in celebration of the success of their plot against the steward.</a:t>
                      </a:r>
                    </a:p>
                    <a:p>
                      <a:pPr algn="just"/>
                      <a:r>
                        <a:rPr lang="en-GB" sz="800" i="0" dirty="0"/>
                        <a:t>The play ends as </a:t>
                      </a:r>
                      <a:r>
                        <a:rPr lang="en-GB" sz="800" i="0" dirty="0" err="1"/>
                        <a:t>Orsino</a:t>
                      </a:r>
                      <a:r>
                        <a:rPr lang="en-GB" sz="800" i="0" dirty="0"/>
                        <a:t> approves the union between Olivia and Sebastian.  Realising his own attraction to '</a:t>
                      </a:r>
                      <a:r>
                        <a:rPr lang="en-GB" sz="800" i="0" dirty="0" err="1"/>
                        <a:t>Cesario</a:t>
                      </a:r>
                      <a:r>
                        <a:rPr lang="en-GB" sz="800" i="0" dirty="0"/>
                        <a:t>', </a:t>
                      </a:r>
                      <a:r>
                        <a:rPr lang="en-GB" sz="800" i="0" dirty="0" err="1"/>
                        <a:t>Orsino</a:t>
                      </a:r>
                      <a:r>
                        <a:rPr lang="en-GB" sz="800" i="0" dirty="0"/>
                        <a:t> promises that once Viola is dressed as a woman again, they will be married as well.</a:t>
                      </a:r>
                    </a:p>
                    <a:p>
                      <a:endParaRPr lang="en-US" sz="800" i="1" dirty="0"/>
                    </a:p>
                    <a:p>
                      <a:endParaRPr lang="en-US" sz="800" i="1" dirty="0"/>
                    </a:p>
                  </a:txBody>
                  <a:tcPr>
                    <a:solidFill>
                      <a:schemeClr val="bg1"/>
                    </a:solidFill>
                  </a:tcPr>
                </a:tc>
                <a:extLst>
                  <a:ext uri="{0D108BD9-81ED-4DB2-BD59-A6C34878D82A}">
                    <a16:rowId xmlns:a16="http://schemas.microsoft.com/office/drawing/2014/main" val="10005"/>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840177716"/>
              </p:ext>
            </p:extLst>
          </p:nvPr>
        </p:nvGraphicFramePr>
        <p:xfrm>
          <a:off x="3828099" y="6263"/>
          <a:ext cx="2582861" cy="3098151"/>
        </p:xfrm>
        <a:graphic>
          <a:graphicData uri="http://schemas.openxmlformats.org/drawingml/2006/table">
            <a:tbl>
              <a:tblPr firstRow="1" bandRow="1">
                <a:tableStyleId>{5C22544A-7EE6-4342-B048-85BDC9FD1C3A}</a:tableStyleId>
              </a:tblPr>
              <a:tblGrid>
                <a:gridCol w="2328567">
                  <a:extLst>
                    <a:ext uri="{9D8B030D-6E8A-4147-A177-3AD203B41FA5}">
                      <a16:colId xmlns:a16="http://schemas.microsoft.com/office/drawing/2014/main" val="20000"/>
                    </a:ext>
                  </a:extLst>
                </a:gridCol>
                <a:gridCol w="254294">
                  <a:extLst>
                    <a:ext uri="{9D8B030D-6E8A-4147-A177-3AD203B41FA5}">
                      <a16:colId xmlns:a16="http://schemas.microsoft.com/office/drawing/2014/main" val="20001"/>
                    </a:ext>
                  </a:extLst>
                </a:gridCol>
              </a:tblGrid>
              <a:tr h="183588">
                <a:tc>
                  <a:txBody>
                    <a:bodyPr/>
                    <a:lstStyle/>
                    <a:p>
                      <a:pPr algn="ctr"/>
                      <a:r>
                        <a:rPr lang="en-US" sz="900" b="1" dirty="0">
                          <a:solidFill>
                            <a:schemeClr val="bg1"/>
                          </a:solidFill>
                        </a:rPr>
                        <a:t>Characters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tc>
                  <a:txBody>
                    <a:bodyPr/>
                    <a:lstStyle/>
                    <a:p>
                      <a:pPr algn="ctr"/>
                      <a:endParaRPr lang="en-US" sz="900" b="1" dirty="0">
                        <a:solidFill>
                          <a:schemeClr val="bg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269262">
                <a:tc>
                  <a:txBody>
                    <a:bodyPr/>
                    <a:lstStyle/>
                    <a:p>
                      <a:r>
                        <a:rPr lang="en-US" sz="800" dirty="0"/>
                        <a:t>Viola – Shipwrecked</a:t>
                      </a:r>
                      <a:r>
                        <a:rPr lang="en-US" sz="800" baseline="0" dirty="0"/>
                        <a:t> girl who disguises herself as a man </a:t>
                      </a:r>
                      <a:r>
                        <a:rPr lang="en-US" sz="800" baseline="0" dirty="0" err="1"/>
                        <a:t>Cesario</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26926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Sebastian - Viola’s twin brother who</a:t>
                      </a:r>
                      <a:r>
                        <a:rPr lang="en-US" sz="800" baseline="0" dirty="0"/>
                        <a:t> </a:t>
                      </a:r>
                      <a:r>
                        <a:rPr lang="en-US" sz="800" dirty="0"/>
                        <a:t>thinks she’s dead.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26926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baseline="0" dirty="0" err="1"/>
                        <a:t>Orsino</a:t>
                      </a:r>
                      <a:r>
                        <a:rPr lang="en-US" sz="800" baseline="0" dirty="0"/>
                        <a:t> – T</a:t>
                      </a:r>
                      <a:r>
                        <a:rPr lang="en-US" sz="800" dirty="0"/>
                        <a:t>he Duke of Illyria</a:t>
                      </a:r>
                      <a:r>
                        <a:rPr lang="en-US" sz="800" baseline="0" dirty="0"/>
                        <a:t> who</a:t>
                      </a:r>
                      <a:r>
                        <a:rPr lang="en-US" sz="800" dirty="0"/>
                        <a:t> is in love with Olivia.</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26926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Olivia - She is a rich countess who is mourning</a:t>
                      </a:r>
                      <a:r>
                        <a:rPr lang="en-US" sz="800" baseline="0" dirty="0"/>
                        <a:t> but falls in love with </a:t>
                      </a:r>
                      <a:r>
                        <a:rPr lang="en-US" sz="800" baseline="0" dirty="0" err="1"/>
                        <a:t>Cesario</a:t>
                      </a:r>
                      <a:r>
                        <a:rPr lang="en-US" sz="800" baseline="0" dirty="0"/>
                        <a:t>.</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4"/>
                  </a:ext>
                </a:extLst>
              </a:tr>
              <a:tr h="17134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Maria - Olivia’s maid</a:t>
                      </a:r>
                      <a:r>
                        <a:rPr lang="en-US" sz="800" baseline="0" dirty="0"/>
                        <a:t> who</a:t>
                      </a:r>
                      <a:r>
                        <a:rPr lang="en-US" sz="800" dirty="0"/>
                        <a:t> likes Sir Toby.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5"/>
                  </a:ext>
                </a:extLst>
              </a:tr>
              <a:tr h="21779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Sir Toby Belch - Olivia’s uncle who is always drunk.</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6"/>
                  </a:ext>
                </a:extLst>
              </a:tr>
              <a:tr h="269262">
                <a:tc>
                  <a:txBody>
                    <a:bodyPr/>
                    <a:lstStyle/>
                    <a:p>
                      <a:pPr algn="l"/>
                      <a:r>
                        <a:rPr lang="en-US" sz="800" dirty="0"/>
                        <a:t>Sir Andrew </a:t>
                      </a:r>
                      <a:r>
                        <a:rPr lang="en-US" sz="800" dirty="0" err="1"/>
                        <a:t>Aguecheek</a:t>
                      </a:r>
                      <a:r>
                        <a:rPr lang="en-US" sz="800" dirty="0"/>
                        <a:t> – A drunk who hopes to marry Olivia.</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7"/>
                  </a:ext>
                </a:extLst>
              </a:tr>
              <a:tr h="17134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err="1"/>
                        <a:t>Feste</a:t>
                      </a:r>
                      <a:r>
                        <a:rPr lang="en-US" sz="800" dirty="0"/>
                        <a:t> – Olivia’s fool and clown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8"/>
                  </a:ext>
                </a:extLst>
              </a:tr>
              <a:tr h="26926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err="1"/>
                        <a:t>Malvolio</a:t>
                      </a:r>
                      <a:r>
                        <a:rPr lang="en-US" sz="800" dirty="0"/>
                        <a:t> – Olivia’s chief servant who secretly likes her.</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09"/>
                  </a:ext>
                </a:extLst>
              </a:tr>
              <a:tr h="18424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dirty="0"/>
                        <a:t>Antonio – Rescues Sebastian after the shipwreck.</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tx1"/>
                    </a:solidFill>
                  </a:tcPr>
                </a:tc>
                <a:extLst>
                  <a:ext uri="{0D108BD9-81ED-4DB2-BD59-A6C34878D82A}">
                    <a16:rowId xmlns:a16="http://schemas.microsoft.com/office/drawing/2014/main" val="10010"/>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08016414"/>
              </p:ext>
            </p:extLst>
          </p:nvPr>
        </p:nvGraphicFramePr>
        <p:xfrm>
          <a:off x="6228080" y="905"/>
          <a:ext cx="2928452" cy="4371802"/>
        </p:xfrm>
        <a:graphic>
          <a:graphicData uri="http://schemas.openxmlformats.org/drawingml/2006/table">
            <a:tbl>
              <a:tblPr firstRow="1" bandRow="1">
                <a:tableStyleId>{5C22544A-7EE6-4342-B048-85BDC9FD1C3A}</a:tableStyleId>
              </a:tblPr>
              <a:tblGrid>
                <a:gridCol w="853440">
                  <a:extLst>
                    <a:ext uri="{9D8B030D-6E8A-4147-A177-3AD203B41FA5}">
                      <a16:colId xmlns:a16="http://schemas.microsoft.com/office/drawing/2014/main" val="20000"/>
                    </a:ext>
                  </a:extLst>
                </a:gridCol>
                <a:gridCol w="2075012">
                  <a:extLst>
                    <a:ext uri="{9D8B030D-6E8A-4147-A177-3AD203B41FA5}">
                      <a16:colId xmlns:a16="http://schemas.microsoft.com/office/drawing/2014/main" val="20001"/>
                    </a:ext>
                  </a:extLst>
                </a:gridCol>
              </a:tblGrid>
              <a:tr h="203849">
                <a:tc gridSpan="2">
                  <a:txBody>
                    <a:bodyPr/>
                    <a:lstStyle/>
                    <a:p>
                      <a:pPr algn="ctr"/>
                      <a:r>
                        <a:rPr lang="en-US" sz="800" b="1" dirty="0">
                          <a:solidFill>
                            <a:schemeClr val="bg1"/>
                          </a:solidFill>
                        </a:rPr>
                        <a:t>Key Vocabulary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tc hMerge="1">
                  <a:txBody>
                    <a:bodyPr/>
                    <a:lstStyle/>
                    <a:p>
                      <a:pPr algn="ctr"/>
                      <a:endParaRPr lang="en-US" b="1"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03849">
                <a:tc>
                  <a:txBody>
                    <a:bodyPr/>
                    <a:lstStyle/>
                    <a:p>
                      <a:r>
                        <a:rPr lang="en-US" sz="800" dirty="0">
                          <a:solidFill>
                            <a:schemeClr val="bg1"/>
                          </a:solidFill>
                        </a:rPr>
                        <a:t>Adjective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tc>
                  <a:txBody>
                    <a:bodyPr/>
                    <a:lstStyle/>
                    <a:p>
                      <a:r>
                        <a:rPr lang="en-US" sz="800" dirty="0">
                          <a:solidFill>
                            <a:schemeClr val="bg1"/>
                          </a:solidFill>
                        </a:rPr>
                        <a:t>Meaning</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1"/>
                  </a:ext>
                </a:extLst>
              </a:tr>
              <a:tr h="203849">
                <a:tc>
                  <a:txBody>
                    <a:bodyPr/>
                    <a:lstStyle/>
                    <a:p>
                      <a:r>
                        <a:rPr lang="en-US" sz="800" dirty="0"/>
                        <a:t>melodramatic</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exaggerated</a:t>
                      </a:r>
                      <a:r>
                        <a:rPr lang="en-US" sz="800" baseline="0" dirty="0"/>
                        <a:t> and emotional or sentimental</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03849">
                <a:tc>
                  <a:txBody>
                    <a:bodyPr/>
                    <a:lstStyle/>
                    <a:p>
                      <a:r>
                        <a:rPr lang="en-US" sz="800" dirty="0"/>
                        <a:t>contemptuous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expressing</a:t>
                      </a:r>
                      <a:r>
                        <a:rPr lang="en-US" sz="800" baseline="0" dirty="0"/>
                        <a:t> disapproval or disrespect</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20335">
                <a:tc>
                  <a:txBody>
                    <a:bodyPr/>
                    <a:lstStyle/>
                    <a:p>
                      <a:r>
                        <a:rPr lang="en-US" sz="800" dirty="0"/>
                        <a:t>puritanical</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having a strict moral attitude towards self-indulgence or sex</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03849">
                <a:tc>
                  <a:txBody>
                    <a:bodyPr/>
                    <a:lstStyle/>
                    <a:p>
                      <a:r>
                        <a:rPr lang="en-US" sz="800" dirty="0"/>
                        <a:t>pompous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affectedly grand, solemn or self-important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03849">
                <a:tc>
                  <a:txBody>
                    <a:bodyPr/>
                    <a:lstStyle/>
                    <a:p>
                      <a:r>
                        <a:rPr lang="en-US" sz="800" dirty="0"/>
                        <a:t>unrequited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love that is not returned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03849">
                <a:tc>
                  <a:txBody>
                    <a:bodyPr/>
                    <a:lstStyle/>
                    <a:p>
                      <a:r>
                        <a:rPr lang="en-US" sz="800" dirty="0">
                          <a:solidFill>
                            <a:srgbClr val="FFFFFF"/>
                          </a:solidFill>
                        </a:rPr>
                        <a:t>Verb</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7F7F7F"/>
                    </a:solidFill>
                  </a:tcPr>
                </a:tc>
                <a:tc>
                  <a:txBody>
                    <a:bodyPr/>
                    <a:lstStyle/>
                    <a:p>
                      <a:r>
                        <a:rPr lang="en-US" sz="800" dirty="0">
                          <a:solidFill>
                            <a:srgbClr val="FFFFFF"/>
                          </a:solidFill>
                        </a:rPr>
                        <a:t>Definition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7F7F7F"/>
                    </a:solidFill>
                  </a:tcPr>
                </a:tc>
                <a:extLst>
                  <a:ext uri="{0D108BD9-81ED-4DB2-BD59-A6C34878D82A}">
                    <a16:rowId xmlns:a16="http://schemas.microsoft.com/office/drawing/2014/main" val="10007"/>
                  </a:ext>
                </a:extLst>
              </a:tr>
              <a:tr h="203849">
                <a:tc>
                  <a:txBody>
                    <a:bodyPr/>
                    <a:lstStyle/>
                    <a:p>
                      <a:r>
                        <a:rPr lang="en-US" sz="800" dirty="0">
                          <a:solidFill>
                            <a:schemeClr val="tx1"/>
                          </a:solidFill>
                        </a:rPr>
                        <a:t>exasperate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irritate intensely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203849">
                <a:tc>
                  <a:txBody>
                    <a:bodyPr/>
                    <a:lstStyle/>
                    <a:p>
                      <a:r>
                        <a:rPr lang="en-US" sz="800" dirty="0">
                          <a:solidFill>
                            <a:schemeClr val="tx1"/>
                          </a:solidFill>
                        </a:rPr>
                        <a:t>masquerade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pretend to be someone one</a:t>
                      </a:r>
                      <a:r>
                        <a:rPr lang="en-US" sz="800" baseline="0" dirty="0"/>
                        <a:t> is not</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203849">
                <a:tc>
                  <a:txBody>
                    <a:bodyPr/>
                    <a:lstStyle/>
                    <a:p>
                      <a:r>
                        <a:rPr lang="en-US" sz="800" dirty="0"/>
                        <a:t>woo</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try to gain the love of</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r h="203849">
                <a:tc>
                  <a:txBody>
                    <a:bodyPr/>
                    <a:lstStyle/>
                    <a:p>
                      <a:r>
                        <a:rPr lang="en-US" sz="800" dirty="0"/>
                        <a:t>lament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passionate expression of grief or sorrow</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11"/>
                  </a:ext>
                </a:extLst>
              </a:tr>
              <a:tr h="203849">
                <a:tc>
                  <a:txBody>
                    <a:bodyPr/>
                    <a:lstStyle/>
                    <a:p>
                      <a:r>
                        <a:rPr lang="en-US" sz="800" dirty="0">
                          <a:solidFill>
                            <a:schemeClr val="tx1"/>
                          </a:solidFill>
                        </a:rPr>
                        <a:t>loathe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hate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12"/>
                  </a:ext>
                </a:extLst>
              </a:tr>
              <a:tr h="203849">
                <a:tc>
                  <a:txBody>
                    <a:bodyPr/>
                    <a:lstStyle/>
                    <a:p>
                      <a:r>
                        <a:rPr lang="en-US" sz="800" dirty="0">
                          <a:solidFill>
                            <a:schemeClr val="bg1"/>
                          </a:solidFill>
                        </a:rPr>
                        <a:t>Noun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tc>
                  <a:txBody>
                    <a:bodyPr/>
                    <a:lstStyle/>
                    <a:p>
                      <a:r>
                        <a:rPr lang="en-US" sz="800" dirty="0">
                          <a:solidFill>
                            <a:schemeClr val="bg1"/>
                          </a:solidFill>
                        </a:rPr>
                        <a:t>Definition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13"/>
                  </a:ext>
                </a:extLst>
              </a:tr>
              <a:tr h="203849">
                <a:tc>
                  <a:txBody>
                    <a:bodyPr/>
                    <a:lstStyle/>
                    <a:p>
                      <a:r>
                        <a:rPr lang="en-US" sz="800" dirty="0">
                          <a:solidFill>
                            <a:schemeClr val="tx1"/>
                          </a:solidFill>
                        </a:rPr>
                        <a:t>turmoil</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state of disturbance, confusion or uncertainty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14"/>
                  </a:ext>
                </a:extLst>
              </a:tr>
              <a:tr h="203849">
                <a:tc>
                  <a:txBody>
                    <a:bodyPr/>
                    <a:lstStyle/>
                    <a:p>
                      <a:r>
                        <a:rPr lang="en-US" sz="800" dirty="0">
                          <a:solidFill>
                            <a:schemeClr val="tx1"/>
                          </a:solidFill>
                        </a:rPr>
                        <a:t>revelry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r>
                        <a:rPr lang="en-US" sz="800" dirty="0"/>
                        <a:t>noisy</a:t>
                      </a:r>
                      <a:r>
                        <a:rPr lang="en-US" sz="800" baseline="0" dirty="0"/>
                        <a:t> partying</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15"/>
                  </a:ext>
                </a:extLst>
              </a:tr>
              <a:tr h="287482">
                <a:tc>
                  <a:txBody>
                    <a:bodyPr/>
                    <a:lstStyle/>
                    <a:p>
                      <a:r>
                        <a:rPr lang="en-US" sz="800" dirty="0">
                          <a:solidFill>
                            <a:schemeClr val="tx1"/>
                          </a:solidFill>
                        </a:rPr>
                        <a:t>predicament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difficult or embarrassing situation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203849">
                <a:tc>
                  <a:txBody>
                    <a:bodyPr/>
                    <a:lstStyle/>
                    <a:p>
                      <a:r>
                        <a:rPr lang="en-US" sz="800" dirty="0"/>
                        <a:t>mayhem</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dirty="0"/>
                        <a:t>chaos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203849">
                <a:tc>
                  <a:txBody>
                    <a:bodyPr/>
                    <a:lstStyle/>
                    <a:p>
                      <a:r>
                        <a:rPr lang="en-US" sz="800" dirty="0"/>
                        <a:t>ignominy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US" sz="800" baseline="0" dirty="0"/>
                        <a:t>public shame or disgrace</a:t>
                      </a:r>
                      <a:endParaRPr lang="en-US" sz="8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21046555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289</TotalTime>
  <Words>1046</Words>
  <Application>Microsoft Office PowerPoint</Application>
  <PresentationFormat>On-screen Show (4:3)</PresentationFormat>
  <Paragraphs>94</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Nutbeem</dc:creator>
  <cp:lastModifiedBy>Alyse Strachan</cp:lastModifiedBy>
  <cp:revision>19</cp:revision>
  <dcterms:created xsi:type="dcterms:W3CDTF">2018-03-10T12:08:00Z</dcterms:created>
  <dcterms:modified xsi:type="dcterms:W3CDTF">2019-10-08T10:37:00Z</dcterms:modified>
</cp:coreProperties>
</file>