
<file path=[Content_Types].xml><?xml version="1.0" encoding="utf-8"?>
<Types xmlns="http://schemas.openxmlformats.org/package/2006/content-types"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18.xml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3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22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15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20.xml"/>
  <Override ContentType="application/vnd.openxmlformats-officedocument.presentationml.notesSlide+xml" PartName="/ppt/notesSlides/notesSlide17.xml"/>
  <Override ContentType="application/vnd.openxmlformats-officedocument.presentationml.notesSlide+xml" PartName="/ppt/notesSlides/notesSlide19.xml"/>
  <Override ContentType="application/vnd.openxmlformats-officedocument.presentationml.notesSlide+xml" PartName="/ppt/notesSlides/notesSlide16.xml"/>
  <Override ContentType="application/vnd.openxmlformats-officedocument.presentationml.notesSlide+xml" PartName="/ppt/notesSlides/notesSlide21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14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10.xml"/>
  <Override ContentType="application/vnd.openxmlformats-officedocument.presentationml.tableStyles+xml" PartName="/ppt/tableStyles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binary" PartName="/ppt/metadata"/>
  <Override ContentType="application/vnd.openxmlformats-officedocument.presentationml.slide+xml" PartName="/ppt/slides/slide4.xml"/>
  <Override ContentType="application/vnd.openxmlformats-officedocument.presentationml.slide+xml" PartName="/ppt/slides/slide18.xml"/>
  <Override ContentType="application/vnd.openxmlformats-officedocument.presentationml.slide+xml" PartName="/ppt/slides/slide11.xml"/>
  <Override ContentType="application/vnd.openxmlformats-officedocument.presentationml.slide+xml" PartName="/ppt/slides/slide22.xml"/>
  <Override ContentType="application/vnd.openxmlformats-officedocument.presentationml.slide+xml" PartName="/ppt/slides/slide1.xml"/>
  <Override ContentType="application/vnd.openxmlformats-officedocument.presentationml.slide+xml" PartName="/ppt/slides/slide19.xml"/>
  <Override ContentType="application/vnd.openxmlformats-officedocument.presentationml.slide+xml" PartName="/ppt/slides/slide3.xml"/>
  <Override ContentType="application/vnd.openxmlformats-officedocument.presentationml.slide+xml" PartName="/ppt/slides/slide9.xml"/>
  <Override ContentType="application/vnd.openxmlformats-officedocument.presentationml.slide+xml" PartName="/ppt/slides/slide13.xml"/>
  <Override ContentType="application/vnd.openxmlformats-officedocument.presentationml.slide+xml" PartName="/ppt/slides/slide5.xml"/>
  <Override ContentType="application/vnd.openxmlformats-officedocument.presentationml.slide+xml" PartName="/ppt/slides/slide7.xml"/>
  <Override ContentType="application/vnd.openxmlformats-officedocument.presentationml.slide+xml" PartName="/ppt/slides/slide15.xml"/>
  <Override ContentType="application/vnd.openxmlformats-officedocument.presentationml.slide+xml" PartName="/ppt/slides/slide12.xml"/>
  <Override ContentType="application/vnd.openxmlformats-officedocument.presentationml.slide+xml" PartName="/ppt/slides/slide17.xml"/>
  <Override ContentType="application/vnd.openxmlformats-officedocument.presentationml.slide+xml" PartName="/ppt/slides/slide20.xml"/>
  <Override ContentType="application/vnd.openxmlformats-officedocument.presentationml.slide+xml" PartName="/ppt/slides/slide21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6.xml"/>
  <Override ContentType="application/vnd.openxmlformats-officedocument.presentationml.slide+xml" PartName="/ppt/slides/slide16.xml"/>
  <Override ContentType="application/vnd.openxmlformats-officedocument.presentationml.slide+xml" PartName="/ppt/slides/slide8.xml"/>
  <Override ContentType="application/vnd.openxmlformats-officedocument.presentationml.slide+xml" PartName="/ppt/slides/slide14.xml"/>
  <Override ContentType="application/vnd.openxmlformats-officedocument.presentationml.notesMaster+xml" PartName="/ppt/notesMasters/notesMaster1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strictFirstAndLastChars="0" saveSubsetFonts="1">
  <p:sldMasterIdLst>
    <p:sldMasterId id="2147483648" r:id="rId5"/>
  </p:sldMasterIdLst>
  <p:notesMasterIdLst>
    <p:notesMasterId r:id="rId6"/>
  </p:notesMasterIdLst>
  <p:sldIdLst>
    <p:sldId id="256" r:id="rId7"/>
    <p:sldId id="257" r:id="rId8"/>
    <p:sldId id="258" r:id="rId9"/>
    <p:sldId id="259" r:id="rId10"/>
    <p:sldId id="260" r:id="rId11"/>
    <p:sldId id="261" r:id="rId12"/>
    <p:sldId id="262" r:id="rId13"/>
    <p:sldId id="263" r:id="rId14"/>
    <p:sldId id="264" r:id="rId15"/>
    <p:sldId id="265" r:id="rId16"/>
    <p:sldId id="266" r:id="rId17"/>
    <p:sldId id="267" r:id="rId18"/>
    <p:sldId id="268" r:id="rId19"/>
    <p:sldId id="269" r:id="rId20"/>
    <p:sldId id="270" r:id="rId21"/>
    <p:sldId id="271" r:id="rId22"/>
    <p:sldId id="272" r:id="rId23"/>
    <p:sldId id="273" r:id="rId24"/>
    <p:sldId id="274" r:id="rId25"/>
    <p:sldId id="275" r:id="rId26"/>
    <p:sldId id="276" r:id="rId27"/>
    <p:sldId id="277" r:id="rId28"/>
  </p:sldIdLst>
  <p:sldSz cy="16256000" cx="12192000"/>
  <p:notesSz cx="6808775" cy="9940925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512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  <p:ext uri="GoogleSlidesCustomDataVersion2">
      <go:slidesCustomData xmlns:go="http://customooxmlschemas.google.com/" r:id="rId29" roundtripDataSignature="AMtx7mg3lvf5a5d++r4rTeXvDdIAG9OBLg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tableStyles.xml><?xml version="1.0" encoding="utf-8"?>
<a:tblStyleLst xmlns:a="http://schemas.openxmlformats.org/drawingml/2006/main" xmlns:r="http://schemas.openxmlformats.org/officeDocument/2006/relationships" def="{35334776-B2BB-4155-8E19-82FD0A5B2EA8}">
  <a:tblStyle styleId="{35334776-B2BB-4155-8E19-82FD0A5B2EA8}" styleName="Table_0">
    <a:wholeTbl>
      <a:tcTxStyle b="off" i="off">
        <a:font>
          <a:latin typeface="Calibri"/>
          <a:ea typeface="Calibri"/>
          <a:cs typeface="Calibri"/>
        </a:font>
        <a:schemeClr val="dk1"/>
      </a:tcTxStyle>
      <a:tcStyle>
        <a:tcBdr>
          <a:left>
            <a:ln cap="flat" cmpd="sng" w="12700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a:left>
          <a:right>
            <a:ln cap="flat" cmpd="sng" w="12700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a:right>
          <a:top>
            <a:ln cap="flat" cmpd="sng" w="12700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a:top>
          <a:bottom>
            <a:ln cap="flat" cmpd="sng" w="12700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a:bottom>
          <a:insideH>
            <a:ln cap="flat" cmpd="sng" w="12700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a:insideH>
          <a:insideV>
            <a:ln cap="flat" cmpd="sng" w="12700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a:insideV>
        </a:tcBdr>
        <a:fill>
          <a:solidFill>
            <a:srgbClr val="E8EBF5"/>
          </a:solidFill>
        </a:fill>
      </a:tcStyle>
    </a:wholeTbl>
    <a:band1H>
      <a:tcTxStyle/>
      <a:tcStyle>
        <a:fill>
          <a:solidFill>
            <a:srgbClr val="CDD4EA"/>
          </a:solidFill>
        </a:fill>
      </a:tcStyle>
    </a:band1H>
    <a:band2H>
      <a:tcTxStyle/>
    </a:band2H>
    <a:band1V>
      <a:tcTxStyle/>
      <a:tcStyle>
        <a:fill>
          <a:solidFill>
            <a:srgbClr val="CDD4EA"/>
          </a:solidFill>
        </a:fill>
      </a:tcStyle>
    </a:band1V>
    <a:band2V>
      <a:tcTxStyle/>
    </a:band2V>
    <a:lastCol>
      <a:tcTxStyle b="on" i="off">
        <a:font>
          <a:latin typeface="Calibri"/>
          <a:ea typeface="Calibri"/>
          <a:cs typeface="Calibri"/>
        </a:font>
        <a:schemeClr val="lt1"/>
      </a:tcTxStyle>
      <a:tcStyle>
        <a:fill>
          <a:solidFill>
            <a:schemeClr val="accent1"/>
          </a:solidFill>
        </a:fill>
      </a:tcStyle>
    </a:lastCol>
    <a:firstCol>
      <a:tcTxStyle b="on" i="off">
        <a:font>
          <a:latin typeface="Calibri"/>
          <a:ea typeface="Calibri"/>
          <a:cs typeface="Calibri"/>
        </a:font>
        <a:schemeClr val="lt1"/>
      </a:tcTxStyle>
      <a:tcStyle>
        <a:fill>
          <a:solidFill>
            <a:schemeClr val="accent1"/>
          </a:solidFill>
        </a:fill>
      </a:tcStyle>
    </a:firstCol>
    <a:lastRow>
      <a:tcTxStyle b="on" i="off">
        <a:font>
          <a:latin typeface="Calibri"/>
          <a:ea typeface="Calibri"/>
          <a:cs typeface="Calibri"/>
        </a:font>
        <a:schemeClr val="lt1"/>
      </a:tcTxStyle>
      <a:tcStyle>
        <a:tcBdr>
          <a:top>
            <a:ln cap="flat" cmpd="sng" w="38100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a:top>
        </a:tcBdr>
        <a:fill>
          <a:solidFill>
            <a:schemeClr val="accent1"/>
          </a:solidFill>
        </a:fill>
      </a:tcStyle>
    </a:lastRow>
    <a:seCell>
      <a:tcTxStyle/>
    </a:seCell>
    <a:swCell>
      <a:tcTxStyle/>
    </a:swCell>
    <a:firstRow>
      <a:tcTxStyle b="on" i="off">
        <a:font>
          <a:latin typeface="Calibri"/>
          <a:ea typeface="Calibri"/>
          <a:cs typeface="Calibri"/>
        </a:font>
        <a:schemeClr val="lt1"/>
      </a:tcTxStyle>
      <a:tcStyle>
        <a:tcBdr>
          <a:bottom>
            <a:ln cap="flat" cmpd="sng" w="38100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a:bottom>
        </a:tcBdr>
        <a:fill>
          <a:solidFill>
            <a:schemeClr val="accent1"/>
          </a:solidFill>
        </a:fill>
      </a:tcStyle>
    </a:firstRow>
    <a:neCell>
      <a:tcTxStyle/>
    </a:neCell>
    <a:nwCell>
      <a:tcTxStyle/>
    </a:nwCell>
  </a:tblStyle>
  <a:tblStyle styleId="{8AE1B77A-1BFB-4CBF-A510-03DA96C52940}" styleName="Table_1">
    <a:wholeTbl>
      <a:tcTxStyle>
        <a:font>
          <a:latin typeface="Arial"/>
          <a:ea typeface="Arial"/>
          <a:cs typeface="Arial"/>
        </a:font>
        <a:srgbClr val="000000"/>
      </a:tcTxStyle>
    </a:wholeTbl>
    <a:band1H>
      <a:tcTxStyle/>
    </a:band1H>
    <a:band2H>
      <a:tcTxStyle/>
    </a:band2H>
    <a:band1V>
      <a:tcTxStyle/>
    </a:band1V>
    <a:band2V>
      <a:tcTxStyle/>
    </a:band2V>
    <a:lastCol>
      <a:tcTxStyle/>
    </a:lastCol>
    <a:firstCol>
      <a:tcTxStyle/>
    </a:firstCol>
    <a:lastRow>
      <a:tcTxStyle/>
    </a:lastRow>
    <a:seCell>
      <a:tcTxStyle/>
    </a:seCell>
    <a:swCell>
      <a:tcTxStyle/>
    </a:swCell>
    <a:firstRow>
      <a:tcTxStyle/>
    </a:firstRow>
    <a:neCell>
      <a:tcTxStyle/>
    </a:neCell>
    <a:nwCell>
      <a:tcTxStyle/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5120" orient="horz"/>
        <p:guide pos="384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20" Type="http://schemas.openxmlformats.org/officeDocument/2006/relationships/slide" Target="slides/slide14.xml"/><Relationship Id="rId22" Type="http://schemas.openxmlformats.org/officeDocument/2006/relationships/slide" Target="slides/slide16.xml"/><Relationship Id="rId21" Type="http://schemas.openxmlformats.org/officeDocument/2006/relationships/slide" Target="slides/slide15.xml"/><Relationship Id="rId24" Type="http://schemas.openxmlformats.org/officeDocument/2006/relationships/slide" Target="slides/slide18.xml"/><Relationship Id="rId23" Type="http://schemas.openxmlformats.org/officeDocument/2006/relationships/slide" Target="slides/slide17.xml"/><Relationship Id="rId1" Type="http://schemas.openxmlformats.org/officeDocument/2006/relationships/theme" Target="theme/theme2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tableStyles" Target="tableStyles.xml"/><Relationship Id="rId9" Type="http://schemas.openxmlformats.org/officeDocument/2006/relationships/slide" Target="slides/slide3.xml"/><Relationship Id="rId26" Type="http://schemas.openxmlformats.org/officeDocument/2006/relationships/slide" Target="slides/slide20.xml"/><Relationship Id="rId25" Type="http://schemas.openxmlformats.org/officeDocument/2006/relationships/slide" Target="slides/slide19.xml"/><Relationship Id="rId28" Type="http://schemas.openxmlformats.org/officeDocument/2006/relationships/slide" Target="slides/slide22.xml"/><Relationship Id="rId27" Type="http://schemas.openxmlformats.org/officeDocument/2006/relationships/slide" Target="slides/slide21.xml"/><Relationship Id="rId5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29" Type="http://customschemas.google.com/relationships/presentationmetadata" Target="metadata"/><Relationship Id="rId7" Type="http://schemas.openxmlformats.org/officeDocument/2006/relationships/slide" Target="slides/slide1.xml"/><Relationship Id="rId8" Type="http://schemas.openxmlformats.org/officeDocument/2006/relationships/slide" Target="slides/slide2.xml"/><Relationship Id="rId11" Type="http://schemas.openxmlformats.org/officeDocument/2006/relationships/slide" Target="slides/slide5.xml"/><Relationship Id="rId10" Type="http://schemas.openxmlformats.org/officeDocument/2006/relationships/slide" Target="slides/slide4.xml"/><Relationship Id="rId13" Type="http://schemas.openxmlformats.org/officeDocument/2006/relationships/slide" Target="slides/slide7.xml"/><Relationship Id="rId12" Type="http://schemas.openxmlformats.org/officeDocument/2006/relationships/slide" Target="slides/slide6.xml"/><Relationship Id="rId15" Type="http://schemas.openxmlformats.org/officeDocument/2006/relationships/slide" Target="slides/slide9.xml"/><Relationship Id="rId14" Type="http://schemas.openxmlformats.org/officeDocument/2006/relationships/slide" Target="slides/slide8.xml"/><Relationship Id="rId17" Type="http://schemas.openxmlformats.org/officeDocument/2006/relationships/slide" Target="slides/slide11.xml"/><Relationship Id="rId16" Type="http://schemas.openxmlformats.org/officeDocument/2006/relationships/slide" Target="slides/slide10.xml"/><Relationship Id="rId19" Type="http://schemas.openxmlformats.org/officeDocument/2006/relationships/slide" Target="slides/slide13.xml"/><Relationship Id="rId18" Type="http://schemas.openxmlformats.org/officeDocument/2006/relationships/slide" Target="slides/slide12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/>
          <p:nvPr>
            <p:ph idx="2" type="hdr"/>
          </p:nvPr>
        </p:nvSpPr>
        <p:spPr>
          <a:xfrm>
            <a:off x="0" y="0"/>
            <a:ext cx="2951163" cy="4984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4" name="Google Shape;4;n"/>
          <p:cNvSpPr txBox="1"/>
          <p:nvPr>
            <p:ph idx="10" type="dt"/>
          </p:nvPr>
        </p:nvSpPr>
        <p:spPr>
          <a:xfrm>
            <a:off x="3856038" y="0"/>
            <a:ext cx="2951162" cy="4984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5" name="Google Shape;5;n"/>
          <p:cNvSpPr/>
          <p:nvPr>
            <p:ph idx="3" type="sldImg"/>
          </p:nvPr>
        </p:nvSpPr>
        <p:spPr>
          <a:xfrm>
            <a:off x="2146300" y="1243013"/>
            <a:ext cx="2516188" cy="3354387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6" name="Google Shape;6;n"/>
          <p:cNvSpPr txBox="1"/>
          <p:nvPr>
            <p:ph idx="1" type="body"/>
          </p:nvPr>
        </p:nvSpPr>
        <p:spPr>
          <a:xfrm>
            <a:off x="681038" y="4784725"/>
            <a:ext cx="5446712" cy="39131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228600" lvl="0" marL="4572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228600" lvl="1" marL="9144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228600" lvl="2" marL="13716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228600" lvl="3" marL="18288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228600" lvl="4" marL="22860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228600" lvl="5" marL="27432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228600" lvl="6" marL="32004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228600" lvl="7" marL="36576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228600" lvl="8" marL="41148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7" name="Google Shape;7;n"/>
          <p:cNvSpPr txBox="1"/>
          <p:nvPr>
            <p:ph idx="11" type="ftr"/>
          </p:nvPr>
        </p:nvSpPr>
        <p:spPr>
          <a:xfrm>
            <a:off x="0" y="9442450"/>
            <a:ext cx="2951163" cy="498475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8" name="Google Shape;8;n"/>
          <p:cNvSpPr txBox="1"/>
          <p:nvPr>
            <p:ph idx="12" type="sldNum"/>
          </p:nvPr>
        </p:nvSpPr>
        <p:spPr>
          <a:xfrm>
            <a:off x="3856038" y="9442450"/>
            <a:ext cx="2951162" cy="498475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b="0" i="0" lang="en-GB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b="0" i="0" sz="12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4" name="Shape 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Google Shape;85;p1:notes"/>
          <p:cNvSpPr txBox="1"/>
          <p:nvPr>
            <p:ph idx="1" type="body"/>
          </p:nvPr>
        </p:nvSpPr>
        <p:spPr>
          <a:xfrm>
            <a:off x="681038" y="4784725"/>
            <a:ext cx="5446712" cy="3913188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6" name="Google Shape;86;p1:notes"/>
          <p:cNvSpPr/>
          <p:nvPr>
            <p:ph idx="2" type="sldImg"/>
          </p:nvPr>
        </p:nvSpPr>
        <p:spPr>
          <a:xfrm>
            <a:off x="2146300" y="1243013"/>
            <a:ext cx="2516188" cy="3354387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1" name="Shape 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" name="Google Shape;92;p2:notes"/>
          <p:cNvSpPr txBox="1"/>
          <p:nvPr>
            <p:ph idx="1" type="body"/>
          </p:nvPr>
        </p:nvSpPr>
        <p:spPr>
          <a:xfrm>
            <a:off x="681038" y="4784725"/>
            <a:ext cx="5446712" cy="3913188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3" name="Google Shape;93;p2:notes"/>
          <p:cNvSpPr/>
          <p:nvPr>
            <p:ph idx="2" type="sldImg"/>
          </p:nvPr>
        </p:nvSpPr>
        <p:spPr>
          <a:xfrm>
            <a:off x="2146300" y="1243013"/>
            <a:ext cx="2516188" cy="3354387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2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Google Shape;103;p3:notes"/>
          <p:cNvSpPr txBox="1"/>
          <p:nvPr>
            <p:ph idx="1" type="body"/>
          </p:nvPr>
        </p:nvSpPr>
        <p:spPr>
          <a:xfrm>
            <a:off x="681038" y="4784725"/>
            <a:ext cx="5446712" cy="3913188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4" name="Google Shape;104;p3:notes"/>
          <p:cNvSpPr/>
          <p:nvPr>
            <p:ph idx="2" type="sldImg"/>
          </p:nvPr>
        </p:nvSpPr>
        <p:spPr>
          <a:xfrm>
            <a:off x="2146300" y="1243013"/>
            <a:ext cx="2516188" cy="3354387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0" name="Shape 1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" name="Google Shape;111;p4:notes"/>
          <p:cNvSpPr txBox="1"/>
          <p:nvPr>
            <p:ph idx="1" type="body"/>
          </p:nvPr>
        </p:nvSpPr>
        <p:spPr>
          <a:xfrm>
            <a:off x="681038" y="4784725"/>
            <a:ext cx="5446712" cy="3913188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12" name="Google Shape;112;p4:notes"/>
          <p:cNvSpPr/>
          <p:nvPr>
            <p:ph idx="2" type="sldImg"/>
          </p:nvPr>
        </p:nvSpPr>
        <p:spPr>
          <a:xfrm>
            <a:off x="2146300" y="1243013"/>
            <a:ext cx="2516188" cy="3354387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5" name="Shape 1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" name="Google Shape;116;p5:notes"/>
          <p:cNvSpPr txBox="1"/>
          <p:nvPr>
            <p:ph idx="1" type="body"/>
          </p:nvPr>
        </p:nvSpPr>
        <p:spPr>
          <a:xfrm>
            <a:off x="681038" y="4784725"/>
            <a:ext cx="5446712" cy="3913188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17" name="Google Shape;117;p5:notes"/>
          <p:cNvSpPr/>
          <p:nvPr>
            <p:ph idx="2" type="sldImg"/>
          </p:nvPr>
        </p:nvSpPr>
        <p:spPr>
          <a:xfrm>
            <a:off x="2146300" y="1243013"/>
            <a:ext cx="2516188" cy="3354387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0" name="Shape 1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Google Shape;121;p6:notes"/>
          <p:cNvSpPr txBox="1"/>
          <p:nvPr>
            <p:ph idx="1" type="body"/>
          </p:nvPr>
        </p:nvSpPr>
        <p:spPr>
          <a:xfrm>
            <a:off x="681038" y="4784725"/>
            <a:ext cx="5446712" cy="3913188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22" name="Google Shape;122;p6:notes"/>
          <p:cNvSpPr/>
          <p:nvPr>
            <p:ph idx="2" type="sldImg"/>
          </p:nvPr>
        </p:nvSpPr>
        <p:spPr>
          <a:xfrm>
            <a:off x="2146300" y="1243013"/>
            <a:ext cx="2516188" cy="3354387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5" name="Shape 1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" name="Google Shape;126;p7:notes"/>
          <p:cNvSpPr txBox="1"/>
          <p:nvPr>
            <p:ph idx="1" type="body"/>
          </p:nvPr>
        </p:nvSpPr>
        <p:spPr>
          <a:xfrm>
            <a:off x="681038" y="4784725"/>
            <a:ext cx="5446712" cy="3913188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27" name="Google Shape;127;p7:notes"/>
          <p:cNvSpPr/>
          <p:nvPr>
            <p:ph idx="2" type="sldImg"/>
          </p:nvPr>
        </p:nvSpPr>
        <p:spPr>
          <a:xfrm>
            <a:off x="2146300" y="1243013"/>
            <a:ext cx="2516188" cy="3354387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3" name="Shape 1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" name="Google Shape;134;p8:notes"/>
          <p:cNvSpPr txBox="1"/>
          <p:nvPr>
            <p:ph idx="1" type="body"/>
          </p:nvPr>
        </p:nvSpPr>
        <p:spPr>
          <a:xfrm>
            <a:off x="681038" y="4784725"/>
            <a:ext cx="5446712" cy="3913188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35" name="Google Shape;135;p8:notes"/>
          <p:cNvSpPr/>
          <p:nvPr>
            <p:ph idx="2" type="sldImg"/>
          </p:nvPr>
        </p:nvSpPr>
        <p:spPr>
          <a:xfrm>
            <a:off x="2146300" y="1243013"/>
            <a:ext cx="2516188" cy="3354387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8" name="Shape 1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Google Shape;139;p9:notes"/>
          <p:cNvSpPr txBox="1"/>
          <p:nvPr>
            <p:ph idx="1" type="body"/>
          </p:nvPr>
        </p:nvSpPr>
        <p:spPr>
          <a:xfrm>
            <a:off x="681038" y="4784725"/>
            <a:ext cx="5446712" cy="3913188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40" name="Google Shape;140;p9:notes"/>
          <p:cNvSpPr/>
          <p:nvPr>
            <p:ph idx="2" type="sldImg"/>
          </p:nvPr>
        </p:nvSpPr>
        <p:spPr>
          <a:xfrm>
            <a:off x="2146300" y="1243013"/>
            <a:ext cx="2516188" cy="3354387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3" name="Shape 1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" name="Google Shape;144;p10:notes"/>
          <p:cNvSpPr txBox="1"/>
          <p:nvPr>
            <p:ph idx="1" type="body"/>
          </p:nvPr>
        </p:nvSpPr>
        <p:spPr>
          <a:xfrm>
            <a:off x="681038" y="4784725"/>
            <a:ext cx="5446712" cy="3913188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45" name="Google Shape;145;p10:notes"/>
          <p:cNvSpPr/>
          <p:nvPr>
            <p:ph idx="2" type="sldImg"/>
          </p:nvPr>
        </p:nvSpPr>
        <p:spPr>
          <a:xfrm>
            <a:off x="2146300" y="1243013"/>
            <a:ext cx="2516188" cy="3354387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8" name="Shape 1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" name="Google Shape;149;p11:notes"/>
          <p:cNvSpPr txBox="1"/>
          <p:nvPr>
            <p:ph idx="1" type="body"/>
          </p:nvPr>
        </p:nvSpPr>
        <p:spPr>
          <a:xfrm>
            <a:off x="681038" y="4784725"/>
            <a:ext cx="5446712" cy="3913188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50" name="Google Shape;150;p11:notes"/>
          <p:cNvSpPr/>
          <p:nvPr>
            <p:ph idx="2" type="sldImg"/>
          </p:nvPr>
        </p:nvSpPr>
        <p:spPr>
          <a:xfrm>
            <a:off x="2146300" y="1243013"/>
            <a:ext cx="2516188" cy="3354387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6" name="Shape 1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7" name="Google Shape;157;p12:notes"/>
          <p:cNvSpPr txBox="1"/>
          <p:nvPr>
            <p:ph idx="1" type="body"/>
          </p:nvPr>
        </p:nvSpPr>
        <p:spPr>
          <a:xfrm>
            <a:off x="681038" y="4784725"/>
            <a:ext cx="5446712" cy="3913188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58" name="Google Shape;158;p12:notes"/>
          <p:cNvSpPr/>
          <p:nvPr>
            <p:ph idx="2" type="sldImg"/>
          </p:nvPr>
        </p:nvSpPr>
        <p:spPr>
          <a:xfrm>
            <a:off x="2146300" y="1243013"/>
            <a:ext cx="2516188" cy="3354387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61" name="Shape 1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2" name="Google Shape;162;p13:notes"/>
          <p:cNvSpPr txBox="1"/>
          <p:nvPr>
            <p:ph idx="1" type="body"/>
          </p:nvPr>
        </p:nvSpPr>
        <p:spPr>
          <a:xfrm>
            <a:off x="681038" y="4784725"/>
            <a:ext cx="5446712" cy="3913188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63" name="Google Shape;163;p13:notes"/>
          <p:cNvSpPr/>
          <p:nvPr>
            <p:ph idx="2" type="sldImg"/>
          </p:nvPr>
        </p:nvSpPr>
        <p:spPr>
          <a:xfrm>
            <a:off x="2146300" y="1243013"/>
            <a:ext cx="2516188" cy="3354387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66" name="Shape 1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7" name="Google Shape;167;p14:notes"/>
          <p:cNvSpPr txBox="1"/>
          <p:nvPr>
            <p:ph idx="1" type="body"/>
          </p:nvPr>
        </p:nvSpPr>
        <p:spPr>
          <a:xfrm>
            <a:off x="681038" y="4784725"/>
            <a:ext cx="5446712" cy="3913188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68" name="Google Shape;168;p14:notes"/>
          <p:cNvSpPr/>
          <p:nvPr>
            <p:ph idx="2" type="sldImg"/>
          </p:nvPr>
        </p:nvSpPr>
        <p:spPr>
          <a:xfrm>
            <a:off x="2146300" y="1243013"/>
            <a:ext cx="2516188" cy="3354387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71" name="Shape 1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2" name="Google Shape;172;p15:notes"/>
          <p:cNvSpPr txBox="1"/>
          <p:nvPr>
            <p:ph idx="1" type="body"/>
          </p:nvPr>
        </p:nvSpPr>
        <p:spPr>
          <a:xfrm>
            <a:off x="681038" y="4784725"/>
            <a:ext cx="5446712" cy="3913188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73" name="Google Shape;173;p15:notes"/>
          <p:cNvSpPr/>
          <p:nvPr>
            <p:ph idx="2" type="sldImg"/>
          </p:nvPr>
        </p:nvSpPr>
        <p:spPr>
          <a:xfrm>
            <a:off x="2146300" y="1243013"/>
            <a:ext cx="2516188" cy="3354387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79" name="Shape 1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0" name="Google Shape;180;p16:notes"/>
          <p:cNvSpPr txBox="1"/>
          <p:nvPr>
            <p:ph idx="1" type="body"/>
          </p:nvPr>
        </p:nvSpPr>
        <p:spPr>
          <a:xfrm>
            <a:off x="681038" y="4784725"/>
            <a:ext cx="5446712" cy="3913188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81" name="Google Shape;181;p16:notes"/>
          <p:cNvSpPr/>
          <p:nvPr>
            <p:ph idx="2" type="sldImg"/>
          </p:nvPr>
        </p:nvSpPr>
        <p:spPr>
          <a:xfrm>
            <a:off x="2146300" y="1243013"/>
            <a:ext cx="2516188" cy="3354387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84" name="Shape 1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5" name="Google Shape;185;p17:notes"/>
          <p:cNvSpPr txBox="1"/>
          <p:nvPr>
            <p:ph idx="1" type="body"/>
          </p:nvPr>
        </p:nvSpPr>
        <p:spPr>
          <a:xfrm>
            <a:off x="681038" y="4784725"/>
            <a:ext cx="5446712" cy="3913188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86" name="Google Shape;186;p17:notes"/>
          <p:cNvSpPr/>
          <p:nvPr>
            <p:ph idx="2" type="sldImg"/>
          </p:nvPr>
        </p:nvSpPr>
        <p:spPr>
          <a:xfrm>
            <a:off x="2146300" y="1243013"/>
            <a:ext cx="2516188" cy="3354387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89" name="Shape 1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" name="Google Shape;190;p18:notes"/>
          <p:cNvSpPr txBox="1"/>
          <p:nvPr>
            <p:ph idx="1" type="body"/>
          </p:nvPr>
        </p:nvSpPr>
        <p:spPr>
          <a:xfrm>
            <a:off x="681038" y="4784725"/>
            <a:ext cx="5446712" cy="3913188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91" name="Google Shape;191;p18:notes"/>
          <p:cNvSpPr/>
          <p:nvPr>
            <p:ph idx="2" type="sldImg"/>
          </p:nvPr>
        </p:nvSpPr>
        <p:spPr>
          <a:xfrm>
            <a:off x="2146300" y="1243013"/>
            <a:ext cx="2516188" cy="3354387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94" name="Shape 1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5" name="Google Shape;195;p19:notes"/>
          <p:cNvSpPr txBox="1"/>
          <p:nvPr>
            <p:ph idx="1" type="body"/>
          </p:nvPr>
        </p:nvSpPr>
        <p:spPr>
          <a:xfrm>
            <a:off x="679450" y="4705350"/>
            <a:ext cx="5435600" cy="4457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Calibri"/>
              <a:buNone/>
            </a:pPr>
            <a:r>
              <a:t/>
            </a:r>
            <a:endParaRPr/>
          </a:p>
        </p:txBody>
      </p:sp>
      <p:sp>
        <p:nvSpPr>
          <p:cNvPr id="196" name="Google Shape;196;p19:notes"/>
          <p:cNvSpPr/>
          <p:nvPr>
            <p:ph idx="2" type="sldImg"/>
          </p:nvPr>
        </p:nvSpPr>
        <p:spPr>
          <a:xfrm>
            <a:off x="2003425" y="742950"/>
            <a:ext cx="2787650" cy="37147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02" name="Shape 2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3" name="Google Shape;203;p20:notes"/>
          <p:cNvSpPr txBox="1"/>
          <p:nvPr>
            <p:ph idx="1" type="body"/>
          </p:nvPr>
        </p:nvSpPr>
        <p:spPr>
          <a:xfrm>
            <a:off x="679450" y="4705350"/>
            <a:ext cx="5435600" cy="4457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Calibri"/>
              <a:buNone/>
            </a:pPr>
            <a:r>
              <a:t/>
            </a:r>
            <a:endParaRPr/>
          </a:p>
        </p:txBody>
      </p:sp>
      <p:sp>
        <p:nvSpPr>
          <p:cNvPr id="204" name="Google Shape;204;p20:notes"/>
          <p:cNvSpPr/>
          <p:nvPr>
            <p:ph idx="2" type="sldImg"/>
          </p:nvPr>
        </p:nvSpPr>
        <p:spPr>
          <a:xfrm>
            <a:off x="2003425" y="742950"/>
            <a:ext cx="2787650" cy="37147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07" name="Shape 2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8" name="Google Shape;208;p21:notes"/>
          <p:cNvSpPr txBox="1"/>
          <p:nvPr>
            <p:ph idx="1" type="body"/>
          </p:nvPr>
        </p:nvSpPr>
        <p:spPr>
          <a:xfrm>
            <a:off x="679450" y="4705350"/>
            <a:ext cx="5435600" cy="4457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Calibri"/>
              <a:buNone/>
            </a:pPr>
            <a:r>
              <a:t/>
            </a:r>
            <a:endParaRPr/>
          </a:p>
        </p:txBody>
      </p:sp>
      <p:sp>
        <p:nvSpPr>
          <p:cNvPr id="209" name="Google Shape;209;p21:notes"/>
          <p:cNvSpPr/>
          <p:nvPr>
            <p:ph idx="2" type="sldImg"/>
          </p:nvPr>
        </p:nvSpPr>
        <p:spPr>
          <a:xfrm>
            <a:off x="2003425" y="742950"/>
            <a:ext cx="2787650" cy="37147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12" name="Shape 2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3" name="Google Shape;213;p22:notes"/>
          <p:cNvSpPr txBox="1"/>
          <p:nvPr>
            <p:ph idx="1" type="body"/>
          </p:nvPr>
        </p:nvSpPr>
        <p:spPr>
          <a:xfrm>
            <a:off x="679450" y="4705350"/>
            <a:ext cx="5435600" cy="4457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Calibri"/>
              <a:buNone/>
            </a:pPr>
            <a:r>
              <a:t/>
            </a:r>
            <a:endParaRPr/>
          </a:p>
        </p:txBody>
      </p:sp>
      <p:sp>
        <p:nvSpPr>
          <p:cNvPr id="214" name="Google Shape;214;p22:notes"/>
          <p:cNvSpPr/>
          <p:nvPr>
            <p:ph idx="2" type="sldImg"/>
          </p:nvPr>
        </p:nvSpPr>
        <p:spPr>
          <a:xfrm>
            <a:off x="2003425" y="742950"/>
            <a:ext cx="2787650" cy="37147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15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24"/>
          <p:cNvSpPr txBox="1"/>
          <p:nvPr>
            <p:ph type="ctrTitle"/>
          </p:nvPr>
        </p:nvSpPr>
        <p:spPr>
          <a:xfrm>
            <a:off x="914400" y="2660416"/>
            <a:ext cx="10363200" cy="5659496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0"/>
              <a:buFont typeface="Calibri"/>
              <a:buNone/>
              <a:defRPr sz="8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7" name="Google Shape;17;p24"/>
          <p:cNvSpPr txBox="1"/>
          <p:nvPr>
            <p:ph idx="1" type="subTitle"/>
          </p:nvPr>
        </p:nvSpPr>
        <p:spPr>
          <a:xfrm>
            <a:off x="1524000" y="8538164"/>
            <a:ext cx="9144000" cy="392476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ctr">
              <a:lnSpc>
                <a:spcPct val="90000"/>
              </a:lnSpc>
              <a:spcBef>
                <a:spcPts val="1333"/>
              </a:spcBef>
              <a:spcAft>
                <a:spcPts val="0"/>
              </a:spcAft>
              <a:buClr>
                <a:schemeClr val="dk1"/>
              </a:buClr>
              <a:buSzPts val="3200"/>
              <a:buNone/>
              <a:defRPr sz="3200"/>
            </a:lvl1pPr>
            <a:lvl2pPr lvl="1" algn="ctr">
              <a:lnSpc>
                <a:spcPct val="90000"/>
              </a:lnSpc>
              <a:spcBef>
                <a:spcPts val="667"/>
              </a:spcBef>
              <a:spcAft>
                <a:spcPts val="0"/>
              </a:spcAft>
              <a:buClr>
                <a:schemeClr val="dk1"/>
              </a:buClr>
              <a:buSzPts val="2667"/>
              <a:buNone/>
              <a:defRPr sz="2667"/>
            </a:lvl2pPr>
            <a:lvl3pPr lvl="2" algn="ctr">
              <a:lnSpc>
                <a:spcPct val="90000"/>
              </a:lnSpc>
              <a:spcBef>
                <a:spcPts val="667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3pPr>
            <a:lvl4pPr lvl="3" algn="ctr">
              <a:lnSpc>
                <a:spcPct val="90000"/>
              </a:lnSpc>
              <a:spcBef>
                <a:spcPts val="667"/>
              </a:spcBef>
              <a:spcAft>
                <a:spcPts val="0"/>
              </a:spcAft>
              <a:buClr>
                <a:schemeClr val="dk1"/>
              </a:buClr>
              <a:buSzPts val="2133"/>
              <a:buNone/>
              <a:defRPr sz="2133"/>
            </a:lvl4pPr>
            <a:lvl5pPr lvl="4" algn="ctr">
              <a:lnSpc>
                <a:spcPct val="90000"/>
              </a:lnSpc>
              <a:spcBef>
                <a:spcPts val="667"/>
              </a:spcBef>
              <a:spcAft>
                <a:spcPts val="0"/>
              </a:spcAft>
              <a:buClr>
                <a:schemeClr val="dk1"/>
              </a:buClr>
              <a:buSzPts val="2133"/>
              <a:buNone/>
              <a:defRPr sz="2133"/>
            </a:lvl5pPr>
            <a:lvl6pPr lvl="5" algn="ctr">
              <a:lnSpc>
                <a:spcPct val="90000"/>
              </a:lnSpc>
              <a:spcBef>
                <a:spcPts val="667"/>
              </a:spcBef>
              <a:spcAft>
                <a:spcPts val="0"/>
              </a:spcAft>
              <a:buClr>
                <a:schemeClr val="dk1"/>
              </a:buClr>
              <a:buSzPts val="2133"/>
              <a:buNone/>
              <a:defRPr sz="2133"/>
            </a:lvl6pPr>
            <a:lvl7pPr lvl="6" algn="ctr">
              <a:lnSpc>
                <a:spcPct val="90000"/>
              </a:lnSpc>
              <a:spcBef>
                <a:spcPts val="667"/>
              </a:spcBef>
              <a:spcAft>
                <a:spcPts val="0"/>
              </a:spcAft>
              <a:buClr>
                <a:schemeClr val="dk1"/>
              </a:buClr>
              <a:buSzPts val="2133"/>
              <a:buNone/>
              <a:defRPr sz="2133"/>
            </a:lvl7pPr>
            <a:lvl8pPr lvl="7" algn="ctr">
              <a:lnSpc>
                <a:spcPct val="90000"/>
              </a:lnSpc>
              <a:spcBef>
                <a:spcPts val="667"/>
              </a:spcBef>
              <a:spcAft>
                <a:spcPts val="0"/>
              </a:spcAft>
              <a:buClr>
                <a:schemeClr val="dk1"/>
              </a:buClr>
              <a:buSzPts val="2133"/>
              <a:buNone/>
              <a:defRPr sz="2133"/>
            </a:lvl8pPr>
            <a:lvl9pPr lvl="8" algn="ctr">
              <a:lnSpc>
                <a:spcPct val="90000"/>
              </a:lnSpc>
              <a:spcBef>
                <a:spcPts val="667"/>
              </a:spcBef>
              <a:spcAft>
                <a:spcPts val="0"/>
              </a:spcAft>
              <a:buClr>
                <a:schemeClr val="dk1"/>
              </a:buClr>
              <a:buSzPts val="2133"/>
              <a:buNone/>
              <a:defRPr sz="2133"/>
            </a:lvl9pPr>
          </a:lstStyle>
          <a:p/>
        </p:txBody>
      </p:sp>
      <p:sp>
        <p:nvSpPr>
          <p:cNvPr id="18" name="Google Shape;18;p24"/>
          <p:cNvSpPr txBox="1"/>
          <p:nvPr>
            <p:ph idx="10" type="dt"/>
          </p:nvPr>
        </p:nvSpPr>
        <p:spPr>
          <a:xfrm>
            <a:off x="838200" y="15066908"/>
            <a:ext cx="2743200" cy="865481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9" name="Google Shape;19;p24"/>
          <p:cNvSpPr txBox="1"/>
          <p:nvPr>
            <p:ph idx="11" type="ftr"/>
          </p:nvPr>
        </p:nvSpPr>
        <p:spPr>
          <a:xfrm>
            <a:off x="4038600" y="15066908"/>
            <a:ext cx="4114800" cy="865481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0" name="Google Shape;20;p24"/>
          <p:cNvSpPr txBox="1"/>
          <p:nvPr>
            <p:ph idx="12" type="sldNum"/>
          </p:nvPr>
        </p:nvSpPr>
        <p:spPr>
          <a:xfrm>
            <a:off x="8610600" y="15066908"/>
            <a:ext cx="2743200" cy="865481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Content" type="obj">
  <p:cSld name="OBJECT">
    <p:spTree>
      <p:nvGrpSpPr>
        <p:cNvPr id="2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25"/>
          <p:cNvSpPr txBox="1"/>
          <p:nvPr>
            <p:ph type="title"/>
          </p:nvPr>
        </p:nvSpPr>
        <p:spPr>
          <a:xfrm>
            <a:off x="838200" y="865485"/>
            <a:ext cx="10515600" cy="314207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3" name="Google Shape;23;p25"/>
          <p:cNvSpPr txBox="1"/>
          <p:nvPr>
            <p:ph idx="1" type="body"/>
          </p:nvPr>
        </p:nvSpPr>
        <p:spPr>
          <a:xfrm>
            <a:off x="838200" y="4327407"/>
            <a:ext cx="10515600" cy="1031428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333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667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667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667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667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667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667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667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667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24" name="Google Shape;24;p25"/>
          <p:cNvSpPr txBox="1"/>
          <p:nvPr>
            <p:ph idx="10" type="dt"/>
          </p:nvPr>
        </p:nvSpPr>
        <p:spPr>
          <a:xfrm>
            <a:off x="838200" y="15066908"/>
            <a:ext cx="2743200" cy="865481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5" name="Google Shape;25;p25"/>
          <p:cNvSpPr txBox="1"/>
          <p:nvPr>
            <p:ph idx="11" type="ftr"/>
          </p:nvPr>
        </p:nvSpPr>
        <p:spPr>
          <a:xfrm>
            <a:off x="4038600" y="15066908"/>
            <a:ext cx="4114800" cy="865481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6" name="Google Shape;26;p25"/>
          <p:cNvSpPr txBox="1"/>
          <p:nvPr>
            <p:ph idx="12" type="sldNum"/>
          </p:nvPr>
        </p:nvSpPr>
        <p:spPr>
          <a:xfrm>
            <a:off x="8610600" y="15066908"/>
            <a:ext cx="2743200" cy="865481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27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p26"/>
          <p:cNvSpPr txBox="1"/>
          <p:nvPr>
            <p:ph type="title"/>
          </p:nvPr>
        </p:nvSpPr>
        <p:spPr>
          <a:xfrm>
            <a:off x="831851" y="4052716"/>
            <a:ext cx="10515600" cy="6762043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0"/>
              <a:buFont typeface="Calibri"/>
              <a:buNone/>
              <a:defRPr sz="8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9" name="Google Shape;29;p26"/>
          <p:cNvSpPr txBox="1"/>
          <p:nvPr>
            <p:ph idx="1" type="body"/>
          </p:nvPr>
        </p:nvSpPr>
        <p:spPr>
          <a:xfrm>
            <a:off x="831851" y="10878731"/>
            <a:ext cx="10515600" cy="355599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333"/>
              </a:spcBef>
              <a:spcAft>
                <a:spcPts val="0"/>
              </a:spcAft>
              <a:buClr>
                <a:schemeClr val="dk1"/>
              </a:buClr>
              <a:buSzPts val="3200"/>
              <a:buNone/>
              <a:defRPr sz="3200">
                <a:solidFill>
                  <a:schemeClr val="dk1"/>
                </a:solidFill>
              </a:defRPr>
            </a:lvl1pPr>
            <a:lvl2pPr indent="-228600" lvl="1" marL="914400" algn="l">
              <a:lnSpc>
                <a:spcPct val="90000"/>
              </a:lnSpc>
              <a:spcBef>
                <a:spcPts val="667"/>
              </a:spcBef>
              <a:spcAft>
                <a:spcPts val="0"/>
              </a:spcAft>
              <a:buClr>
                <a:srgbClr val="888888"/>
              </a:buClr>
              <a:buSzPts val="2667"/>
              <a:buNone/>
              <a:defRPr sz="2667">
                <a:solidFill>
                  <a:srgbClr val="888888"/>
                </a:solidFill>
              </a:defRPr>
            </a:lvl2pPr>
            <a:lvl3pPr indent="-228600" lvl="2" marL="1371600" algn="l">
              <a:lnSpc>
                <a:spcPct val="90000"/>
              </a:lnSpc>
              <a:spcBef>
                <a:spcPts val="667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 sz="2400">
                <a:solidFill>
                  <a:srgbClr val="888888"/>
                </a:solidFill>
              </a:defRPr>
            </a:lvl3pPr>
            <a:lvl4pPr indent="-228600" lvl="3" marL="1828800" algn="l">
              <a:lnSpc>
                <a:spcPct val="90000"/>
              </a:lnSpc>
              <a:spcBef>
                <a:spcPts val="667"/>
              </a:spcBef>
              <a:spcAft>
                <a:spcPts val="0"/>
              </a:spcAft>
              <a:buClr>
                <a:srgbClr val="888888"/>
              </a:buClr>
              <a:buSzPts val="2133"/>
              <a:buNone/>
              <a:defRPr sz="2133">
                <a:solidFill>
                  <a:srgbClr val="888888"/>
                </a:solidFill>
              </a:defRPr>
            </a:lvl4pPr>
            <a:lvl5pPr indent="-228600" lvl="4" marL="2286000" algn="l">
              <a:lnSpc>
                <a:spcPct val="90000"/>
              </a:lnSpc>
              <a:spcBef>
                <a:spcPts val="667"/>
              </a:spcBef>
              <a:spcAft>
                <a:spcPts val="0"/>
              </a:spcAft>
              <a:buClr>
                <a:srgbClr val="888888"/>
              </a:buClr>
              <a:buSzPts val="2133"/>
              <a:buNone/>
              <a:defRPr sz="2133">
                <a:solidFill>
                  <a:srgbClr val="888888"/>
                </a:solidFill>
              </a:defRPr>
            </a:lvl5pPr>
            <a:lvl6pPr indent="-228600" lvl="5" marL="2743200" algn="l">
              <a:lnSpc>
                <a:spcPct val="90000"/>
              </a:lnSpc>
              <a:spcBef>
                <a:spcPts val="667"/>
              </a:spcBef>
              <a:spcAft>
                <a:spcPts val="0"/>
              </a:spcAft>
              <a:buClr>
                <a:srgbClr val="888888"/>
              </a:buClr>
              <a:buSzPts val="2133"/>
              <a:buNone/>
              <a:defRPr sz="2133">
                <a:solidFill>
                  <a:srgbClr val="888888"/>
                </a:solidFill>
              </a:defRPr>
            </a:lvl6pPr>
            <a:lvl7pPr indent="-228600" lvl="6" marL="3200400" algn="l">
              <a:lnSpc>
                <a:spcPct val="90000"/>
              </a:lnSpc>
              <a:spcBef>
                <a:spcPts val="667"/>
              </a:spcBef>
              <a:spcAft>
                <a:spcPts val="0"/>
              </a:spcAft>
              <a:buClr>
                <a:srgbClr val="888888"/>
              </a:buClr>
              <a:buSzPts val="2133"/>
              <a:buNone/>
              <a:defRPr sz="2133">
                <a:solidFill>
                  <a:srgbClr val="888888"/>
                </a:solidFill>
              </a:defRPr>
            </a:lvl7pPr>
            <a:lvl8pPr indent="-228600" lvl="7" marL="3657600" algn="l">
              <a:lnSpc>
                <a:spcPct val="90000"/>
              </a:lnSpc>
              <a:spcBef>
                <a:spcPts val="667"/>
              </a:spcBef>
              <a:spcAft>
                <a:spcPts val="0"/>
              </a:spcAft>
              <a:buClr>
                <a:srgbClr val="888888"/>
              </a:buClr>
              <a:buSzPts val="2133"/>
              <a:buNone/>
              <a:defRPr sz="2133">
                <a:solidFill>
                  <a:srgbClr val="888888"/>
                </a:solidFill>
              </a:defRPr>
            </a:lvl8pPr>
            <a:lvl9pPr indent="-228600" lvl="8" marL="4114800" algn="l">
              <a:lnSpc>
                <a:spcPct val="90000"/>
              </a:lnSpc>
              <a:spcBef>
                <a:spcPts val="667"/>
              </a:spcBef>
              <a:spcAft>
                <a:spcPts val="0"/>
              </a:spcAft>
              <a:buClr>
                <a:srgbClr val="888888"/>
              </a:buClr>
              <a:buSzPts val="2133"/>
              <a:buNone/>
              <a:defRPr sz="2133"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30" name="Google Shape;30;p26"/>
          <p:cNvSpPr txBox="1"/>
          <p:nvPr>
            <p:ph idx="10" type="dt"/>
          </p:nvPr>
        </p:nvSpPr>
        <p:spPr>
          <a:xfrm>
            <a:off x="838200" y="15066908"/>
            <a:ext cx="2743200" cy="865481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1" name="Google Shape;31;p26"/>
          <p:cNvSpPr txBox="1"/>
          <p:nvPr>
            <p:ph idx="11" type="ftr"/>
          </p:nvPr>
        </p:nvSpPr>
        <p:spPr>
          <a:xfrm>
            <a:off x="4038600" y="15066908"/>
            <a:ext cx="4114800" cy="865481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2" name="Google Shape;32;p26"/>
          <p:cNvSpPr txBox="1"/>
          <p:nvPr>
            <p:ph idx="12" type="sldNum"/>
          </p:nvPr>
        </p:nvSpPr>
        <p:spPr>
          <a:xfrm>
            <a:off x="8610600" y="15066908"/>
            <a:ext cx="2743200" cy="865481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wo Content" type="twoObj">
  <p:cSld name="TWO_OBJECTS">
    <p:spTree>
      <p:nvGrpSpPr>
        <p:cNvPr id="33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27"/>
          <p:cNvSpPr txBox="1"/>
          <p:nvPr>
            <p:ph type="title"/>
          </p:nvPr>
        </p:nvSpPr>
        <p:spPr>
          <a:xfrm>
            <a:off x="838200" y="865485"/>
            <a:ext cx="10515600" cy="314207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5" name="Google Shape;35;p27"/>
          <p:cNvSpPr txBox="1"/>
          <p:nvPr>
            <p:ph idx="1" type="body"/>
          </p:nvPr>
        </p:nvSpPr>
        <p:spPr>
          <a:xfrm>
            <a:off x="838200" y="4327407"/>
            <a:ext cx="5181600" cy="1031428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333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667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667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667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667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667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667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667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667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36" name="Google Shape;36;p27"/>
          <p:cNvSpPr txBox="1"/>
          <p:nvPr>
            <p:ph idx="2" type="body"/>
          </p:nvPr>
        </p:nvSpPr>
        <p:spPr>
          <a:xfrm>
            <a:off x="6172200" y="4327407"/>
            <a:ext cx="5181600" cy="1031428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333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667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667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667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667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667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667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667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667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37" name="Google Shape;37;p27"/>
          <p:cNvSpPr txBox="1"/>
          <p:nvPr>
            <p:ph idx="10" type="dt"/>
          </p:nvPr>
        </p:nvSpPr>
        <p:spPr>
          <a:xfrm>
            <a:off x="838200" y="15066908"/>
            <a:ext cx="2743200" cy="865481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8" name="Google Shape;38;p27"/>
          <p:cNvSpPr txBox="1"/>
          <p:nvPr>
            <p:ph idx="11" type="ftr"/>
          </p:nvPr>
        </p:nvSpPr>
        <p:spPr>
          <a:xfrm>
            <a:off x="4038600" y="15066908"/>
            <a:ext cx="4114800" cy="865481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9" name="Google Shape;39;p27"/>
          <p:cNvSpPr txBox="1"/>
          <p:nvPr>
            <p:ph idx="12" type="sldNum"/>
          </p:nvPr>
        </p:nvSpPr>
        <p:spPr>
          <a:xfrm>
            <a:off x="8610600" y="15066908"/>
            <a:ext cx="2743200" cy="865481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mparison" type="twoTxTwoObj">
  <p:cSld name="TWO_OBJECTS_WITH_TEXT">
    <p:spTree>
      <p:nvGrpSpPr>
        <p:cNvPr id="40" name="Shape 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Google Shape;41;p28"/>
          <p:cNvSpPr txBox="1"/>
          <p:nvPr>
            <p:ph type="title"/>
          </p:nvPr>
        </p:nvSpPr>
        <p:spPr>
          <a:xfrm>
            <a:off x="839788" y="865485"/>
            <a:ext cx="10515600" cy="314207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2" name="Google Shape;42;p28"/>
          <p:cNvSpPr txBox="1"/>
          <p:nvPr>
            <p:ph idx="1" type="body"/>
          </p:nvPr>
        </p:nvSpPr>
        <p:spPr>
          <a:xfrm>
            <a:off x="839789" y="3984979"/>
            <a:ext cx="5157787" cy="195297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333"/>
              </a:spcBef>
              <a:spcAft>
                <a:spcPts val="0"/>
              </a:spcAft>
              <a:buClr>
                <a:schemeClr val="dk1"/>
              </a:buClr>
              <a:buSzPts val="3200"/>
              <a:buNone/>
              <a:defRPr b="1" sz="3200"/>
            </a:lvl1pPr>
            <a:lvl2pPr indent="-228600" lvl="1" marL="914400" algn="l">
              <a:lnSpc>
                <a:spcPct val="90000"/>
              </a:lnSpc>
              <a:spcBef>
                <a:spcPts val="667"/>
              </a:spcBef>
              <a:spcAft>
                <a:spcPts val="0"/>
              </a:spcAft>
              <a:buClr>
                <a:schemeClr val="dk1"/>
              </a:buClr>
              <a:buSzPts val="2667"/>
              <a:buNone/>
              <a:defRPr b="1" sz="2667"/>
            </a:lvl2pPr>
            <a:lvl3pPr indent="-228600" lvl="2" marL="1371600" algn="l">
              <a:lnSpc>
                <a:spcPct val="90000"/>
              </a:lnSpc>
              <a:spcBef>
                <a:spcPts val="667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3pPr>
            <a:lvl4pPr indent="-228600" lvl="3" marL="1828800" algn="l">
              <a:lnSpc>
                <a:spcPct val="90000"/>
              </a:lnSpc>
              <a:spcBef>
                <a:spcPts val="667"/>
              </a:spcBef>
              <a:spcAft>
                <a:spcPts val="0"/>
              </a:spcAft>
              <a:buClr>
                <a:schemeClr val="dk1"/>
              </a:buClr>
              <a:buSzPts val="2133"/>
              <a:buNone/>
              <a:defRPr b="1" sz="2133"/>
            </a:lvl4pPr>
            <a:lvl5pPr indent="-228600" lvl="4" marL="2286000" algn="l">
              <a:lnSpc>
                <a:spcPct val="90000"/>
              </a:lnSpc>
              <a:spcBef>
                <a:spcPts val="667"/>
              </a:spcBef>
              <a:spcAft>
                <a:spcPts val="0"/>
              </a:spcAft>
              <a:buClr>
                <a:schemeClr val="dk1"/>
              </a:buClr>
              <a:buSzPts val="2133"/>
              <a:buNone/>
              <a:defRPr b="1" sz="2133"/>
            </a:lvl5pPr>
            <a:lvl6pPr indent="-228600" lvl="5" marL="2743200" algn="l">
              <a:lnSpc>
                <a:spcPct val="90000"/>
              </a:lnSpc>
              <a:spcBef>
                <a:spcPts val="667"/>
              </a:spcBef>
              <a:spcAft>
                <a:spcPts val="0"/>
              </a:spcAft>
              <a:buClr>
                <a:schemeClr val="dk1"/>
              </a:buClr>
              <a:buSzPts val="2133"/>
              <a:buNone/>
              <a:defRPr b="1" sz="2133"/>
            </a:lvl6pPr>
            <a:lvl7pPr indent="-228600" lvl="6" marL="3200400" algn="l">
              <a:lnSpc>
                <a:spcPct val="90000"/>
              </a:lnSpc>
              <a:spcBef>
                <a:spcPts val="667"/>
              </a:spcBef>
              <a:spcAft>
                <a:spcPts val="0"/>
              </a:spcAft>
              <a:buClr>
                <a:schemeClr val="dk1"/>
              </a:buClr>
              <a:buSzPts val="2133"/>
              <a:buNone/>
              <a:defRPr b="1" sz="2133"/>
            </a:lvl7pPr>
            <a:lvl8pPr indent="-228600" lvl="7" marL="3657600" algn="l">
              <a:lnSpc>
                <a:spcPct val="90000"/>
              </a:lnSpc>
              <a:spcBef>
                <a:spcPts val="667"/>
              </a:spcBef>
              <a:spcAft>
                <a:spcPts val="0"/>
              </a:spcAft>
              <a:buClr>
                <a:schemeClr val="dk1"/>
              </a:buClr>
              <a:buSzPts val="2133"/>
              <a:buNone/>
              <a:defRPr b="1" sz="2133"/>
            </a:lvl8pPr>
            <a:lvl9pPr indent="-228600" lvl="8" marL="4114800" algn="l">
              <a:lnSpc>
                <a:spcPct val="90000"/>
              </a:lnSpc>
              <a:spcBef>
                <a:spcPts val="667"/>
              </a:spcBef>
              <a:spcAft>
                <a:spcPts val="0"/>
              </a:spcAft>
              <a:buClr>
                <a:schemeClr val="dk1"/>
              </a:buClr>
              <a:buSzPts val="2133"/>
              <a:buNone/>
              <a:defRPr b="1" sz="2133"/>
            </a:lvl9pPr>
          </a:lstStyle>
          <a:p/>
        </p:txBody>
      </p:sp>
      <p:sp>
        <p:nvSpPr>
          <p:cNvPr id="43" name="Google Shape;43;p28"/>
          <p:cNvSpPr txBox="1"/>
          <p:nvPr>
            <p:ph idx="2" type="body"/>
          </p:nvPr>
        </p:nvSpPr>
        <p:spPr>
          <a:xfrm>
            <a:off x="839789" y="5937956"/>
            <a:ext cx="5157787" cy="87338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333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667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667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667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667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667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667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667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667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44" name="Google Shape;44;p28"/>
          <p:cNvSpPr txBox="1"/>
          <p:nvPr>
            <p:ph idx="3" type="body"/>
          </p:nvPr>
        </p:nvSpPr>
        <p:spPr>
          <a:xfrm>
            <a:off x="6172201" y="3984979"/>
            <a:ext cx="5183188" cy="195297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333"/>
              </a:spcBef>
              <a:spcAft>
                <a:spcPts val="0"/>
              </a:spcAft>
              <a:buClr>
                <a:schemeClr val="dk1"/>
              </a:buClr>
              <a:buSzPts val="3200"/>
              <a:buNone/>
              <a:defRPr b="1" sz="3200"/>
            </a:lvl1pPr>
            <a:lvl2pPr indent="-228600" lvl="1" marL="914400" algn="l">
              <a:lnSpc>
                <a:spcPct val="90000"/>
              </a:lnSpc>
              <a:spcBef>
                <a:spcPts val="667"/>
              </a:spcBef>
              <a:spcAft>
                <a:spcPts val="0"/>
              </a:spcAft>
              <a:buClr>
                <a:schemeClr val="dk1"/>
              </a:buClr>
              <a:buSzPts val="2667"/>
              <a:buNone/>
              <a:defRPr b="1" sz="2667"/>
            </a:lvl2pPr>
            <a:lvl3pPr indent="-228600" lvl="2" marL="1371600" algn="l">
              <a:lnSpc>
                <a:spcPct val="90000"/>
              </a:lnSpc>
              <a:spcBef>
                <a:spcPts val="667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3pPr>
            <a:lvl4pPr indent="-228600" lvl="3" marL="1828800" algn="l">
              <a:lnSpc>
                <a:spcPct val="90000"/>
              </a:lnSpc>
              <a:spcBef>
                <a:spcPts val="667"/>
              </a:spcBef>
              <a:spcAft>
                <a:spcPts val="0"/>
              </a:spcAft>
              <a:buClr>
                <a:schemeClr val="dk1"/>
              </a:buClr>
              <a:buSzPts val="2133"/>
              <a:buNone/>
              <a:defRPr b="1" sz="2133"/>
            </a:lvl4pPr>
            <a:lvl5pPr indent="-228600" lvl="4" marL="2286000" algn="l">
              <a:lnSpc>
                <a:spcPct val="90000"/>
              </a:lnSpc>
              <a:spcBef>
                <a:spcPts val="667"/>
              </a:spcBef>
              <a:spcAft>
                <a:spcPts val="0"/>
              </a:spcAft>
              <a:buClr>
                <a:schemeClr val="dk1"/>
              </a:buClr>
              <a:buSzPts val="2133"/>
              <a:buNone/>
              <a:defRPr b="1" sz="2133"/>
            </a:lvl5pPr>
            <a:lvl6pPr indent="-228600" lvl="5" marL="2743200" algn="l">
              <a:lnSpc>
                <a:spcPct val="90000"/>
              </a:lnSpc>
              <a:spcBef>
                <a:spcPts val="667"/>
              </a:spcBef>
              <a:spcAft>
                <a:spcPts val="0"/>
              </a:spcAft>
              <a:buClr>
                <a:schemeClr val="dk1"/>
              </a:buClr>
              <a:buSzPts val="2133"/>
              <a:buNone/>
              <a:defRPr b="1" sz="2133"/>
            </a:lvl6pPr>
            <a:lvl7pPr indent="-228600" lvl="6" marL="3200400" algn="l">
              <a:lnSpc>
                <a:spcPct val="90000"/>
              </a:lnSpc>
              <a:spcBef>
                <a:spcPts val="667"/>
              </a:spcBef>
              <a:spcAft>
                <a:spcPts val="0"/>
              </a:spcAft>
              <a:buClr>
                <a:schemeClr val="dk1"/>
              </a:buClr>
              <a:buSzPts val="2133"/>
              <a:buNone/>
              <a:defRPr b="1" sz="2133"/>
            </a:lvl7pPr>
            <a:lvl8pPr indent="-228600" lvl="7" marL="3657600" algn="l">
              <a:lnSpc>
                <a:spcPct val="90000"/>
              </a:lnSpc>
              <a:spcBef>
                <a:spcPts val="667"/>
              </a:spcBef>
              <a:spcAft>
                <a:spcPts val="0"/>
              </a:spcAft>
              <a:buClr>
                <a:schemeClr val="dk1"/>
              </a:buClr>
              <a:buSzPts val="2133"/>
              <a:buNone/>
              <a:defRPr b="1" sz="2133"/>
            </a:lvl8pPr>
            <a:lvl9pPr indent="-228600" lvl="8" marL="4114800" algn="l">
              <a:lnSpc>
                <a:spcPct val="90000"/>
              </a:lnSpc>
              <a:spcBef>
                <a:spcPts val="667"/>
              </a:spcBef>
              <a:spcAft>
                <a:spcPts val="0"/>
              </a:spcAft>
              <a:buClr>
                <a:schemeClr val="dk1"/>
              </a:buClr>
              <a:buSzPts val="2133"/>
              <a:buNone/>
              <a:defRPr b="1" sz="2133"/>
            </a:lvl9pPr>
          </a:lstStyle>
          <a:p/>
        </p:txBody>
      </p:sp>
      <p:sp>
        <p:nvSpPr>
          <p:cNvPr id="45" name="Google Shape;45;p28"/>
          <p:cNvSpPr txBox="1"/>
          <p:nvPr>
            <p:ph idx="4" type="body"/>
          </p:nvPr>
        </p:nvSpPr>
        <p:spPr>
          <a:xfrm>
            <a:off x="6172201" y="5937956"/>
            <a:ext cx="5183188" cy="87338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333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667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667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667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667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667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667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667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667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46" name="Google Shape;46;p28"/>
          <p:cNvSpPr txBox="1"/>
          <p:nvPr>
            <p:ph idx="10" type="dt"/>
          </p:nvPr>
        </p:nvSpPr>
        <p:spPr>
          <a:xfrm>
            <a:off x="838200" y="15066908"/>
            <a:ext cx="2743200" cy="865481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7" name="Google Shape;47;p28"/>
          <p:cNvSpPr txBox="1"/>
          <p:nvPr>
            <p:ph idx="11" type="ftr"/>
          </p:nvPr>
        </p:nvSpPr>
        <p:spPr>
          <a:xfrm>
            <a:off x="4038600" y="15066908"/>
            <a:ext cx="4114800" cy="865481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8" name="Google Shape;48;p28"/>
          <p:cNvSpPr txBox="1"/>
          <p:nvPr>
            <p:ph idx="12" type="sldNum"/>
          </p:nvPr>
        </p:nvSpPr>
        <p:spPr>
          <a:xfrm>
            <a:off x="8610600" y="15066908"/>
            <a:ext cx="2743200" cy="865481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49" name="Shape 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Google Shape;50;p29"/>
          <p:cNvSpPr txBox="1"/>
          <p:nvPr>
            <p:ph type="title"/>
          </p:nvPr>
        </p:nvSpPr>
        <p:spPr>
          <a:xfrm>
            <a:off x="838200" y="865485"/>
            <a:ext cx="10515600" cy="314207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1" name="Google Shape;51;p29"/>
          <p:cNvSpPr txBox="1"/>
          <p:nvPr>
            <p:ph idx="10" type="dt"/>
          </p:nvPr>
        </p:nvSpPr>
        <p:spPr>
          <a:xfrm>
            <a:off x="838200" y="15066908"/>
            <a:ext cx="2743200" cy="865481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2" name="Google Shape;52;p29"/>
          <p:cNvSpPr txBox="1"/>
          <p:nvPr>
            <p:ph idx="11" type="ftr"/>
          </p:nvPr>
        </p:nvSpPr>
        <p:spPr>
          <a:xfrm>
            <a:off x="4038600" y="15066908"/>
            <a:ext cx="4114800" cy="865481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3" name="Google Shape;53;p29"/>
          <p:cNvSpPr txBox="1"/>
          <p:nvPr>
            <p:ph idx="12" type="sldNum"/>
          </p:nvPr>
        </p:nvSpPr>
        <p:spPr>
          <a:xfrm>
            <a:off x="8610600" y="15066908"/>
            <a:ext cx="2743200" cy="865481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54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30"/>
          <p:cNvSpPr txBox="1"/>
          <p:nvPr>
            <p:ph idx="10" type="dt"/>
          </p:nvPr>
        </p:nvSpPr>
        <p:spPr>
          <a:xfrm>
            <a:off x="838200" y="15066908"/>
            <a:ext cx="2743200" cy="865481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6" name="Google Shape;56;p30"/>
          <p:cNvSpPr txBox="1"/>
          <p:nvPr>
            <p:ph idx="11" type="ftr"/>
          </p:nvPr>
        </p:nvSpPr>
        <p:spPr>
          <a:xfrm>
            <a:off x="4038600" y="15066908"/>
            <a:ext cx="4114800" cy="865481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7" name="Google Shape;57;p30"/>
          <p:cNvSpPr txBox="1"/>
          <p:nvPr>
            <p:ph idx="12" type="sldNum"/>
          </p:nvPr>
        </p:nvSpPr>
        <p:spPr>
          <a:xfrm>
            <a:off x="8610600" y="15066908"/>
            <a:ext cx="2743200" cy="865481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ntent with Caption" type="objTx">
  <p:cSld name="OBJECT_WITH_CAPTION_TEXT">
    <p:spTree>
      <p:nvGrpSpPr>
        <p:cNvPr id="58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Google Shape;59;p31"/>
          <p:cNvSpPr txBox="1"/>
          <p:nvPr>
            <p:ph type="title"/>
          </p:nvPr>
        </p:nvSpPr>
        <p:spPr>
          <a:xfrm>
            <a:off x="839788" y="1083733"/>
            <a:ext cx="3932237" cy="379306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267"/>
              <a:buFont typeface="Calibri"/>
              <a:buNone/>
              <a:defRPr sz="4267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0" name="Google Shape;60;p31"/>
          <p:cNvSpPr txBox="1"/>
          <p:nvPr>
            <p:ph idx="1" type="body"/>
          </p:nvPr>
        </p:nvSpPr>
        <p:spPr>
          <a:xfrm>
            <a:off x="5183188" y="2340567"/>
            <a:ext cx="6172200" cy="1155229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99554" lvl="0" marL="457200" algn="l">
              <a:lnSpc>
                <a:spcPct val="90000"/>
              </a:lnSpc>
              <a:spcBef>
                <a:spcPts val="1333"/>
              </a:spcBef>
              <a:spcAft>
                <a:spcPts val="0"/>
              </a:spcAft>
              <a:buClr>
                <a:schemeClr val="dk1"/>
              </a:buClr>
              <a:buSzPts val="4267"/>
              <a:buChar char="•"/>
              <a:defRPr sz="4267"/>
            </a:lvl1pPr>
            <a:lvl2pPr indent="-465645" lvl="1" marL="914400" algn="l">
              <a:lnSpc>
                <a:spcPct val="90000"/>
              </a:lnSpc>
              <a:spcBef>
                <a:spcPts val="667"/>
              </a:spcBef>
              <a:spcAft>
                <a:spcPts val="0"/>
              </a:spcAft>
              <a:buClr>
                <a:schemeClr val="dk1"/>
              </a:buClr>
              <a:buSzPts val="3733"/>
              <a:buChar char="•"/>
              <a:defRPr sz="3733"/>
            </a:lvl2pPr>
            <a:lvl3pPr indent="-431800" lvl="2" marL="1371600" algn="l">
              <a:lnSpc>
                <a:spcPct val="90000"/>
              </a:lnSpc>
              <a:spcBef>
                <a:spcPts val="667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3pPr>
            <a:lvl4pPr indent="-397954" lvl="3" marL="1828800" algn="l">
              <a:lnSpc>
                <a:spcPct val="90000"/>
              </a:lnSpc>
              <a:spcBef>
                <a:spcPts val="667"/>
              </a:spcBef>
              <a:spcAft>
                <a:spcPts val="0"/>
              </a:spcAft>
              <a:buClr>
                <a:schemeClr val="dk1"/>
              </a:buClr>
              <a:buSzPts val="2667"/>
              <a:buChar char="•"/>
              <a:defRPr sz="2667"/>
            </a:lvl4pPr>
            <a:lvl5pPr indent="-397954" lvl="4" marL="2286000" algn="l">
              <a:lnSpc>
                <a:spcPct val="90000"/>
              </a:lnSpc>
              <a:spcBef>
                <a:spcPts val="667"/>
              </a:spcBef>
              <a:spcAft>
                <a:spcPts val="0"/>
              </a:spcAft>
              <a:buClr>
                <a:schemeClr val="dk1"/>
              </a:buClr>
              <a:buSzPts val="2667"/>
              <a:buChar char="•"/>
              <a:defRPr sz="2667"/>
            </a:lvl5pPr>
            <a:lvl6pPr indent="-397954" lvl="5" marL="2743200" algn="l">
              <a:lnSpc>
                <a:spcPct val="90000"/>
              </a:lnSpc>
              <a:spcBef>
                <a:spcPts val="667"/>
              </a:spcBef>
              <a:spcAft>
                <a:spcPts val="0"/>
              </a:spcAft>
              <a:buClr>
                <a:schemeClr val="dk1"/>
              </a:buClr>
              <a:buSzPts val="2667"/>
              <a:buChar char="•"/>
              <a:defRPr sz="2667"/>
            </a:lvl6pPr>
            <a:lvl7pPr indent="-397954" lvl="6" marL="3200400" algn="l">
              <a:lnSpc>
                <a:spcPct val="90000"/>
              </a:lnSpc>
              <a:spcBef>
                <a:spcPts val="667"/>
              </a:spcBef>
              <a:spcAft>
                <a:spcPts val="0"/>
              </a:spcAft>
              <a:buClr>
                <a:schemeClr val="dk1"/>
              </a:buClr>
              <a:buSzPts val="2667"/>
              <a:buChar char="•"/>
              <a:defRPr sz="2667"/>
            </a:lvl7pPr>
            <a:lvl8pPr indent="-397954" lvl="7" marL="3657600" algn="l">
              <a:lnSpc>
                <a:spcPct val="90000"/>
              </a:lnSpc>
              <a:spcBef>
                <a:spcPts val="667"/>
              </a:spcBef>
              <a:spcAft>
                <a:spcPts val="0"/>
              </a:spcAft>
              <a:buClr>
                <a:schemeClr val="dk1"/>
              </a:buClr>
              <a:buSzPts val="2667"/>
              <a:buChar char="•"/>
              <a:defRPr sz="2667"/>
            </a:lvl8pPr>
            <a:lvl9pPr indent="-397954" lvl="8" marL="4114800" algn="l">
              <a:lnSpc>
                <a:spcPct val="90000"/>
              </a:lnSpc>
              <a:spcBef>
                <a:spcPts val="667"/>
              </a:spcBef>
              <a:spcAft>
                <a:spcPts val="0"/>
              </a:spcAft>
              <a:buClr>
                <a:schemeClr val="dk1"/>
              </a:buClr>
              <a:buSzPts val="2667"/>
              <a:buChar char="•"/>
              <a:defRPr sz="2667"/>
            </a:lvl9pPr>
          </a:lstStyle>
          <a:p/>
        </p:txBody>
      </p:sp>
      <p:sp>
        <p:nvSpPr>
          <p:cNvPr id="61" name="Google Shape;61;p31"/>
          <p:cNvSpPr txBox="1"/>
          <p:nvPr>
            <p:ph idx="2" type="body"/>
          </p:nvPr>
        </p:nvSpPr>
        <p:spPr>
          <a:xfrm>
            <a:off x="839788" y="4876800"/>
            <a:ext cx="3932237" cy="90348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333"/>
              </a:spcBef>
              <a:spcAft>
                <a:spcPts val="0"/>
              </a:spcAft>
              <a:buClr>
                <a:schemeClr val="dk1"/>
              </a:buClr>
              <a:buSzPts val="2133"/>
              <a:buNone/>
              <a:defRPr sz="2133"/>
            </a:lvl1pPr>
            <a:lvl2pPr indent="-228600" lvl="1" marL="914400" algn="l">
              <a:lnSpc>
                <a:spcPct val="90000"/>
              </a:lnSpc>
              <a:spcBef>
                <a:spcPts val="667"/>
              </a:spcBef>
              <a:spcAft>
                <a:spcPts val="0"/>
              </a:spcAft>
              <a:buClr>
                <a:schemeClr val="dk1"/>
              </a:buClr>
              <a:buSzPts val="1867"/>
              <a:buNone/>
              <a:defRPr sz="1867"/>
            </a:lvl2pPr>
            <a:lvl3pPr indent="-228600" lvl="2" marL="1371600" algn="l">
              <a:lnSpc>
                <a:spcPct val="90000"/>
              </a:lnSpc>
              <a:spcBef>
                <a:spcPts val="667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3pPr>
            <a:lvl4pPr indent="-228600" lvl="3" marL="1828800" algn="l">
              <a:lnSpc>
                <a:spcPct val="90000"/>
              </a:lnSpc>
              <a:spcBef>
                <a:spcPts val="667"/>
              </a:spcBef>
              <a:spcAft>
                <a:spcPts val="0"/>
              </a:spcAft>
              <a:buClr>
                <a:schemeClr val="dk1"/>
              </a:buClr>
              <a:buSzPts val="1333"/>
              <a:buNone/>
              <a:defRPr sz="1333"/>
            </a:lvl4pPr>
            <a:lvl5pPr indent="-228600" lvl="4" marL="2286000" algn="l">
              <a:lnSpc>
                <a:spcPct val="90000"/>
              </a:lnSpc>
              <a:spcBef>
                <a:spcPts val="667"/>
              </a:spcBef>
              <a:spcAft>
                <a:spcPts val="0"/>
              </a:spcAft>
              <a:buClr>
                <a:schemeClr val="dk1"/>
              </a:buClr>
              <a:buSzPts val="1333"/>
              <a:buNone/>
              <a:defRPr sz="1333"/>
            </a:lvl5pPr>
            <a:lvl6pPr indent="-228600" lvl="5" marL="2743200" algn="l">
              <a:lnSpc>
                <a:spcPct val="90000"/>
              </a:lnSpc>
              <a:spcBef>
                <a:spcPts val="667"/>
              </a:spcBef>
              <a:spcAft>
                <a:spcPts val="0"/>
              </a:spcAft>
              <a:buClr>
                <a:schemeClr val="dk1"/>
              </a:buClr>
              <a:buSzPts val="1333"/>
              <a:buNone/>
              <a:defRPr sz="1333"/>
            </a:lvl6pPr>
            <a:lvl7pPr indent="-228600" lvl="6" marL="3200400" algn="l">
              <a:lnSpc>
                <a:spcPct val="90000"/>
              </a:lnSpc>
              <a:spcBef>
                <a:spcPts val="667"/>
              </a:spcBef>
              <a:spcAft>
                <a:spcPts val="0"/>
              </a:spcAft>
              <a:buClr>
                <a:schemeClr val="dk1"/>
              </a:buClr>
              <a:buSzPts val="1333"/>
              <a:buNone/>
              <a:defRPr sz="1333"/>
            </a:lvl7pPr>
            <a:lvl8pPr indent="-228600" lvl="7" marL="3657600" algn="l">
              <a:lnSpc>
                <a:spcPct val="90000"/>
              </a:lnSpc>
              <a:spcBef>
                <a:spcPts val="667"/>
              </a:spcBef>
              <a:spcAft>
                <a:spcPts val="0"/>
              </a:spcAft>
              <a:buClr>
                <a:schemeClr val="dk1"/>
              </a:buClr>
              <a:buSzPts val="1333"/>
              <a:buNone/>
              <a:defRPr sz="1333"/>
            </a:lvl8pPr>
            <a:lvl9pPr indent="-228600" lvl="8" marL="4114800" algn="l">
              <a:lnSpc>
                <a:spcPct val="90000"/>
              </a:lnSpc>
              <a:spcBef>
                <a:spcPts val="667"/>
              </a:spcBef>
              <a:spcAft>
                <a:spcPts val="0"/>
              </a:spcAft>
              <a:buClr>
                <a:schemeClr val="dk1"/>
              </a:buClr>
              <a:buSzPts val="1333"/>
              <a:buNone/>
              <a:defRPr sz="1333"/>
            </a:lvl9pPr>
          </a:lstStyle>
          <a:p/>
        </p:txBody>
      </p:sp>
      <p:sp>
        <p:nvSpPr>
          <p:cNvPr id="62" name="Google Shape;62;p31"/>
          <p:cNvSpPr txBox="1"/>
          <p:nvPr>
            <p:ph idx="10" type="dt"/>
          </p:nvPr>
        </p:nvSpPr>
        <p:spPr>
          <a:xfrm>
            <a:off x="838200" y="15066908"/>
            <a:ext cx="2743200" cy="865481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3" name="Google Shape;63;p31"/>
          <p:cNvSpPr txBox="1"/>
          <p:nvPr>
            <p:ph idx="11" type="ftr"/>
          </p:nvPr>
        </p:nvSpPr>
        <p:spPr>
          <a:xfrm>
            <a:off x="4038600" y="15066908"/>
            <a:ext cx="4114800" cy="865481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4" name="Google Shape;64;p31"/>
          <p:cNvSpPr txBox="1"/>
          <p:nvPr>
            <p:ph idx="12" type="sldNum"/>
          </p:nvPr>
        </p:nvSpPr>
        <p:spPr>
          <a:xfrm>
            <a:off x="8610600" y="15066908"/>
            <a:ext cx="2743200" cy="865481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Picture with Caption" type="picTx">
  <p:cSld name="PICTURE_WITH_CAPTION_TEXT">
    <p:spTree>
      <p:nvGrpSpPr>
        <p:cNvPr id="65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Google Shape;66;p32"/>
          <p:cNvSpPr txBox="1"/>
          <p:nvPr>
            <p:ph type="title"/>
          </p:nvPr>
        </p:nvSpPr>
        <p:spPr>
          <a:xfrm>
            <a:off x="839788" y="1083733"/>
            <a:ext cx="3932237" cy="379306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267"/>
              <a:buFont typeface="Calibri"/>
              <a:buNone/>
              <a:defRPr sz="4267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7" name="Google Shape;67;p32"/>
          <p:cNvSpPr/>
          <p:nvPr>
            <p:ph idx="2" type="pic"/>
          </p:nvPr>
        </p:nvSpPr>
        <p:spPr>
          <a:xfrm>
            <a:off x="5183188" y="2340567"/>
            <a:ext cx="6172200" cy="11552296"/>
          </a:xfrm>
          <a:prstGeom prst="rect">
            <a:avLst/>
          </a:prstGeom>
          <a:noFill/>
          <a:ln>
            <a:noFill/>
          </a:ln>
        </p:spPr>
      </p:sp>
      <p:sp>
        <p:nvSpPr>
          <p:cNvPr id="68" name="Google Shape;68;p32"/>
          <p:cNvSpPr txBox="1"/>
          <p:nvPr>
            <p:ph idx="1" type="body"/>
          </p:nvPr>
        </p:nvSpPr>
        <p:spPr>
          <a:xfrm>
            <a:off x="839788" y="4876800"/>
            <a:ext cx="3932237" cy="90348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333"/>
              </a:spcBef>
              <a:spcAft>
                <a:spcPts val="0"/>
              </a:spcAft>
              <a:buClr>
                <a:schemeClr val="dk1"/>
              </a:buClr>
              <a:buSzPts val="2133"/>
              <a:buNone/>
              <a:defRPr sz="2133"/>
            </a:lvl1pPr>
            <a:lvl2pPr indent="-228600" lvl="1" marL="914400" algn="l">
              <a:lnSpc>
                <a:spcPct val="90000"/>
              </a:lnSpc>
              <a:spcBef>
                <a:spcPts val="667"/>
              </a:spcBef>
              <a:spcAft>
                <a:spcPts val="0"/>
              </a:spcAft>
              <a:buClr>
                <a:schemeClr val="dk1"/>
              </a:buClr>
              <a:buSzPts val="1867"/>
              <a:buNone/>
              <a:defRPr sz="1867"/>
            </a:lvl2pPr>
            <a:lvl3pPr indent="-228600" lvl="2" marL="1371600" algn="l">
              <a:lnSpc>
                <a:spcPct val="90000"/>
              </a:lnSpc>
              <a:spcBef>
                <a:spcPts val="667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3pPr>
            <a:lvl4pPr indent="-228600" lvl="3" marL="1828800" algn="l">
              <a:lnSpc>
                <a:spcPct val="90000"/>
              </a:lnSpc>
              <a:spcBef>
                <a:spcPts val="667"/>
              </a:spcBef>
              <a:spcAft>
                <a:spcPts val="0"/>
              </a:spcAft>
              <a:buClr>
                <a:schemeClr val="dk1"/>
              </a:buClr>
              <a:buSzPts val="1333"/>
              <a:buNone/>
              <a:defRPr sz="1333"/>
            </a:lvl4pPr>
            <a:lvl5pPr indent="-228600" lvl="4" marL="2286000" algn="l">
              <a:lnSpc>
                <a:spcPct val="90000"/>
              </a:lnSpc>
              <a:spcBef>
                <a:spcPts val="667"/>
              </a:spcBef>
              <a:spcAft>
                <a:spcPts val="0"/>
              </a:spcAft>
              <a:buClr>
                <a:schemeClr val="dk1"/>
              </a:buClr>
              <a:buSzPts val="1333"/>
              <a:buNone/>
              <a:defRPr sz="1333"/>
            </a:lvl5pPr>
            <a:lvl6pPr indent="-228600" lvl="5" marL="2743200" algn="l">
              <a:lnSpc>
                <a:spcPct val="90000"/>
              </a:lnSpc>
              <a:spcBef>
                <a:spcPts val="667"/>
              </a:spcBef>
              <a:spcAft>
                <a:spcPts val="0"/>
              </a:spcAft>
              <a:buClr>
                <a:schemeClr val="dk1"/>
              </a:buClr>
              <a:buSzPts val="1333"/>
              <a:buNone/>
              <a:defRPr sz="1333"/>
            </a:lvl6pPr>
            <a:lvl7pPr indent="-228600" lvl="6" marL="3200400" algn="l">
              <a:lnSpc>
                <a:spcPct val="90000"/>
              </a:lnSpc>
              <a:spcBef>
                <a:spcPts val="667"/>
              </a:spcBef>
              <a:spcAft>
                <a:spcPts val="0"/>
              </a:spcAft>
              <a:buClr>
                <a:schemeClr val="dk1"/>
              </a:buClr>
              <a:buSzPts val="1333"/>
              <a:buNone/>
              <a:defRPr sz="1333"/>
            </a:lvl7pPr>
            <a:lvl8pPr indent="-228600" lvl="7" marL="3657600" algn="l">
              <a:lnSpc>
                <a:spcPct val="90000"/>
              </a:lnSpc>
              <a:spcBef>
                <a:spcPts val="667"/>
              </a:spcBef>
              <a:spcAft>
                <a:spcPts val="0"/>
              </a:spcAft>
              <a:buClr>
                <a:schemeClr val="dk1"/>
              </a:buClr>
              <a:buSzPts val="1333"/>
              <a:buNone/>
              <a:defRPr sz="1333"/>
            </a:lvl8pPr>
            <a:lvl9pPr indent="-228600" lvl="8" marL="4114800" algn="l">
              <a:lnSpc>
                <a:spcPct val="90000"/>
              </a:lnSpc>
              <a:spcBef>
                <a:spcPts val="667"/>
              </a:spcBef>
              <a:spcAft>
                <a:spcPts val="0"/>
              </a:spcAft>
              <a:buClr>
                <a:schemeClr val="dk1"/>
              </a:buClr>
              <a:buSzPts val="1333"/>
              <a:buNone/>
              <a:defRPr sz="1333"/>
            </a:lvl9pPr>
          </a:lstStyle>
          <a:p/>
        </p:txBody>
      </p:sp>
      <p:sp>
        <p:nvSpPr>
          <p:cNvPr id="69" name="Google Shape;69;p32"/>
          <p:cNvSpPr txBox="1"/>
          <p:nvPr>
            <p:ph idx="10" type="dt"/>
          </p:nvPr>
        </p:nvSpPr>
        <p:spPr>
          <a:xfrm>
            <a:off x="838200" y="15066908"/>
            <a:ext cx="2743200" cy="865481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0" name="Google Shape;70;p32"/>
          <p:cNvSpPr txBox="1"/>
          <p:nvPr>
            <p:ph idx="11" type="ftr"/>
          </p:nvPr>
        </p:nvSpPr>
        <p:spPr>
          <a:xfrm>
            <a:off x="4038600" y="15066908"/>
            <a:ext cx="4114800" cy="865481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1" name="Google Shape;71;p32"/>
          <p:cNvSpPr txBox="1"/>
          <p:nvPr>
            <p:ph idx="12" type="sldNum"/>
          </p:nvPr>
        </p:nvSpPr>
        <p:spPr>
          <a:xfrm>
            <a:off x="8610600" y="15066908"/>
            <a:ext cx="2743200" cy="865481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Vertical Text" type="vertTx">
  <p:cSld name="VERTICAL_TEXT">
    <p:spTree>
      <p:nvGrpSpPr>
        <p:cNvPr id="72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p33"/>
          <p:cNvSpPr txBox="1"/>
          <p:nvPr>
            <p:ph type="title"/>
          </p:nvPr>
        </p:nvSpPr>
        <p:spPr>
          <a:xfrm>
            <a:off x="838200" y="865485"/>
            <a:ext cx="10515600" cy="314207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4" name="Google Shape;74;p33"/>
          <p:cNvSpPr txBox="1"/>
          <p:nvPr>
            <p:ph idx="1" type="body"/>
          </p:nvPr>
        </p:nvSpPr>
        <p:spPr>
          <a:xfrm rot="5400000">
            <a:off x="938859" y="4226749"/>
            <a:ext cx="10314283" cy="10515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333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667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667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667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667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667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667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667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667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75" name="Google Shape;75;p33"/>
          <p:cNvSpPr txBox="1"/>
          <p:nvPr>
            <p:ph idx="10" type="dt"/>
          </p:nvPr>
        </p:nvSpPr>
        <p:spPr>
          <a:xfrm>
            <a:off x="838200" y="15066908"/>
            <a:ext cx="2743200" cy="865481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6" name="Google Shape;76;p33"/>
          <p:cNvSpPr txBox="1"/>
          <p:nvPr>
            <p:ph idx="11" type="ftr"/>
          </p:nvPr>
        </p:nvSpPr>
        <p:spPr>
          <a:xfrm>
            <a:off x="4038600" y="15066908"/>
            <a:ext cx="4114800" cy="865481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7" name="Google Shape;77;p33"/>
          <p:cNvSpPr txBox="1"/>
          <p:nvPr>
            <p:ph idx="12" type="sldNum"/>
          </p:nvPr>
        </p:nvSpPr>
        <p:spPr>
          <a:xfrm>
            <a:off x="8610600" y="15066908"/>
            <a:ext cx="2743200" cy="865481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Vertical Title and Text" type="vertTitleAndTx">
  <p:cSld name="VERTICAL_TITLE_AND_VERTICAL_TEXT">
    <p:spTree>
      <p:nvGrpSpPr>
        <p:cNvPr id="78" name="Shape 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Google Shape;79;p34"/>
          <p:cNvSpPr txBox="1"/>
          <p:nvPr>
            <p:ph type="title"/>
          </p:nvPr>
        </p:nvSpPr>
        <p:spPr>
          <a:xfrm rot="5400000">
            <a:off x="3151246" y="6439136"/>
            <a:ext cx="13776209" cy="2628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0" name="Google Shape;80;p34"/>
          <p:cNvSpPr txBox="1"/>
          <p:nvPr>
            <p:ph idx="1" type="body"/>
          </p:nvPr>
        </p:nvSpPr>
        <p:spPr>
          <a:xfrm rot="5400000">
            <a:off x="-2182754" y="3886436"/>
            <a:ext cx="13776209" cy="7734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333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667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667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667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667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667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667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667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667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81" name="Google Shape;81;p34"/>
          <p:cNvSpPr txBox="1"/>
          <p:nvPr>
            <p:ph idx="10" type="dt"/>
          </p:nvPr>
        </p:nvSpPr>
        <p:spPr>
          <a:xfrm>
            <a:off x="838200" y="15066908"/>
            <a:ext cx="2743200" cy="865481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2" name="Google Shape;82;p34"/>
          <p:cNvSpPr txBox="1"/>
          <p:nvPr>
            <p:ph idx="11" type="ftr"/>
          </p:nvPr>
        </p:nvSpPr>
        <p:spPr>
          <a:xfrm>
            <a:off x="4038600" y="15066908"/>
            <a:ext cx="4114800" cy="865481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3" name="Google Shape;83;p34"/>
          <p:cNvSpPr txBox="1"/>
          <p:nvPr>
            <p:ph idx="12" type="sldNum"/>
          </p:nvPr>
        </p:nvSpPr>
        <p:spPr>
          <a:xfrm>
            <a:off x="8610600" y="15066908"/>
            <a:ext cx="2743200" cy="865481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2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3"/>
          <p:cNvSpPr txBox="1"/>
          <p:nvPr>
            <p:ph type="title"/>
          </p:nvPr>
        </p:nvSpPr>
        <p:spPr>
          <a:xfrm>
            <a:off x="838200" y="865485"/>
            <a:ext cx="10515600" cy="314207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867"/>
              <a:buFont typeface="Calibri"/>
              <a:buNone/>
              <a:defRPr b="0" i="0" sz="5867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/>
        </p:txBody>
      </p:sp>
      <p:sp>
        <p:nvSpPr>
          <p:cNvPr id="11" name="Google Shape;11;p23"/>
          <p:cNvSpPr txBox="1"/>
          <p:nvPr>
            <p:ph idx="1" type="body"/>
          </p:nvPr>
        </p:nvSpPr>
        <p:spPr>
          <a:xfrm>
            <a:off x="838200" y="4327407"/>
            <a:ext cx="10515600" cy="1031428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65645" lvl="0" marL="457200" marR="0" rtl="0" algn="l">
              <a:lnSpc>
                <a:spcPct val="90000"/>
              </a:lnSpc>
              <a:spcBef>
                <a:spcPts val="1333"/>
              </a:spcBef>
              <a:spcAft>
                <a:spcPts val="0"/>
              </a:spcAft>
              <a:buClr>
                <a:schemeClr val="dk1"/>
              </a:buClr>
              <a:buSzPts val="3733"/>
              <a:buFont typeface="Arial"/>
              <a:buChar char="•"/>
              <a:defRPr b="0" i="0" sz="3733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431800" lvl="1" marL="914400" marR="0" rtl="0" algn="l">
              <a:lnSpc>
                <a:spcPct val="90000"/>
              </a:lnSpc>
              <a:spcBef>
                <a:spcPts val="667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  <a:defRPr b="0" i="0" sz="3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397954" lvl="2" marL="1371600" marR="0" rtl="0" algn="l">
              <a:lnSpc>
                <a:spcPct val="90000"/>
              </a:lnSpc>
              <a:spcBef>
                <a:spcPts val="667"/>
              </a:spcBef>
              <a:spcAft>
                <a:spcPts val="0"/>
              </a:spcAft>
              <a:buClr>
                <a:schemeClr val="dk1"/>
              </a:buClr>
              <a:buSzPts val="2667"/>
              <a:buFont typeface="Arial"/>
              <a:buChar char="•"/>
              <a:defRPr b="0" i="0" sz="2667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381000" lvl="3" marL="1828800" marR="0" rtl="0" algn="l">
              <a:lnSpc>
                <a:spcPct val="90000"/>
              </a:lnSpc>
              <a:spcBef>
                <a:spcPts val="667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b="0" i="0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381000" lvl="4" marL="2286000" marR="0" rtl="0" algn="l">
              <a:lnSpc>
                <a:spcPct val="90000"/>
              </a:lnSpc>
              <a:spcBef>
                <a:spcPts val="667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b="0" i="0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381000" lvl="5" marL="2743200" marR="0" rtl="0" algn="l">
              <a:lnSpc>
                <a:spcPct val="90000"/>
              </a:lnSpc>
              <a:spcBef>
                <a:spcPts val="667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b="0" i="0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381000" lvl="6" marL="3200400" marR="0" rtl="0" algn="l">
              <a:lnSpc>
                <a:spcPct val="90000"/>
              </a:lnSpc>
              <a:spcBef>
                <a:spcPts val="667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b="0" i="0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381000" lvl="7" marL="3657600" marR="0" rtl="0" algn="l">
              <a:lnSpc>
                <a:spcPct val="90000"/>
              </a:lnSpc>
              <a:spcBef>
                <a:spcPts val="667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b="0" i="0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381000" lvl="8" marL="4114800" marR="0" rtl="0" algn="l">
              <a:lnSpc>
                <a:spcPct val="90000"/>
              </a:lnSpc>
              <a:spcBef>
                <a:spcPts val="667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b="0" i="0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2" name="Google Shape;12;p23"/>
          <p:cNvSpPr txBox="1"/>
          <p:nvPr>
            <p:ph idx="10" type="dt"/>
          </p:nvPr>
        </p:nvSpPr>
        <p:spPr>
          <a:xfrm>
            <a:off x="838200" y="15066908"/>
            <a:ext cx="2743200" cy="865481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6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3" name="Google Shape;13;p23"/>
          <p:cNvSpPr txBox="1"/>
          <p:nvPr>
            <p:ph idx="11" type="ftr"/>
          </p:nvPr>
        </p:nvSpPr>
        <p:spPr>
          <a:xfrm>
            <a:off x="4038600" y="15066908"/>
            <a:ext cx="4114800" cy="865481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6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4" name="Google Shape;14;p23"/>
          <p:cNvSpPr txBox="1"/>
          <p:nvPr>
            <p:ph idx="12" type="sldNum"/>
          </p:nvPr>
        </p:nvSpPr>
        <p:spPr>
          <a:xfrm>
            <a:off x="8610600" y="15066908"/>
            <a:ext cx="2743200" cy="865481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spcBef>
                <a:spcPts val="0"/>
              </a:spcBef>
              <a:buNone/>
              <a:defRPr b="0" i="0" sz="16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rtl="0" algn="r">
              <a:spcBef>
                <a:spcPts val="0"/>
              </a:spcBef>
              <a:buNone/>
              <a:defRPr b="0" i="0" sz="16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rtl="0" algn="r">
              <a:spcBef>
                <a:spcPts val="0"/>
              </a:spcBef>
              <a:buNone/>
              <a:defRPr b="0" i="0" sz="16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rtl="0" algn="r">
              <a:spcBef>
                <a:spcPts val="0"/>
              </a:spcBef>
              <a:buNone/>
              <a:defRPr b="0" i="0" sz="16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rtl="0" algn="r">
              <a:spcBef>
                <a:spcPts val="0"/>
              </a:spcBef>
              <a:buNone/>
              <a:defRPr b="0" i="0" sz="16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rtl="0" algn="r">
              <a:spcBef>
                <a:spcPts val="0"/>
              </a:spcBef>
              <a:buNone/>
              <a:defRPr b="0" i="0" sz="16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rtl="0" algn="r">
              <a:spcBef>
                <a:spcPts val="0"/>
              </a:spcBef>
              <a:buNone/>
              <a:defRPr b="0" i="0" sz="16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rtl="0" algn="r">
              <a:spcBef>
                <a:spcPts val="0"/>
              </a:spcBef>
              <a:buNone/>
              <a:defRPr b="0" i="0" sz="16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rtl="0" algn="r">
              <a:spcBef>
                <a:spcPts val="0"/>
              </a:spcBef>
              <a:buNone/>
              <a:defRPr b="0" i="0" sz="16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4.png"/><Relationship Id="rId4" Type="http://schemas.openxmlformats.org/officeDocument/2006/relationships/image" Target="../media/image3.png"/><Relationship Id="rId5" Type="http://schemas.openxmlformats.org/officeDocument/2006/relationships/image" Target="../media/image1.png"/><Relationship Id="rId6" Type="http://schemas.openxmlformats.org/officeDocument/2006/relationships/image" Target="../media/image5.png"/><Relationship Id="rId7" Type="http://schemas.openxmlformats.org/officeDocument/2006/relationships/image" Target="../media/image2.pn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.xml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.xml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8.xml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9.xml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0.xml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1.xml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2.xml"/></Relationships>
</file>

<file path=ppt/slides/_rels/slide1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3.xml"/></Relationships>
</file>

<file path=ppt/slides/_rels/slide1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4.xml"/></Relationships>
</file>

<file path=ppt/slides/_rels/slide1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5.xml"/></Relationships>
</file>

<file path=ppt/slides/_rels/slide1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6.xml"/></Relationships>
</file>

<file path=ppt/slides/_rels/slide1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7.xml"/></Relationships>
</file>

<file path=ppt/slides/_rels/slide1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8.xml"/></Relationships>
</file>

<file path=ppt/slides/_rels/slide1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9.xml"/></Relationships>
</file>

<file path=ppt/slides/_rels/slide2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0.xml"/></Relationships>
</file>

<file path=ppt/slides/_rels/slide2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1.xml"/></Relationships>
</file>

<file path=ppt/slides/_rels/slide2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2.xm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7" name="Shape 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Google Shape;88;p1"/>
          <p:cNvSpPr txBox="1"/>
          <p:nvPr/>
        </p:nvSpPr>
        <p:spPr>
          <a:xfrm>
            <a:off x="396240" y="192606"/>
            <a:ext cx="11287760" cy="14465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GB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GCSE HISTORY – SUMMER 2024</a:t>
            </a:r>
            <a:endParaRPr/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GB" sz="6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Independent Revision Plan</a:t>
            </a:r>
            <a:endParaRPr/>
          </a:p>
        </p:txBody>
      </p:sp>
      <p:graphicFrame>
        <p:nvGraphicFramePr>
          <p:cNvPr id="89" name="Google Shape;89;p1"/>
          <p:cNvGraphicFramePr/>
          <p:nvPr/>
        </p:nvGraphicFramePr>
        <p:xfrm>
          <a:off x="0" y="3963785"/>
          <a:ext cx="3000000" cy="3000000"/>
        </p:xfrm>
        <a:graphic>
          <a:graphicData uri="http://schemas.openxmlformats.org/drawingml/2006/table">
            <a:tbl>
              <a:tblPr bandRow="1" firstRow="1">
                <a:noFill/>
                <a:tableStyleId>{35334776-B2BB-4155-8E19-82FD0A5B2EA8}</a:tableStyleId>
              </a:tblPr>
              <a:tblGrid>
                <a:gridCol w="1741725"/>
                <a:gridCol w="1741725"/>
                <a:gridCol w="1741725"/>
                <a:gridCol w="1741725"/>
                <a:gridCol w="1741725"/>
                <a:gridCol w="1741725"/>
                <a:gridCol w="1741725"/>
              </a:tblGrid>
              <a:tr h="1733975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u="none" cap="none" strike="noStrike">
                          <a:solidFill>
                            <a:srgbClr val="000000"/>
                          </a:solidFill>
                        </a:rPr>
                        <a:t>Paper</a:t>
                      </a:r>
                      <a:endParaRPr/>
                    </a:p>
                  </a:txBody>
                  <a:tcPr marT="45725" marB="45725" marR="91450" marL="91450" anchor="ctr">
                    <a:lnL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u="none" cap="none" strike="noStrike">
                          <a:solidFill>
                            <a:srgbClr val="000000"/>
                          </a:solidFill>
                        </a:rPr>
                        <a:t>Unit</a:t>
                      </a:r>
                      <a:endParaRPr/>
                    </a:p>
                  </a:txBody>
                  <a:tcPr marT="45725" marB="45725" marR="91450" marL="914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u="none" cap="none" strike="noStrike">
                          <a:solidFill>
                            <a:srgbClr val="000000"/>
                          </a:solidFill>
                        </a:rPr>
                        <a:t>I have a knowledge organiser</a:t>
                      </a:r>
                      <a:endParaRPr/>
                    </a:p>
                  </a:txBody>
                  <a:tcPr marT="45725" marB="45725" marR="91450" marL="914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2400"/>
                        <a:buFont typeface="Calibri"/>
                        <a:buNone/>
                      </a:pPr>
                      <a:r>
                        <a:rPr lang="en-GB" sz="2400" u="none" cap="none" strike="noStrike">
                          <a:solidFill>
                            <a:srgbClr val="000000"/>
                          </a:solidFill>
                        </a:rPr>
                        <a:t>I have made 100 flashcards</a:t>
                      </a:r>
                      <a:endParaRPr/>
                    </a:p>
                  </a:txBody>
                  <a:tcPr marT="45725" marB="45725" marR="91450" marL="914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u="none" cap="none" strike="noStrike">
                          <a:solidFill>
                            <a:srgbClr val="000000"/>
                          </a:solidFill>
                        </a:rPr>
                        <a:t>I know SOME of the answers</a:t>
                      </a:r>
                      <a:endParaRPr/>
                    </a:p>
                  </a:txBody>
                  <a:tcPr marT="45725" marB="45725" marR="91450" marL="914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7CAAC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u="none" cap="none" strike="noStrike">
                          <a:solidFill>
                            <a:srgbClr val="000000"/>
                          </a:solidFill>
                        </a:rPr>
                        <a:t>I know MOST of the answers</a:t>
                      </a:r>
                      <a:endParaRPr/>
                    </a:p>
                  </a:txBody>
                  <a:tcPr marT="45725" marB="45725" marR="91450" marL="914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2400"/>
                        <a:buFont typeface="Calibri"/>
                        <a:buNone/>
                      </a:pPr>
                      <a:r>
                        <a:rPr lang="en-GB" sz="2400" u="none" cap="none" strike="noStrike">
                          <a:solidFill>
                            <a:srgbClr val="000000"/>
                          </a:solidFill>
                        </a:rPr>
                        <a:t>I know ALL of the answers</a:t>
                      </a:r>
                      <a:endParaRPr/>
                    </a:p>
                  </a:txBody>
                  <a:tcPr marT="45725" marB="45725" marR="91450" marL="914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C4E0B2"/>
                    </a:solidFill>
                  </a:tcPr>
                </a:tc>
              </a:tr>
              <a:tr h="1935600">
                <a:tc rowSpan="2"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2400" u="none" cap="none" strike="noStrike">
                          <a:solidFill>
                            <a:srgbClr val="000000"/>
                          </a:solidFill>
                        </a:rPr>
                        <a:t>Paper 1</a:t>
                      </a:r>
                      <a:endParaRPr/>
                    </a:p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2400">
                        <a:solidFill>
                          <a:srgbClr val="000000"/>
                        </a:solidFill>
                      </a:endParaRPr>
                    </a:p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>
                          <a:solidFill>
                            <a:srgbClr val="000000"/>
                          </a:solidFill>
                        </a:rPr>
                        <a:t>Exam: Tuesday 4</a:t>
                      </a:r>
                      <a:r>
                        <a:rPr baseline="30000" lang="en-GB" sz="2400">
                          <a:solidFill>
                            <a:srgbClr val="000000"/>
                          </a:solidFill>
                        </a:rPr>
                        <a:t>th</a:t>
                      </a:r>
                      <a:r>
                        <a:rPr lang="en-GB" sz="2400">
                          <a:solidFill>
                            <a:srgbClr val="000000"/>
                          </a:solidFill>
                        </a:rPr>
                        <a:t> June PM</a:t>
                      </a:r>
                      <a:endParaRPr/>
                    </a:p>
                  </a:txBody>
                  <a:tcPr marT="45725" marB="45725" marR="91450" marL="91450">
                    <a:lnL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i="1" lang="en-GB" sz="2400">
                          <a:solidFill>
                            <a:srgbClr val="000000"/>
                          </a:solidFill>
                        </a:rPr>
                        <a:t>People’s Health</a:t>
                      </a:r>
                      <a:endParaRPr/>
                    </a:p>
                  </a:txBody>
                  <a:tcPr marT="45725" marB="45725" marR="91450" marL="91450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2400">
                        <a:solidFill>
                          <a:srgbClr val="000000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2400">
                        <a:solidFill>
                          <a:srgbClr val="000000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2400">
                        <a:solidFill>
                          <a:srgbClr val="000000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2400">
                        <a:solidFill>
                          <a:srgbClr val="000000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2400">
                        <a:solidFill>
                          <a:srgbClr val="000000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1935600">
                <a:tc vMerge="1"/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i="1" lang="en-GB" sz="2400">
                          <a:solidFill>
                            <a:srgbClr val="000000"/>
                          </a:solidFill>
                        </a:rPr>
                        <a:t>The Elizabethans</a:t>
                      </a:r>
                      <a:endParaRPr/>
                    </a:p>
                  </a:txBody>
                  <a:tcPr marT="45725" marB="45725" marR="91450" marL="91450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2400">
                        <a:solidFill>
                          <a:srgbClr val="000000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2400">
                        <a:solidFill>
                          <a:srgbClr val="000000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2400">
                        <a:solidFill>
                          <a:srgbClr val="000000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2400">
                        <a:solidFill>
                          <a:srgbClr val="000000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2400">
                        <a:solidFill>
                          <a:srgbClr val="000000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1935600">
                <a:tc rowSpan="2"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2400">
                          <a:solidFill>
                            <a:srgbClr val="000000"/>
                          </a:solidFill>
                        </a:rPr>
                        <a:t>Paper 2</a:t>
                      </a:r>
                      <a:endParaRPr/>
                    </a:p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2400">
                        <a:solidFill>
                          <a:srgbClr val="000000"/>
                        </a:solidFill>
                      </a:endParaRPr>
                    </a:p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>
                          <a:solidFill>
                            <a:srgbClr val="000000"/>
                          </a:solidFill>
                        </a:rPr>
                        <a:t>Exam: Tuesday 11</a:t>
                      </a:r>
                      <a:r>
                        <a:rPr baseline="30000" lang="en-GB" sz="2400">
                          <a:solidFill>
                            <a:srgbClr val="000000"/>
                          </a:solidFill>
                        </a:rPr>
                        <a:t>th</a:t>
                      </a:r>
                      <a:r>
                        <a:rPr lang="en-GB" sz="2400">
                          <a:solidFill>
                            <a:srgbClr val="000000"/>
                          </a:solidFill>
                        </a:rPr>
                        <a:t> June PM</a:t>
                      </a:r>
                      <a:endParaRPr/>
                    </a:p>
                  </a:txBody>
                  <a:tcPr marT="45725" marB="45725" marR="91450" marL="91450">
                    <a:lnL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i="1" lang="en-GB" sz="2400">
                          <a:solidFill>
                            <a:srgbClr val="000000"/>
                          </a:solidFill>
                        </a:rPr>
                        <a:t>Viking Expansion</a:t>
                      </a:r>
                      <a:endParaRPr/>
                    </a:p>
                  </a:txBody>
                  <a:tcPr marT="45725" marB="45725" marR="91450" marL="91450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2400">
                        <a:solidFill>
                          <a:srgbClr val="000000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2400">
                        <a:solidFill>
                          <a:srgbClr val="000000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2400">
                        <a:solidFill>
                          <a:srgbClr val="000000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2400">
                        <a:solidFill>
                          <a:srgbClr val="000000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2400">
                        <a:solidFill>
                          <a:srgbClr val="000000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1935600">
                <a:tc vMerge="1"/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i="1" lang="en-GB" sz="2400">
                          <a:solidFill>
                            <a:srgbClr val="000000"/>
                          </a:solidFill>
                        </a:rPr>
                        <a:t>Living Under Nazi Rule</a:t>
                      </a:r>
                      <a:endParaRPr/>
                    </a:p>
                  </a:txBody>
                  <a:tcPr marT="45725" marB="45725" marR="91450" marL="91450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2400">
                        <a:solidFill>
                          <a:srgbClr val="000000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2400">
                        <a:solidFill>
                          <a:srgbClr val="000000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2400">
                        <a:solidFill>
                          <a:srgbClr val="000000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2400">
                        <a:solidFill>
                          <a:srgbClr val="000000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2400">
                        <a:solidFill>
                          <a:srgbClr val="000000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2815800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2400">
                          <a:solidFill>
                            <a:srgbClr val="000000"/>
                          </a:solidFill>
                        </a:rPr>
                        <a:t>Paper 3</a:t>
                      </a:r>
                      <a:endParaRPr/>
                    </a:p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2400">
                        <a:solidFill>
                          <a:srgbClr val="000000"/>
                        </a:solidFill>
                      </a:endParaRPr>
                    </a:p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>
                          <a:solidFill>
                            <a:srgbClr val="000000"/>
                          </a:solidFill>
                        </a:rPr>
                        <a:t>Exam: Wednesday 15</a:t>
                      </a:r>
                      <a:r>
                        <a:rPr baseline="30000" lang="en-GB" sz="2400">
                          <a:solidFill>
                            <a:srgbClr val="000000"/>
                          </a:solidFill>
                        </a:rPr>
                        <a:t>th</a:t>
                      </a:r>
                      <a:r>
                        <a:rPr lang="en-GB" sz="2400">
                          <a:solidFill>
                            <a:srgbClr val="000000"/>
                          </a:solidFill>
                        </a:rPr>
                        <a:t> May AM</a:t>
                      </a:r>
                      <a:endParaRPr/>
                    </a:p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2400">
                        <a:solidFill>
                          <a:srgbClr val="000000"/>
                        </a:solidFill>
                      </a:endParaRPr>
                    </a:p>
                  </a:txBody>
                  <a:tcPr marT="45725" marB="45725" marR="91450" marL="91450">
                    <a:lnL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i="1" lang="en-GB" sz="2400">
                          <a:solidFill>
                            <a:srgbClr val="000000"/>
                          </a:solidFill>
                        </a:rPr>
                        <a:t>History Around Us: Big Pit</a:t>
                      </a:r>
                      <a:endParaRPr/>
                    </a:p>
                  </a:txBody>
                  <a:tcPr marT="45725" marB="45725" marR="91450" marL="91450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2400">
                        <a:solidFill>
                          <a:srgbClr val="000000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2400">
                        <a:solidFill>
                          <a:srgbClr val="000000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2400">
                        <a:solidFill>
                          <a:srgbClr val="000000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2400">
                        <a:solidFill>
                          <a:srgbClr val="000000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2400">
                        <a:solidFill>
                          <a:srgbClr val="000000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</a:tbl>
          </a:graphicData>
        </a:graphic>
      </p:graphicFrame>
      <p:sp>
        <p:nvSpPr>
          <p:cNvPr id="90" name="Google Shape;90;p1"/>
          <p:cNvSpPr txBox="1"/>
          <p:nvPr/>
        </p:nvSpPr>
        <p:spPr>
          <a:xfrm>
            <a:off x="223520" y="1909646"/>
            <a:ext cx="11765280" cy="83099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GB" sz="4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Name: _______________________________ </a:t>
            </a:r>
            <a:endParaRPr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4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5" name="Google Shape;95;p2"/>
          <p:cNvGraphicFramePr/>
          <p:nvPr/>
        </p:nvGraphicFramePr>
        <p:xfrm>
          <a:off x="0" y="3081701"/>
          <a:ext cx="3000000" cy="3000000"/>
        </p:xfrm>
        <a:graphic>
          <a:graphicData uri="http://schemas.openxmlformats.org/drawingml/2006/table">
            <a:tbl>
              <a:tblPr bandRow="1" firstRow="1">
                <a:noFill/>
                <a:tableStyleId>{35334776-B2BB-4155-8E19-82FD0A5B2EA8}</a:tableStyleId>
              </a:tblPr>
              <a:tblGrid>
                <a:gridCol w="4246875"/>
                <a:gridCol w="7945125"/>
              </a:tblGrid>
              <a:tr h="979350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>
                          <a:solidFill>
                            <a:srgbClr val="000000"/>
                          </a:solidFill>
                        </a:rPr>
                        <a:t>Unit</a:t>
                      </a:r>
                      <a:endParaRPr/>
                    </a:p>
                  </a:txBody>
                  <a:tcPr marT="45725" marB="45725" marR="91450" marL="914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>
                          <a:solidFill>
                            <a:srgbClr val="000000"/>
                          </a:solidFill>
                        </a:rPr>
                        <a:t>QR code for Knowledge organiser</a:t>
                      </a:r>
                      <a:endParaRPr/>
                    </a:p>
                  </a:txBody>
                  <a:tcPr marT="45725" marB="45725" marR="91450" marL="914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2426400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i="1" lang="en-GB" sz="2400">
                          <a:solidFill>
                            <a:srgbClr val="000000"/>
                          </a:solidFill>
                        </a:rPr>
                        <a:t>People’s Health</a:t>
                      </a:r>
                      <a:endParaRPr/>
                    </a:p>
                  </a:txBody>
                  <a:tcPr marT="45725" marB="45725" marR="91450" marL="91450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2400">
                        <a:solidFill>
                          <a:srgbClr val="000000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2426400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i="1" lang="en-GB" sz="2400">
                          <a:solidFill>
                            <a:srgbClr val="000000"/>
                          </a:solidFill>
                        </a:rPr>
                        <a:t>The Elizabethans</a:t>
                      </a:r>
                      <a:endParaRPr/>
                    </a:p>
                  </a:txBody>
                  <a:tcPr marT="45725" marB="45725" marR="91450" marL="91450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2400">
                        <a:solidFill>
                          <a:srgbClr val="000000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2426400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i="1" lang="en-GB" sz="2400">
                          <a:solidFill>
                            <a:srgbClr val="000000"/>
                          </a:solidFill>
                        </a:rPr>
                        <a:t>Viking Expansion</a:t>
                      </a:r>
                      <a:endParaRPr/>
                    </a:p>
                  </a:txBody>
                  <a:tcPr marT="45725" marB="45725" marR="91450" marL="91450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2400">
                        <a:solidFill>
                          <a:srgbClr val="000000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2426400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i="1" lang="en-GB" sz="2400">
                          <a:solidFill>
                            <a:srgbClr val="000000"/>
                          </a:solidFill>
                        </a:rPr>
                        <a:t>Living Under Nazi Rule</a:t>
                      </a:r>
                      <a:endParaRPr/>
                    </a:p>
                  </a:txBody>
                  <a:tcPr marT="45725" marB="45725" marR="91450" marL="91450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2400">
                        <a:solidFill>
                          <a:srgbClr val="000000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2426400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i="1" lang="en-GB" sz="2400">
                          <a:solidFill>
                            <a:srgbClr val="000000"/>
                          </a:solidFill>
                        </a:rPr>
                        <a:t>History Around Us: Big Pit</a:t>
                      </a:r>
                      <a:endParaRPr/>
                    </a:p>
                  </a:txBody>
                  <a:tcPr marT="45725" marB="45725" marR="91450" marL="91450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2400">
                        <a:solidFill>
                          <a:srgbClr val="000000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</a:tbl>
          </a:graphicData>
        </a:graphic>
      </p:graphicFrame>
      <p:sp>
        <p:nvSpPr>
          <p:cNvPr id="96" name="Google Shape;96;p2"/>
          <p:cNvSpPr txBox="1"/>
          <p:nvPr/>
        </p:nvSpPr>
        <p:spPr>
          <a:xfrm>
            <a:off x="396240" y="192606"/>
            <a:ext cx="11287760" cy="193899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6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Get the knowledge organisers on your phone:</a:t>
            </a:r>
            <a:endParaRPr/>
          </a:p>
        </p:txBody>
      </p:sp>
      <p:pic>
        <p:nvPicPr>
          <p:cNvPr id="97" name="Google Shape;97;p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7010401" y="4172586"/>
            <a:ext cx="2194559" cy="2194559"/>
          </a:xfrm>
          <a:prstGeom prst="rect">
            <a:avLst/>
          </a:prstGeom>
          <a:noFill/>
          <a:ln>
            <a:noFill/>
          </a:ln>
        </p:spPr>
      </p:pic>
      <p:pic>
        <p:nvPicPr>
          <p:cNvPr id="98" name="Google Shape;98;p2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7010402" y="6607493"/>
            <a:ext cx="2194560" cy="2194560"/>
          </a:xfrm>
          <a:prstGeom prst="rect">
            <a:avLst/>
          </a:prstGeom>
          <a:noFill/>
          <a:ln>
            <a:noFill/>
          </a:ln>
        </p:spPr>
      </p:pic>
      <p:pic>
        <p:nvPicPr>
          <p:cNvPr id="99" name="Google Shape;99;p2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7010401" y="9001758"/>
            <a:ext cx="2194561" cy="2194561"/>
          </a:xfrm>
          <a:prstGeom prst="rect">
            <a:avLst/>
          </a:prstGeom>
          <a:noFill/>
          <a:ln>
            <a:noFill/>
          </a:ln>
        </p:spPr>
      </p:pic>
      <p:pic>
        <p:nvPicPr>
          <p:cNvPr id="100" name="Google Shape;100;p2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7010401" y="11436666"/>
            <a:ext cx="2194561" cy="2194561"/>
          </a:xfrm>
          <a:prstGeom prst="rect">
            <a:avLst/>
          </a:prstGeom>
          <a:noFill/>
          <a:ln>
            <a:noFill/>
          </a:ln>
        </p:spPr>
      </p:pic>
      <p:pic>
        <p:nvPicPr>
          <p:cNvPr id="101" name="Google Shape;101;p2"/>
          <p:cNvPicPr preferRelativeResize="0"/>
          <p:nvPr/>
        </p:nvPicPr>
        <p:blipFill rotWithShape="1">
          <a:blip r:embed="rId7">
            <a:alphaModFix/>
          </a:blip>
          <a:srcRect b="0" l="0" r="0" t="0"/>
          <a:stretch/>
        </p:blipFill>
        <p:spPr>
          <a:xfrm>
            <a:off x="7010401" y="13941755"/>
            <a:ext cx="2194561" cy="219456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5" name="Shape 1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Google Shape;106;p3"/>
          <p:cNvSpPr/>
          <p:nvPr/>
        </p:nvSpPr>
        <p:spPr>
          <a:xfrm>
            <a:off x="0" y="81281"/>
            <a:ext cx="12192000" cy="1905102"/>
          </a:xfrm>
          <a:prstGeom prst="rect">
            <a:avLst/>
          </a:prstGeom>
          <a:solidFill>
            <a:srgbClr val="D8D8D8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graphicFrame>
        <p:nvGraphicFramePr>
          <p:cNvPr id="107" name="Google Shape;107;p3"/>
          <p:cNvGraphicFramePr/>
          <p:nvPr/>
        </p:nvGraphicFramePr>
        <p:xfrm>
          <a:off x="0" y="2178988"/>
          <a:ext cx="3000000" cy="3000000"/>
        </p:xfrm>
        <a:graphic>
          <a:graphicData uri="http://schemas.openxmlformats.org/drawingml/2006/table">
            <a:tbl>
              <a:tblPr bandRow="1" firstRow="1">
                <a:noFill/>
                <a:tableStyleId>{35334776-B2BB-4155-8E19-82FD0A5B2EA8}</a:tableStyleId>
              </a:tblPr>
              <a:tblGrid>
                <a:gridCol w="407200"/>
                <a:gridCol w="1246500"/>
                <a:gridCol w="4580850"/>
                <a:gridCol w="5957450"/>
              </a:tblGrid>
              <a:tr h="237325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400" u="none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#</a:t>
                      </a:r>
                      <a:endParaRPr/>
                    </a:p>
                  </a:txBody>
                  <a:tcPr marT="72000" marB="72000" marR="9525" marL="72000" anchor="ctr"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400" u="none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Topic</a:t>
                      </a:r>
                      <a:endParaRPr/>
                    </a:p>
                  </a:txBody>
                  <a:tcPr marT="72000" marB="72000" marR="9525" marL="7200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400" u="none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Question</a:t>
                      </a:r>
                      <a:endParaRPr/>
                    </a:p>
                  </a:txBody>
                  <a:tcPr marT="72000" marB="72000" marR="9525" marL="7200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400" u="none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Answer</a:t>
                      </a:r>
                      <a:endParaRPr/>
                    </a:p>
                  </a:txBody>
                  <a:tcPr marT="72000" marB="72000" marR="9525" marL="7200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520600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400" u="none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1</a:t>
                      </a:r>
                      <a:endParaRPr/>
                    </a:p>
                  </a:txBody>
                  <a:tcPr marT="72000" marB="72000" marR="9525" marL="72000" anchor="ctr"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Dictatorship</a:t>
                      </a:r>
                      <a:endParaRPr/>
                    </a:p>
                  </a:txBody>
                  <a:tcPr marT="6350" marB="0" marR="6350" marL="63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Give FOUR events in 1933 and 1934 that led to Hitler establishing a dictatorship in Germany:</a:t>
                      </a:r>
                      <a:endParaRPr/>
                    </a:p>
                  </a:txBody>
                  <a:tcPr marT="6350" marB="0" marR="6350" marL="63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The Reichstag Fire / The Enabling Act / The death of President Hindenburg / The Night of the Long Knives</a:t>
                      </a:r>
                      <a:endParaRPr/>
                    </a:p>
                  </a:txBody>
                  <a:tcPr marT="6350" marB="0" marR="6350" marL="63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520600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400" u="none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2</a:t>
                      </a:r>
                      <a:endParaRPr/>
                    </a:p>
                  </a:txBody>
                  <a:tcPr marT="72000" marB="72000" marR="9525" marL="72000" anchor="ctr"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Dictatorship</a:t>
                      </a:r>
                      <a:endParaRPr/>
                    </a:p>
                  </a:txBody>
                  <a:tcPr marT="6350" marB="0" marR="6350" marL="63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Give FOUR features of Hitler's aims as he explained them in Mein Kampf:</a:t>
                      </a:r>
                      <a:endParaRPr/>
                    </a:p>
                  </a:txBody>
                  <a:tcPr marT="6350" marB="0" marR="6350" marL="63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To turn Germany into a one party state / To purify Germany by removing Jewish influences / To strengthen the army and the economy / To gain living space (Lebensraum) / to create a Third Reich that would last 1000 years</a:t>
                      </a:r>
                      <a:endParaRPr/>
                    </a:p>
                  </a:txBody>
                  <a:tcPr marT="6350" marB="0" marR="6350" marL="63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520600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400" u="none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3</a:t>
                      </a:r>
                      <a:endParaRPr/>
                    </a:p>
                  </a:txBody>
                  <a:tcPr marT="72000" marB="72000" marR="9525" marL="72000" anchor="ctr"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Dictatorship</a:t>
                      </a:r>
                      <a:endParaRPr/>
                    </a:p>
                  </a:txBody>
                  <a:tcPr marT="6350" marB="0" marR="6350" marL="63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Give THREE reasons for increased support for the Nazis after 1929:</a:t>
                      </a:r>
                      <a:endParaRPr/>
                    </a:p>
                  </a:txBody>
                  <a:tcPr marT="6350" marB="0" marR="6350" marL="63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High unemployment during the Great Depression  / propaganda / Hitler's speeches / the SA and the SS</a:t>
                      </a:r>
                      <a:endParaRPr/>
                    </a:p>
                  </a:txBody>
                  <a:tcPr marT="6350" marB="0" marR="6350" marL="63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520600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400" u="none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4</a:t>
                      </a:r>
                      <a:endParaRPr/>
                    </a:p>
                  </a:txBody>
                  <a:tcPr marT="72000" marB="72000" marR="9525" marL="72000" anchor="ctr"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Dictatorship</a:t>
                      </a:r>
                      <a:endParaRPr/>
                    </a:p>
                  </a:txBody>
                  <a:tcPr marT="6350" marB="0" marR="6350" marL="63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How many people were unemployed in Germany during the Great Depression?</a:t>
                      </a:r>
                      <a:endParaRPr/>
                    </a:p>
                  </a:txBody>
                  <a:tcPr marT="6350" marB="0" marR="6350" marL="63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6 million</a:t>
                      </a:r>
                      <a:endParaRPr/>
                    </a:p>
                  </a:txBody>
                  <a:tcPr marT="6350" marB="0" marR="6350" marL="63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520600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400" u="none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5</a:t>
                      </a:r>
                      <a:endParaRPr/>
                    </a:p>
                  </a:txBody>
                  <a:tcPr marT="72000" marB="72000" marR="9525" marL="72000" anchor="ctr"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Dictatorship</a:t>
                      </a:r>
                      <a:endParaRPr/>
                    </a:p>
                  </a:txBody>
                  <a:tcPr marT="6350" marB="0" marR="6350" marL="63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By August 1934, Germany was a dictatorship. What is a dictatorship?</a:t>
                      </a:r>
                      <a:endParaRPr/>
                    </a:p>
                  </a:txBody>
                  <a:tcPr marT="6350" marB="0" marR="6350" marL="63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a country ruled by a dictator – one individual with complete power</a:t>
                      </a:r>
                      <a:endParaRPr/>
                    </a:p>
                  </a:txBody>
                  <a:tcPr marT="6350" marB="0" marR="6350" marL="63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520600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400" u="none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6</a:t>
                      </a:r>
                      <a:endParaRPr/>
                    </a:p>
                  </a:txBody>
                  <a:tcPr marT="72000" marB="72000" marR="9525" marL="72000" anchor="ctr"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Dictatorship</a:t>
                      </a:r>
                      <a:endParaRPr/>
                    </a:p>
                  </a:txBody>
                  <a:tcPr marT="6350" marB="0" marR="6350" marL="63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Who was Marinus Van der Lubbe?</a:t>
                      </a:r>
                      <a:endParaRPr/>
                    </a:p>
                  </a:txBody>
                  <a:tcPr marT="6350" marB="0" marR="6350" marL="63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A communist who started the Reichstag Fire</a:t>
                      </a:r>
                      <a:endParaRPr/>
                    </a:p>
                  </a:txBody>
                  <a:tcPr marT="6350" marB="0" marR="6350" marL="63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520600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400" u="none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7</a:t>
                      </a:r>
                      <a:endParaRPr/>
                    </a:p>
                  </a:txBody>
                  <a:tcPr marT="72000" marB="72000" marR="9525" marL="72000" anchor="ctr"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Dictatorship</a:t>
                      </a:r>
                      <a:endParaRPr/>
                    </a:p>
                  </a:txBody>
                  <a:tcPr marT="6350" marB="0" marR="6350" marL="63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Give TWO features of the Reichstag Fire Decree:</a:t>
                      </a:r>
                      <a:endParaRPr/>
                    </a:p>
                  </a:txBody>
                  <a:tcPr marT="6350" marB="0" marR="6350" marL="63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Hitler manipulated Hindenburg into signing it / removed civil liberties such as freedom of the press and from arrest / used to arrest communists</a:t>
                      </a:r>
                      <a:endParaRPr/>
                    </a:p>
                  </a:txBody>
                  <a:tcPr marT="6350" marB="0" marR="6350" marL="63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520600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400" u="none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8</a:t>
                      </a:r>
                      <a:endParaRPr/>
                    </a:p>
                  </a:txBody>
                  <a:tcPr marT="72000" marB="72000" marR="9525" marL="72000" anchor="ctr"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Dictatorship</a:t>
                      </a:r>
                      <a:endParaRPr/>
                    </a:p>
                  </a:txBody>
                  <a:tcPr marT="6350" marB="0" marR="6350" marL="63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Give THREE ways in which the Nazis removed the communist threat after the Reichstag Fire:</a:t>
                      </a:r>
                      <a:endParaRPr/>
                    </a:p>
                  </a:txBody>
                  <a:tcPr marT="6350" marB="0" marR="6350" marL="63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More than 4000 communists were arrested / 100 communist deputies were arrested / communist newspapers and meetings were banned</a:t>
                      </a:r>
                      <a:endParaRPr/>
                    </a:p>
                  </a:txBody>
                  <a:tcPr marT="6350" marB="0" marR="6350" marL="63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520600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400" u="none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9</a:t>
                      </a:r>
                      <a:endParaRPr/>
                    </a:p>
                  </a:txBody>
                  <a:tcPr marT="72000" marB="72000" marR="9525" marL="72000" anchor="ctr"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Dictatorship</a:t>
                      </a:r>
                      <a:endParaRPr/>
                    </a:p>
                  </a:txBody>
                  <a:tcPr marT="6350" marB="0" marR="6350" marL="63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How did Hilter manipulate Hindenburg into issuing the Reichstag Fire Decree?</a:t>
                      </a:r>
                      <a:endParaRPr/>
                    </a:p>
                  </a:txBody>
                  <a:tcPr marT="6350" marB="0" marR="6350" marL="63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Hitler claimed that the Reichstag Fire was part of a larger communist revolution and Hindenburg needed to act to stop it</a:t>
                      </a:r>
                      <a:endParaRPr/>
                    </a:p>
                  </a:txBody>
                  <a:tcPr marT="6350" marB="0" marR="6350" marL="63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520600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400" u="none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10</a:t>
                      </a:r>
                      <a:endParaRPr/>
                    </a:p>
                  </a:txBody>
                  <a:tcPr marT="72000" marB="72000" marR="9525" marL="72000" anchor="ctr"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Dictatorship</a:t>
                      </a:r>
                      <a:endParaRPr/>
                    </a:p>
                  </a:txBody>
                  <a:tcPr marT="6350" marB="0" marR="6350" marL="63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Give TWO features of the March 1933 Reichstag elections:</a:t>
                      </a:r>
                      <a:endParaRPr/>
                    </a:p>
                  </a:txBody>
                  <a:tcPr marT="6350" marB="0" marR="6350" marL="63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SA intimidation / communist deputies arrested / Nazis win 44% / the Nazis managed a majority by forming a coalition (alliance) with the Nationalist Party</a:t>
                      </a:r>
                      <a:endParaRPr/>
                    </a:p>
                  </a:txBody>
                  <a:tcPr marT="6350" marB="0" marR="6350" marL="63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520600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400" u="none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11</a:t>
                      </a:r>
                      <a:endParaRPr/>
                    </a:p>
                  </a:txBody>
                  <a:tcPr marT="72000" marB="72000" marR="9525" marL="72000" anchor="ctr"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Dictatorship</a:t>
                      </a:r>
                      <a:endParaRPr/>
                    </a:p>
                  </a:txBody>
                  <a:tcPr marT="6350" marB="0" marR="6350" marL="63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What power did the Enabling Act give to Hitler?</a:t>
                      </a:r>
                      <a:endParaRPr/>
                    </a:p>
                  </a:txBody>
                  <a:tcPr marT="6350" marB="0" marR="6350" marL="63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gave Hitler the power to pass laws without needing the consent of the Reichstag</a:t>
                      </a:r>
                      <a:endParaRPr/>
                    </a:p>
                  </a:txBody>
                  <a:tcPr marT="6350" marB="0" marR="6350" marL="63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520600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400" u="none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12</a:t>
                      </a:r>
                      <a:endParaRPr/>
                    </a:p>
                  </a:txBody>
                  <a:tcPr marT="72000" marB="72000" marR="9525" marL="72000" anchor="ctr"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Dictatorship</a:t>
                      </a:r>
                      <a:endParaRPr/>
                    </a:p>
                  </a:txBody>
                  <a:tcPr marT="6350" marB="0" marR="6350" marL="63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Give THREE reasons why the Nazis were able to pass the Enabling Act:</a:t>
                      </a:r>
                      <a:endParaRPr/>
                    </a:p>
                  </a:txBody>
                  <a:tcPr marT="6350" marB="0" marR="6350" marL="63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After the March 1933 elections, the Nazis had a majority in the Reichstag / the communist deputies were still in prison / The SA surrounded the debating chamber </a:t>
                      </a:r>
                      <a:endParaRPr/>
                    </a:p>
                  </a:txBody>
                  <a:tcPr marT="6350" marB="0" marR="6350" marL="63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520600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400" u="none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13</a:t>
                      </a:r>
                      <a:endParaRPr/>
                    </a:p>
                  </a:txBody>
                  <a:tcPr marT="72000" marB="72000" marR="9525" marL="72000" anchor="ctr"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Dictatorship</a:t>
                      </a:r>
                      <a:endParaRPr/>
                    </a:p>
                  </a:txBody>
                  <a:tcPr marT="6350" marB="0" marR="6350" marL="63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Which other forms of opposition did Hitler ban after the Enabling Act was signed?</a:t>
                      </a:r>
                      <a:endParaRPr/>
                    </a:p>
                  </a:txBody>
                  <a:tcPr marT="6350" marB="0" marR="6350" marL="63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trade unions, strikes and other political parties</a:t>
                      </a:r>
                      <a:endParaRPr/>
                    </a:p>
                  </a:txBody>
                  <a:tcPr marT="6350" marB="0" marR="6350" marL="63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520600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400" u="none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14</a:t>
                      </a:r>
                      <a:endParaRPr/>
                    </a:p>
                  </a:txBody>
                  <a:tcPr marT="72000" marB="72000" marR="9525" marL="72000" anchor="ctr"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Dictatorship</a:t>
                      </a:r>
                      <a:endParaRPr/>
                    </a:p>
                  </a:txBody>
                  <a:tcPr marT="6350" marB="0" marR="6350" marL="63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Why did Hitler have to move against Rohm and the SA in 1934?</a:t>
                      </a:r>
                      <a:endParaRPr/>
                    </a:p>
                  </a:txBody>
                  <a:tcPr marT="6350" marB="0" marR="6350" marL="63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the army generals and Hindenburg did not want the SA to take over the army</a:t>
                      </a:r>
                      <a:endParaRPr/>
                    </a:p>
                  </a:txBody>
                  <a:tcPr marT="6350" marB="0" marR="6350" marL="63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520600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400" u="none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15</a:t>
                      </a:r>
                      <a:endParaRPr/>
                    </a:p>
                  </a:txBody>
                  <a:tcPr marT="72000" marB="72000" marR="9525" marL="72000" anchor="ctr"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Dictatorship</a:t>
                      </a:r>
                      <a:endParaRPr/>
                    </a:p>
                  </a:txBody>
                  <a:tcPr marT="6350" marB="0" marR="6350" marL="63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What was Hilter's excuse for the Night of the Long Knives?</a:t>
                      </a:r>
                      <a:endParaRPr/>
                    </a:p>
                  </a:txBody>
                  <a:tcPr marT="6350" marB="0" marR="6350" marL="63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Himmler made up evidence that Rohm was planning a rebellion against Hitler and he needed to stop it</a:t>
                      </a:r>
                      <a:endParaRPr/>
                    </a:p>
                  </a:txBody>
                  <a:tcPr marT="6350" marB="0" marR="6350" marL="63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520600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400" u="none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16</a:t>
                      </a:r>
                      <a:endParaRPr/>
                    </a:p>
                  </a:txBody>
                  <a:tcPr marT="72000" marB="72000" marR="9525" marL="72000" anchor="ctr"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Dictatorship</a:t>
                      </a:r>
                      <a:endParaRPr/>
                    </a:p>
                  </a:txBody>
                  <a:tcPr marT="6350" marB="0" marR="6350" marL="63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Give THREE features of the Night of the Long Knives:</a:t>
                      </a:r>
                      <a:endParaRPr/>
                    </a:p>
                  </a:txBody>
                  <a:tcPr marT="6350" marB="0" marR="6350" marL="63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Hitler asked the leaders of the SS to make up evidence that Rohm was planning a rebellion / Rohm killed / 85 people killed / June 1934</a:t>
                      </a:r>
                      <a:endParaRPr/>
                    </a:p>
                  </a:txBody>
                  <a:tcPr marT="6350" marB="0" marR="6350" marL="63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520600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400" u="none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17</a:t>
                      </a:r>
                      <a:endParaRPr/>
                    </a:p>
                  </a:txBody>
                  <a:tcPr marT="72000" marB="72000" marR="9525" marL="72000" anchor="ctr"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Dictatorship</a:t>
                      </a:r>
                      <a:endParaRPr/>
                    </a:p>
                  </a:txBody>
                  <a:tcPr marT="6350" marB="0" marR="6350" marL="63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Give THREE ways in which the Night of the Long Knives helped Hitler establish a dictatorship:</a:t>
                      </a:r>
                      <a:endParaRPr/>
                    </a:p>
                  </a:txBody>
                  <a:tcPr marT="6350" marB="0" marR="6350" marL="63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It removed the threat from Rohm and the SA / It secured the loyalty of the army / It deterred other rivals from moving against Hitler </a:t>
                      </a:r>
                      <a:endParaRPr/>
                    </a:p>
                  </a:txBody>
                  <a:tcPr marT="6350" marB="0" marR="6350" marL="63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520600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400" u="none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18</a:t>
                      </a:r>
                      <a:endParaRPr/>
                    </a:p>
                  </a:txBody>
                  <a:tcPr marT="72000" marB="72000" marR="9525" marL="72000" anchor="ctr"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Dictatorship</a:t>
                      </a:r>
                      <a:endParaRPr/>
                    </a:p>
                  </a:txBody>
                  <a:tcPr marT="6350" marB="0" marR="6350" marL="63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How did Hitler ensure he had the support of the army?</a:t>
                      </a:r>
                      <a:endParaRPr/>
                    </a:p>
                  </a:txBody>
                  <a:tcPr marT="6350" marB="0" marR="6350" marL="63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The army swore an oath of allegiance to Hitler personally </a:t>
                      </a:r>
                      <a:endParaRPr/>
                    </a:p>
                  </a:txBody>
                  <a:tcPr marT="6350" marB="0" marR="6350" marL="63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520600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400" u="none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19</a:t>
                      </a:r>
                      <a:endParaRPr/>
                    </a:p>
                  </a:txBody>
                  <a:tcPr marT="72000" marB="72000" marR="9525" marL="72000" anchor="ctr"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Dictatorship</a:t>
                      </a:r>
                      <a:endParaRPr/>
                    </a:p>
                  </a:txBody>
                  <a:tcPr marT="6350" marB="0" marR="6350" marL="63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Why was Hitler able to become Fuhrer in August 1934?</a:t>
                      </a:r>
                      <a:endParaRPr/>
                    </a:p>
                  </a:txBody>
                  <a:tcPr marT="6350" marB="0" marR="6350" marL="63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Hindenburg died</a:t>
                      </a:r>
                      <a:endParaRPr/>
                    </a:p>
                  </a:txBody>
                  <a:tcPr marT="6350" marB="0" marR="6350" marL="63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520600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400" u="none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20</a:t>
                      </a:r>
                      <a:endParaRPr/>
                    </a:p>
                  </a:txBody>
                  <a:tcPr marT="72000" marB="72000" marR="9525" marL="72000" anchor="ctr"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Dictatorship</a:t>
                      </a:r>
                      <a:endParaRPr/>
                    </a:p>
                  </a:txBody>
                  <a:tcPr marT="6350" marB="0" marR="6350" marL="63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What two roles did Hitler combine to become Fuhrer?</a:t>
                      </a:r>
                      <a:endParaRPr/>
                    </a:p>
                  </a:txBody>
                  <a:tcPr marT="6350" marB="0" marR="6350" marL="63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President and Chancellor</a:t>
                      </a:r>
                      <a:endParaRPr/>
                    </a:p>
                  </a:txBody>
                  <a:tcPr marT="6350" marB="0" marR="6350" marL="63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520600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400" u="none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21</a:t>
                      </a:r>
                      <a:endParaRPr/>
                    </a:p>
                  </a:txBody>
                  <a:tcPr marT="72000" marB="72000" marR="9525" marL="72000" anchor="ctr"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Changing Lives</a:t>
                      </a:r>
                      <a:endParaRPr/>
                    </a:p>
                  </a:txBody>
                  <a:tcPr marT="6350" marB="0" marR="6350" marL="63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Describe how unemployment changed in Germany after 1933:</a:t>
                      </a:r>
                      <a:endParaRPr/>
                    </a:p>
                  </a:txBody>
                  <a:tcPr marT="6350" marB="0" marR="6350" marL="63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unemployment fell from 6 million in 1933 to 35,000 in 1939</a:t>
                      </a:r>
                      <a:endParaRPr/>
                    </a:p>
                  </a:txBody>
                  <a:tcPr marT="6350" marB="0" marR="6350" marL="63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520600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400" u="none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22</a:t>
                      </a:r>
                      <a:endParaRPr/>
                    </a:p>
                  </a:txBody>
                  <a:tcPr marT="72000" marB="72000" marR="9525" marL="72000" anchor="ctr"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Changing Lives</a:t>
                      </a:r>
                      <a:endParaRPr/>
                    </a:p>
                  </a:txBody>
                  <a:tcPr marT="6350" marB="0" marR="6350" marL="63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Why did unemployment fall after 1933?</a:t>
                      </a:r>
                      <a:endParaRPr/>
                    </a:p>
                  </a:txBody>
                  <a:tcPr marT="6350" marB="0" marR="6350" marL="63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because the Nazi launched a rearmament programme that created jobs in factories and the armed forces</a:t>
                      </a:r>
                      <a:endParaRPr/>
                    </a:p>
                  </a:txBody>
                  <a:tcPr marT="6350" marB="0" marR="6350" marL="63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520600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400" u="none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23</a:t>
                      </a:r>
                      <a:endParaRPr/>
                    </a:p>
                  </a:txBody>
                  <a:tcPr marT="72000" marB="72000" marR="9525" marL="72000" anchor="ctr"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Changing Lives</a:t>
                      </a:r>
                      <a:endParaRPr/>
                    </a:p>
                  </a:txBody>
                  <a:tcPr marT="6350" marB="0" marR="6350" marL="63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Give TWO DAF programmes aimed at improving the lives of workers:</a:t>
                      </a:r>
                      <a:endParaRPr/>
                    </a:p>
                  </a:txBody>
                  <a:tcPr marT="6350" marB="0" marR="6350" marL="63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Strength Through Joy / Volkswagen Scheme</a:t>
                      </a:r>
                      <a:endParaRPr/>
                    </a:p>
                  </a:txBody>
                  <a:tcPr marT="6350" marB="0" marR="6350" marL="63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520600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400" u="none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24</a:t>
                      </a:r>
                      <a:endParaRPr/>
                    </a:p>
                  </a:txBody>
                  <a:tcPr marT="72000" marB="72000" marR="9525" marL="72000" anchor="ctr"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Changing Lives</a:t>
                      </a:r>
                      <a:endParaRPr/>
                    </a:p>
                  </a:txBody>
                  <a:tcPr marT="6350" marB="0" marR="6350" marL="63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Describe the Strength Through Joy programme:</a:t>
                      </a:r>
                      <a:endParaRPr/>
                    </a:p>
                  </a:txBody>
                  <a:tcPr marT="6350" marB="0" marR="6350" marL="63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rewarded workers with cheap holidays on cruise ships, theatre tickets, and gym classes</a:t>
                      </a:r>
                      <a:endParaRPr/>
                    </a:p>
                  </a:txBody>
                  <a:tcPr marT="6350" marB="0" marR="6350" marL="63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520600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400" u="none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25</a:t>
                      </a:r>
                      <a:endParaRPr/>
                    </a:p>
                  </a:txBody>
                  <a:tcPr marT="72000" marB="72000" marR="9525" marL="72000" anchor="ctr"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Changing Lives</a:t>
                      </a:r>
                      <a:endParaRPr/>
                    </a:p>
                  </a:txBody>
                  <a:tcPr marT="6350" marB="0" marR="6350" marL="63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Give TWO problems with Nazi policies for workers:</a:t>
                      </a:r>
                      <a:endParaRPr/>
                    </a:p>
                  </a:txBody>
                  <a:tcPr marT="6350" marB="0" marR="6350" marL="63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wages did not increase / no one ever received a car through the Volkswagen Scheme </a:t>
                      </a:r>
                      <a:endParaRPr/>
                    </a:p>
                  </a:txBody>
                  <a:tcPr marT="6350" marB="0" marR="6350" marL="63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</a:tbl>
          </a:graphicData>
        </a:graphic>
      </p:graphicFrame>
      <p:sp>
        <p:nvSpPr>
          <p:cNvPr id="108" name="Google Shape;108;p3"/>
          <p:cNvSpPr txBox="1"/>
          <p:nvPr/>
        </p:nvSpPr>
        <p:spPr>
          <a:xfrm>
            <a:off x="3444240" y="273886"/>
            <a:ext cx="8747760" cy="14465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GCSE HISTORY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6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Living under Nazi Rule</a:t>
            </a:r>
            <a:endParaRPr/>
          </a:p>
        </p:txBody>
      </p:sp>
      <p:sp>
        <p:nvSpPr>
          <p:cNvPr id="109" name="Google Shape;109;p3"/>
          <p:cNvSpPr/>
          <p:nvPr/>
        </p:nvSpPr>
        <p:spPr>
          <a:xfrm>
            <a:off x="0" y="-17906"/>
            <a:ext cx="3637280" cy="221599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13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100</a:t>
            </a:r>
            <a:endParaRPr sz="13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3" name="Shape 1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14" name="Google Shape;114;p4"/>
          <p:cNvGraphicFramePr/>
          <p:nvPr/>
        </p:nvGraphicFramePr>
        <p:xfrm>
          <a:off x="0" y="0"/>
          <a:ext cx="3000000" cy="3000000"/>
        </p:xfrm>
        <a:graphic>
          <a:graphicData uri="http://schemas.openxmlformats.org/drawingml/2006/table">
            <a:tbl>
              <a:tblPr bandRow="1" firstRow="1">
                <a:noFill/>
                <a:tableStyleId>{35334776-B2BB-4155-8E19-82FD0A5B2EA8}</a:tableStyleId>
              </a:tblPr>
              <a:tblGrid>
                <a:gridCol w="407200"/>
                <a:gridCol w="1288250"/>
                <a:gridCol w="4372850"/>
                <a:gridCol w="6123700"/>
              </a:tblGrid>
              <a:tr h="415325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400" u="none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#</a:t>
                      </a:r>
                      <a:endParaRPr/>
                    </a:p>
                  </a:txBody>
                  <a:tcPr marT="72000" marB="72000" marR="9525" marL="72000" anchor="ctr"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400" u="none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Topic</a:t>
                      </a:r>
                      <a:endParaRPr/>
                    </a:p>
                  </a:txBody>
                  <a:tcPr marT="72000" marB="72000" marR="9525" marL="7200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400" u="none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Question</a:t>
                      </a:r>
                      <a:endParaRPr/>
                    </a:p>
                  </a:txBody>
                  <a:tcPr marT="72000" marB="72000" marR="9525" marL="7200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400" u="none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Answer</a:t>
                      </a:r>
                      <a:endParaRPr/>
                    </a:p>
                  </a:txBody>
                  <a:tcPr marT="72000" marB="72000" marR="9525" marL="7200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617400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400" u="none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26</a:t>
                      </a:r>
                      <a:endParaRPr/>
                    </a:p>
                  </a:txBody>
                  <a:tcPr marT="9525" marB="0" marR="9525" marL="9525" anchor="ctr"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Changing Lives</a:t>
                      </a:r>
                      <a:endParaRPr/>
                    </a:p>
                  </a:txBody>
                  <a:tcPr marT="6350" marB="0" marR="6350" marL="63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Describe the Volkswagen Scheme:</a:t>
                      </a:r>
                      <a:endParaRPr/>
                    </a:p>
                  </a:txBody>
                  <a:tcPr marT="6350" marB="0" marR="6350" marL="63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allowed workers to save 5 marks a week towards the cost of a Volkswagen</a:t>
                      </a:r>
                      <a:endParaRPr/>
                    </a:p>
                  </a:txBody>
                  <a:tcPr marT="6350" marB="0" marR="6350" marL="63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617400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400" u="none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27</a:t>
                      </a:r>
                      <a:endParaRPr/>
                    </a:p>
                  </a:txBody>
                  <a:tcPr marT="9525" marB="0" marR="9525" marL="9525" anchor="ctr"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Changing Lives</a:t>
                      </a:r>
                      <a:endParaRPr/>
                    </a:p>
                  </a:txBody>
                  <a:tcPr marT="6350" marB="0" marR="6350" marL="63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Give THREE features of what the Nazis wanted German women to do:</a:t>
                      </a:r>
                      <a:endParaRPr/>
                    </a:p>
                  </a:txBody>
                  <a:tcPr marT="6350" marB="0" marR="6350" marL="63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 have lots of children / look after their children and husband / stop working in factories</a:t>
                      </a:r>
                      <a:endParaRPr/>
                    </a:p>
                  </a:txBody>
                  <a:tcPr marT="6350" marB="0" marR="6350" marL="63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617400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400" u="none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28</a:t>
                      </a:r>
                      <a:endParaRPr/>
                    </a:p>
                  </a:txBody>
                  <a:tcPr marT="9525" marB="0" marR="9525" marL="9525" anchor="ctr"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Changing Lives</a:t>
                      </a:r>
                      <a:endParaRPr/>
                    </a:p>
                  </a:txBody>
                  <a:tcPr marT="6350" marB="0" marR="6350" marL="63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Give TWO Nazi policies that encouraged women to have large families:</a:t>
                      </a:r>
                      <a:endParaRPr/>
                    </a:p>
                  </a:txBody>
                  <a:tcPr marT="6350" marB="0" marR="6350" marL="63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Marriage loans / Mother Cross</a:t>
                      </a:r>
                      <a:endParaRPr/>
                    </a:p>
                  </a:txBody>
                  <a:tcPr marT="6350" marB="0" marR="6350" marL="63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617400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400" u="none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29</a:t>
                      </a:r>
                      <a:endParaRPr/>
                    </a:p>
                  </a:txBody>
                  <a:tcPr marT="9525" marB="0" marR="9525" marL="9525" anchor="ctr"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Changing Lives</a:t>
                      </a:r>
                      <a:endParaRPr/>
                    </a:p>
                  </a:txBody>
                  <a:tcPr marT="6350" marB="0" marR="6350" marL="63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Give TWO pieces of evidence that suggest Nazi policies for women failed:</a:t>
                      </a:r>
                      <a:endParaRPr/>
                    </a:p>
                  </a:txBody>
                  <a:tcPr marT="6350" marB="0" marR="6350" marL="63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The birth rate actually dropped between 1933 and 1939 / More women worked in factories </a:t>
                      </a:r>
                      <a:endParaRPr/>
                    </a:p>
                  </a:txBody>
                  <a:tcPr marT="6350" marB="0" marR="6350" marL="63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641650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400" u="none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30</a:t>
                      </a:r>
                      <a:endParaRPr/>
                    </a:p>
                  </a:txBody>
                  <a:tcPr marT="9525" marB="0" marR="9525" marL="9525" anchor="ctr"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Changing Lives</a:t>
                      </a:r>
                      <a:endParaRPr/>
                    </a:p>
                  </a:txBody>
                  <a:tcPr marT="6350" marB="0" marR="6350" marL="63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Give TWO ways in which the Nazis controlled teachers: </a:t>
                      </a:r>
                      <a:endParaRPr/>
                    </a:p>
                  </a:txBody>
                  <a:tcPr marT="6350" marB="0" marR="6350" marL="63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Jewish teachers were banned from teaching in non-Jewish schools / Teachers had to join the Nazi Teachers’ League / Pupils reported teachers who taught anti-Nazi material to the Gestapo</a:t>
                      </a:r>
                      <a:endParaRPr/>
                    </a:p>
                  </a:txBody>
                  <a:tcPr marT="6350" marB="0" marR="6350" marL="63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641650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400" u="none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31</a:t>
                      </a:r>
                      <a:endParaRPr/>
                    </a:p>
                  </a:txBody>
                  <a:tcPr marT="9525" marB="0" marR="9525" marL="9525" anchor="ctr"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Changing Lives</a:t>
                      </a:r>
                      <a:endParaRPr/>
                    </a:p>
                  </a:txBody>
                  <a:tcPr marT="6350" marB="0" marR="6350" marL="63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Give TWO features of the school curriculum under the Nazis:</a:t>
                      </a:r>
                      <a:endParaRPr/>
                    </a:p>
                  </a:txBody>
                  <a:tcPr marT="6350" marB="0" marR="6350" marL="63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In History, pupils learnt about the greatness of Germany / In Biology, students learnt the pseudoscience of race studies / PE took up 15% of lesson time</a:t>
                      </a:r>
                      <a:endParaRPr/>
                    </a:p>
                  </a:txBody>
                  <a:tcPr marT="6350" marB="0" marR="6350" marL="63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617400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400" u="none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32</a:t>
                      </a:r>
                      <a:endParaRPr/>
                    </a:p>
                  </a:txBody>
                  <a:tcPr marT="9525" marB="0" marR="9525" marL="9525" anchor="ctr"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Changing Lives</a:t>
                      </a:r>
                      <a:endParaRPr/>
                    </a:p>
                  </a:txBody>
                  <a:tcPr marT="6350" marB="0" marR="6350" marL="63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Give THREE activities that young Germans did in the Hitler Youth:</a:t>
                      </a:r>
                      <a:endParaRPr/>
                    </a:p>
                  </a:txBody>
                  <a:tcPr marT="6350" marB="0" marR="6350" marL="63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physical exercise, rifle shooting, and map reading / cooking and nursing (girls)</a:t>
                      </a:r>
                      <a:endParaRPr/>
                    </a:p>
                  </a:txBody>
                  <a:tcPr marT="6350" marB="0" marR="6350" marL="63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641650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400" u="none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33</a:t>
                      </a:r>
                      <a:endParaRPr/>
                    </a:p>
                  </a:txBody>
                  <a:tcPr marT="9525" marB="0" marR="9525" marL="9525" anchor="ctr"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Changing Lives</a:t>
                      </a:r>
                      <a:endParaRPr/>
                    </a:p>
                  </a:txBody>
                  <a:tcPr marT="6350" marB="0" marR="6350" marL="63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Give FOUR reasons why young people attended the Hitler Youth:</a:t>
                      </a:r>
                      <a:endParaRPr/>
                    </a:p>
                  </a:txBody>
                  <a:tcPr marT="6350" marB="0" marR="6350" marL="63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they enjoyed the activities and uniform / the Nazis shut down all other youth organisations / the only way to access sports facilities / membership was compulsory after 1936</a:t>
                      </a:r>
                      <a:endParaRPr/>
                    </a:p>
                  </a:txBody>
                  <a:tcPr marT="6350" marB="0" marR="6350" marL="63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617400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400" u="none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34</a:t>
                      </a:r>
                      <a:endParaRPr/>
                    </a:p>
                  </a:txBody>
                  <a:tcPr marT="9525" marB="0" marR="9525" marL="9525" anchor="ctr"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Changing Lives</a:t>
                      </a:r>
                      <a:endParaRPr/>
                    </a:p>
                  </a:txBody>
                  <a:tcPr marT="6350" marB="0" marR="6350" marL="63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Young people were indoctrinated in the Hitler Youth. What does this mean?</a:t>
                      </a:r>
                      <a:endParaRPr/>
                    </a:p>
                  </a:txBody>
                  <a:tcPr marT="6350" marB="0" marR="6350" marL="63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Young people were brainwashed into believeing Nazi ideas</a:t>
                      </a:r>
                      <a:endParaRPr/>
                    </a:p>
                  </a:txBody>
                  <a:tcPr marT="6350" marB="0" marR="6350" marL="63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617400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400" u="none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35</a:t>
                      </a:r>
                      <a:endParaRPr/>
                    </a:p>
                  </a:txBody>
                  <a:tcPr marT="9525" marB="0" marR="9525" marL="9525" anchor="ctr"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Changing Lives</a:t>
                      </a:r>
                      <a:endParaRPr/>
                    </a:p>
                  </a:txBody>
                  <a:tcPr marT="6350" marB="0" marR="6350" marL="63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Give TWO Nazi beliefs about Aryans:</a:t>
                      </a:r>
                      <a:endParaRPr/>
                    </a:p>
                  </a:txBody>
                  <a:tcPr marT="6350" marB="0" marR="6350" marL="63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the people of northern and western Europe / Ubermenschen (superhumans) / represented in Nazi propaganda / </a:t>
                      </a:r>
                      <a:endParaRPr/>
                    </a:p>
                  </a:txBody>
                  <a:tcPr marT="6350" marB="0" marR="6350" marL="63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617400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400" u="none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36</a:t>
                      </a:r>
                      <a:endParaRPr/>
                    </a:p>
                  </a:txBody>
                  <a:tcPr marT="9525" marB="0" marR="9525" marL="9525" anchor="ctr"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Changing Lives</a:t>
                      </a:r>
                      <a:endParaRPr/>
                    </a:p>
                  </a:txBody>
                  <a:tcPr marT="6350" marB="0" marR="6350" marL="63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Which groups did the Nazis consider Untermenschen?</a:t>
                      </a:r>
                      <a:endParaRPr/>
                    </a:p>
                  </a:txBody>
                  <a:tcPr marT="6350" marB="0" marR="6350" marL="63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Gypsies, Black people, Slavs from Eastern Europe, people with disabilities and Jews</a:t>
                      </a:r>
                      <a:endParaRPr/>
                    </a:p>
                  </a:txBody>
                  <a:tcPr marT="6350" marB="0" marR="6350" marL="63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641650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400" u="none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37</a:t>
                      </a:r>
                      <a:endParaRPr/>
                    </a:p>
                  </a:txBody>
                  <a:tcPr marT="9525" marB="0" marR="9525" marL="9525" anchor="ctr"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Changing Lives</a:t>
                      </a:r>
                      <a:endParaRPr/>
                    </a:p>
                  </a:txBody>
                  <a:tcPr marT="6350" marB="0" marR="6350" marL="63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Give TWO features of Nazi anti-Semitic belief:</a:t>
                      </a:r>
                      <a:endParaRPr/>
                    </a:p>
                  </a:txBody>
                  <a:tcPr marT="6350" marB="0" marR="6350" marL="63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Nazis believed the Jews were untermenschen / believed Jews were a race not a religion / treated anyone with a Jewish grandparent as a Jew / made Jews scapegoats for Germany’s defeat in the First World War</a:t>
                      </a:r>
                      <a:endParaRPr/>
                    </a:p>
                  </a:txBody>
                  <a:tcPr marT="6350" marB="0" marR="6350" marL="63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853425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400" u="none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38</a:t>
                      </a:r>
                      <a:endParaRPr/>
                    </a:p>
                  </a:txBody>
                  <a:tcPr marT="9525" marB="0" marR="9525" marL="9525" anchor="ctr"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Changing Lives</a:t>
                      </a:r>
                      <a:endParaRPr/>
                    </a:p>
                  </a:txBody>
                  <a:tcPr marT="6350" marB="0" marR="6350" marL="63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Give FOUR features of Nazi persecution of the Jews before 1939:</a:t>
                      </a:r>
                      <a:endParaRPr/>
                    </a:p>
                  </a:txBody>
                  <a:tcPr marT="6350" marB="0" marR="6350" marL="63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Jews were banned from joins choirs and sports clubs / boycotts of Jewish shops / 1935 Nuremburg Laws removed all rights from German Jews / banned from going to the cinema, running small businesses, or buying newspapers / Kristallnacht / valuables confiscated for no reason</a:t>
                      </a:r>
                      <a:endParaRPr/>
                    </a:p>
                  </a:txBody>
                  <a:tcPr marT="6350" marB="0" marR="6350" marL="63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641650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400" u="none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39</a:t>
                      </a:r>
                      <a:endParaRPr/>
                    </a:p>
                  </a:txBody>
                  <a:tcPr marT="9525" marB="0" marR="9525" marL="9525" anchor="ctr"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Changing Lives</a:t>
                      </a:r>
                      <a:endParaRPr/>
                    </a:p>
                  </a:txBody>
                  <a:tcPr marT="6350" marB="0" marR="6350" marL="63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Give THREE ways in which the Nazis persecuted Jews during Kristallnacht in 1938:</a:t>
                      </a:r>
                      <a:endParaRPr/>
                    </a:p>
                  </a:txBody>
                  <a:tcPr marT="6350" marB="0" marR="6350" marL="63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100 Jews were killed /  30,000 were sent to concentration camps / Jewish homes, businesses and synagogues were smashed and burned to the ground / forced Jews to emigrate</a:t>
                      </a:r>
                      <a:endParaRPr/>
                    </a:p>
                  </a:txBody>
                  <a:tcPr marT="6350" marB="0" marR="6350" marL="63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617400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400" u="none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40</a:t>
                      </a:r>
                      <a:endParaRPr/>
                    </a:p>
                  </a:txBody>
                  <a:tcPr marT="9525" marB="0" marR="9525" marL="9525" anchor="ctr"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Changing Lives</a:t>
                      </a:r>
                      <a:endParaRPr/>
                    </a:p>
                  </a:txBody>
                  <a:tcPr marT="6350" marB="0" marR="6350" marL="63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What decision did many German Jews make after Kristallnacht?</a:t>
                      </a:r>
                      <a:endParaRPr/>
                    </a:p>
                  </a:txBody>
                  <a:tcPr marT="6350" marB="0" marR="6350" marL="63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to emigrate to the USA, Britain or Palestine</a:t>
                      </a:r>
                      <a:endParaRPr/>
                    </a:p>
                  </a:txBody>
                  <a:tcPr marT="6350" marB="0" marR="6350" marL="63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617400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400" u="none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41</a:t>
                      </a:r>
                      <a:endParaRPr/>
                    </a:p>
                  </a:txBody>
                  <a:tcPr marT="9525" marB="0" marR="9525" marL="9525" anchor="ctr"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Control and Opposition</a:t>
                      </a:r>
                      <a:endParaRPr/>
                    </a:p>
                  </a:txBody>
                  <a:tcPr marT="6350" marB="0" marR="6350" marL="63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Give THREE interpretations of why there was so little opposition to Nazi rule:</a:t>
                      </a:r>
                      <a:endParaRPr/>
                    </a:p>
                  </a:txBody>
                  <a:tcPr marT="6350" marB="0" marR="6350" marL="63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the German population was indoctrinated by propaganda / the German population was deterred by terror / Nazi policies were popular</a:t>
                      </a:r>
                      <a:endParaRPr/>
                    </a:p>
                  </a:txBody>
                  <a:tcPr marT="6350" marB="0" marR="6350" marL="63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617400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400" u="none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42</a:t>
                      </a:r>
                      <a:endParaRPr/>
                    </a:p>
                  </a:txBody>
                  <a:tcPr marT="9525" marB="0" marR="9525" marL="9525" anchor="ctr"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Control and Opposition</a:t>
                      </a:r>
                      <a:endParaRPr/>
                    </a:p>
                  </a:txBody>
                  <a:tcPr marT="6350" marB="0" marR="6350" marL="63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Give FOUR parts of the police state:</a:t>
                      </a:r>
                      <a:endParaRPr/>
                    </a:p>
                  </a:txBody>
                  <a:tcPr marT="6350" marB="0" marR="6350" marL="63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the SS / the Gestapo / the People's Court / concentration camps</a:t>
                      </a:r>
                      <a:endParaRPr/>
                    </a:p>
                  </a:txBody>
                  <a:tcPr marT="6350" marB="0" marR="6350" marL="63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617400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400" u="none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43</a:t>
                      </a:r>
                      <a:endParaRPr/>
                    </a:p>
                  </a:txBody>
                  <a:tcPr marT="9525" marB="0" marR="9525" marL="9525" anchor="ctr"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Control and Opposition</a:t>
                      </a:r>
                      <a:endParaRPr/>
                    </a:p>
                  </a:txBody>
                  <a:tcPr marT="6350" marB="0" marR="6350" marL="63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Give TWO roles of the SS:</a:t>
                      </a:r>
                      <a:endParaRPr/>
                    </a:p>
                  </a:txBody>
                  <a:tcPr marT="6350" marB="0" marR="6350" marL="63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ran the concentration camps / took over the police force / ran the police state</a:t>
                      </a:r>
                      <a:endParaRPr/>
                    </a:p>
                  </a:txBody>
                  <a:tcPr marT="6350" marB="0" marR="6350" marL="63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617400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400" u="none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44</a:t>
                      </a:r>
                      <a:endParaRPr/>
                    </a:p>
                  </a:txBody>
                  <a:tcPr marT="9525" marB="0" marR="9525" marL="9525" anchor="ctr"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Control and Opposition</a:t>
                      </a:r>
                      <a:endParaRPr/>
                    </a:p>
                  </a:txBody>
                  <a:tcPr marT="6350" marB="0" marR="6350" marL="63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How did the Swing Youth oppose the Nazis?</a:t>
                      </a:r>
                      <a:endParaRPr/>
                    </a:p>
                  </a:txBody>
                  <a:tcPr marT="6350" marB="0" marR="6350" marL="63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continued to listen to Swing Music even though it was banned</a:t>
                      </a:r>
                      <a:endParaRPr/>
                    </a:p>
                  </a:txBody>
                  <a:tcPr marT="6350" marB="0" marR="6350" marL="63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641650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400" u="none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45</a:t>
                      </a:r>
                      <a:endParaRPr/>
                    </a:p>
                  </a:txBody>
                  <a:tcPr marT="9525" marB="0" marR="9525" marL="9525" anchor="ctr"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Control and Opposition</a:t>
                      </a:r>
                      <a:endParaRPr/>
                    </a:p>
                  </a:txBody>
                  <a:tcPr marT="6350" marB="0" marR="6350" marL="63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Give THREE features of the Gestapo: </a:t>
                      </a:r>
                      <a:endParaRPr/>
                    </a:p>
                  </a:txBody>
                  <a:tcPr marT="6350" marB="0" marR="6350" marL="63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Nazi secret police / had the power to tap telephones or intercept letters / recruited blockwardens / used torture</a:t>
                      </a:r>
                      <a:endParaRPr/>
                    </a:p>
                  </a:txBody>
                  <a:tcPr marT="6350" marB="0" marR="6350" marL="63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617400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400" u="none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46</a:t>
                      </a:r>
                      <a:endParaRPr/>
                    </a:p>
                  </a:txBody>
                  <a:tcPr marT="9525" marB="0" marR="9525" marL="9525" anchor="ctr"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Control and Opposition</a:t>
                      </a:r>
                      <a:endParaRPr/>
                    </a:p>
                  </a:txBody>
                  <a:tcPr marT="6350" marB="0" marR="6350" marL="63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Describe the role of the blockwardens:</a:t>
                      </a:r>
                      <a:endParaRPr/>
                    </a:p>
                  </a:txBody>
                  <a:tcPr marT="6350" marB="0" marR="6350" marL="63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volunteers who spied on their neighbours and could denounce them to the Gestapo</a:t>
                      </a:r>
                      <a:endParaRPr/>
                    </a:p>
                  </a:txBody>
                  <a:tcPr marT="6350" marB="0" marR="6350" marL="63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617400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400" u="none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47</a:t>
                      </a:r>
                      <a:endParaRPr/>
                    </a:p>
                  </a:txBody>
                  <a:tcPr marT="9525" marB="0" marR="9525" marL="9525" anchor="ctr"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Control and Opposition</a:t>
                      </a:r>
                      <a:endParaRPr/>
                    </a:p>
                  </a:txBody>
                  <a:tcPr marT="6350" marB="0" marR="6350" marL="63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Give TWO features of the People's Court:</a:t>
                      </a:r>
                      <a:endParaRPr/>
                    </a:p>
                  </a:txBody>
                  <a:tcPr marT="6350" marB="0" marR="6350" marL="63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Judges had to swear an oath of loyalty to Hitler / no jury </a:t>
                      </a:r>
                      <a:endParaRPr/>
                    </a:p>
                  </a:txBody>
                  <a:tcPr marT="6350" marB="0" marR="6350" marL="63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617400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400" u="none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48</a:t>
                      </a:r>
                      <a:endParaRPr/>
                    </a:p>
                  </a:txBody>
                  <a:tcPr marT="9525" marB="0" marR="9525" marL="9525" anchor="ctr"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Control and Opposition</a:t>
                      </a:r>
                      <a:endParaRPr/>
                    </a:p>
                  </a:txBody>
                  <a:tcPr marT="6350" marB="0" marR="6350" marL="63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What was Dachau?</a:t>
                      </a:r>
                      <a:endParaRPr/>
                    </a:p>
                  </a:txBody>
                  <a:tcPr marT="6350" marB="0" marR="6350" marL="63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The first concentration camp</a:t>
                      </a:r>
                      <a:endParaRPr/>
                    </a:p>
                  </a:txBody>
                  <a:tcPr marT="6350" marB="0" marR="6350" marL="63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641650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400" u="none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49</a:t>
                      </a:r>
                      <a:endParaRPr/>
                    </a:p>
                  </a:txBody>
                  <a:tcPr marT="9525" marB="0" marR="9525" marL="9525" anchor="ctr"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Control and Opposition</a:t>
                      </a:r>
                      <a:endParaRPr/>
                    </a:p>
                  </a:txBody>
                  <a:tcPr marT="6350" marB="0" marR="6350" marL="63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Give TWO ways that Social Democrats opposed the Nazis after 1933:</a:t>
                      </a:r>
                      <a:endParaRPr/>
                    </a:p>
                  </a:txBody>
                  <a:tcPr marT="6350" marB="0" marR="6350" marL="63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voted against the Enabling Act / held secret meetings / printed anti-Nazi pamphlets</a:t>
                      </a:r>
                      <a:endParaRPr/>
                    </a:p>
                  </a:txBody>
                  <a:tcPr marT="6350" marB="0" marR="6350" marL="63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617400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400" u="none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50</a:t>
                      </a:r>
                      <a:endParaRPr/>
                    </a:p>
                  </a:txBody>
                  <a:tcPr marT="9525" marB="0" marR="9525" marL="9525" anchor="ctr"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Control and Opposition</a:t>
                      </a:r>
                      <a:endParaRPr/>
                    </a:p>
                  </a:txBody>
                  <a:tcPr marT="6350" marB="0" marR="6350" marL="63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What was Joseph Goebbels' role in Nazi Germany?</a:t>
                      </a:r>
                      <a:endParaRPr/>
                    </a:p>
                  </a:txBody>
                  <a:tcPr marT="6350" marB="0" marR="6350" marL="63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Minister of Propaganda</a:t>
                      </a:r>
                      <a:endParaRPr/>
                    </a:p>
                  </a:txBody>
                  <a:tcPr marT="6350" marB="0" marR="6350" marL="63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8" name="Shape 1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19" name="Google Shape;119;p5"/>
          <p:cNvGraphicFramePr/>
          <p:nvPr/>
        </p:nvGraphicFramePr>
        <p:xfrm>
          <a:off x="0" y="1"/>
          <a:ext cx="3000000" cy="3000000"/>
        </p:xfrm>
        <a:graphic>
          <a:graphicData uri="http://schemas.openxmlformats.org/drawingml/2006/table">
            <a:tbl>
              <a:tblPr bandRow="1" firstRow="1">
                <a:noFill/>
                <a:tableStyleId>{35334776-B2BB-4155-8E19-82FD0A5B2EA8}</a:tableStyleId>
              </a:tblPr>
              <a:tblGrid>
                <a:gridCol w="407200"/>
                <a:gridCol w="1288250"/>
                <a:gridCol w="4929700"/>
                <a:gridCol w="5566850"/>
              </a:tblGrid>
              <a:tr h="419225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400" u="none" strike="noStrike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#</a:t>
                      </a:r>
                      <a:endParaRPr/>
                    </a:p>
                  </a:txBody>
                  <a:tcPr marT="72000" marB="72000" marR="9525" marL="72000" anchor="ctr"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400" u="none" strike="noStrike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Topic</a:t>
                      </a:r>
                      <a:endParaRPr/>
                    </a:p>
                  </a:txBody>
                  <a:tcPr marT="72000" marB="72000" marR="9525" marL="7200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400" u="none" strike="noStrike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Question</a:t>
                      </a:r>
                      <a:endParaRPr/>
                    </a:p>
                  </a:txBody>
                  <a:tcPr marT="72000" marB="72000" marR="9525" marL="7200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400" u="none" strike="noStrike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Answer</a:t>
                      </a:r>
                      <a:endParaRPr/>
                    </a:p>
                  </a:txBody>
                  <a:tcPr marT="72000" marB="72000" marR="9525" marL="7200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643075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400" u="none" strike="noStrike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51</a:t>
                      </a:r>
                      <a:endParaRPr/>
                    </a:p>
                  </a:txBody>
                  <a:tcPr marT="9525" marB="0" marR="9525" marL="9525" anchor="ctr"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Control and Opposition</a:t>
                      </a:r>
                      <a:endParaRPr/>
                    </a:p>
                  </a:txBody>
                  <a:tcPr marT="6350" marB="0" marR="6350" marL="63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Describe the Editors' Law:</a:t>
                      </a:r>
                      <a:endParaRPr/>
                    </a:p>
                  </a:txBody>
                  <a:tcPr marT="6350" marB="0" marR="6350" marL="63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a law which meant that newspaper editors had to print what the Nazis wanted</a:t>
                      </a:r>
                      <a:endParaRPr/>
                    </a:p>
                  </a:txBody>
                  <a:tcPr marT="6350" marB="0" marR="6350" marL="63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643075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400" u="none" strike="noStrike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52</a:t>
                      </a:r>
                      <a:endParaRPr/>
                    </a:p>
                  </a:txBody>
                  <a:tcPr marT="9525" marB="0" marR="9525" marL="9525" anchor="ctr"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Control and Opposition</a:t>
                      </a:r>
                      <a:endParaRPr/>
                    </a:p>
                  </a:txBody>
                  <a:tcPr marT="6350" marB="0" marR="6350" marL="63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Give TWO ways in which Goebbels controlled newspapers:</a:t>
                      </a:r>
                      <a:endParaRPr/>
                    </a:p>
                  </a:txBody>
                  <a:tcPr marT="6350" marB="0" marR="6350" marL="63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Nazis owned most newspapers, including The Stormer / the Editor’s Law meant that newspaper editors had to print what the Nazis wanted / Any newspapers the opposed the Nazis were shut down</a:t>
                      </a:r>
                      <a:endParaRPr/>
                    </a:p>
                  </a:txBody>
                  <a:tcPr marT="6350" marB="0" marR="6350" marL="63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630100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400" u="none" strike="noStrike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53</a:t>
                      </a:r>
                      <a:endParaRPr/>
                    </a:p>
                  </a:txBody>
                  <a:tcPr marT="9525" marB="0" marR="9525" marL="9525" anchor="ctr"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Control and Opposition</a:t>
                      </a:r>
                      <a:endParaRPr/>
                    </a:p>
                  </a:txBody>
                  <a:tcPr marT="6350" marB="0" marR="6350" marL="63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Give TWO features of the People's Receivers:</a:t>
                      </a:r>
                      <a:endParaRPr/>
                    </a:p>
                  </a:txBody>
                  <a:tcPr marT="6350" marB="0" marR="6350" marL="63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cheap so that almost all Germans could afford one / had a limited range </a:t>
                      </a:r>
                      <a:endParaRPr/>
                    </a:p>
                  </a:txBody>
                  <a:tcPr marT="6350" marB="0" marR="6350" marL="63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630100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400" u="none" strike="noStrike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54</a:t>
                      </a:r>
                      <a:endParaRPr/>
                    </a:p>
                  </a:txBody>
                  <a:tcPr marT="9525" marB="0" marR="9525" marL="9525" anchor="ctr"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Control and Opposition</a:t>
                      </a:r>
                      <a:endParaRPr/>
                    </a:p>
                  </a:txBody>
                  <a:tcPr marT="6350" marB="0" marR="6350" marL="63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What was the Triumph of the Will?</a:t>
                      </a:r>
                      <a:endParaRPr/>
                    </a:p>
                  </a:txBody>
                  <a:tcPr marT="6350" marB="0" marR="6350" marL="63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a propaganda film about the 1934 Nuremburg Rally directed by Leni Riefenstahl</a:t>
                      </a:r>
                      <a:endParaRPr/>
                    </a:p>
                  </a:txBody>
                  <a:tcPr marT="6350" marB="0" marR="6350" marL="63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630100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400" u="none" strike="noStrike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55</a:t>
                      </a:r>
                      <a:endParaRPr/>
                    </a:p>
                  </a:txBody>
                  <a:tcPr marT="9525" marB="0" marR="9525" marL="9525" anchor="ctr"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Control and Opposition</a:t>
                      </a:r>
                      <a:endParaRPr/>
                    </a:p>
                  </a:txBody>
                  <a:tcPr marT="6350" marB="0" marR="6350" marL="63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Give TWO ways that communists opposed the Nazis after 1933:</a:t>
                      </a:r>
                      <a:endParaRPr/>
                    </a:p>
                  </a:txBody>
                  <a:tcPr marT="6350" marB="0" marR="6350" marL="63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produced 10,000 copies of their newsletter – the Red Flag - each month / continued to hold secret meetings / smuggled secret documents to the Soviet Union / anti-Nazi graffiti</a:t>
                      </a:r>
                      <a:endParaRPr/>
                    </a:p>
                  </a:txBody>
                  <a:tcPr marT="6350" marB="0" marR="6350" marL="63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630100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400" u="none" strike="noStrike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56</a:t>
                      </a:r>
                      <a:endParaRPr/>
                    </a:p>
                  </a:txBody>
                  <a:tcPr marT="9525" marB="0" marR="9525" marL="9525" anchor="ctr"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Control and Opposition</a:t>
                      </a:r>
                      <a:endParaRPr/>
                    </a:p>
                  </a:txBody>
                  <a:tcPr marT="6350" marB="0" marR="6350" marL="63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Give TWO reasons why the Social Democrats were not an effective opposition to the Nazis:</a:t>
                      </a:r>
                      <a:endParaRPr/>
                    </a:p>
                  </a:txBody>
                  <a:tcPr marT="6350" marB="0" marR="6350" marL="63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most Social Democrat leaders were forced into exile / refused to work with the communists /  arrested by the Gestapo</a:t>
                      </a:r>
                      <a:endParaRPr/>
                    </a:p>
                  </a:txBody>
                  <a:tcPr marT="6350" marB="0" marR="6350" marL="63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630100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400" u="none" strike="noStrike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57</a:t>
                      </a:r>
                      <a:endParaRPr/>
                    </a:p>
                  </a:txBody>
                  <a:tcPr marT="9525" marB="0" marR="9525" marL="9525" anchor="ctr"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Control and Opposition</a:t>
                      </a:r>
                      <a:endParaRPr/>
                    </a:p>
                  </a:txBody>
                  <a:tcPr marT="6350" marB="0" marR="6350" marL="63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Describe TWO Nazi measures to control the Church:</a:t>
                      </a:r>
                      <a:endParaRPr/>
                    </a:p>
                  </a:txBody>
                  <a:tcPr marT="6350" marB="0" marR="6350" marL="63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Hitler agreed the Concordat with the Pope / the Nazis set up a new Reich Church for Protestants / The SD spied on priests </a:t>
                      </a:r>
                      <a:endParaRPr/>
                    </a:p>
                  </a:txBody>
                  <a:tcPr marT="6350" marB="0" marR="6350" marL="63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643075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400" u="none" strike="noStrike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58</a:t>
                      </a:r>
                      <a:endParaRPr/>
                    </a:p>
                  </a:txBody>
                  <a:tcPr marT="9525" marB="0" marR="9525" marL="9525" anchor="ctr"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Control and Opposition</a:t>
                      </a:r>
                      <a:endParaRPr/>
                    </a:p>
                  </a:txBody>
                  <a:tcPr marT="6350" marB="0" marR="6350" marL="63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Give TWO named examples of how priests who opposed the Nazis:</a:t>
                      </a:r>
                      <a:endParaRPr/>
                    </a:p>
                  </a:txBody>
                  <a:tcPr marT="6350" marB="0" marR="6350" marL="63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Martin Niemoller set up the Confessional Church which preached against Nazi racial policy / Cardinal Galen used his sermons to criticise Nazi racial policy</a:t>
                      </a:r>
                      <a:endParaRPr/>
                    </a:p>
                  </a:txBody>
                  <a:tcPr marT="6350" marB="0" marR="6350" marL="63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630100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400" u="none" strike="noStrike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59</a:t>
                      </a:r>
                      <a:endParaRPr/>
                    </a:p>
                  </a:txBody>
                  <a:tcPr marT="9525" marB="0" marR="9525" marL="9525" anchor="ctr"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Control and Opposition</a:t>
                      </a:r>
                      <a:endParaRPr/>
                    </a:p>
                  </a:txBody>
                  <a:tcPr marT="6350" marB="0" marR="6350" marL="63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Name TWO youth groups who opposed the Nazis:</a:t>
                      </a:r>
                      <a:endParaRPr/>
                    </a:p>
                  </a:txBody>
                  <a:tcPr marT="6350" marB="0" marR="6350" marL="63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Edelweiss Pirates / the Swing Youth</a:t>
                      </a:r>
                      <a:endParaRPr/>
                    </a:p>
                  </a:txBody>
                  <a:tcPr marT="6350" marB="0" marR="6350" marL="63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643075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400" u="none" strike="noStrike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60</a:t>
                      </a:r>
                      <a:endParaRPr/>
                    </a:p>
                  </a:txBody>
                  <a:tcPr marT="9525" marB="0" marR="9525" marL="9525" anchor="ctr"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Control and Opposition</a:t>
                      </a:r>
                      <a:endParaRPr/>
                    </a:p>
                  </a:txBody>
                  <a:tcPr marT="6350" marB="0" marR="6350" marL="63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Give THREE features of the Edelweiss Pirates:</a:t>
                      </a:r>
                      <a:endParaRPr/>
                    </a:p>
                  </a:txBody>
                  <a:tcPr marT="6350" marB="0" marR="6350" marL="63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wore a white Edelweiss flower on their clothes / organised camps and sang anti-Nazi songs / picked fights with Hitler Youth members </a:t>
                      </a:r>
                      <a:endParaRPr/>
                    </a:p>
                  </a:txBody>
                  <a:tcPr marT="6350" marB="0" marR="6350" marL="63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630100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400" u="none" strike="noStrike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61</a:t>
                      </a:r>
                      <a:endParaRPr/>
                    </a:p>
                  </a:txBody>
                  <a:tcPr marT="9525" marB="0" marR="9525" marL="9525" anchor="ctr"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Germany in War</a:t>
                      </a:r>
                      <a:endParaRPr/>
                    </a:p>
                  </a:txBody>
                  <a:tcPr marT="6350" marB="0" marR="6350" marL="63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When did the Second World War begin?</a:t>
                      </a:r>
                      <a:endParaRPr/>
                    </a:p>
                  </a:txBody>
                  <a:tcPr marT="6350" marB="0" marR="6350" marL="63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1939</a:t>
                      </a:r>
                      <a:endParaRPr/>
                    </a:p>
                  </a:txBody>
                  <a:tcPr marT="6350" marB="0" marR="6350" marL="63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630100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400" u="none" strike="noStrike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62</a:t>
                      </a:r>
                      <a:endParaRPr/>
                    </a:p>
                  </a:txBody>
                  <a:tcPr marT="9525" marB="0" marR="9525" marL="9525" anchor="ctr"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Germany in War</a:t>
                      </a:r>
                      <a:endParaRPr/>
                    </a:p>
                  </a:txBody>
                  <a:tcPr marT="6350" marB="0" marR="6350" marL="63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Name THREE countries fighting against Germany in the Second World War:</a:t>
                      </a:r>
                      <a:endParaRPr/>
                    </a:p>
                  </a:txBody>
                  <a:tcPr marT="6350" marB="0" marR="6350" marL="63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Britain / USA / Soviet Union</a:t>
                      </a:r>
                      <a:endParaRPr/>
                    </a:p>
                  </a:txBody>
                  <a:tcPr marT="6350" marB="0" marR="6350" marL="63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630100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400" u="none" strike="noStrike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63</a:t>
                      </a:r>
                      <a:endParaRPr/>
                    </a:p>
                  </a:txBody>
                  <a:tcPr marT="9525" marB="0" marR="9525" marL="9525" anchor="ctr"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Germany in War</a:t>
                      </a:r>
                      <a:endParaRPr/>
                    </a:p>
                  </a:txBody>
                  <a:tcPr marT="6350" marB="0" marR="6350" marL="63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What is a war economy?</a:t>
                      </a:r>
                      <a:endParaRPr/>
                    </a:p>
                  </a:txBody>
                  <a:tcPr marT="6350" marB="0" marR="6350" marL="63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an economy in which most workers and factories are producing goods for the war</a:t>
                      </a:r>
                      <a:endParaRPr/>
                    </a:p>
                  </a:txBody>
                  <a:tcPr marT="6350" marB="0" marR="6350" marL="63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630100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400" u="none" strike="noStrike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64</a:t>
                      </a:r>
                      <a:endParaRPr/>
                    </a:p>
                  </a:txBody>
                  <a:tcPr marT="9525" marB="0" marR="9525" marL="9525" anchor="ctr"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Germany in War</a:t>
                      </a:r>
                      <a:endParaRPr/>
                    </a:p>
                  </a:txBody>
                  <a:tcPr marT="6350" marB="0" marR="6350" marL="63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Who directed the war economy?</a:t>
                      </a:r>
                      <a:endParaRPr/>
                    </a:p>
                  </a:txBody>
                  <a:tcPr marT="6350" marB="0" marR="6350" marL="63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Albert Speer</a:t>
                      </a:r>
                      <a:endParaRPr/>
                    </a:p>
                  </a:txBody>
                  <a:tcPr marT="6350" marB="0" marR="6350" marL="63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630100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400" u="none" strike="noStrike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65</a:t>
                      </a:r>
                      <a:endParaRPr/>
                    </a:p>
                  </a:txBody>
                  <a:tcPr marT="9525" marB="0" marR="9525" marL="9525" anchor="ctr"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Germany in War</a:t>
                      </a:r>
                      <a:endParaRPr/>
                    </a:p>
                  </a:txBody>
                  <a:tcPr marT="6350" marB="0" marR="6350" marL="63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Give THREE ways in which Speer increased armaments production:</a:t>
                      </a:r>
                      <a:endParaRPr/>
                    </a:p>
                  </a:txBody>
                  <a:tcPr marT="6350" marB="0" marR="6350" marL="63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employing more women  / using concentration camp prisoners as workers / using concentration camp prisoners as workers</a:t>
                      </a:r>
                      <a:endParaRPr/>
                    </a:p>
                  </a:txBody>
                  <a:tcPr marT="6350" marB="0" marR="6350" marL="63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646250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400" u="none" strike="noStrike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66</a:t>
                      </a:r>
                      <a:endParaRPr/>
                    </a:p>
                  </a:txBody>
                  <a:tcPr marT="9525" marB="0" marR="9525" marL="9525" anchor="ctr"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Germany in War</a:t>
                      </a:r>
                      <a:endParaRPr/>
                    </a:p>
                  </a:txBody>
                  <a:tcPr marT="6350" marB="0" marR="6350" marL="63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Give TWO statistics that prove Speer's success:</a:t>
                      </a:r>
                      <a:endParaRPr/>
                    </a:p>
                  </a:txBody>
                  <a:tcPr marT="6350" marB="0" marR="6350" marL="63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the number of tanks produced was 10 times higher / the number of aircraft produced was 4 times higher / ammunition production quadrupled </a:t>
                      </a:r>
                      <a:endParaRPr/>
                    </a:p>
                  </a:txBody>
                  <a:tcPr marT="6350" marB="0" marR="6350" marL="63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630100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400" u="none" strike="noStrike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67</a:t>
                      </a:r>
                      <a:endParaRPr/>
                    </a:p>
                  </a:txBody>
                  <a:tcPr marT="9525" marB="0" marR="9525" marL="9525" anchor="ctr"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Germany in War</a:t>
                      </a:r>
                      <a:endParaRPr/>
                    </a:p>
                  </a:txBody>
                  <a:tcPr marT="6350" marB="0" marR="6350" marL="63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How did Nazi occupation of other countries prevent food shortages in Germant?</a:t>
                      </a:r>
                      <a:endParaRPr/>
                    </a:p>
                  </a:txBody>
                  <a:tcPr marT="6350" marB="0" marR="6350" marL="63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The Nazis plundered food and natural resources from occupied countries </a:t>
                      </a:r>
                      <a:endParaRPr/>
                    </a:p>
                  </a:txBody>
                  <a:tcPr marT="6350" marB="0" marR="6350" marL="63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646250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400" u="none" strike="noStrike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68</a:t>
                      </a:r>
                      <a:endParaRPr/>
                    </a:p>
                  </a:txBody>
                  <a:tcPr marT="9525" marB="0" marR="9525" marL="9525" anchor="ctr"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Germany in War</a:t>
                      </a:r>
                      <a:endParaRPr/>
                    </a:p>
                  </a:txBody>
                  <a:tcPr marT="6350" marB="0" marR="6350" marL="63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Give TWO features of rationing in Germany:</a:t>
                      </a:r>
                      <a:endParaRPr/>
                    </a:p>
                  </a:txBody>
                  <a:tcPr marT="6350" marB="0" marR="6350" marL="63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each individual received a ration card allowing them to buy a certain amount of food / Armaments workers and pregnant women received extra rations / propaganda against hoarding</a:t>
                      </a:r>
                      <a:endParaRPr/>
                    </a:p>
                  </a:txBody>
                  <a:tcPr marT="6350" marB="0" marR="6350" marL="63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630100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400" u="none" strike="noStrike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69</a:t>
                      </a:r>
                      <a:endParaRPr/>
                    </a:p>
                  </a:txBody>
                  <a:tcPr marT="9525" marB="0" marR="9525" marL="9525" anchor="ctr"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Germany in War</a:t>
                      </a:r>
                      <a:endParaRPr/>
                    </a:p>
                  </a:txBody>
                  <a:tcPr marT="6350" marB="0" marR="6350" marL="63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Why was Speer not able to conscript women into factory work?</a:t>
                      </a:r>
                      <a:endParaRPr/>
                    </a:p>
                  </a:txBody>
                  <a:tcPr marT="6350" marB="0" marR="6350" marL="63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clashed with Hitler’s traditional view of women / most women chose to stay at home</a:t>
                      </a:r>
                      <a:endParaRPr/>
                    </a:p>
                  </a:txBody>
                  <a:tcPr marT="6350" marB="0" marR="6350" marL="63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630100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400" u="none" strike="noStrike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70</a:t>
                      </a:r>
                      <a:endParaRPr/>
                    </a:p>
                  </a:txBody>
                  <a:tcPr marT="9525" marB="0" marR="9525" marL="9525" anchor="ctr"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Germany in War</a:t>
                      </a:r>
                      <a:endParaRPr/>
                    </a:p>
                  </a:txBody>
                  <a:tcPr marT="6350" marB="0" marR="6350" marL="63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How did Albert Speer encourage women to return to work in the armaments factories?</a:t>
                      </a:r>
                      <a:endParaRPr/>
                    </a:p>
                  </a:txBody>
                  <a:tcPr marT="6350" marB="0" marR="6350" marL="63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removed the restriction on marriage loans so women could come back to work without repaying</a:t>
                      </a:r>
                      <a:endParaRPr/>
                    </a:p>
                  </a:txBody>
                  <a:tcPr marT="6350" marB="0" marR="6350" marL="63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630100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400" u="none" strike="noStrike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71</a:t>
                      </a:r>
                      <a:endParaRPr/>
                    </a:p>
                  </a:txBody>
                  <a:tcPr marT="9525" marB="0" marR="9525" marL="9525" anchor="ctr"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Germany in War</a:t>
                      </a:r>
                      <a:endParaRPr/>
                    </a:p>
                  </a:txBody>
                  <a:tcPr marT="6350" marB="0" marR="6350" marL="63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Give TWO examples of wartime opposition to the Nazis:</a:t>
                      </a:r>
                      <a:endParaRPr/>
                    </a:p>
                  </a:txBody>
                  <a:tcPr marT="6350" marB="0" marR="6350" marL="63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The White Rose / The July 1944 Bomb Plot </a:t>
                      </a:r>
                      <a:endParaRPr/>
                    </a:p>
                  </a:txBody>
                  <a:tcPr marT="6350" marB="0" marR="6350" marL="63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630100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400" u="none" strike="noStrike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72</a:t>
                      </a:r>
                      <a:endParaRPr/>
                    </a:p>
                  </a:txBody>
                  <a:tcPr marT="9525" marB="0" marR="9525" marL="9525" anchor="ctr"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Germany in War</a:t>
                      </a:r>
                      <a:endParaRPr/>
                    </a:p>
                  </a:txBody>
                  <a:tcPr marT="6350" marB="0" marR="6350" marL="63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Who led the July 1944 Bomb Plot?</a:t>
                      </a:r>
                      <a:endParaRPr/>
                    </a:p>
                  </a:txBody>
                  <a:tcPr marT="6350" marB="0" marR="6350" marL="63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Colonel von Stauffenberg </a:t>
                      </a:r>
                      <a:endParaRPr/>
                    </a:p>
                  </a:txBody>
                  <a:tcPr marT="6350" marB="0" marR="6350" marL="63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630100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400" u="none" strike="noStrike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73</a:t>
                      </a:r>
                      <a:endParaRPr/>
                    </a:p>
                  </a:txBody>
                  <a:tcPr marT="9525" marB="0" marR="9525" marL="9525" anchor="ctr"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Germany in War</a:t>
                      </a:r>
                      <a:endParaRPr/>
                    </a:p>
                  </a:txBody>
                  <a:tcPr marT="6350" marB="0" marR="6350" marL="63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What were forced labourers?</a:t>
                      </a:r>
                      <a:endParaRPr/>
                    </a:p>
                  </a:txBody>
                  <a:tcPr marT="6350" marB="0" marR="6350" marL="63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men and women from the occupied territories who were forced to work in Germany </a:t>
                      </a:r>
                      <a:endParaRPr/>
                    </a:p>
                  </a:txBody>
                  <a:tcPr marT="6350" marB="0" marR="6350" marL="63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630100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400" u="none" strike="noStrike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74</a:t>
                      </a:r>
                      <a:endParaRPr/>
                    </a:p>
                  </a:txBody>
                  <a:tcPr marT="9525" marB="0" marR="9525" marL="9525" anchor="ctr"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Germany in War</a:t>
                      </a:r>
                      <a:endParaRPr/>
                    </a:p>
                  </a:txBody>
                  <a:tcPr marT="6350" marB="0" marR="6350" marL="63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Who were the leaders of the White Rose?</a:t>
                      </a:r>
                      <a:endParaRPr/>
                    </a:p>
                  </a:txBody>
                  <a:tcPr marT="6350" marB="0" marR="6350" marL="63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Hans and Sophie Scholl</a:t>
                      </a:r>
                      <a:endParaRPr/>
                    </a:p>
                  </a:txBody>
                  <a:tcPr marT="6350" marB="0" marR="6350" marL="63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630100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400" u="none" strike="noStrike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75</a:t>
                      </a:r>
                      <a:endParaRPr/>
                    </a:p>
                  </a:txBody>
                  <a:tcPr marT="9525" marB="0" marR="9525" marL="9525" anchor="ctr"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Germany in War</a:t>
                      </a:r>
                      <a:endParaRPr/>
                    </a:p>
                  </a:txBody>
                  <a:tcPr marT="6350" marB="0" marR="6350" marL="63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How did the White Rose resist Nazi rule?</a:t>
                      </a:r>
                      <a:endParaRPr/>
                    </a:p>
                  </a:txBody>
                  <a:tcPr marT="6350" marB="0" marR="6350" marL="63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distributed leaflets criticising Hitler and the war effort</a:t>
                      </a:r>
                      <a:endParaRPr/>
                    </a:p>
                  </a:txBody>
                  <a:tcPr marT="6350" marB="0" marR="6350" marL="63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23" name="Shape 1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24" name="Google Shape;124;p6"/>
          <p:cNvGraphicFramePr/>
          <p:nvPr/>
        </p:nvGraphicFramePr>
        <p:xfrm>
          <a:off x="0" y="1"/>
          <a:ext cx="3000000" cy="3000000"/>
        </p:xfrm>
        <a:graphic>
          <a:graphicData uri="http://schemas.openxmlformats.org/drawingml/2006/table">
            <a:tbl>
              <a:tblPr bandRow="1" firstRow="1">
                <a:noFill/>
                <a:tableStyleId>{35334776-B2BB-4155-8E19-82FD0A5B2EA8}</a:tableStyleId>
              </a:tblPr>
              <a:tblGrid>
                <a:gridCol w="407200"/>
                <a:gridCol w="1288250"/>
                <a:gridCol w="4929700"/>
                <a:gridCol w="5566850"/>
              </a:tblGrid>
              <a:tr h="415800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400" u="none" strike="noStrike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#</a:t>
                      </a:r>
                      <a:endParaRPr/>
                    </a:p>
                  </a:txBody>
                  <a:tcPr marT="72000" marB="72000" marR="9525" marL="72000" anchor="ctr"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400" u="none" strike="noStrike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Topic</a:t>
                      </a:r>
                      <a:endParaRPr/>
                    </a:p>
                  </a:txBody>
                  <a:tcPr marT="72000" marB="72000" marR="9525" marL="7200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400" u="none" strike="noStrike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Question</a:t>
                      </a:r>
                      <a:endParaRPr/>
                    </a:p>
                  </a:txBody>
                  <a:tcPr marT="72000" marB="72000" marR="9525" marL="7200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400" u="none" strike="noStrike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Answer</a:t>
                      </a:r>
                      <a:endParaRPr/>
                    </a:p>
                  </a:txBody>
                  <a:tcPr marT="72000" marB="72000" marR="9525" marL="7200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629775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400"/>
                        <a:buFont typeface="Calibri"/>
                        <a:buNone/>
                      </a:pPr>
                      <a:r>
                        <a:rPr b="1" i="0" lang="en-GB" sz="1400" u="none" cap="none" strike="noStrike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76</a:t>
                      </a:r>
                      <a:endParaRPr/>
                    </a:p>
                  </a:txBody>
                  <a:tcPr marT="9525" marB="0" marR="9525" marL="9525" anchor="ctr"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Germany in War</a:t>
                      </a:r>
                      <a:endParaRPr/>
                    </a:p>
                  </a:txBody>
                  <a:tcPr marT="6350" marB="0" marR="6350" marL="63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Give THREE features of the July 1944 bomb plot:</a:t>
                      </a:r>
                      <a:endParaRPr/>
                    </a:p>
                  </a:txBody>
                  <a:tcPr marT="6350" marB="0" marR="6350" marL="63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attempted to assassinate Hitler / led by Colonel von Stauffenberg / only injured Hitler / led to execution of 5000 officers including von Stauffenberg </a:t>
                      </a:r>
                      <a:endParaRPr/>
                    </a:p>
                  </a:txBody>
                  <a:tcPr marT="6350" marB="0" marR="6350" marL="63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629775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400"/>
                        <a:buFont typeface="Calibri"/>
                        <a:buNone/>
                      </a:pPr>
                      <a:r>
                        <a:rPr b="1" i="0" lang="en-GB" sz="1400" u="none" cap="none" strike="noStrike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77</a:t>
                      </a:r>
                      <a:endParaRPr/>
                    </a:p>
                  </a:txBody>
                  <a:tcPr marT="9525" marB="0" marR="9525" marL="9525" anchor="ctr"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Germany in War</a:t>
                      </a:r>
                      <a:endParaRPr/>
                    </a:p>
                  </a:txBody>
                  <a:tcPr marT="6350" marB="0" marR="6350" marL="63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What is total war?</a:t>
                      </a:r>
                      <a:endParaRPr/>
                    </a:p>
                  </a:txBody>
                  <a:tcPr marT="6350" marB="0" marR="6350" marL="63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a war in which the entire population, including all civilians, is involved</a:t>
                      </a:r>
                      <a:endParaRPr/>
                    </a:p>
                  </a:txBody>
                  <a:tcPr marT="6350" marB="0" marR="6350" marL="63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645775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400"/>
                        <a:buFont typeface="Calibri"/>
                        <a:buNone/>
                      </a:pPr>
                      <a:r>
                        <a:rPr b="1" i="0" lang="en-GB" sz="1400" u="none" cap="none" strike="noStrike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78</a:t>
                      </a:r>
                      <a:endParaRPr/>
                    </a:p>
                  </a:txBody>
                  <a:tcPr marT="9525" marB="0" marR="9525" marL="9525" anchor="ctr"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Germany in War</a:t>
                      </a:r>
                      <a:endParaRPr/>
                    </a:p>
                  </a:txBody>
                  <a:tcPr marT="6350" marB="0" marR="6350" marL="63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Give THREE realities of what "total war" meant for most Germans:</a:t>
                      </a:r>
                      <a:endParaRPr/>
                    </a:p>
                  </a:txBody>
                  <a:tcPr marT="6350" marB="0" marR="6350" marL="63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nightly bombing raids by the RAF / Red Army atrocities / refugees</a:t>
                      </a:r>
                      <a:endParaRPr/>
                    </a:p>
                  </a:txBody>
                  <a:tcPr marT="6350" marB="0" marR="6350" marL="63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645775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400"/>
                        <a:buFont typeface="Calibri"/>
                        <a:buNone/>
                      </a:pPr>
                      <a:r>
                        <a:rPr b="1" i="0" lang="en-GB" sz="1400" u="none" cap="none" strike="noStrike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79</a:t>
                      </a:r>
                      <a:endParaRPr/>
                    </a:p>
                  </a:txBody>
                  <a:tcPr marT="9525" marB="0" marR="9525" marL="9525" anchor="ctr"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Germany in War</a:t>
                      </a:r>
                      <a:endParaRPr/>
                    </a:p>
                  </a:txBody>
                  <a:tcPr marT="6350" marB="0" marR="6350" marL="63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Give THREE ways in which Goebbels encouraged Germans to wage "total war":</a:t>
                      </a:r>
                      <a:endParaRPr/>
                    </a:p>
                  </a:txBody>
                  <a:tcPr marT="6350" marB="0" marR="6350" marL="63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using 7 million prisoners of war as forced labour / conscripting women / increased propaganda / the Volkssturm / ban on unecessary activities such as the theatre</a:t>
                      </a:r>
                      <a:endParaRPr/>
                    </a:p>
                  </a:txBody>
                  <a:tcPr marT="6350" marB="0" marR="6350" marL="63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629775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400"/>
                        <a:buFont typeface="Calibri"/>
                        <a:buNone/>
                      </a:pPr>
                      <a:r>
                        <a:rPr b="1" i="0" lang="en-GB" sz="1400" u="none" cap="none" strike="noStrike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80</a:t>
                      </a:r>
                      <a:endParaRPr/>
                    </a:p>
                  </a:txBody>
                  <a:tcPr marT="9525" marB="0" marR="9525" marL="9525" anchor="ctr"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Germany in War</a:t>
                      </a:r>
                      <a:endParaRPr/>
                    </a:p>
                  </a:txBody>
                  <a:tcPr marT="6350" marB="0" marR="6350" marL="63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Give TWO features of the Volkssturm:</a:t>
                      </a:r>
                      <a:endParaRPr/>
                    </a:p>
                  </a:txBody>
                  <a:tcPr marT="6350" marB="0" marR="6350" marL="63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a new unit of the German army created to defend Germany itself / most recruits were teenagers or older men / four days training and wore no uniform</a:t>
                      </a:r>
                      <a:endParaRPr/>
                    </a:p>
                  </a:txBody>
                  <a:tcPr marT="6350" marB="0" marR="6350" marL="63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629775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400"/>
                        <a:buFont typeface="Calibri"/>
                        <a:buNone/>
                      </a:pPr>
                      <a:r>
                        <a:rPr b="1" i="0" lang="en-GB" sz="1400" u="none" cap="none" strike="noStrike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81</a:t>
                      </a:r>
                      <a:endParaRPr/>
                    </a:p>
                  </a:txBody>
                  <a:tcPr marT="9525" marB="0" marR="9525" marL="9525" anchor="ctr"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Occupation</a:t>
                      </a:r>
                      <a:endParaRPr/>
                    </a:p>
                  </a:txBody>
                  <a:tcPr marT="6350" marB="0" marR="6350" marL="63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By 1942, Nazi Germany occupied most of Europe. What does this mean?</a:t>
                      </a:r>
                      <a:endParaRPr/>
                    </a:p>
                  </a:txBody>
                  <a:tcPr marT="6350" marB="0" marR="6350" marL="63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Nazi Germany had invaded and taken over most of Europe</a:t>
                      </a:r>
                      <a:endParaRPr/>
                    </a:p>
                  </a:txBody>
                  <a:tcPr marT="6350" marB="0" marR="6350" marL="63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629775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400"/>
                        <a:buFont typeface="Calibri"/>
                        <a:buNone/>
                      </a:pPr>
                      <a:r>
                        <a:rPr b="1" i="0" lang="en-GB" sz="1400" u="none" cap="none" strike="noStrike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82</a:t>
                      </a:r>
                      <a:endParaRPr/>
                    </a:p>
                  </a:txBody>
                  <a:tcPr marT="9525" marB="0" marR="9525" marL="9525" anchor="ctr"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Occupation</a:t>
                      </a:r>
                      <a:endParaRPr/>
                    </a:p>
                  </a:txBody>
                  <a:tcPr marT="6350" marB="0" marR="6350" marL="63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Name TWO countries occupied by the Nazis in Western Europe:</a:t>
                      </a:r>
                      <a:endParaRPr/>
                    </a:p>
                  </a:txBody>
                  <a:tcPr marT="6350" marB="0" marR="6350" marL="63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France, Italy, Denmark, Norway, Denmark, the Netherlands, and Belgium</a:t>
                      </a:r>
                      <a:endParaRPr/>
                    </a:p>
                  </a:txBody>
                  <a:tcPr marT="6350" marB="0" marR="6350" marL="63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629775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400"/>
                        <a:buFont typeface="Calibri"/>
                        <a:buNone/>
                      </a:pPr>
                      <a:r>
                        <a:rPr b="1" i="0" lang="en-GB" sz="1400" u="none" cap="none" strike="noStrike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83</a:t>
                      </a:r>
                      <a:endParaRPr/>
                    </a:p>
                  </a:txBody>
                  <a:tcPr marT="9525" marB="0" marR="9525" marL="9525" anchor="ctr"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Occupation</a:t>
                      </a:r>
                      <a:endParaRPr/>
                    </a:p>
                  </a:txBody>
                  <a:tcPr marT="6350" marB="0" marR="6350" marL="63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Name TWO countries occupied by the Nazis in Eastern Europe:</a:t>
                      </a:r>
                      <a:endParaRPr/>
                    </a:p>
                  </a:txBody>
                  <a:tcPr marT="6350" marB="0" marR="6350" marL="63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Poland, Hungary, Yugoslavia, Romania, and a large area of the western Soviet Union</a:t>
                      </a:r>
                      <a:endParaRPr/>
                    </a:p>
                  </a:txBody>
                  <a:tcPr marT="6350" marB="0" marR="6350" marL="63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629775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400"/>
                        <a:buFont typeface="Calibri"/>
                        <a:buNone/>
                      </a:pPr>
                      <a:r>
                        <a:rPr b="1" i="0" lang="en-GB" sz="1400" u="none" cap="none" strike="noStrike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84</a:t>
                      </a:r>
                      <a:endParaRPr/>
                    </a:p>
                  </a:txBody>
                  <a:tcPr marT="9525" marB="0" marR="9525" marL="9525" anchor="ctr"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Occupation</a:t>
                      </a:r>
                      <a:endParaRPr/>
                    </a:p>
                  </a:txBody>
                  <a:tcPr marT="6350" marB="0" marR="6350" marL="63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Give TWO features of Nazi rule in the Netherlands:</a:t>
                      </a:r>
                      <a:endParaRPr/>
                    </a:p>
                  </a:txBody>
                  <a:tcPr marT="6350" marB="0" marR="6350" marL="63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invaded by the German army in 1940 / Nazis did not interfere with Dutch schools / Nazis tried to recruit Dutch men into the SS</a:t>
                      </a:r>
                      <a:endParaRPr/>
                    </a:p>
                  </a:txBody>
                  <a:tcPr marT="6350" marB="0" marR="6350" marL="63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629775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400"/>
                        <a:buFont typeface="Calibri"/>
                        <a:buNone/>
                      </a:pPr>
                      <a:r>
                        <a:rPr b="1" i="0" lang="en-GB" sz="1400" u="none" cap="none" strike="noStrike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85</a:t>
                      </a:r>
                      <a:endParaRPr/>
                    </a:p>
                  </a:txBody>
                  <a:tcPr marT="9525" marB="0" marR="9525" marL="9525" anchor="ctr"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Occupation</a:t>
                      </a:r>
                      <a:endParaRPr/>
                    </a:p>
                  </a:txBody>
                  <a:tcPr marT="6350" marB="0" marR="6350" marL="63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Why was Nazi rule in the Netherlands less brutal than in Eastern Europe?</a:t>
                      </a:r>
                      <a:endParaRPr/>
                    </a:p>
                  </a:txBody>
                  <a:tcPr marT="6350" marB="0" marR="6350" marL="63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The Nazis believed the Dutch were their “fellow Aryans”</a:t>
                      </a:r>
                      <a:endParaRPr/>
                    </a:p>
                  </a:txBody>
                  <a:tcPr marT="6350" marB="0" marR="6350" marL="63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645775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400"/>
                        <a:buFont typeface="Calibri"/>
                        <a:buNone/>
                      </a:pPr>
                      <a:r>
                        <a:rPr b="1" i="0" lang="en-GB" sz="1400" u="none" cap="none" strike="noStrike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86</a:t>
                      </a:r>
                      <a:endParaRPr/>
                    </a:p>
                  </a:txBody>
                  <a:tcPr marT="9525" marB="0" marR="9525" marL="9525" anchor="ctr"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Occupation</a:t>
                      </a:r>
                      <a:endParaRPr/>
                    </a:p>
                  </a:txBody>
                  <a:tcPr marT="6350" marB="0" marR="6350" marL="63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Give THREE ways that the Nazis persecuted Dutch Jews:</a:t>
                      </a:r>
                      <a:endParaRPr/>
                    </a:p>
                  </a:txBody>
                  <a:tcPr marT="6350" marB="0" marR="6350" marL="63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banned from parks / separate schools / yellow stars of David / deported to death camps and murdered </a:t>
                      </a:r>
                      <a:endParaRPr/>
                    </a:p>
                  </a:txBody>
                  <a:tcPr marT="6350" marB="0" marR="6350" marL="63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629775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400"/>
                        <a:buFont typeface="Calibri"/>
                        <a:buNone/>
                      </a:pPr>
                      <a:r>
                        <a:rPr b="1" i="0" lang="en-GB" sz="1400" u="none" cap="none" strike="noStrike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87</a:t>
                      </a:r>
                      <a:endParaRPr/>
                    </a:p>
                  </a:txBody>
                  <a:tcPr marT="9525" marB="0" marR="9525" marL="9525" anchor="ctr"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Occupation</a:t>
                      </a:r>
                      <a:endParaRPr/>
                    </a:p>
                  </a:txBody>
                  <a:tcPr marT="6350" marB="0" marR="6350" marL="63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Give TWO ways in which Dutch people resisted Nazi rule:</a:t>
                      </a:r>
                      <a:endParaRPr/>
                    </a:p>
                  </a:txBody>
                  <a:tcPr marT="6350" marB="0" marR="6350" marL="63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the Dutch resistance hid Jewish children / the communists organised a strike in protest at the deportation of Jewish families</a:t>
                      </a:r>
                      <a:endParaRPr/>
                    </a:p>
                  </a:txBody>
                  <a:tcPr marT="6350" marB="0" marR="6350" marL="63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645775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400"/>
                        <a:buFont typeface="Calibri"/>
                        <a:buNone/>
                      </a:pPr>
                      <a:r>
                        <a:rPr b="1" i="0" lang="en-GB" sz="1400" u="none" cap="none" strike="noStrike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88</a:t>
                      </a:r>
                      <a:endParaRPr/>
                    </a:p>
                  </a:txBody>
                  <a:tcPr marT="9525" marB="0" marR="9525" marL="9525" anchor="ctr"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Occupation</a:t>
                      </a:r>
                      <a:endParaRPr/>
                    </a:p>
                  </a:txBody>
                  <a:tcPr marT="6350" marB="0" marR="6350" marL="63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Give TWO features of Nazi rule in Poland:</a:t>
                      </a:r>
                      <a:endParaRPr/>
                    </a:p>
                  </a:txBody>
                  <a:tcPr marT="6350" marB="0" marR="6350" marL="63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Poland was invaded by the German army in 1939 / The Nazis planned to add part of Poland to Germany as Lebensraum / renamed the General Government / shut down schools and universities</a:t>
                      </a:r>
                      <a:endParaRPr/>
                    </a:p>
                  </a:txBody>
                  <a:tcPr marT="6350" marB="0" marR="6350" marL="63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645775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400"/>
                        <a:buFont typeface="Calibri"/>
                        <a:buNone/>
                      </a:pPr>
                      <a:r>
                        <a:rPr b="1" i="0" lang="en-GB" sz="1400" u="none" cap="none" strike="noStrike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89</a:t>
                      </a:r>
                      <a:endParaRPr/>
                    </a:p>
                  </a:txBody>
                  <a:tcPr marT="9525" marB="0" marR="9525" marL="9525" anchor="ctr"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Occupation</a:t>
                      </a:r>
                      <a:endParaRPr/>
                    </a:p>
                  </a:txBody>
                  <a:tcPr marT="6350" marB="0" marR="6350" marL="63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What was Polish resettlement?</a:t>
                      </a:r>
                      <a:endParaRPr/>
                    </a:p>
                  </a:txBody>
                  <a:tcPr marT="6350" marB="0" marR="6350" marL="63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the Nazis' attempt to evict Poles from their homes and resettle them in the General Government to make space for German Aryans</a:t>
                      </a:r>
                      <a:endParaRPr/>
                    </a:p>
                  </a:txBody>
                  <a:tcPr marT="6350" marB="0" marR="6350" marL="63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629775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400"/>
                        <a:buFont typeface="Calibri"/>
                        <a:buNone/>
                      </a:pPr>
                      <a:r>
                        <a:rPr b="1" i="0" lang="en-GB" sz="1400" u="none" cap="none" strike="noStrike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90</a:t>
                      </a:r>
                      <a:endParaRPr/>
                    </a:p>
                  </a:txBody>
                  <a:tcPr marT="9525" marB="0" marR="9525" marL="9525" anchor="ctr"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Occupation</a:t>
                      </a:r>
                      <a:endParaRPr/>
                    </a:p>
                  </a:txBody>
                  <a:tcPr marT="6350" marB="0" marR="6350" marL="63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Give TWO features of the Warsaw Uprising:</a:t>
                      </a:r>
                      <a:endParaRPr/>
                    </a:p>
                  </a:txBody>
                  <a:tcPr marT="6350" marB="0" marR="6350" marL="63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led by the Polish Home Army / lasted 63 days</a:t>
                      </a:r>
                      <a:endParaRPr/>
                    </a:p>
                  </a:txBody>
                  <a:tcPr marT="6350" marB="0" marR="6350" marL="63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629775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400"/>
                        <a:buFont typeface="Calibri"/>
                        <a:buNone/>
                      </a:pPr>
                      <a:r>
                        <a:rPr b="1" i="0" lang="en-GB" sz="1400" u="none" cap="none" strike="noStrike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91</a:t>
                      </a:r>
                      <a:endParaRPr/>
                    </a:p>
                  </a:txBody>
                  <a:tcPr marT="9525" marB="0" marR="9525" marL="9525" anchor="ctr"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Occupation</a:t>
                      </a:r>
                      <a:endParaRPr/>
                    </a:p>
                  </a:txBody>
                  <a:tcPr marT="6350" marB="0" marR="6350" marL="63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Why was Nazi rule in Poland less friendly and more brutal than in western Europe?</a:t>
                      </a:r>
                      <a:endParaRPr/>
                    </a:p>
                  </a:txBody>
                  <a:tcPr marT="6350" marB="0" marR="6350" marL="63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the Nazis believed Polish Slavs and Jews were Untermenschen</a:t>
                      </a:r>
                      <a:endParaRPr/>
                    </a:p>
                  </a:txBody>
                  <a:tcPr marT="6350" marB="0" marR="6350" marL="63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629775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400"/>
                        <a:buFont typeface="Calibri"/>
                        <a:buNone/>
                      </a:pPr>
                      <a:r>
                        <a:rPr b="1" i="0" lang="en-GB" sz="1400" u="none" cap="none" strike="noStrike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92</a:t>
                      </a:r>
                      <a:endParaRPr/>
                    </a:p>
                  </a:txBody>
                  <a:tcPr marT="9525" marB="0" marR="9525" marL="9525" anchor="ctr"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Occupation</a:t>
                      </a:r>
                      <a:endParaRPr/>
                    </a:p>
                  </a:txBody>
                  <a:tcPr marT="6350" marB="0" marR="6350" marL="63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Give THREE features of the Warsaw Ghetto:</a:t>
                      </a:r>
                      <a:endParaRPr/>
                    </a:p>
                  </a:txBody>
                  <a:tcPr marT="6350" marB="0" marR="6350" marL="63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largest ghetto / overcrowded / 15 people per apartment / increased prevalence of cholera, dysentery, and tuberculosis</a:t>
                      </a:r>
                      <a:endParaRPr/>
                    </a:p>
                  </a:txBody>
                  <a:tcPr marT="6350" marB="0" marR="6350" marL="63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629775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400"/>
                        <a:buFont typeface="Calibri"/>
                        <a:buNone/>
                      </a:pPr>
                      <a:r>
                        <a:rPr b="1" i="0" lang="en-GB" sz="1400" u="none" cap="none" strike="noStrike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93</a:t>
                      </a:r>
                      <a:endParaRPr/>
                    </a:p>
                  </a:txBody>
                  <a:tcPr marT="9525" marB="0" marR="9525" marL="9525" anchor="ctr"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Occupation</a:t>
                      </a:r>
                      <a:endParaRPr/>
                    </a:p>
                  </a:txBody>
                  <a:tcPr marT="6350" marB="0" marR="6350" marL="63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What was the Final Solution?</a:t>
                      </a:r>
                      <a:endParaRPr/>
                    </a:p>
                  </a:txBody>
                  <a:tcPr marT="6350" marB="0" marR="6350" marL="63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The Nazis attempt to murder all the Jews in Europe</a:t>
                      </a:r>
                      <a:endParaRPr/>
                    </a:p>
                  </a:txBody>
                  <a:tcPr marT="6350" marB="0" marR="6350" marL="63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629775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400"/>
                        <a:buFont typeface="Calibri"/>
                        <a:buNone/>
                      </a:pPr>
                      <a:r>
                        <a:rPr b="1" i="0" lang="en-GB" sz="1400" u="none" cap="none" strike="noStrike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94</a:t>
                      </a:r>
                      <a:endParaRPr/>
                    </a:p>
                  </a:txBody>
                  <a:tcPr marT="9525" marB="0" marR="9525" marL="9525" anchor="ctr"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Occupation</a:t>
                      </a:r>
                      <a:endParaRPr/>
                    </a:p>
                  </a:txBody>
                  <a:tcPr marT="6350" marB="0" marR="6350" marL="63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What were the Einsatzgruppen?</a:t>
                      </a:r>
                      <a:endParaRPr/>
                    </a:p>
                  </a:txBody>
                  <a:tcPr marT="6350" marB="0" marR="6350" marL="63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four mobile killing units that followed the German army as they advanced East and murdered Jews</a:t>
                      </a:r>
                      <a:endParaRPr/>
                    </a:p>
                  </a:txBody>
                  <a:tcPr marT="6350" marB="0" marR="6350" marL="63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629775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400"/>
                        <a:buFont typeface="Calibri"/>
                        <a:buNone/>
                      </a:pPr>
                      <a:r>
                        <a:rPr b="1" i="0" lang="en-GB" sz="1400" u="none" cap="none" strike="noStrike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95</a:t>
                      </a:r>
                      <a:endParaRPr/>
                    </a:p>
                  </a:txBody>
                  <a:tcPr marT="9525" marB="0" marR="9525" marL="9525" anchor="ctr"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Occupation</a:t>
                      </a:r>
                      <a:endParaRPr/>
                    </a:p>
                  </a:txBody>
                  <a:tcPr marT="6350" marB="0" marR="6350" marL="63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What were death camps?</a:t>
                      </a:r>
                      <a:endParaRPr/>
                    </a:p>
                  </a:txBody>
                  <a:tcPr marT="6350" marB="0" marR="6350" marL="63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camps where large numbers of people could be murdered in gas chambers</a:t>
                      </a:r>
                      <a:endParaRPr/>
                    </a:p>
                  </a:txBody>
                  <a:tcPr marT="6350" marB="0" marR="6350" marL="63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645775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400"/>
                        <a:buFont typeface="Calibri"/>
                        <a:buNone/>
                      </a:pPr>
                      <a:r>
                        <a:rPr b="1" i="0" lang="en-GB" sz="1400" u="none" cap="none" strike="noStrike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96</a:t>
                      </a:r>
                      <a:endParaRPr/>
                    </a:p>
                  </a:txBody>
                  <a:tcPr marT="9525" marB="0" marR="9525" marL="9525" anchor="ctr"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Occupation</a:t>
                      </a:r>
                      <a:endParaRPr/>
                    </a:p>
                  </a:txBody>
                  <a:tcPr marT="6350" marB="0" marR="6350" marL="63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Give THREE features of Auschwitz:</a:t>
                      </a:r>
                      <a:endParaRPr/>
                    </a:p>
                  </a:txBody>
                  <a:tcPr marT="6350" marB="0" marR="6350" marL="63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death camp in Poland / one quarter of Jews did slave labour / three quarters were murdered / 12,000 murdered every day / 1.1 million people were murdered in Auschwitz</a:t>
                      </a:r>
                      <a:endParaRPr/>
                    </a:p>
                  </a:txBody>
                  <a:tcPr marT="6350" marB="0" marR="6350" marL="63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629775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400"/>
                        <a:buFont typeface="Calibri"/>
                        <a:buNone/>
                      </a:pPr>
                      <a:r>
                        <a:rPr b="1" i="0" lang="en-GB" sz="1400" u="none" cap="none" strike="noStrike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97</a:t>
                      </a:r>
                      <a:endParaRPr/>
                    </a:p>
                  </a:txBody>
                  <a:tcPr marT="9525" marB="0" marR="9525" marL="9525" anchor="ctr"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Occupation</a:t>
                      </a:r>
                      <a:endParaRPr/>
                    </a:p>
                  </a:txBody>
                  <a:tcPr marT="6350" marB="0" marR="6350" marL="63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Give ONE example of Dutch collaboration with the Nazis:</a:t>
                      </a:r>
                      <a:endParaRPr/>
                    </a:p>
                  </a:txBody>
                  <a:tcPr marT="6350" marB="0" marR="6350" marL="63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some Dutch policemen helped the Nazis hunt Jewish families</a:t>
                      </a:r>
                      <a:endParaRPr/>
                    </a:p>
                  </a:txBody>
                  <a:tcPr marT="6350" marB="0" marR="6350" marL="63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629775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400"/>
                        <a:buFont typeface="Calibri"/>
                        <a:buNone/>
                      </a:pPr>
                      <a:r>
                        <a:rPr b="1" i="0" lang="en-GB" sz="1400" u="none" cap="none" strike="noStrike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98</a:t>
                      </a:r>
                      <a:endParaRPr/>
                    </a:p>
                  </a:txBody>
                  <a:tcPr marT="9525" marB="0" marR="9525" marL="9525" anchor="ctr"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Occupation</a:t>
                      </a:r>
                      <a:endParaRPr/>
                    </a:p>
                  </a:txBody>
                  <a:tcPr marT="6350" marB="0" marR="6350" marL="63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What did the Nazis force Dutch men to do later in the war?</a:t>
                      </a:r>
                      <a:endParaRPr/>
                    </a:p>
                  </a:txBody>
                  <a:tcPr marT="6350" marB="0" marR="6350" marL="63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go to Germany and work as forced labourers</a:t>
                      </a:r>
                      <a:endParaRPr/>
                    </a:p>
                  </a:txBody>
                  <a:tcPr marT="6350" marB="0" marR="6350" marL="63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629775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400"/>
                        <a:buFont typeface="Calibri"/>
                        <a:buNone/>
                      </a:pPr>
                      <a:r>
                        <a:rPr b="1" i="0" lang="en-GB" sz="1400" u="none" cap="none" strike="noStrike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99</a:t>
                      </a:r>
                      <a:endParaRPr/>
                    </a:p>
                  </a:txBody>
                  <a:tcPr marT="9525" marB="0" marR="9525" marL="9525" anchor="ctr"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Occupation</a:t>
                      </a:r>
                      <a:endParaRPr/>
                    </a:p>
                  </a:txBody>
                  <a:tcPr marT="6350" marB="0" marR="6350" marL="63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Give TWO ways in which the Polish Home Army resisted the Nazis:</a:t>
                      </a:r>
                      <a:endParaRPr/>
                    </a:p>
                  </a:txBody>
                  <a:tcPr marT="6350" marB="0" marR="6350" marL="63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the Warsaw Uprising / sabotaging trains</a:t>
                      </a:r>
                      <a:endParaRPr/>
                    </a:p>
                  </a:txBody>
                  <a:tcPr marT="6350" marB="0" marR="6350" marL="63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629775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400"/>
                        <a:buFont typeface="Calibri"/>
                        <a:buNone/>
                      </a:pPr>
                      <a:r>
                        <a:rPr b="1" i="0" lang="en-GB" sz="1400" u="none" cap="none" strike="noStrike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100</a:t>
                      </a:r>
                      <a:endParaRPr/>
                    </a:p>
                  </a:txBody>
                  <a:tcPr marT="9525" marB="0" marR="9525" marL="9525" anchor="ctr"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Occupation</a:t>
                      </a:r>
                      <a:endParaRPr/>
                    </a:p>
                  </a:txBody>
                  <a:tcPr marT="6350" marB="0" marR="6350" marL="63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Give ONE example of Polish collaboration with the Nazis:</a:t>
                      </a:r>
                      <a:endParaRPr/>
                    </a:p>
                  </a:txBody>
                  <a:tcPr marT="6350" marB="0" marR="6350" marL="63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the Blue Police helped arrest Jews and prevent resistance</a:t>
                      </a:r>
                      <a:endParaRPr/>
                    </a:p>
                  </a:txBody>
                  <a:tcPr marT="6350" marB="0" marR="6350" marL="63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28" name="Shape 1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" name="Google Shape;129;p7"/>
          <p:cNvSpPr/>
          <p:nvPr/>
        </p:nvSpPr>
        <p:spPr>
          <a:xfrm>
            <a:off x="0" y="81281"/>
            <a:ext cx="12192000" cy="1905102"/>
          </a:xfrm>
          <a:prstGeom prst="rect">
            <a:avLst/>
          </a:prstGeom>
          <a:solidFill>
            <a:srgbClr val="D8D8D8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graphicFrame>
        <p:nvGraphicFramePr>
          <p:cNvPr id="130" name="Google Shape;130;p7"/>
          <p:cNvGraphicFramePr/>
          <p:nvPr/>
        </p:nvGraphicFramePr>
        <p:xfrm>
          <a:off x="0" y="2422720"/>
          <a:ext cx="3000000" cy="3000000"/>
        </p:xfrm>
        <a:graphic>
          <a:graphicData uri="http://schemas.openxmlformats.org/drawingml/2006/table">
            <a:tbl>
              <a:tblPr bandRow="1" firstRow="1">
                <a:noFill/>
                <a:tableStyleId>{35334776-B2BB-4155-8E19-82FD0A5B2EA8}</a:tableStyleId>
              </a:tblPr>
              <a:tblGrid>
                <a:gridCol w="407200"/>
                <a:gridCol w="1246500"/>
                <a:gridCol w="4971450"/>
                <a:gridCol w="5566850"/>
              </a:tblGrid>
              <a:tr h="362675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#</a:t>
                      </a:r>
                      <a:endParaRPr/>
                    </a:p>
                  </a:txBody>
                  <a:tcPr marT="72000" marB="72000" marR="9525" marL="72000" anchor="ctr"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KO</a:t>
                      </a:r>
                      <a:endParaRPr/>
                    </a:p>
                  </a:txBody>
                  <a:tcPr marT="72000" marB="72000" marR="9525" marL="7200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Question</a:t>
                      </a:r>
                      <a:endParaRPr/>
                    </a:p>
                  </a:txBody>
                  <a:tcPr marT="72000" marB="72000" marR="9525" marL="7200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Answer</a:t>
                      </a:r>
                      <a:endParaRPr/>
                    </a:p>
                  </a:txBody>
                  <a:tcPr marT="72000" marB="72000" marR="9525" marL="7200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528350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1</a:t>
                      </a:r>
                      <a:endParaRPr/>
                    </a:p>
                  </a:txBody>
                  <a:tcPr marT="72000" marB="72000" marR="9525" marL="72000" anchor="ctr"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2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1 The Tudor Family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Why did some people question whether Elizabeth was the legitimate queen?</a:t>
                      </a:r>
                      <a:endParaRPr/>
                    </a:p>
                  </a:txBody>
                  <a:tcPr marT="9525" marB="0" marR="9525" marL="3600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Her father had annulled his marriage to Anne Boleyn</a:t>
                      </a:r>
                      <a:endParaRPr/>
                    </a:p>
                  </a:txBody>
                  <a:tcPr marT="9525" marB="0" marR="9525" marL="3600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528350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2</a:t>
                      </a:r>
                      <a:endParaRPr/>
                    </a:p>
                  </a:txBody>
                  <a:tcPr marT="72000" marB="72000" marR="9525" marL="72000" anchor="ctr"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2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1 The Tudor Family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Give TWO problems that Elizabeth's gender posed:</a:t>
                      </a:r>
                      <a:endParaRPr/>
                    </a:p>
                  </a:txBody>
                  <a:tcPr marT="9525" marB="0" marR="9525" marL="3600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Couldn't lead an army in battle / expected to do what her husband wanted</a:t>
                      </a:r>
                      <a:endParaRPr/>
                    </a:p>
                  </a:txBody>
                  <a:tcPr marT="9525" marB="0" marR="9525" marL="3600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528350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3</a:t>
                      </a:r>
                      <a:endParaRPr/>
                    </a:p>
                  </a:txBody>
                  <a:tcPr marT="72000" marB="72000" marR="9525" marL="72000" anchor="ctr"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2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1 The Tudor Family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Mary I died without an heir. What does this mean?</a:t>
                      </a:r>
                      <a:endParaRPr/>
                    </a:p>
                  </a:txBody>
                  <a:tcPr marT="9525" marB="0" marR="9525" marL="3600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She did not have any children to take the throne after her</a:t>
                      </a:r>
                      <a:endParaRPr/>
                    </a:p>
                  </a:txBody>
                  <a:tcPr marT="9525" marB="0" marR="9525" marL="3600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528350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4</a:t>
                      </a:r>
                      <a:endParaRPr/>
                    </a:p>
                  </a:txBody>
                  <a:tcPr marT="72000" marB="72000" marR="9525" marL="72000" anchor="ctr"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2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2 Debt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How much debt did Elizabeth inherit from Mary?</a:t>
                      </a:r>
                      <a:endParaRPr/>
                    </a:p>
                  </a:txBody>
                  <a:tcPr marT="9525" marB="0" marR="9525" marL="3600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£300,000</a:t>
                      </a:r>
                      <a:endParaRPr/>
                    </a:p>
                  </a:txBody>
                  <a:tcPr marT="9525" marB="0" marR="9525" marL="3600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528350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5</a:t>
                      </a:r>
                      <a:endParaRPr/>
                    </a:p>
                  </a:txBody>
                  <a:tcPr marT="72000" marB="72000" marR="9525" marL="72000" anchor="ctr"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2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3 Religious Belief 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Give THREE features of Catholic belief:</a:t>
                      </a:r>
                      <a:endParaRPr/>
                    </a:p>
                  </a:txBody>
                  <a:tcPr marT="9525" marB="0" marR="9525" marL="3600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Latin bibles / priests wear vestments / Pope head of the church</a:t>
                      </a:r>
                      <a:endParaRPr/>
                    </a:p>
                  </a:txBody>
                  <a:tcPr marT="9525" marB="0" marR="9525" marL="3600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528350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6</a:t>
                      </a:r>
                      <a:endParaRPr/>
                    </a:p>
                  </a:txBody>
                  <a:tcPr marT="72000" marB="72000" marR="9525" marL="72000" anchor="ctr"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2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3 Religious Belief 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Give THREE features of Protestant belief:</a:t>
                      </a:r>
                      <a:endParaRPr/>
                    </a:p>
                  </a:txBody>
                  <a:tcPr marT="9525" marB="0" marR="9525" marL="3600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English bibles / Monarch head of the church / plain churches</a:t>
                      </a:r>
                      <a:endParaRPr/>
                    </a:p>
                  </a:txBody>
                  <a:tcPr marT="9525" marB="0" marR="9525" marL="3600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528350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7</a:t>
                      </a:r>
                      <a:endParaRPr/>
                    </a:p>
                  </a:txBody>
                  <a:tcPr marT="72000" marB="72000" marR="9525" marL="72000" anchor="ctr"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2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3 Religious Belief 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Who were the Puritans?</a:t>
                      </a:r>
                      <a:endParaRPr/>
                    </a:p>
                  </a:txBody>
                  <a:tcPr marT="9525" marB="0" marR="9525" marL="3600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Extreme Protestants</a:t>
                      </a:r>
                      <a:endParaRPr/>
                    </a:p>
                  </a:txBody>
                  <a:tcPr marT="9525" marB="0" marR="9525" marL="3600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528350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8</a:t>
                      </a:r>
                      <a:endParaRPr/>
                    </a:p>
                  </a:txBody>
                  <a:tcPr marT="72000" marB="72000" marR="9525" marL="72000" anchor="ctr"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2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5 Religious Settlement 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Why was Elizabeth's Religious Settlement known as the Middle Way?</a:t>
                      </a:r>
                      <a:endParaRPr/>
                    </a:p>
                  </a:txBody>
                  <a:tcPr marT="9525" marB="0" marR="9525" marL="3600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It contained Catholic and Protestant beliefs</a:t>
                      </a:r>
                      <a:endParaRPr/>
                    </a:p>
                  </a:txBody>
                  <a:tcPr marT="9525" marB="0" marR="9525" marL="3600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528350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9</a:t>
                      </a:r>
                      <a:endParaRPr/>
                    </a:p>
                  </a:txBody>
                  <a:tcPr marT="72000" marB="72000" marR="9525" marL="72000" anchor="ctr"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2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4 Religious Division 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Name TWO Catholic superpowers:</a:t>
                      </a:r>
                      <a:endParaRPr/>
                    </a:p>
                  </a:txBody>
                  <a:tcPr marT="9525" marB="0" marR="9525" marL="3600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Spain and France</a:t>
                      </a:r>
                      <a:endParaRPr/>
                    </a:p>
                  </a:txBody>
                  <a:tcPr marT="9525" marB="0" marR="9525" marL="3600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528350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10</a:t>
                      </a:r>
                      <a:endParaRPr/>
                    </a:p>
                  </a:txBody>
                  <a:tcPr marT="72000" marB="72000" marR="9525" marL="72000" anchor="ctr"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2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4 Religious Division 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Name TWO highly Catholic parts of England:</a:t>
                      </a:r>
                      <a:endParaRPr/>
                    </a:p>
                  </a:txBody>
                  <a:tcPr marT="9525" marB="0" marR="9525" marL="3600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The North and West</a:t>
                      </a:r>
                      <a:endParaRPr/>
                    </a:p>
                  </a:txBody>
                  <a:tcPr marT="9525" marB="0" marR="9525" marL="3600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528350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11</a:t>
                      </a:r>
                      <a:endParaRPr/>
                    </a:p>
                  </a:txBody>
                  <a:tcPr marT="72000" marB="72000" marR="9525" marL="72000" anchor="ctr"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2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6 The Royal Court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What was the Royal Court?</a:t>
                      </a:r>
                      <a:endParaRPr/>
                    </a:p>
                  </a:txBody>
                  <a:tcPr marT="9525" marB="0" marR="9525" marL="3600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the group of nobles and privy councillors who surrounded the Queen at all times</a:t>
                      </a:r>
                      <a:endParaRPr/>
                    </a:p>
                  </a:txBody>
                  <a:tcPr marT="9525" marB="0" marR="9525" marL="3600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528350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12</a:t>
                      </a:r>
                      <a:endParaRPr/>
                    </a:p>
                  </a:txBody>
                  <a:tcPr marT="72000" marB="72000" marR="9525" marL="72000" anchor="ctr"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2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6 The Royal Court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Describe the system of patronage that Elizabeth used to control her court:</a:t>
                      </a:r>
                      <a:endParaRPr/>
                    </a:p>
                  </a:txBody>
                  <a:tcPr marT="9525" marB="0" marR="9525" marL="3600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She rewarded loyal couriters with jobs and money and punished disloyalty</a:t>
                      </a:r>
                      <a:endParaRPr/>
                    </a:p>
                  </a:txBody>
                  <a:tcPr marT="9525" marB="0" marR="9525" marL="3600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528350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13</a:t>
                      </a:r>
                      <a:endParaRPr/>
                    </a:p>
                  </a:txBody>
                  <a:tcPr marT="72000" marB="72000" marR="9525" marL="72000" anchor="ctr"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2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7 Privy Council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Give TWO features of the Privy Council:</a:t>
                      </a:r>
                      <a:endParaRPr/>
                    </a:p>
                  </a:txBody>
                  <a:tcPr marT="9525" marB="0" marR="9525" marL="3600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Elizabeth's most trusted advisors / met daily / gave advice on important issues / led by the Secretary of State</a:t>
                      </a:r>
                      <a:endParaRPr/>
                    </a:p>
                  </a:txBody>
                  <a:tcPr marT="9525" marB="0" marR="9525" marL="3600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528350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14</a:t>
                      </a:r>
                      <a:endParaRPr/>
                    </a:p>
                  </a:txBody>
                  <a:tcPr marT="72000" marB="72000" marR="9525" marL="72000" anchor="ctr"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2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7 Privy Council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Give TWO ways in which Elizabeth controlled the Privy Council:</a:t>
                      </a:r>
                      <a:endParaRPr/>
                    </a:p>
                  </a:txBody>
                  <a:tcPr marT="9525" marB="0" marR="9525" marL="3600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Appointing privy councillors with different viewpoints / Appointing William Cecil as Secretary of State </a:t>
                      </a:r>
                      <a:endParaRPr/>
                    </a:p>
                  </a:txBody>
                  <a:tcPr marT="9525" marB="0" marR="9525" marL="3600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528350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15</a:t>
                      </a:r>
                      <a:endParaRPr/>
                    </a:p>
                  </a:txBody>
                  <a:tcPr marT="72000" marB="72000" marR="9525" marL="72000" anchor="ctr"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2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8 The Essex Rebellion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Give TWO examples of the Earl of Essex's rash behaviour:</a:t>
                      </a:r>
                      <a:endParaRPr/>
                    </a:p>
                  </a:txBody>
                  <a:tcPr marT="9525" marB="0" marR="9525" marL="3600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reached for his sword during an argument with Elizabeth / forced his way into Elizabeth’s bedchamber / plotted an armed rebellion</a:t>
                      </a:r>
                      <a:endParaRPr/>
                    </a:p>
                  </a:txBody>
                  <a:tcPr marT="9525" marB="0" marR="9525" marL="3600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528350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16</a:t>
                      </a:r>
                      <a:endParaRPr/>
                    </a:p>
                  </a:txBody>
                  <a:tcPr marT="72000" marB="72000" marR="9525" marL="72000" anchor="ctr"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2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7 Privy Council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Give TWO examples of Elizabeth NOT having control of the Privy Council:</a:t>
                      </a:r>
                      <a:endParaRPr/>
                    </a:p>
                  </a:txBody>
                  <a:tcPr marT="9525" marB="0" marR="9525" marL="3600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Cecil manipulated Elizabeth into executing Mary Queen of Scots / factional rivalry between Essex and Cecil / Essex Rebellion</a:t>
                      </a:r>
                      <a:endParaRPr/>
                    </a:p>
                  </a:txBody>
                  <a:tcPr marT="9525" marB="0" marR="9525" marL="3600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528350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17</a:t>
                      </a:r>
                      <a:endParaRPr/>
                    </a:p>
                  </a:txBody>
                  <a:tcPr marT="72000" marB="72000" marR="9525" marL="72000" anchor="ctr"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2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9 Parliament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Give THREE ways in which Elizabeth controlled Parliament:</a:t>
                      </a:r>
                      <a:endParaRPr/>
                    </a:p>
                  </a:txBody>
                  <a:tcPr marT="9525" marB="0" marR="9525" marL="3600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Parliament met only 13 times / Cecil sat in Parliament / limited MPs no discussion of religion / marriage / harsh punishments</a:t>
                      </a:r>
                      <a:endParaRPr/>
                    </a:p>
                  </a:txBody>
                  <a:tcPr marT="9525" marB="0" marR="9525" marL="3600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528350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18</a:t>
                      </a:r>
                      <a:endParaRPr/>
                    </a:p>
                  </a:txBody>
                  <a:tcPr marT="72000" marB="72000" marR="9525" marL="72000" anchor="ctr"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2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9 Parliament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What was Parliament?</a:t>
                      </a:r>
                      <a:endParaRPr/>
                    </a:p>
                  </a:txBody>
                  <a:tcPr marT="9525" marB="0" marR="9525" marL="3600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part of Elizabeth’s government in which MPs voted to give their consent for new laws and taxes</a:t>
                      </a:r>
                      <a:endParaRPr/>
                    </a:p>
                  </a:txBody>
                  <a:tcPr marT="9525" marB="0" marR="9525" marL="3600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659275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19</a:t>
                      </a:r>
                      <a:endParaRPr/>
                    </a:p>
                  </a:txBody>
                  <a:tcPr marT="72000" marB="72000" marR="9525" marL="72000" anchor="ctr"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2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10 Propaganda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Give TWO features of the Armada Portrait:</a:t>
                      </a:r>
                      <a:endParaRPr/>
                    </a:p>
                  </a:txBody>
                  <a:tcPr marT="9525" marB="0" marR="9525" marL="3600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Crown, emphasising her legitimacy / fine clothes and jewellery / the wreckage of the Armada / hand on a globe / hid her aging / no scars</a:t>
                      </a:r>
                      <a:endParaRPr/>
                    </a:p>
                  </a:txBody>
                  <a:tcPr marT="9525" marB="0" marR="9525" marL="3600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528350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20</a:t>
                      </a:r>
                      <a:endParaRPr/>
                    </a:p>
                  </a:txBody>
                  <a:tcPr marT="72000" marB="72000" marR="9525" marL="72000" anchor="ctr"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2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10 Propaganda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Give TWO features of a royal progress:</a:t>
                      </a:r>
                      <a:endParaRPr/>
                    </a:p>
                  </a:txBody>
                  <a:tcPr marT="9525" marB="0" marR="9525" marL="3600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A royal tour / spoke with ordinary people / never visited North and West</a:t>
                      </a:r>
                      <a:endParaRPr/>
                    </a:p>
                  </a:txBody>
                  <a:tcPr marT="9525" marB="0" marR="9525" marL="3600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528350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21</a:t>
                      </a:r>
                      <a:endParaRPr/>
                    </a:p>
                  </a:txBody>
                  <a:tcPr marT="72000" marB="72000" marR="9525" marL="72000" anchor="ctr"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2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11 Local Government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Give TWO features of the role of Lord Lieutenant:</a:t>
                      </a:r>
                      <a:endParaRPr/>
                    </a:p>
                  </a:txBody>
                  <a:tcPr marT="9525" marB="0" marR="9525" marL="3600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Appointed by the Queen / kept the Privy Council informed of what was going on / organised a local army to deal with rebellions</a:t>
                      </a:r>
                      <a:endParaRPr/>
                    </a:p>
                  </a:txBody>
                  <a:tcPr marT="9525" marB="0" marR="9525" marL="3600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528350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22</a:t>
                      </a:r>
                      <a:endParaRPr/>
                    </a:p>
                  </a:txBody>
                  <a:tcPr marT="72000" marB="72000" marR="9525" marL="72000" anchor="ctr"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2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11 Local Government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Give TWO features of the role of Justice of the Peace:</a:t>
                      </a:r>
                      <a:endParaRPr/>
                    </a:p>
                  </a:txBody>
                  <a:tcPr marT="9525" marB="0" marR="9525" marL="3600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Appointed by the Queen / Responsible for: taxes and fines, enforcing the Poor Law, judging court cases / unpaid / corrupt</a:t>
                      </a:r>
                      <a:endParaRPr/>
                    </a:p>
                  </a:txBody>
                  <a:tcPr marT="9525" marB="0" marR="9525" marL="3600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528350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23</a:t>
                      </a:r>
                      <a:endParaRPr/>
                    </a:p>
                  </a:txBody>
                  <a:tcPr marT="72000" marB="72000" marR="9525" marL="72000" anchor="ctr"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2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12 Religious Settlement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What was a church papist?</a:t>
                      </a:r>
                      <a:endParaRPr/>
                    </a:p>
                  </a:txBody>
                  <a:tcPr marT="9525" marB="0" marR="9525" marL="3600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A Catholic who followed Elizabeth's laws and attended Protestant church services</a:t>
                      </a:r>
                      <a:endParaRPr/>
                    </a:p>
                  </a:txBody>
                  <a:tcPr marT="9525" marB="0" marR="9525" marL="3600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528350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24</a:t>
                      </a:r>
                      <a:endParaRPr/>
                    </a:p>
                  </a:txBody>
                  <a:tcPr marT="72000" marB="72000" marR="9525" marL="72000" anchor="ctr"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2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12 Religious Settlement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What was a recusant?</a:t>
                      </a:r>
                      <a:endParaRPr/>
                    </a:p>
                  </a:txBody>
                  <a:tcPr marT="9525" marB="0" marR="9525" marL="3600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A Catholic who refused to go to church</a:t>
                      </a:r>
                      <a:endParaRPr/>
                    </a:p>
                  </a:txBody>
                  <a:tcPr marT="9525" marB="0" marR="9525" marL="3600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659275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25</a:t>
                      </a:r>
                      <a:endParaRPr/>
                    </a:p>
                  </a:txBody>
                  <a:tcPr marT="72000" marB="72000" marR="9525" marL="72000" anchor="ctr"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2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12 Religious Settlement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Give THREE reasons why the threat from Catholics increased in the 1580s:</a:t>
                      </a:r>
                      <a:endParaRPr/>
                    </a:p>
                  </a:txBody>
                  <a:tcPr marT="9525" marB="0" marR="9525" marL="3600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the Pope stated that it would not be a sin for someone to kill Elizabeth / MQoS became a figurehead for plots / Philip of Spain prepared to invade</a:t>
                      </a:r>
                      <a:endParaRPr/>
                    </a:p>
                  </a:txBody>
                  <a:tcPr marT="9525" marB="0" marR="9525" marL="3600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</a:tbl>
          </a:graphicData>
        </a:graphic>
      </p:graphicFrame>
      <p:sp>
        <p:nvSpPr>
          <p:cNvPr id="131" name="Google Shape;131;p7"/>
          <p:cNvSpPr txBox="1"/>
          <p:nvPr/>
        </p:nvSpPr>
        <p:spPr>
          <a:xfrm>
            <a:off x="3444240" y="273886"/>
            <a:ext cx="8747760" cy="163121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80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rPr>
              <a:t>GCSE HISTORY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720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rPr>
              <a:t>The Elizabethans</a:t>
            </a:r>
            <a:endParaRPr/>
          </a:p>
        </p:txBody>
      </p:sp>
      <p:sp>
        <p:nvSpPr>
          <p:cNvPr id="132" name="Google Shape;132;p7"/>
          <p:cNvSpPr/>
          <p:nvPr/>
        </p:nvSpPr>
        <p:spPr>
          <a:xfrm>
            <a:off x="0" y="-17906"/>
            <a:ext cx="3637280" cy="221599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1380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rPr>
              <a:t>100</a:t>
            </a:r>
            <a:endParaRPr sz="13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36" name="Shape 1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37" name="Google Shape;137;p8"/>
          <p:cNvGraphicFramePr/>
          <p:nvPr/>
        </p:nvGraphicFramePr>
        <p:xfrm>
          <a:off x="0" y="1"/>
          <a:ext cx="3000000" cy="3000000"/>
        </p:xfrm>
        <a:graphic>
          <a:graphicData uri="http://schemas.openxmlformats.org/drawingml/2006/table">
            <a:tbl>
              <a:tblPr bandRow="1" firstRow="1">
                <a:noFill/>
                <a:tableStyleId>{35334776-B2BB-4155-8E19-82FD0A5B2EA8}</a:tableStyleId>
              </a:tblPr>
              <a:tblGrid>
                <a:gridCol w="407200"/>
                <a:gridCol w="1288250"/>
                <a:gridCol w="4929700"/>
                <a:gridCol w="5566850"/>
              </a:tblGrid>
              <a:tr h="425375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#</a:t>
                      </a:r>
                      <a:endParaRPr/>
                    </a:p>
                  </a:txBody>
                  <a:tcPr marT="72000" marB="72000" marR="9525" marL="72000" anchor="ctr"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KO</a:t>
                      </a:r>
                      <a:endParaRPr/>
                    </a:p>
                  </a:txBody>
                  <a:tcPr marT="72000" marB="72000" marR="9525" marL="7200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Question</a:t>
                      </a:r>
                      <a:endParaRPr/>
                    </a:p>
                  </a:txBody>
                  <a:tcPr marT="72000" marB="72000" marR="9525" marL="7200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Answer</a:t>
                      </a:r>
                      <a:endParaRPr/>
                    </a:p>
                  </a:txBody>
                  <a:tcPr marT="72000" marB="72000" marR="9525" marL="7200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632325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26</a:t>
                      </a:r>
                      <a:endParaRPr/>
                    </a:p>
                  </a:txBody>
                  <a:tcPr marT="9525" marB="0" marR="9525" marL="9525" anchor="ctr"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2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12 Religious Settlement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Give THREE ways in which Elizabeth persecuted Catholics in the 1580s:</a:t>
                      </a:r>
                      <a:endParaRPr/>
                    </a:p>
                  </a:txBody>
                  <a:tcPr marT="9525" marB="0" marR="9525" marL="3600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Increased recusancy fine to £20 / death penalty for sheltering priests / banned from travelling 5 miles from home</a:t>
                      </a:r>
                      <a:endParaRPr/>
                    </a:p>
                  </a:txBody>
                  <a:tcPr marT="9525" marB="0" marR="9525" marL="3600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632325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27</a:t>
                      </a:r>
                      <a:endParaRPr/>
                    </a:p>
                  </a:txBody>
                  <a:tcPr marT="9525" marB="0" marR="9525" marL="9525" anchor="ctr"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2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13 Jesuits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Give TWO features of the Jesuits:</a:t>
                      </a:r>
                      <a:endParaRPr/>
                    </a:p>
                  </a:txBody>
                  <a:tcPr marT="9525" marB="0" marR="9525" marL="3600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Catholic priests specially trained to convert people back to Catholicism / led by Edward Campion / hidden by wealthy Catholics</a:t>
                      </a:r>
                      <a:endParaRPr/>
                    </a:p>
                  </a:txBody>
                  <a:tcPr marT="9525" marB="0" marR="9525" marL="3600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632325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28</a:t>
                      </a:r>
                      <a:endParaRPr/>
                    </a:p>
                  </a:txBody>
                  <a:tcPr marT="9525" marB="0" marR="9525" marL="9525" anchor="ctr"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2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13 Jesuits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What was Francis Walsingham's role?</a:t>
                      </a:r>
                      <a:endParaRPr/>
                    </a:p>
                  </a:txBody>
                  <a:tcPr marT="9525" marB="0" marR="9525" marL="3600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Elizabeth's spy master</a:t>
                      </a:r>
                      <a:endParaRPr/>
                    </a:p>
                  </a:txBody>
                  <a:tcPr marT="9525" marB="0" marR="9525" marL="3600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632325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29</a:t>
                      </a:r>
                      <a:endParaRPr/>
                    </a:p>
                  </a:txBody>
                  <a:tcPr marT="9525" marB="0" marR="9525" marL="9525" anchor="ctr"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2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14 Mary Queen of Scots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Give THREE reasons why Mary Queen of Scots was a threat to Elizabeth:</a:t>
                      </a:r>
                      <a:endParaRPr/>
                    </a:p>
                  </a:txBody>
                  <a:tcPr marT="9525" marB="0" marR="9525" marL="3600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She had a legitimate claim to the throne / she was a figurehead for rebellions / she had powerful foreign support</a:t>
                      </a:r>
                      <a:endParaRPr/>
                    </a:p>
                  </a:txBody>
                  <a:tcPr marT="9525" marB="0" marR="9525" marL="3600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632325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30</a:t>
                      </a:r>
                      <a:endParaRPr/>
                    </a:p>
                  </a:txBody>
                  <a:tcPr marT="9525" marB="0" marR="9525" marL="9525" anchor="ctr"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2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15 Catholic Plots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Give TWO features of the Throckmorton Plot:</a:t>
                      </a:r>
                      <a:endParaRPr/>
                    </a:p>
                  </a:txBody>
                  <a:tcPr marT="9525" marB="0" marR="9525" marL="3600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1583 / French, Philip and Pope all involved / planned to assassinate Elizabeth and put MQoS on the throne / uncovered by Walsingham</a:t>
                      </a:r>
                      <a:endParaRPr/>
                    </a:p>
                  </a:txBody>
                  <a:tcPr marT="9525" marB="0" marR="9525" marL="3600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632325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31</a:t>
                      </a:r>
                      <a:endParaRPr/>
                    </a:p>
                  </a:txBody>
                  <a:tcPr marT="9525" marB="0" marR="9525" marL="9525" anchor="ctr"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2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15 Catholic Plots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Give TWO features of the Babington Plot:</a:t>
                      </a:r>
                      <a:endParaRPr/>
                    </a:p>
                  </a:txBody>
                  <a:tcPr marT="9525" marB="0" marR="9525" marL="3600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1586 / French and Philip involved / planned to assassinate Elizabeth and put MQoS on the throne / uncovered by Walsingham</a:t>
                      </a:r>
                      <a:endParaRPr/>
                    </a:p>
                  </a:txBody>
                  <a:tcPr marT="9525" marB="0" marR="9525" marL="3600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632325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32</a:t>
                      </a:r>
                      <a:endParaRPr/>
                    </a:p>
                  </a:txBody>
                  <a:tcPr marT="9525" marB="0" marR="9525" marL="9525" anchor="ctr"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2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16 The Spanish Armada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Give THREE causes of the Anglo-Spanish War:</a:t>
                      </a:r>
                      <a:endParaRPr/>
                    </a:p>
                  </a:txBody>
                  <a:tcPr marT="9525" marB="0" marR="9525" marL="3600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Elizabeth knighted Francis Drake / Philip supported plots / Elizabeth sent 7,000 soldiers to Netherlands / execution of MQoS</a:t>
                      </a:r>
                      <a:endParaRPr b="0" i="0" sz="1400" u="none" strike="noStrike">
                        <a:solidFill>
                          <a:srgbClr val="000000"/>
                        </a:solidFill>
                        <a:latin typeface="Trebuchet MS"/>
                        <a:ea typeface="Trebuchet MS"/>
                        <a:cs typeface="Trebuchet MS"/>
                        <a:sym typeface="Trebuchet MS"/>
                      </a:endParaRPr>
                    </a:p>
                  </a:txBody>
                  <a:tcPr marT="9525" marB="0" marR="9525" marL="3600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632325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33</a:t>
                      </a:r>
                      <a:endParaRPr/>
                    </a:p>
                  </a:txBody>
                  <a:tcPr marT="9525" marB="0" marR="9525" marL="9525" anchor="ctr"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2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16 The Spanish Armada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Describe the Armada's plan to invade England:</a:t>
                      </a:r>
                      <a:endParaRPr/>
                    </a:p>
                  </a:txBody>
                  <a:tcPr marT="9525" marB="0" marR="9525" marL="3600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The Armada planned to sail to the Netherlands to pick up 20,000 Spanish soldiers before invading England</a:t>
                      </a:r>
                      <a:endParaRPr/>
                    </a:p>
                  </a:txBody>
                  <a:tcPr marT="9525" marB="0" marR="9525" marL="3600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632325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34</a:t>
                      </a:r>
                      <a:endParaRPr/>
                    </a:p>
                  </a:txBody>
                  <a:tcPr marT="9525" marB="0" marR="9525" marL="9525" anchor="ctr"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2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16 The Spanish Armada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Give THREE reasons for the failure of the Armada:</a:t>
                      </a:r>
                      <a:endParaRPr/>
                    </a:p>
                  </a:txBody>
                  <a:tcPr marT="9525" marB="0" marR="9525" marL="3600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Duke of Medina Sidonia had no experience of sailing / Spanish army was a week late / fireships / manoeuvrable English ships / storms</a:t>
                      </a:r>
                      <a:endParaRPr/>
                    </a:p>
                  </a:txBody>
                  <a:tcPr marT="9525" marB="0" marR="9525" marL="3600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632325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35</a:t>
                      </a:r>
                      <a:endParaRPr/>
                    </a:p>
                  </a:txBody>
                  <a:tcPr marT="9525" marB="0" marR="9525" marL="9525" anchor="ctr"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2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17 Gentry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Give TWO features of the lives of the gentry in Elizabethan England?</a:t>
                      </a:r>
                      <a:endParaRPr/>
                    </a:p>
                  </a:txBody>
                  <a:tcPr marT="9525" marB="0" marR="9525" marL="3600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Lived in country houses with 50 rooms / rich and varied diet / feasts / made a living by renting out land</a:t>
                      </a:r>
                      <a:endParaRPr/>
                    </a:p>
                  </a:txBody>
                  <a:tcPr marT="9525" marB="0" marR="9525" marL="3600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632325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36</a:t>
                      </a:r>
                      <a:endParaRPr/>
                    </a:p>
                  </a:txBody>
                  <a:tcPr marT="9525" marB="0" marR="9525" marL="9525" anchor="ctr"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2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18 Middling Sort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Give TWO features of the lives of the middling sort in Elizabethan England:</a:t>
                      </a:r>
                      <a:endParaRPr/>
                    </a:p>
                  </a:txBody>
                  <a:tcPr marT="9525" marB="0" marR="9525" marL="3600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about ten rooms over two floors / diet of fruit, meat, and beer / could not afford luxuries / made a living as merchants and farmers</a:t>
                      </a:r>
                      <a:endParaRPr/>
                    </a:p>
                  </a:txBody>
                  <a:tcPr marT="9525" marB="0" marR="9525" marL="3600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632325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37</a:t>
                      </a:r>
                      <a:endParaRPr/>
                    </a:p>
                  </a:txBody>
                  <a:tcPr marT="9525" marB="0" marR="9525" marL="9525" anchor="ctr"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2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19 Labouring Poor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Give TWO features of the lives of the labouring poor in Elizabethan England:</a:t>
                      </a:r>
                      <a:endParaRPr/>
                    </a:p>
                  </a:txBody>
                  <a:tcPr marT="9525" marB="0" marR="9525" marL="3600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one room houses / no chimneys or glazed windows / staple diet of bread / pottage / looked for seasonal work</a:t>
                      </a:r>
                      <a:endParaRPr/>
                    </a:p>
                  </a:txBody>
                  <a:tcPr marT="9525" marB="0" marR="9525" marL="3600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632325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38</a:t>
                      </a:r>
                      <a:endParaRPr/>
                    </a:p>
                  </a:txBody>
                  <a:tcPr marT="9525" marB="0" marR="9525" marL="9525" anchor="ctr"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2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17 18 19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Name the THREE classes in Elizabethan society:</a:t>
                      </a:r>
                      <a:endParaRPr/>
                    </a:p>
                  </a:txBody>
                  <a:tcPr marT="9525" marB="0" marR="9525" marL="3600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The gentry / the middling sort / the labouring poor</a:t>
                      </a:r>
                      <a:endParaRPr/>
                    </a:p>
                  </a:txBody>
                  <a:tcPr marT="9525" marB="0" marR="9525" marL="3600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632325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39</a:t>
                      </a:r>
                      <a:endParaRPr/>
                    </a:p>
                  </a:txBody>
                  <a:tcPr marT="9525" marB="0" marR="9525" marL="9525" anchor="ctr"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2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20 Family Life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Give TWO features of the relationship between husbands and wives:</a:t>
                      </a:r>
                      <a:endParaRPr/>
                    </a:p>
                  </a:txBody>
                  <a:tcPr marT="9525" marB="0" marR="9525" marL="3600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most people could choose who they married / wives expected to obey husbands / domestic violence not approved of / divorce rare </a:t>
                      </a:r>
                      <a:endParaRPr/>
                    </a:p>
                  </a:txBody>
                  <a:tcPr marT="9525" marB="0" marR="9525" marL="3600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632325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40</a:t>
                      </a:r>
                      <a:endParaRPr/>
                    </a:p>
                  </a:txBody>
                  <a:tcPr marT="9525" marB="0" marR="9525" marL="9525" anchor="ctr"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2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20 Family Life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Give ONE feature of the lives of the children of the gentry:</a:t>
                      </a:r>
                      <a:endParaRPr/>
                    </a:p>
                  </a:txBody>
                  <a:tcPr marT="9525" marB="0" marR="9525" marL="3600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Male children went to school aged 7</a:t>
                      </a:r>
                      <a:endParaRPr/>
                    </a:p>
                  </a:txBody>
                  <a:tcPr marT="9525" marB="0" marR="9525" marL="3600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632325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41</a:t>
                      </a:r>
                      <a:endParaRPr/>
                    </a:p>
                  </a:txBody>
                  <a:tcPr marT="9525" marB="0" marR="9525" marL="9525" anchor="ctr"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2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20 Family Life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Give ONE feature of the lives of the children of the labouring poor:</a:t>
                      </a:r>
                      <a:endParaRPr/>
                    </a:p>
                  </a:txBody>
                  <a:tcPr marT="9525" marB="0" marR="9525" marL="3600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left their family homes to work as servants or apprentices / started to work in the home or on the farm as soon as they were old enough</a:t>
                      </a:r>
                      <a:endParaRPr/>
                    </a:p>
                  </a:txBody>
                  <a:tcPr marT="9525" marB="0" marR="9525" marL="3600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632325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42</a:t>
                      </a:r>
                      <a:endParaRPr/>
                    </a:p>
                  </a:txBody>
                  <a:tcPr marT="9525" marB="0" marR="9525" marL="9525" anchor="ctr"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2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20 Family Life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Give TWO pieces of evidence that show that wider kinship was NOT that important:</a:t>
                      </a:r>
                      <a:endParaRPr/>
                    </a:p>
                  </a:txBody>
                  <a:tcPr marT="9525" marB="0" marR="9525" marL="3600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Most families did not live with grandparents or uncles and aunts / Most turned to their neighbours if they needed help</a:t>
                      </a:r>
                      <a:endParaRPr/>
                    </a:p>
                  </a:txBody>
                  <a:tcPr marT="9525" marB="0" marR="9525" marL="3600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632325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43</a:t>
                      </a:r>
                      <a:endParaRPr/>
                    </a:p>
                  </a:txBody>
                  <a:tcPr marT="9525" marB="0" marR="9525" marL="9525" anchor="ctr"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2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21 Causes of Poverty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What % of the population lived in poverty?</a:t>
                      </a:r>
                      <a:endParaRPr/>
                    </a:p>
                  </a:txBody>
                  <a:tcPr marT="9525" marB="0" marR="9525" marL="3600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30%</a:t>
                      </a:r>
                      <a:endParaRPr/>
                    </a:p>
                  </a:txBody>
                  <a:tcPr marT="9525" marB="0" marR="9525" marL="3600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632325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44</a:t>
                      </a:r>
                      <a:endParaRPr/>
                    </a:p>
                  </a:txBody>
                  <a:tcPr marT="9525" marB="0" marR="9525" marL="9525" anchor="ctr"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2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21 Causes of Poverty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Who were vagrants?</a:t>
                      </a:r>
                      <a:endParaRPr/>
                    </a:p>
                  </a:txBody>
                  <a:tcPr marT="9525" marB="0" marR="9525" marL="3600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unemployed people who roamed from town to town looking for work</a:t>
                      </a:r>
                      <a:endParaRPr/>
                    </a:p>
                  </a:txBody>
                  <a:tcPr marT="9525" marB="0" marR="9525" marL="3600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632325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45</a:t>
                      </a:r>
                      <a:endParaRPr/>
                    </a:p>
                  </a:txBody>
                  <a:tcPr marT="9525" marB="0" marR="9525" marL="9525" anchor="ctr"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2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21 Causes of Poverty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Give TWO reasons why people worried about vagrancy?</a:t>
                      </a:r>
                      <a:endParaRPr/>
                    </a:p>
                  </a:txBody>
                  <a:tcPr marT="9525" marB="0" marR="9525" marL="3600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they worried that vagrants would commit crime / they worried that vagrants would spread the plague</a:t>
                      </a:r>
                      <a:endParaRPr/>
                    </a:p>
                  </a:txBody>
                  <a:tcPr marT="9525" marB="0" marR="9525" marL="3600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632325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46</a:t>
                      </a:r>
                      <a:endParaRPr/>
                    </a:p>
                  </a:txBody>
                  <a:tcPr marT="9525" marB="0" marR="9525" marL="9525" anchor="ctr"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2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21 Causes of Poverty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Give FOUR reasons why poverty increased after 1580:</a:t>
                      </a:r>
                      <a:endParaRPr/>
                    </a:p>
                  </a:txBody>
                  <a:tcPr marT="9525" marB="0" marR="9525" marL="3600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Population increase / inflation / sheep farming / failed harvests</a:t>
                      </a:r>
                      <a:endParaRPr/>
                    </a:p>
                  </a:txBody>
                  <a:tcPr marT="9525" marB="0" marR="9525" marL="3600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632325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47</a:t>
                      </a:r>
                      <a:endParaRPr/>
                    </a:p>
                  </a:txBody>
                  <a:tcPr marT="9525" marB="0" marR="9525" marL="9525" anchor="ctr"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2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21 Causes of Poverty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Describe the population increase in Elizabeth's reign:</a:t>
                      </a:r>
                      <a:endParaRPr/>
                    </a:p>
                  </a:txBody>
                  <a:tcPr marT="9525" marB="0" marR="9525" marL="3600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the population rose from 2.4 million to 4.1 million</a:t>
                      </a:r>
                      <a:endParaRPr/>
                    </a:p>
                  </a:txBody>
                  <a:tcPr marT="9525" marB="0" marR="9525" marL="3600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632325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48</a:t>
                      </a:r>
                      <a:endParaRPr/>
                    </a:p>
                  </a:txBody>
                  <a:tcPr marT="9525" marB="0" marR="9525" marL="9525" anchor="ctr"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2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21 Causes of Poverty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Give THREE years with failed harvests:</a:t>
                      </a:r>
                      <a:endParaRPr/>
                    </a:p>
                  </a:txBody>
                  <a:tcPr marT="9525" marB="0" marR="9525" marL="3600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1595, 1596, 1597</a:t>
                      </a:r>
                      <a:endParaRPr/>
                    </a:p>
                  </a:txBody>
                  <a:tcPr marT="9525" marB="0" marR="9525" marL="3600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632325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49</a:t>
                      </a:r>
                      <a:endParaRPr/>
                    </a:p>
                  </a:txBody>
                  <a:tcPr marT="9525" marB="0" marR="9525" marL="9525" anchor="ctr"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2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22 Responses to Poverty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Describe TWO punishments put in place to deter vagrants in the 1580s:</a:t>
                      </a:r>
                      <a:endParaRPr/>
                    </a:p>
                  </a:txBody>
                  <a:tcPr marT="9525" marB="0" marR="9525" marL="3600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Vagrants caught for the first time were whipped and burned through the ear with a hot iron / for second offence, they could be hanged</a:t>
                      </a:r>
                      <a:endParaRPr/>
                    </a:p>
                  </a:txBody>
                  <a:tcPr marT="9525" marB="0" marR="9525" marL="3600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655100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50</a:t>
                      </a:r>
                      <a:endParaRPr/>
                    </a:p>
                  </a:txBody>
                  <a:tcPr marT="9525" marB="0" marR="9525" marL="9525" anchor="ctr"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2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22 Responses to Poverty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Give THREE features of the 1601 Poor Law:</a:t>
                      </a:r>
                      <a:endParaRPr/>
                    </a:p>
                  </a:txBody>
                  <a:tcPr marT="9525" marB="0" marR="9525" marL="3600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deserving and undeserving poor / treated the deserving poor with compassion / punished the undeserving poor / paid for by a tax called the poor rate / managed by the Justices of the Peace</a:t>
                      </a:r>
                      <a:endParaRPr/>
                    </a:p>
                  </a:txBody>
                  <a:tcPr marT="9525" marB="0" marR="9525" marL="3600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41" name="Shape 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42" name="Google Shape;142;p9"/>
          <p:cNvGraphicFramePr/>
          <p:nvPr/>
        </p:nvGraphicFramePr>
        <p:xfrm>
          <a:off x="0" y="0"/>
          <a:ext cx="3000000" cy="3000000"/>
        </p:xfrm>
        <a:graphic>
          <a:graphicData uri="http://schemas.openxmlformats.org/drawingml/2006/table">
            <a:tbl>
              <a:tblPr bandRow="1" firstRow="1">
                <a:noFill/>
                <a:tableStyleId>{35334776-B2BB-4155-8E19-82FD0A5B2EA8}</a:tableStyleId>
              </a:tblPr>
              <a:tblGrid>
                <a:gridCol w="407200"/>
                <a:gridCol w="1288250"/>
                <a:gridCol w="4929700"/>
                <a:gridCol w="5566850"/>
              </a:tblGrid>
              <a:tr h="625225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#</a:t>
                      </a:r>
                      <a:endParaRPr/>
                    </a:p>
                  </a:txBody>
                  <a:tcPr marT="72000" marB="72000" marR="9525" marL="72000" anchor="ctr"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Topic</a:t>
                      </a:r>
                      <a:endParaRPr/>
                    </a:p>
                  </a:txBody>
                  <a:tcPr marT="72000" marB="72000" marR="9525" marL="7200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Question</a:t>
                      </a:r>
                      <a:endParaRPr/>
                    </a:p>
                  </a:txBody>
                  <a:tcPr marT="72000" marB="72000" marR="9525" marL="7200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Answer</a:t>
                      </a:r>
                      <a:endParaRPr/>
                    </a:p>
                  </a:txBody>
                  <a:tcPr marT="72000" marB="72000" marR="9525" marL="7200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625225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51</a:t>
                      </a:r>
                      <a:endParaRPr/>
                    </a:p>
                  </a:txBody>
                  <a:tcPr marT="9525" marB="0" marR="9525" marL="9525" anchor="ctr"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2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22 Responses to Poverty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Explain the difference between the deserving and undeserving poor:</a:t>
                      </a:r>
                      <a:endParaRPr/>
                    </a:p>
                  </a:txBody>
                  <a:tcPr marT="6350" marB="0" marR="6350" marL="7200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the deserving poor were people who wanted to work but couldn’t, the undeserving poor were people who could work but didn’t </a:t>
                      </a:r>
                      <a:endParaRPr/>
                    </a:p>
                  </a:txBody>
                  <a:tcPr marT="6350" marB="0" marR="6350" marL="7200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625225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52</a:t>
                      </a:r>
                      <a:endParaRPr/>
                    </a:p>
                  </a:txBody>
                  <a:tcPr marT="9525" marB="0" marR="9525" marL="9525" anchor="ctr"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2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22 Responses to Poverty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Give THREE ways in which the 1601 Poor Law system helped the deserving poor:</a:t>
                      </a:r>
                      <a:endParaRPr/>
                    </a:p>
                  </a:txBody>
                  <a:tcPr marT="6350" marB="0" marR="6350" marL="7200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Poor relief / materials for work / apprenticeships</a:t>
                      </a:r>
                      <a:endParaRPr/>
                    </a:p>
                  </a:txBody>
                  <a:tcPr marT="6350" marB="0" marR="6350" marL="7200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625225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53</a:t>
                      </a:r>
                      <a:endParaRPr/>
                    </a:p>
                  </a:txBody>
                  <a:tcPr marT="9525" marB="0" marR="9525" marL="9525" anchor="ctr"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2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23 Merry England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What is 'Merry England'?</a:t>
                      </a:r>
                      <a:endParaRPr/>
                    </a:p>
                  </a:txBody>
                  <a:tcPr marT="6350" marB="0" marR="6350" marL="7200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The idea that everyone in Elizabethan England had plenty of food, got on well, and enjoyed themselves</a:t>
                      </a:r>
                      <a:endParaRPr/>
                    </a:p>
                  </a:txBody>
                  <a:tcPr marT="6350" marB="0" marR="6350" marL="7200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625225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54</a:t>
                      </a:r>
                      <a:endParaRPr/>
                    </a:p>
                  </a:txBody>
                  <a:tcPr marT="9525" marB="0" marR="9525" marL="9525" anchor="ctr"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2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23 Merry England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Identify TWO popular sports:</a:t>
                      </a:r>
                      <a:endParaRPr/>
                    </a:p>
                  </a:txBody>
                  <a:tcPr marT="6350" marB="0" marR="6350" marL="7200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Football / Bear-baiting</a:t>
                      </a:r>
                      <a:endParaRPr/>
                    </a:p>
                  </a:txBody>
                  <a:tcPr marT="6350" marB="0" marR="6350" marL="7200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625225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55</a:t>
                      </a:r>
                      <a:endParaRPr/>
                    </a:p>
                  </a:txBody>
                  <a:tcPr marT="9525" marB="0" marR="9525" marL="9525" anchor="ctr"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2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23 Merry England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Identify THREE Elizabethan festivities:</a:t>
                      </a:r>
                      <a:endParaRPr/>
                    </a:p>
                  </a:txBody>
                  <a:tcPr marT="6350" marB="0" marR="6350" marL="7200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Parish ales / Christmas / May Day / Harvest Home</a:t>
                      </a:r>
                      <a:endParaRPr/>
                    </a:p>
                  </a:txBody>
                  <a:tcPr marT="6350" marB="0" marR="6350" marL="7200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625225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56</a:t>
                      </a:r>
                      <a:endParaRPr/>
                    </a:p>
                  </a:txBody>
                  <a:tcPr marT="9525" marB="0" marR="9525" marL="9525" anchor="ctr"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2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23 Merry England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What did people do on May Day?</a:t>
                      </a:r>
                      <a:endParaRPr/>
                    </a:p>
                  </a:txBody>
                  <a:tcPr marT="6350" marB="0" marR="6350" marL="7200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Danced around the maypole / got drunk / watched plays</a:t>
                      </a:r>
                      <a:endParaRPr/>
                    </a:p>
                  </a:txBody>
                  <a:tcPr marT="6350" marB="0" marR="6350" marL="7200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625225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57</a:t>
                      </a:r>
                      <a:endParaRPr/>
                    </a:p>
                  </a:txBody>
                  <a:tcPr marT="9525" marB="0" marR="9525" marL="9525" anchor="ctr"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2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24 Puritans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How did Puritan ministers attack popular pastimes?</a:t>
                      </a:r>
                      <a:endParaRPr/>
                    </a:p>
                  </a:txBody>
                  <a:tcPr marT="6350" marB="0" marR="6350" marL="7200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Preached sermons / persuaded JPs to ban maypoles and introduce licences for selling ale</a:t>
                      </a:r>
                      <a:endParaRPr/>
                    </a:p>
                  </a:txBody>
                  <a:tcPr marT="6350" marB="0" marR="6350" marL="7200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625225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58</a:t>
                      </a:r>
                      <a:endParaRPr/>
                    </a:p>
                  </a:txBody>
                  <a:tcPr marT="9525" marB="0" marR="9525" marL="9525" anchor="ctr"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2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24 Puritans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Give FOUR reasons why Puritan ministers attacked popular pastimes:</a:t>
                      </a:r>
                      <a:endParaRPr/>
                    </a:p>
                  </a:txBody>
                  <a:tcPr marT="6350" marB="0" marR="6350" marL="7200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To protect the Sabbath / to stop pagan practices / to prevent violent disorder / to prevent sex outside marriage</a:t>
                      </a:r>
                      <a:endParaRPr/>
                    </a:p>
                  </a:txBody>
                  <a:tcPr marT="6350" marB="0" marR="6350" marL="7200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625225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59</a:t>
                      </a:r>
                      <a:endParaRPr/>
                    </a:p>
                  </a:txBody>
                  <a:tcPr marT="9525" marB="0" marR="9525" marL="9525" anchor="ctr"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2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24 Puritans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What did Puritans think good Christians should be doing on Sunday?</a:t>
                      </a:r>
                      <a:endParaRPr/>
                    </a:p>
                  </a:txBody>
                  <a:tcPr marT="6350" marB="0" marR="6350" marL="7200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Praying</a:t>
                      </a:r>
                      <a:endParaRPr/>
                    </a:p>
                  </a:txBody>
                  <a:tcPr marT="6350" marB="0" marR="6350" marL="7200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625225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60</a:t>
                      </a:r>
                      <a:endParaRPr/>
                    </a:p>
                  </a:txBody>
                  <a:tcPr marT="9525" marB="0" marR="9525" marL="9525" anchor="ctr"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2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25 Theatres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How many theatres were there in England in 1558?</a:t>
                      </a:r>
                      <a:endParaRPr/>
                    </a:p>
                  </a:txBody>
                  <a:tcPr marT="6350" marB="0" marR="6350" marL="7200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None</a:t>
                      </a:r>
                      <a:endParaRPr/>
                    </a:p>
                  </a:txBody>
                  <a:tcPr marT="6350" marB="0" marR="6350" marL="7200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625225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61</a:t>
                      </a:r>
                      <a:endParaRPr/>
                    </a:p>
                  </a:txBody>
                  <a:tcPr marT="9525" marB="0" marR="9525" marL="9525" anchor="ctr"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2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25 Theatres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Give THREE features of the Lord Chamberlain's Men:</a:t>
                      </a:r>
                      <a:endParaRPr/>
                    </a:p>
                  </a:txBody>
                  <a:tcPr marT="6350" marB="0" marR="6350" marL="7200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A theatre company / William Shakespeare was their playwright / performed plays such as Romeo and Juliet / performed at the Globe</a:t>
                      </a:r>
                      <a:endParaRPr/>
                    </a:p>
                  </a:txBody>
                  <a:tcPr marT="6350" marB="0" marR="6350" marL="7200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625225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62</a:t>
                      </a:r>
                      <a:endParaRPr/>
                    </a:p>
                  </a:txBody>
                  <a:tcPr marT="9525" marB="0" marR="9525" marL="9525" anchor="ctr"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2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25 Theatres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Give TWO features of the yard:</a:t>
                      </a:r>
                      <a:endParaRPr/>
                    </a:p>
                  </a:txBody>
                  <a:tcPr marT="6350" marB="0" marR="6350" marL="7200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where the poor stood to watch plays / known as groundlings / cost one penny</a:t>
                      </a:r>
                      <a:endParaRPr/>
                    </a:p>
                  </a:txBody>
                  <a:tcPr marT="6350" marB="0" marR="6350" marL="7200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625225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63</a:t>
                      </a:r>
                      <a:endParaRPr/>
                    </a:p>
                  </a:txBody>
                  <a:tcPr marT="9525" marB="0" marR="9525" marL="9525" anchor="ctr"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2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25 Theatres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Give TWO features of the gallery:</a:t>
                      </a:r>
                      <a:endParaRPr/>
                    </a:p>
                  </a:txBody>
                  <a:tcPr marT="6350" marB="0" marR="6350" marL="7200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covered / seated / entry was 6 pence / the rich sat here</a:t>
                      </a:r>
                      <a:endParaRPr/>
                    </a:p>
                  </a:txBody>
                  <a:tcPr marT="6350" marB="0" marR="6350" marL="7200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625225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64</a:t>
                      </a:r>
                      <a:endParaRPr/>
                    </a:p>
                  </a:txBody>
                  <a:tcPr marT="9525" marB="0" marR="9525" marL="9525" anchor="ctr"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2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25 Theatres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Give TWO groups who opposed the theatre:</a:t>
                      </a:r>
                      <a:endParaRPr/>
                    </a:p>
                  </a:txBody>
                  <a:tcPr marT="6350" marB="0" marR="6350" marL="7200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Puritan ministers / the London city authorities</a:t>
                      </a:r>
                      <a:endParaRPr/>
                    </a:p>
                  </a:txBody>
                  <a:tcPr marT="6350" marB="0" marR="6350" marL="7200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625225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65</a:t>
                      </a:r>
                      <a:endParaRPr/>
                    </a:p>
                  </a:txBody>
                  <a:tcPr marT="9525" marB="0" marR="9525" marL="9525" anchor="ctr"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2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26 Witches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Give THREE Elizabethan beliefs about witches:</a:t>
                      </a:r>
                      <a:endParaRPr/>
                    </a:p>
                  </a:txBody>
                  <a:tcPr marT="6350" marB="0" marR="6350" marL="7200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could perform magic / had a relationship with the devil / had familiars</a:t>
                      </a:r>
                      <a:endParaRPr/>
                    </a:p>
                  </a:txBody>
                  <a:tcPr marT="6350" marB="0" marR="6350" marL="7200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625225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66</a:t>
                      </a:r>
                      <a:endParaRPr/>
                    </a:p>
                  </a:txBody>
                  <a:tcPr marT="9525" marB="0" marR="9525" marL="9525" anchor="ctr"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2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26 Witches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Give THREE historical interpretations of the persecution of witches:</a:t>
                      </a:r>
                      <a:endParaRPr/>
                    </a:p>
                  </a:txBody>
                  <a:tcPr marT="6350" marB="0" marR="6350" marL="7200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Caused by tension between villagers / a way to attack women / caused by Puritans</a:t>
                      </a:r>
                      <a:endParaRPr/>
                    </a:p>
                  </a:txBody>
                  <a:tcPr marT="6350" marB="0" marR="6350" marL="7200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625225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67</a:t>
                      </a:r>
                      <a:endParaRPr/>
                    </a:p>
                  </a:txBody>
                  <a:tcPr marT="9525" marB="0" marR="9525" marL="9525" anchor="ctr"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2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26 Witches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What were the punishments for people found guilty of witchcraft?</a:t>
                      </a:r>
                      <a:endParaRPr/>
                    </a:p>
                  </a:txBody>
                  <a:tcPr marT="6350" marB="0" marR="6350" marL="7200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Prison / hanging</a:t>
                      </a:r>
                      <a:endParaRPr/>
                    </a:p>
                  </a:txBody>
                  <a:tcPr marT="6350" marB="0" marR="6350" marL="7200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625225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68</a:t>
                      </a:r>
                      <a:endParaRPr/>
                    </a:p>
                  </a:txBody>
                  <a:tcPr marT="9525" marB="0" marR="9525" marL="9525" anchor="ctr"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2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26 Witches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Why were there so many witchcraft cases in Essex?</a:t>
                      </a:r>
                      <a:endParaRPr/>
                    </a:p>
                  </a:txBody>
                  <a:tcPr marT="6350" marB="0" marR="6350" marL="7200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Essex was a very Puritan area</a:t>
                      </a:r>
                      <a:endParaRPr/>
                    </a:p>
                  </a:txBody>
                  <a:tcPr marT="6350" marB="0" marR="6350" marL="7200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625225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69</a:t>
                      </a:r>
                      <a:endParaRPr/>
                    </a:p>
                  </a:txBody>
                  <a:tcPr marT="9525" marB="0" marR="9525" marL="9525" anchor="ctr"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2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27 Algonquian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Who were the Algonquian?</a:t>
                      </a:r>
                      <a:endParaRPr/>
                    </a:p>
                  </a:txBody>
                  <a:tcPr marT="6350" marB="0" marR="6350" marL="7200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One of the largest Native American peoples</a:t>
                      </a:r>
                      <a:endParaRPr/>
                    </a:p>
                  </a:txBody>
                  <a:tcPr marT="6350" marB="0" marR="6350" marL="7200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625225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70</a:t>
                      </a:r>
                      <a:endParaRPr/>
                    </a:p>
                  </a:txBody>
                  <a:tcPr marT="9525" marB="0" marR="9525" marL="9525" anchor="ctr"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2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27 Algonquian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Who was Wingina?</a:t>
                      </a:r>
                      <a:endParaRPr/>
                    </a:p>
                  </a:txBody>
                  <a:tcPr marT="6350" marB="0" marR="6350" marL="7200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the chief of an Algonquian village called Secotan</a:t>
                      </a:r>
                      <a:endParaRPr/>
                    </a:p>
                  </a:txBody>
                  <a:tcPr marT="6350" marB="0" marR="6350" marL="7200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625225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71</a:t>
                      </a:r>
                      <a:endParaRPr/>
                    </a:p>
                  </a:txBody>
                  <a:tcPr marT="9525" marB="0" marR="9525" marL="9525" anchor="ctr"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2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28 Mughal Empire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What was the Mughal Empire?</a:t>
                      </a:r>
                      <a:endParaRPr/>
                    </a:p>
                  </a:txBody>
                  <a:tcPr marT="6350" marB="0" marR="6350" marL="7200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the most powerful and wealthy empire in India </a:t>
                      </a:r>
                      <a:endParaRPr/>
                    </a:p>
                  </a:txBody>
                  <a:tcPr marT="6350" marB="0" marR="6350" marL="7200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625225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72</a:t>
                      </a:r>
                      <a:endParaRPr/>
                    </a:p>
                  </a:txBody>
                  <a:tcPr marT="9525" marB="0" marR="9525" marL="9525" anchor="ctr"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2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28 Mughal Empire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Give TWO features of the Mughal Empire in the 16th century?</a:t>
                      </a:r>
                      <a:endParaRPr/>
                    </a:p>
                  </a:txBody>
                  <a:tcPr marT="6350" marB="0" marR="6350" marL="7200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ruled by Akbar the Great / over 100 million people / many peasants lived in poverty / tolerant</a:t>
                      </a:r>
                      <a:endParaRPr/>
                    </a:p>
                  </a:txBody>
                  <a:tcPr marT="6350" marB="0" marR="6350" marL="7200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625225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73</a:t>
                      </a:r>
                      <a:endParaRPr/>
                    </a:p>
                  </a:txBody>
                  <a:tcPr marT="9525" marB="0" marR="9525" marL="9525" anchor="ctr"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2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29 Roanoke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Give FOUR reasons why Walter Raleigh was motivated to establish?</a:t>
                      </a:r>
                      <a:endParaRPr/>
                    </a:p>
                  </a:txBody>
                  <a:tcPr marT="6350" marB="0" marR="6350" marL="7200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hoped to find gold and silver / hoped to earn patronage / challenge Spain / given permission by Elizabeth</a:t>
                      </a:r>
                      <a:endParaRPr/>
                    </a:p>
                  </a:txBody>
                  <a:tcPr marT="6350" marB="0" marR="6350" marL="7200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625225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74</a:t>
                      </a:r>
                      <a:endParaRPr/>
                    </a:p>
                  </a:txBody>
                  <a:tcPr marT="9525" marB="0" marR="9525" marL="9525" anchor="ctr"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2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29 Roanoke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Give TWO ways in which the Algonquian responded to the Roanoke settlers?</a:t>
                      </a:r>
                      <a:endParaRPr/>
                    </a:p>
                  </a:txBody>
                  <a:tcPr marT="6350" marB="0" marR="6350" marL="7200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Wingina attacked the colony / Manteo collaborated with the English </a:t>
                      </a:r>
                      <a:endParaRPr/>
                    </a:p>
                  </a:txBody>
                  <a:tcPr marT="6350" marB="0" marR="6350" marL="7200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625225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75</a:t>
                      </a:r>
                      <a:endParaRPr/>
                    </a:p>
                  </a:txBody>
                  <a:tcPr marT="9525" marB="0" marR="9525" marL="9525" anchor="ctr"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2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29 Roanoke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Give THREE reasons why the colony failed:</a:t>
                      </a:r>
                      <a:endParaRPr/>
                    </a:p>
                  </a:txBody>
                  <a:tcPr marT="6350" marB="0" marR="6350" marL="7200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settlers lost their supplies / poor relationship with the Algonquian / new supplies were delayed</a:t>
                      </a:r>
                      <a:endParaRPr/>
                    </a:p>
                  </a:txBody>
                  <a:tcPr marT="6350" marB="0" marR="6350" marL="7200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46" name="Shape 1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47" name="Google Shape;147;p10"/>
          <p:cNvGraphicFramePr/>
          <p:nvPr/>
        </p:nvGraphicFramePr>
        <p:xfrm>
          <a:off x="0" y="1"/>
          <a:ext cx="3000000" cy="3000000"/>
        </p:xfrm>
        <a:graphic>
          <a:graphicData uri="http://schemas.openxmlformats.org/drawingml/2006/table">
            <a:tbl>
              <a:tblPr bandRow="1" firstRow="1">
                <a:noFill/>
                <a:tableStyleId>{35334776-B2BB-4155-8E19-82FD0A5B2EA8}</a:tableStyleId>
              </a:tblPr>
              <a:tblGrid>
                <a:gridCol w="407200"/>
                <a:gridCol w="1288250"/>
                <a:gridCol w="4929700"/>
                <a:gridCol w="5566850"/>
              </a:tblGrid>
              <a:tr h="622600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#</a:t>
                      </a:r>
                      <a:endParaRPr/>
                    </a:p>
                  </a:txBody>
                  <a:tcPr marT="72000" marB="72000" marR="9525" marL="72000" anchor="ctr"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Topic</a:t>
                      </a:r>
                      <a:endParaRPr/>
                    </a:p>
                  </a:txBody>
                  <a:tcPr marT="72000" marB="72000" marR="9525" marL="7200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Question</a:t>
                      </a:r>
                      <a:endParaRPr/>
                    </a:p>
                  </a:txBody>
                  <a:tcPr marT="72000" marB="72000" marR="9525" marL="7200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Answer</a:t>
                      </a:r>
                      <a:endParaRPr/>
                    </a:p>
                  </a:txBody>
                  <a:tcPr marT="72000" marB="72000" marR="9525" marL="7200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622600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Trebuchet MS"/>
                        <a:buNone/>
                      </a:pPr>
                      <a:r>
                        <a:rPr b="1" i="0" lang="en-GB" sz="1400" u="none" cap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76</a:t>
                      </a:r>
                      <a:endParaRPr/>
                    </a:p>
                  </a:txBody>
                  <a:tcPr marT="9525" marB="0" marR="9525" marL="9525" anchor="ctr"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2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29 Roanoke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Give TWO achievements of Walter Raleigh's attempts to establish a colony in Roanoke:</a:t>
                      </a:r>
                      <a:endParaRPr/>
                    </a:p>
                  </a:txBody>
                  <a:tcPr marT="6350" marB="0" marR="6350" marL="63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new products such as potatoes and tobacco / gained valuable knowledge / led to a successful colony in Jamestown</a:t>
                      </a:r>
                      <a:endParaRPr/>
                    </a:p>
                  </a:txBody>
                  <a:tcPr marT="6350" marB="0" marR="6350" marL="63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643700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Trebuchet MS"/>
                        <a:buNone/>
                      </a:pPr>
                      <a:r>
                        <a:rPr b="1" i="0" lang="en-GB" sz="1400" u="none" cap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77</a:t>
                      </a:r>
                      <a:endParaRPr/>
                    </a:p>
                  </a:txBody>
                  <a:tcPr marT="9525" marB="0" marR="9525" marL="9525" anchor="ctr"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2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30 India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What motivated English adventurers to make journeys east?</a:t>
                      </a:r>
                      <a:endParaRPr/>
                    </a:p>
                  </a:txBody>
                  <a:tcPr marT="6350" marB="0" marR="6350" marL="63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a demand for luxury goods / Portugal was invaded by Spain in 1580 / Elizabeth supported trade with the East </a:t>
                      </a:r>
                      <a:endParaRPr/>
                    </a:p>
                  </a:txBody>
                  <a:tcPr marT="6350" marB="0" marR="6350" marL="63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622600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Trebuchet MS"/>
                        <a:buNone/>
                      </a:pPr>
                      <a:r>
                        <a:rPr b="1" i="0" lang="en-GB" sz="1400" u="none" cap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78</a:t>
                      </a:r>
                      <a:endParaRPr/>
                    </a:p>
                  </a:txBody>
                  <a:tcPr marT="9525" marB="0" marR="9525" marL="9525" anchor="ctr"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2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30 India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What was Ralph Fitch's role in English contact with the Mughal Empire?</a:t>
                      </a:r>
                      <a:endParaRPr/>
                    </a:p>
                  </a:txBody>
                  <a:tcPr marT="6350" marB="0" marR="6350" marL="63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Ralph Fitch travelled to India by land and saw the wealth of the Mughal Empire</a:t>
                      </a:r>
                      <a:endParaRPr/>
                    </a:p>
                  </a:txBody>
                  <a:tcPr marT="6350" marB="0" marR="6350" marL="63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622600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Trebuchet MS"/>
                        <a:buNone/>
                      </a:pPr>
                      <a:r>
                        <a:rPr b="1" i="0" lang="en-GB" sz="1400" u="none" cap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79</a:t>
                      </a:r>
                      <a:endParaRPr/>
                    </a:p>
                  </a:txBody>
                  <a:tcPr marT="9525" marB="0" marR="9525" marL="9525" anchor="ctr"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2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30 India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Give TWO features of the East India Company:</a:t>
                      </a:r>
                      <a:endParaRPr/>
                    </a:p>
                  </a:txBody>
                  <a:tcPr marT="6350" marB="0" marR="6350" marL="63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a company set up to trade with India / successfully set up a factory on the island of Java / traded spices and cotton with India</a:t>
                      </a:r>
                      <a:endParaRPr/>
                    </a:p>
                  </a:txBody>
                  <a:tcPr marT="6350" marB="0" marR="6350" marL="63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622600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Trebuchet MS"/>
                        <a:buNone/>
                      </a:pPr>
                      <a:r>
                        <a:rPr b="1" i="0" lang="en-GB" sz="1400" u="none" cap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80</a:t>
                      </a:r>
                      <a:endParaRPr/>
                    </a:p>
                  </a:txBody>
                  <a:tcPr marT="9525" marB="0" marR="9525" marL="9525" anchor="ctr"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2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30 India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Give THREE achievements of the English adventurers and merchants who sailed east:</a:t>
                      </a:r>
                      <a:endParaRPr/>
                    </a:p>
                  </a:txBody>
                  <a:tcPr marT="6350" marB="0" marR="6350" marL="63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new goods, such as spices and cotton / knowledge of India / the East India Company became the most powerful company in the world</a:t>
                      </a:r>
                      <a:endParaRPr/>
                    </a:p>
                  </a:txBody>
                  <a:tcPr marT="6350" marB="0" marR="6350" marL="63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622600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Trebuchet MS"/>
                        <a:buNone/>
                      </a:pPr>
                      <a:r>
                        <a:rPr b="1" i="0" lang="en-GB" sz="1400" u="none" cap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81</a:t>
                      </a:r>
                      <a:endParaRPr/>
                    </a:p>
                  </a:txBody>
                  <a:tcPr marT="9525" marB="0" marR="9525" marL="9525" anchor="ctr"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2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30 India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Name THREE Elizabethan adventurers:</a:t>
                      </a:r>
                      <a:endParaRPr/>
                    </a:p>
                  </a:txBody>
                  <a:tcPr marT="6350" marB="0" marR="6350" marL="63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Francis Drake / Walter Raleigh / Ralph Fitch</a:t>
                      </a:r>
                      <a:endParaRPr/>
                    </a:p>
                  </a:txBody>
                  <a:tcPr marT="6350" marB="0" marR="6350" marL="63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622600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Trebuchet MS"/>
                        <a:buNone/>
                      </a:pPr>
                      <a:r>
                        <a:rPr b="1" i="0" lang="en-GB" sz="1400" u="none" cap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82</a:t>
                      </a:r>
                      <a:endParaRPr/>
                    </a:p>
                  </a:txBody>
                  <a:tcPr marT="9525" marB="0" marR="9525" marL="9525" anchor="ctr"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2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31 Adventurers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Give TWO features of Francis Drake's career:</a:t>
                      </a:r>
                      <a:endParaRPr/>
                    </a:p>
                  </a:txBody>
                  <a:tcPr marT="6350" marB="0" marR="6350" marL="63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first Englishman to sail around the world / attacked Spanish colonies and ships / invovled in capturing enslaved people</a:t>
                      </a:r>
                      <a:endParaRPr/>
                    </a:p>
                  </a:txBody>
                  <a:tcPr marT="6350" marB="0" marR="6350" marL="63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622600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Trebuchet MS"/>
                        <a:buNone/>
                      </a:pPr>
                      <a:r>
                        <a:rPr b="1" i="0" lang="en-GB" sz="1400" u="none" cap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83</a:t>
                      </a:r>
                      <a:endParaRPr/>
                    </a:p>
                  </a:txBody>
                  <a:tcPr marT="9525" marB="0" marR="9525" marL="9525" anchor="ctr"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2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31 Adventurers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Give TWO features of Walter Raleigh's career:</a:t>
                      </a:r>
                      <a:endParaRPr/>
                    </a:p>
                  </a:txBody>
                  <a:tcPr marT="6350" marB="0" marR="6350" marL="63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funded three expeditions to North America / his colony - Roanoke - failed / failed expedition to find El Dorado</a:t>
                      </a:r>
                      <a:endParaRPr/>
                    </a:p>
                  </a:txBody>
                  <a:tcPr marT="6350" marB="0" marR="6350" marL="63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646225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Trebuchet MS"/>
                        <a:buNone/>
                      </a:pPr>
                      <a:r>
                        <a:rPr b="1" i="0" lang="en-GB" sz="1400" u="none" cap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84</a:t>
                      </a:r>
                      <a:endParaRPr/>
                    </a:p>
                  </a:txBody>
                  <a:tcPr marT="9525" marB="0" marR="9525" marL="9525" anchor="ctr"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2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31 Adventurers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Give TWO features of Ralph Fitch's career:</a:t>
                      </a:r>
                      <a:endParaRPr/>
                    </a:p>
                  </a:txBody>
                  <a:tcPr marT="6350" marB="0" marR="6350" marL="63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reached India by travelling by land through the Middle East / covered 3,000 miles and took eight years / inspired other merchants to set up the East India Company</a:t>
                      </a:r>
                      <a:endParaRPr/>
                    </a:p>
                  </a:txBody>
                  <a:tcPr marT="6350" marB="0" marR="6350" marL="63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646225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Trebuchet MS"/>
                        <a:buNone/>
                      </a:pPr>
                      <a:r>
                        <a:rPr b="1" i="0" lang="en-GB" sz="1400" u="none" cap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85</a:t>
                      </a:r>
                      <a:endParaRPr/>
                    </a:p>
                  </a:txBody>
                  <a:tcPr marT="9525" marB="0" marR="9525" marL="9525" anchor="ctr"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2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3 Religious Belief 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Give THREE features of Puritan beliefs:</a:t>
                      </a:r>
                      <a:endParaRPr/>
                    </a:p>
                  </a:txBody>
                  <a:tcPr marT="6350" marB="0" marR="6350" marL="63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No head of the Church / elected committees run the Church / no bishops / Bible in English / pure Christian lives / no decoration / no vestments</a:t>
                      </a:r>
                      <a:endParaRPr/>
                    </a:p>
                  </a:txBody>
                  <a:tcPr marT="6350" marB="0" marR="6350" marL="63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622600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Trebuchet MS"/>
                        <a:buNone/>
                      </a:pPr>
                      <a:r>
                        <a:rPr b="1" i="0" lang="en-GB" sz="1400" u="none" cap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86</a:t>
                      </a:r>
                      <a:endParaRPr/>
                    </a:p>
                  </a:txBody>
                  <a:tcPr marT="9525" marB="0" marR="9525" marL="9525" anchor="ctr"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2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6 The Royal Court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Give TWO forms of entertainment at the Royal Court:</a:t>
                      </a:r>
                      <a:endParaRPr/>
                    </a:p>
                  </a:txBody>
                  <a:tcPr marT="6350" marB="0" marR="6350" marL="63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Bear-baiting / plays / banquets / hunting / jousting</a:t>
                      </a:r>
                      <a:endParaRPr/>
                    </a:p>
                  </a:txBody>
                  <a:tcPr marT="6350" marB="0" marR="6350" marL="63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622600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Trebuchet MS"/>
                        <a:buNone/>
                      </a:pPr>
                      <a:r>
                        <a:rPr b="1" i="0" lang="en-GB" sz="1400" u="none" cap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87</a:t>
                      </a:r>
                      <a:endParaRPr/>
                    </a:p>
                  </a:txBody>
                  <a:tcPr marT="9525" marB="0" marR="9525" marL="9525" anchor="ctr"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2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7 Privy Council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Give TWO features of William Cecil:</a:t>
                      </a:r>
                      <a:endParaRPr/>
                    </a:p>
                  </a:txBody>
                  <a:tcPr marT="6350" marB="0" marR="6350" marL="63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Elizabeth's trusted advisor / Secretary of State / nickname: "my spirit" / ran the Privy Council</a:t>
                      </a:r>
                      <a:endParaRPr/>
                    </a:p>
                  </a:txBody>
                  <a:tcPr marT="6350" marB="0" marR="6350" marL="63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622600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Trebuchet MS"/>
                        <a:buNone/>
                      </a:pPr>
                      <a:r>
                        <a:rPr b="1" i="0" lang="en-GB" sz="1400" u="none" cap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88</a:t>
                      </a:r>
                      <a:endParaRPr/>
                    </a:p>
                  </a:txBody>
                  <a:tcPr marT="9525" marB="0" marR="9525" marL="9525" anchor="ctr"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2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9 Parliament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Why could Puritan MPs use their position in Parliament to blackmail Elizabeth?</a:t>
                      </a:r>
                      <a:endParaRPr/>
                    </a:p>
                  </a:txBody>
                  <a:tcPr marT="6350" marB="0" marR="6350" marL="63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Elizabeth needed the consent of Parliament to raise taxes</a:t>
                      </a:r>
                      <a:endParaRPr/>
                    </a:p>
                  </a:txBody>
                  <a:tcPr marT="6350" marB="0" marR="6350" marL="63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622600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Trebuchet MS"/>
                        <a:buNone/>
                      </a:pPr>
                      <a:r>
                        <a:rPr b="1" i="0" lang="en-GB" sz="1400" u="none" cap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89</a:t>
                      </a:r>
                      <a:endParaRPr/>
                    </a:p>
                  </a:txBody>
                  <a:tcPr marT="9525" marB="0" marR="9525" marL="9525" anchor="ctr"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2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Useful Vocabulary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Cecil manipulated Elizabeth. What does this mean?</a:t>
                      </a:r>
                      <a:endParaRPr/>
                    </a:p>
                  </a:txBody>
                  <a:tcPr marT="6350" marB="0" marR="6350" marL="63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He tricked her into changing her mind</a:t>
                      </a:r>
                      <a:endParaRPr/>
                    </a:p>
                  </a:txBody>
                  <a:tcPr marT="6350" marB="0" marR="6350" marL="63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622600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Trebuchet MS"/>
                        <a:buNone/>
                      </a:pPr>
                      <a:r>
                        <a:rPr b="1" i="0" lang="en-GB" sz="1400" u="none" cap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90</a:t>
                      </a:r>
                      <a:endParaRPr/>
                    </a:p>
                  </a:txBody>
                  <a:tcPr marT="9525" marB="0" marR="9525" marL="9525" anchor="ctr"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2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Useful Vocabulary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Elizabeth inherited debt. What does this mean?</a:t>
                      </a:r>
                      <a:endParaRPr/>
                    </a:p>
                  </a:txBody>
                  <a:tcPr marT="6350" marB="0" marR="6350" marL="63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it was passed down to her by her sister</a:t>
                      </a:r>
                      <a:endParaRPr/>
                    </a:p>
                  </a:txBody>
                  <a:tcPr marT="6350" marB="0" marR="6350" marL="63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622600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Trebuchet MS"/>
                        <a:buNone/>
                      </a:pPr>
                      <a:r>
                        <a:rPr b="1" i="0" lang="en-GB" sz="1400" u="none" cap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91</a:t>
                      </a:r>
                      <a:endParaRPr/>
                    </a:p>
                  </a:txBody>
                  <a:tcPr marT="9525" marB="0" marR="9525" marL="9525" anchor="ctr"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2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Useful Vocabulary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Parliament attempted to blackmail Elizabeth. What does this mean?</a:t>
                      </a:r>
                      <a:endParaRPr/>
                    </a:p>
                  </a:txBody>
                  <a:tcPr marT="6350" marB="0" marR="6350" marL="63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MPs tried to force her to do things by refusing to raise taxes</a:t>
                      </a:r>
                      <a:endParaRPr/>
                    </a:p>
                  </a:txBody>
                  <a:tcPr marT="6350" marB="0" marR="6350" marL="63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622600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Trebuchet MS"/>
                        <a:buNone/>
                      </a:pPr>
                      <a:r>
                        <a:rPr b="1" i="0" lang="en-GB" sz="1400" u="none" cap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92</a:t>
                      </a:r>
                      <a:endParaRPr/>
                    </a:p>
                  </a:txBody>
                  <a:tcPr marT="9525" marB="0" marR="9525" marL="9525" anchor="ctr"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2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Useful Vocabulary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At first, Elizabeth tolerated Catholics. What does this mean?</a:t>
                      </a:r>
                      <a:endParaRPr/>
                    </a:p>
                  </a:txBody>
                  <a:tcPr marT="6350" marB="0" marR="6350" marL="63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She allowed them to carry on being Catholics, even though she didn't agree</a:t>
                      </a:r>
                      <a:endParaRPr/>
                    </a:p>
                  </a:txBody>
                  <a:tcPr marT="6350" marB="0" marR="6350" marL="63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622600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Trebuchet MS"/>
                        <a:buNone/>
                      </a:pPr>
                      <a:r>
                        <a:rPr b="1" i="0" lang="en-GB" sz="1400" u="none" cap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93</a:t>
                      </a:r>
                      <a:endParaRPr/>
                    </a:p>
                  </a:txBody>
                  <a:tcPr marT="9525" marB="0" marR="9525" marL="9525" anchor="ctr"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2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Useful Vocabulary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Elizabeth introduced harsh punishments to deter recusancy. What does this mean?</a:t>
                      </a:r>
                      <a:endParaRPr/>
                    </a:p>
                  </a:txBody>
                  <a:tcPr marT="6350" marB="0" marR="6350" marL="63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Elizabeth tried to stop recusancy by introducing harsh punishments</a:t>
                      </a:r>
                      <a:endParaRPr/>
                    </a:p>
                  </a:txBody>
                  <a:tcPr marT="6350" marB="0" marR="6350" marL="63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622600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Trebuchet MS"/>
                        <a:buNone/>
                      </a:pPr>
                      <a:r>
                        <a:rPr b="1" i="0" lang="en-GB" sz="1400" u="none" cap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94</a:t>
                      </a:r>
                      <a:endParaRPr/>
                    </a:p>
                  </a:txBody>
                  <a:tcPr marT="9525" marB="0" marR="9525" marL="9525" anchor="ctr"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2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Useful Vocabulary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The government persecuted Catholics after 1580. What does this mean?</a:t>
                      </a:r>
                      <a:endParaRPr/>
                    </a:p>
                  </a:txBody>
                  <a:tcPr marT="6350" marB="0" marR="6350" marL="63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The government treated Catholics badly after 1580</a:t>
                      </a:r>
                      <a:endParaRPr/>
                    </a:p>
                  </a:txBody>
                  <a:tcPr marT="6350" marB="0" marR="6350" marL="63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622600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Trebuchet MS"/>
                        <a:buNone/>
                      </a:pPr>
                      <a:r>
                        <a:rPr b="1" i="0" lang="en-GB" sz="1400" u="none" cap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95</a:t>
                      </a:r>
                      <a:endParaRPr/>
                    </a:p>
                  </a:txBody>
                  <a:tcPr marT="9525" marB="0" marR="9525" marL="9525" anchor="ctr"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2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Useful Vocabulary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Jesuits attempted to convert people back to Catholicism. What does this mean?</a:t>
                      </a:r>
                      <a:endParaRPr/>
                    </a:p>
                  </a:txBody>
                  <a:tcPr marT="6350" marB="0" marR="6350" marL="63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Jesuits tried to get Protestants to change back to Catholics</a:t>
                      </a:r>
                      <a:endParaRPr/>
                    </a:p>
                  </a:txBody>
                  <a:tcPr marT="6350" marB="0" marR="6350" marL="63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622600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Trebuchet MS"/>
                        <a:buNone/>
                      </a:pPr>
                      <a:r>
                        <a:rPr b="1" i="0" lang="en-GB" sz="1400" u="none" cap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96</a:t>
                      </a:r>
                      <a:endParaRPr/>
                    </a:p>
                  </a:txBody>
                  <a:tcPr marT="9525" marB="0" marR="9525" marL="9525" anchor="ctr"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2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Useful Vocabulary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Elizabeth provoked Philip. What does this mean?</a:t>
                      </a:r>
                      <a:endParaRPr/>
                    </a:p>
                  </a:txBody>
                  <a:tcPr marT="6350" marB="0" marR="6350" marL="63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Elizabeth's actions annoyed Philip</a:t>
                      </a:r>
                      <a:endParaRPr/>
                    </a:p>
                  </a:txBody>
                  <a:tcPr marT="6350" marB="0" marR="6350" marL="63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622600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Trebuchet MS"/>
                        <a:buNone/>
                      </a:pPr>
                      <a:r>
                        <a:rPr b="1" i="0" lang="en-GB" sz="1400" u="none" cap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97</a:t>
                      </a:r>
                      <a:endParaRPr/>
                    </a:p>
                  </a:txBody>
                  <a:tcPr marT="9525" marB="0" marR="9525" marL="9525" anchor="ctr"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2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Useful Vocabulary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Puritans opposed the theatre. What does this mean?</a:t>
                      </a:r>
                      <a:endParaRPr/>
                    </a:p>
                  </a:txBody>
                  <a:tcPr marT="6350" marB="0" marR="6350" marL="63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Puritans disagreed with the theatre and tried to stop it</a:t>
                      </a:r>
                      <a:endParaRPr/>
                    </a:p>
                  </a:txBody>
                  <a:tcPr marT="6350" marB="0" marR="6350" marL="63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622600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Trebuchet MS"/>
                        <a:buNone/>
                      </a:pPr>
                      <a:r>
                        <a:rPr b="1" i="0" lang="en-GB" sz="1400" u="none" cap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98</a:t>
                      </a:r>
                      <a:endParaRPr/>
                    </a:p>
                  </a:txBody>
                  <a:tcPr marT="9525" marB="0" marR="9525" marL="9525" anchor="ctr"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2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Useful Vocabulary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Merchants established the East India Company. What does this mean?</a:t>
                      </a:r>
                      <a:endParaRPr/>
                    </a:p>
                  </a:txBody>
                  <a:tcPr marT="6350" marB="0" marR="6350" marL="63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Merchants set up the East India Company</a:t>
                      </a:r>
                      <a:endParaRPr/>
                    </a:p>
                  </a:txBody>
                  <a:tcPr marT="6350" marB="0" marR="6350" marL="63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622600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Trebuchet MS"/>
                        <a:buNone/>
                      </a:pPr>
                      <a:r>
                        <a:rPr b="1" i="0" lang="en-GB" sz="1400" u="none" cap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99</a:t>
                      </a:r>
                      <a:endParaRPr/>
                    </a:p>
                  </a:txBody>
                  <a:tcPr marT="9525" marB="0" marR="9525" marL="9525" anchor="ctr"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2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Useful Vocabulary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Manteo collaborated with the Roanoke settlers. What does this mean?</a:t>
                      </a:r>
                      <a:endParaRPr/>
                    </a:p>
                  </a:txBody>
                  <a:tcPr marT="6350" marB="0" marR="6350" marL="63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Manteo worked with the settlers</a:t>
                      </a:r>
                      <a:endParaRPr/>
                    </a:p>
                  </a:txBody>
                  <a:tcPr marT="6350" marB="0" marR="6350" marL="63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622600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Trebuchet MS"/>
                        <a:buNone/>
                      </a:pPr>
                      <a:r>
                        <a:rPr b="1" i="0" lang="en-GB" sz="1400" u="none" cap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100</a:t>
                      </a:r>
                      <a:endParaRPr/>
                    </a:p>
                  </a:txBody>
                  <a:tcPr marT="9525" marB="0" marR="9525" marL="9525" anchor="ctr"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2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Useful Vocabulary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Babington planned to assassinate Elizabeth. What does this mean?</a:t>
                      </a:r>
                      <a:endParaRPr/>
                    </a:p>
                  </a:txBody>
                  <a:tcPr marT="6350" marB="0" marR="6350" marL="63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Babington planned to murder Elizabeth </a:t>
                      </a:r>
                      <a:endParaRPr/>
                    </a:p>
                  </a:txBody>
                  <a:tcPr marT="6350" marB="0" marR="6350" marL="63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51" name="Shape 1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2" name="Google Shape;152;p11"/>
          <p:cNvSpPr/>
          <p:nvPr/>
        </p:nvSpPr>
        <p:spPr>
          <a:xfrm>
            <a:off x="0" y="81281"/>
            <a:ext cx="12192000" cy="1905102"/>
          </a:xfrm>
          <a:prstGeom prst="rect">
            <a:avLst/>
          </a:prstGeom>
          <a:solidFill>
            <a:srgbClr val="D8D8D8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graphicFrame>
        <p:nvGraphicFramePr>
          <p:cNvPr id="153" name="Google Shape;153;p11"/>
          <p:cNvGraphicFramePr/>
          <p:nvPr/>
        </p:nvGraphicFramePr>
        <p:xfrm>
          <a:off x="0" y="2422720"/>
          <a:ext cx="3000000" cy="3000000"/>
        </p:xfrm>
        <a:graphic>
          <a:graphicData uri="http://schemas.openxmlformats.org/drawingml/2006/table">
            <a:tbl>
              <a:tblPr bandRow="1" firstRow="1">
                <a:noFill/>
                <a:tableStyleId>{35334776-B2BB-4155-8E19-82FD0A5B2EA8}</a:tableStyleId>
              </a:tblPr>
              <a:tblGrid>
                <a:gridCol w="453575"/>
                <a:gridCol w="5537625"/>
                <a:gridCol w="6200800"/>
              </a:tblGrid>
              <a:tr h="362675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#</a:t>
                      </a:r>
                      <a:endParaRPr/>
                    </a:p>
                  </a:txBody>
                  <a:tcPr marT="72000" marB="72000" marR="9525" marL="72000" anchor="ctr"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Question</a:t>
                      </a:r>
                      <a:endParaRPr/>
                    </a:p>
                  </a:txBody>
                  <a:tcPr marT="72000" marB="72000" marR="9525" marL="7200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Answer</a:t>
                      </a:r>
                      <a:endParaRPr/>
                    </a:p>
                  </a:txBody>
                  <a:tcPr marT="72000" marB="72000" marR="9525" marL="7200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528350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1</a:t>
                      </a:r>
                      <a:endParaRPr/>
                    </a:p>
                  </a:txBody>
                  <a:tcPr marT="72000" marB="72000" marR="9525" marL="72000" anchor="ctr"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Where is Big Pit?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In Blaenavon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528350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2</a:t>
                      </a:r>
                      <a:endParaRPr/>
                    </a:p>
                  </a:txBody>
                  <a:tcPr marT="72000" marB="72000" marR="9525" marL="72000" anchor="ctr"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How was coal formed?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remains of trees and plants were compressed underground over millions of years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528350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3</a:t>
                      </a:r>
                      <a:endParaRPr/>
                    </a:p>
                  </a:txBody>
                  <a:tcPr marT="72000" marB="72000" marR="9525" marL="72000" anchor="ctr"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What is a fossil fuel?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a source of energy made from the fossilised remains of plants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528350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4</a:t>
                      </a:r>
                      <a:endParaRPr/>
                    </a:p>
                  </a:txBody>
                  <a:tcPr marT="72000" marB="72000" marR="9525" marL="72000" anchor="ctr"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What does coal produce when burned?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energy in the form of heat and light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528350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5</a:t>
                      </a:r>
                      <a:endParaRPr/>
                    </a:p>
                  </a:txBody>
                  <a:tcPr marT="72000" marB="72000" marR="9525" marL="72000" anchor="ctr"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What is a coalfield?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an area in which there is lots of coal under the ground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528350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6</a:t>
                      </a:r>
                      <a:endParaRPr/>
                    </a:p>
                  </a:txBody>
                  <a:tcPr marT="72000" marB="72000" marR="9525" marL="72000" anchor="ctr"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What coalfield is Big Pit located on?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the South Wales Coalfield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528350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7</a:t>
                      </a:r>
                      <a:endParaRPr/>
                    </a:p>
                  </a:txBody>
                  <a:tcPr marT="72000" marB="72000" marR="9525" marL="72000" anchor="ctr"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How large is the the South Wales Coalfield?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over 1000 square miles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528350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8</a:t>
                      </a:r>
                      <a:endParaRPr/>
                    </a:p>
                  </a:txBody>
                  <a:tcPr marT="72000" marB="72000" marR="9525" marL="72000" anchor="ctr"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What shape is the South Wales Coalfield?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bowl-shaped so the coal is close to the surface on the edges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528350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9</a:t>
                      </a:r>
                      <a:endParaRPr/>
                    </a:p>
                  </a:txBody>
                  <a:tcPr marT="72000" marB="72000" marR="9525" marL="72000" anchor="ctr"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Why was Blaenavon a good location for a coal mine?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The coal was close to the surface near Blaenavon because it is on the eastern edge of the coalfield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528350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10</a:t>
                      </a:r>
                      <a:endParaRPr/>
                    </a:p>
                  </a:txBody>
                  <a:tcPr marT="72000" marB="72000" marR="9525" marL="72000" anchor="ctr"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What was the industrial revolution?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the period when Britain industrialised and people moved to towns and cities to work in factories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528350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11</a:t>
                      </a:r>
                      <a:endParaRPr/>
                    </a:p>
                  </a:txBody>
                  <a:tcPr marT="72000" marB="72000" marR="9525" marL="72000" anchor="ctr"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Where are the Blaenavon Ironworks?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Just down the road from Big Pit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528350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12</a:t>
                      </a:r>
                      <a:endParaRPr/>
                    </a:p>
                  </a:txBody>
                  <a:tcPr marT="72000" marB="72000" marR="9525" marL="72000" anchor="ctr"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What process took place in the blast furnaces at the Blaenavon Ironworks?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the smelting process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528350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13</a:t>
                      </a:r>
                      <a:endParaRPr/>
                    </a:p>
                  </a:txBody>
                  <a:tcPr marT="72000" marB="72000" marR="9525" marL="72000" anchor="ctr"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Why did the smelting process increase the demand for coal?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the blast furnaces needed lots of coal to produce the high temperatures needed to turn iron ore into iron 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528350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14</a:t>
                      </a:r>
                      <a:endParaRPr/>
                    </a:p>
                  </a:txBody>
                  <a:tcPr marT="72000" marB="72000" marR="9525" marL="72000" anchor="ctr"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How many blast furnaces were there at the Blaenavon Ironworks?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Six blast furnaces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528350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15</a:t>
                      </a:r>
                      <a:endParaRPr/>
                    </a:p>
                  </a:txBody>
                  <a:tcPr marT="72000" marB="72000" marR="9525" marL="72000" anchor="ctr"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Why did the industrial revolution increase the demand for iron?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Iron was needed to build factories, trains and ships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528350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16</a:t>
                      </a:r>
                      <a:endParaRPr/>
                    </a:p>
                  </a:txBody>
                  <a:tcPr marT="72000" marB="72000" marR="9525" marL="72000" anchor="ctr"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What is a bell pit?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A small coal mine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528350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17</a:t>
                      </a:r>
                      <a:endParaRPr/>
                    </a:p>
                  </a:txBody>
                  <a:tcPr marT="72000" marB="72000" marR="9525" marL="72000" anchor="ctr"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What was the name of the first bell pit in Blaenavon and when was it sunk?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The Forge, in 1812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528350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18</a:t>
                      </a:r>
                      <a:endParaRPr/>
                    </a:p>
                  </a:txBody>
                  <a:tcPr marT="72000" marB="72000" marR="9525" marL="72000" anchor="ctr"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Describe the local topology in Blaenavon: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a gently sloping valley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659275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19</a:t>
                      </a:r>
                      <a:endParaRPr/>
                    </a:p>
                  </a:txBody>
                  <a:tcPr marT="72000" marB="72000" marR="9525" marL="72000" anchor="ctr"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Why was the topology of the Llwyd Valley important in the story of Big Pit?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the gently-sloping valley was perfect for building transport links such as railways and canals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528350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20</a:t>
                      </a:r>
                      <a:endParaRPr/>
                    </a:p>
                  </a:txBody>
                  <a:tcPr marT="72000" marB="72000" marR="9525" marL="72000" anchor="ctr"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What was the name of the railway that connected Big Pit to Newport after 1866?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the Brynmawr and Blaenavon Railway 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528350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21</a:t>
                      </a:r>
                      <a:endParaRPr/>
                    </a:p>
                  </a:txBody>
                  <a:tcPr marT="72000" marB="72000" marR="9525" marL="72000" anchor="ctr"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Give THREE physical features of the Brynmawr and Blaenavon Railway that can still be seen today: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The Big Pit Halt station / locomotives / wagons filled with coal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528350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22</a:t>
                      </a:r>
                      <a:endParaRPr/>
                    </a:p>
                  </a:txBody>
                  <a:tcPr marT="72000" marB="72000" marR="9525" marL="72000" anchor="ctr"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Name TWO of the British colonies to which coal was exported from Newport: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New Zealand / India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528350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23</a:t>
                      </a:r>
                      <a:endParaRPr/>
                    </a:p>
                  </a:txBody>
                  <a:tcPr marT="72000" marB="72000" marR="9525" marL="72000" anchor="ctr"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Name TWO customers who bought a lot of coal from Blaenavon: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the Great Western Railway / the Royal Navy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528350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24</a:t>
                      </a:r>
                      <a:endParaRPr/>
                    </a:p>
                  </a:txBody>
                  <a:tcPr marT="72000" marB="72000" marR="9525" marL="72000" anchor="ctr"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When were the Blaenavon bell pits merged into one large mine?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1880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659275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25</a:t>
                      </a:r>
                      <a:endParaRPr/>
                    </a:p>
                  </a:txBody>
                  <a:tcPr marT="72000" marB="72000" marR="9525" marL="72000" anchor="ctr"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When were the Blaenavon Ironworks built?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1787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</a:tbl>
          </a:graphicData>
        </a:graphic>
      </p:graphicFrame>
      <p:sp>
        <p:nvSpPr>
          <p:cNvPr id="154" name="Google Shape;154;p11"/>
          <p:cNvSpPr txBox="1"/>
          <p:nvPr/>
        </p:nvSpPr>
        <p:spPr>
          <a:xfrm>
            <a:off x="3444240" y="273886"/>
            <a:ext cx="8747760" cy="163121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80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rPr>
              <a:t>GCSE HISTORY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720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rPr>
              <a:t>Big Pit</a:t>
            </a:r>
            <a:endParaRPr/>
          </a:p>
        </p:txBody>
      </p:sp>
      <p:sp>
        <p:nvSpPr>
          <p:cNvPr id="155" name="Google Shape;155;p11"/>
          <p:cNvSpPr/>
          <p:nvPr/>
        </p:nvSpPr>
        <p:spPr>
          <a:xfrm>
            <a:off x="0" y="-17906"/>
            <a:ext cx="3637280" cy="221599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1380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rPr>
              <a:t>100</a:t>
            </a:r>
            <a:endParaRPr sz="13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59" name="Shape 1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60" name="Google Shape;160;p12"/>
          <p:cNvGraphicFramePr/>
          <p:nvPr/>
        </p:nvGraphicFramePr>
        <p:xfrm>
          <a:off x="0" y="1"/>
          <a:ext cx="3000000" cy="3000000"/>
        </p:xfrm>
        <a:graphic>
          <a:graphicData uri="http://schemas.openxmlformats.org/drawingml/2006/table">
            <a:tbl>
              <a:tblPr bandRow="1" firstRow="1">
                <a:noFill/>
                <a:tableStyleId>{35334776-B2BB-4155-8E19-82FD0A5B2EA8}</a:tableStyleId>
              </a:tblPr>
              <a:tblGrid>
                <a:gridCol w="455325"/>
                <a:gridCol w="5512125"/>
                <a:gridCol w="6224550"/>
              </a:tblGrid>
              <a:tr h="425375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#</a:t>
                      </a:r>
                      <a:endParaRPr/>
                    </a:p>
                  </a:txBody>
                  <a:tcPr marT="72000" marB="72000" marR="9525" marL="72000" anchor="ctr"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Question</a:t>
                      </a:r>
                      <a:endParaRPr/>
                    </a:p>
                  </a:txBody>
                  <a:tcPr marT="72000" marB="72000" marR="9525" marL="7200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Answer</a:t>
                      </a:r>
                      <a:endParaRPr/>
                    </a:p>
                  </a:txBody>
                  <a:tcPr marT="72000" marB="72000" marR="9525" marL="7200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632325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26</a:t>
                      </a:r>
                      <a:endParaRPr/>
                    </a:p>
                  </a:txBody>
                  <a:tcPr marT="9525" marB="0" marR="9525" marL="9525" anchor="ctr"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What was built in 1880 to lower men and materials down the mine and bring drams filled with coal back up?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the winding engine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632325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27</a:t>
                      </a:r>
                      <a:endParaRPr/>
                    </a:p>
                  </a:txBody>
                  <a:tcPr marT="9525" marB="0" marR="9525" marL="9525" anchor="ctr"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What is a mine shaft?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the vertical hole in the ground that connected the coal mine with the surface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632325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28</a:t>
                      </a:r>
                      <a:endParaRPr/>
                    </a:p>
                  </a:txBody>
                  <a:tcPr marT="9525" marB="0" marR="9525" marL="9525" anchor="ctr"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Why was Big Pit called Big Pit?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the mine shaft was widened to allow two drams of coal to be raised to the surface at once 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632325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29</a:t>
                      </a:r>
                      <a:endParaRPr/>
                    </a:p>
                  </a:txBody>
                  <a:tcPr marT="9525" marB="0" marR="9525" marL="9525" anchor="ctr"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Who worked at Big Pit before 1842?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Whole families, including men, women and children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632325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30</a:t>
                      </a:r>
                      <a:endParaRPr/>
                    </a:p>
                  </a:txBody>
                  <a:tcPr marT="9525" marB="0" marR="9525" marL="9525" anchor="ctr"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What job did men and older boys do?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They worked as hewers, cutting the coal from the coal face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632325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31</a:t>
                      </a:r>
                      <a:endParaRPr/>
                    </a:p>
                  </a:txBody>
                  <a:tcPr marT="9525" marB="0" marR="9525" marL="9525" anchor="ctr"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Describe the longwall system that hewers used: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cutting a narrow groove at the bottom of the coal face to undercut it before collapsing the coal above and supporting the roof above with wooden props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632325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32</a:t>
                      </a:r>
                      <a:endParaRPr/>
                    </a:p>
                  </a:txBody>
                  <a:tcPr marT="9525" marB="0" marR="9525" marL="9525" anchor="ctr"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What is a mandrel?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a pickaxe with a long wooden handle and a metal head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632325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33</a:t>
                      </a:r>
                      <a:endParaRPr/>
                    </a:p>
                  </a:txBody>
                  <a:tcPr marT="9525" marB="0" marR="9525" marL="9525" anchor="ctr"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What work did women do before 1842?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They worked as drawers, collecting the coal into drams and dragging them out of the pit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632325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34</a:t>
                      </a:r>
                      <a:endParaRPr/>
                    </a:p>
                  </a:txBody>
                  <a:tcPr marT="9525" marB="0" marR="9525" marL="9525" anchor="ctr"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What is a dram?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an iron wagon that could hold one tonne of coal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632325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35</a:t>
                      </a:r>
                      <a:endParaRPr/>
                    </a:p>
                  </a:txBody>
                  <a:tcPr marT="9525" marB="0" marR="9525" marL="9525" anchor="ctr"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What work did young children do before 1842?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They worked as trappers, holding the ventilation doors open for drams to pass through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632325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36</a:t>
                      </a:r>
                      <a:endParaRPr/>
                    </a:p>
                  </a:txBody>
                  <a:tcPr marT="9525" marB="0" marR="9525" marL="9525" anchor="ctr"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Why did the government introduce the 1842 Mines Act?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They didn't like men and women working together 'semi-naked' / they thought coal mining made women 'unfit to be mothers'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632325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37</a:t>
                      </a:r>
                      <a:endParaRPr/>
                    </a:p>
                  </a:txBody>
                  <a:tcPr marT="9525" marB="0" marR="9525" marL="9525" anchor="ctr"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What did the 1842 Mines Act say?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banned all women and children under the age of 10 from working underground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632325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38</a:t>
                      </a:r>
                      <a:endParaRPr/>
                    </a:p>
                  </a:txBody>
                  <a:tcPr marT="9525" marB="0" marR="9525" marL="9525" anchor="ctr"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What replaced the work of women and children after 1842?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colliery horses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632325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39</a:t>
                      </a:r>
                      <a:endParaRPr/>
                    </a:p>
                  </a:txBody>
                  <a:tcPr marT="9525" marB="0" marR="9525" marL="9525" anchor="ctr"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How many colliery horses could live in the underground stables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70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632325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40</a:t>
                      </a:r>
                      <a:endParaRPr/>
                    </a:p>
                  </a:txBody>
                  <a:tcPr marT="9525" marB="0" marR="9525" marL="9525" anchor="ctr"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What was built after 1842 to house the colliery horses?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the underground stables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632325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41</a:t>
                      </a:r>
                      <a:endParaRPr/>
                    </a:p>
                  </a:txBody>
                  <a:tcPr marT="9525" marB="0" marR="9525" marL="9525" anchor="ctr"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Give THREE features of colliery horses: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very expensive / trained for four years / lived their whole lives underground / pulled drams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632325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42</a:t>
                      </a:r>
                      <a:endParaRPr/>
                    </a:p>
                  </a:txBody>
                  <a:tcPr marT="9525" marB="0" marR="9525" marL="9525" anchor="ctr"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What is firedamp?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a flammable gas called methane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632325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43</a:t>
                      </a:r>
                      <a:endParaRPr/>
                    </a:p>
                  </a:txBody>
                  <a:tcPr marT="9525" marB="0" marR="9525" marL="9525" anchor="ctr"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Why were firedamp explosions common in the 19th century?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Miners carried candles which could causes an explosion if it came into contact with firedamp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632325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44</a:t>
                      </a:r>
                      <a:endParaRPr/>
                    </a:p>
                  </a:txBody>
                  <a:tcPr marT="9525" marB="0" marR="9525" marL="9525" anchor="ctr"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Give TWO ways in which the Miners’ Safety Lamp was safer than a candle: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the flame was surrounded by a mesh which contained explosions / the flame changed shape to warn miners there was firedamp around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632325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45</a:t>
                      </a:r>
                      <a:endParaRPr/>
                    </a:p>
                  </a:txBody>
                  <a:tcPr marT="9525" marB="0" marR="9525" marL="9525" anchor="ctr"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What happened at Big Pit in 1908?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Three miners were killed in a firedamp explosion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632325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46</a:t>
                      </a:r>
                      <a:endParaRPr/>
                    </a:p>
                  </a:txBody>
                  <a:tcPr marT="9525" marB="0" marR="9525" marL="9525" anchor="ctr"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In what year did Big Pit reach its peak?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1913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632325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47</a:t>
                      </a:r>
                      <a:endParaRPr/>
                    </a:p>
                  </a:txBody>
                  <a:tcPr marT="9525" marB="0" marR="9525" marL="9525" anchor="ctr"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How many people worked at Big Pit in 1913?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1300 men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632325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48</a:t>
                      </a:r>
                      <a:endParaRPr/>
                    </a:p>
                  </a:txBody>
                  <a:tcPr marT="9525" marB="0" marR="9525" marL="9525" anchor="ctr"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What was the name of the government commission that investigated living conditions in mining communities?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the Sankey Commission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632325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49</a:t>
                      </a:r>
                      <a:endParaRPr/>
                    </a:p>
                  </a:txBody>
                  <a:tcPr marT="9525" marB="0" marR="9525" marL="9525" anchor="ctr"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Give TWO health problems facing miners identified by the Sankey Commission: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Black lung - caused by inhaling coal dust / pneumonia - caused by walking home cold and wet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655100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50</a:t>
                      </a:r>
                      <a:endParaRPr/>
                    </a:p>
                  </a:txBody>
                  <a:tcPr marT="9525" marB="0" marR="9525" marL="9525" anchor="ctr"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Give TWO health problems facing miners' wives and children identified by the Sankey Commission: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Miscarriage / premature birth caused by lifting heavy baths / children scalded by boiling water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64" name="Shape 1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65" name="Google Shape;165;p13"/>
          <p:cNvGraphicFramePr/>
          <p:nvPr/>
        </p:nvGraphicFramePr>
        <p:xfrm>
          <a:off x="0" y="0"/>
          <a:ext cx="3000000" cy="3000000"/>
        </p:xfrm>
        <a:graphic>
          <a:graphicData uri="http://schemas.openxmlformats.org/drawingml/2006/table">
            <a:tbl>
              <a:tblPr bandRow="1" firstRow="1">
                <a:noFill/>
                <a:tableStyleId>{35334776-B2BB-4155-8E19-82FD0A5B2EA8}</a:tableStyleId>
              </a:tblPr>
              <a:tblGrid>
                <a:gridCol w="455325"/>
                <a:gridCol w="5512125"/>
                <a:gridCol w="6224550"/>
              </a:tblGrid>
              <a:tr h="625225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#</a:t>
                      </a:r>
                      <a:endParaRPr/>
                    </a:p>
                  </a:txBody>
                  <a:tcPr marT="72000" marB="72000" marR="9525" marL="72000" anchor="ctr"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Question</a:t>
                      </a:r>
                      <a:endParaRPr/>
                    </a:p>
                  </a:txBody>
                  <a:tcPr marT="72000" marB="72000" marR="9525" marL="7200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Answer</a:t>
                      </a:r>
                      <a:endParaRPr/>
                    </a:p>
                  </a:txBody>
                  <a:tcPr marT="72000" marB="72000" marR="9525" marL="7200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625225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51</a:t>
                      </a:r>
                      <a:endParaRPr/>
                    </a:p>
                  </a:txBody>
                  <a:tcPr marT="9525" marB="0" marR="9525" marL="9525" anchor="ctr"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Give TWO reasons why miners' wives needed to heat so much water at home: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To prepare baths for their husbands / to clean coal dust from the house and miners' clothes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625225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52</a:t>
                      </a:r>
                      <a:endParaRPr/>
                    </a:p>
                  </a:txBody>
                  <a:tcPr marT="9525" marB="0" marR="9525" marL="9525" anchor="ctr"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When were the Pit Head Baths built?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1939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625225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53</a:t>
                      </a:r>
                      <a:endParaRPr/>
                    </a:p>
                  </a:txBody>
                  <a:tcPr marT="9525" marB="0" marR="9525" marL="9525" anchor="ctr"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Give THREE features of the Pit Head Baths: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Showers / clean and dirty lockers / a canteen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625225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54</a:t>
                      </a:r>
                      <a:endParaRPr/>
                    </a:p>
                  </a:txBody>
                  <a:tcPr marT="9525" marB="0" marR="9525" marL="9525" anchor="ctr"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Give ONE way in which the Pit Head Baths improved the lives of miners: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they could wash and shower at work so they didn't have to walk home wet and cold and risk pneumonia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625225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55</a:t>
                      </a:r>
                      <a:endParaRPr/>
                    </a:p>
                  </a:txBody>
                  <a:tcPr marT="9525" marB="0" marR="9525" marL="9525" anchor="ctr"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Give ONE way in which the Pit Head Baths improved the lives of miners' wives: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they did not have to heat water at home to wash their husbands and their clothes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625225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56</a:t>
                      </a:r>
                      <a:endParaRPr/>
                    </a:p>
                  </a:txBody>
                  <a:tcPr marT="9525" marB="0" marR="9525" marL="9525" anchor="ctr"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Who was Robert Kennard?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the businessman who owned Big Pit and the Blaenavon Ironworks in the 19th century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625225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57</a:t>
                      </a:r>
                      <a:endParaRPr/>
                    </a:p>
                  </a:txBody>
                  <a:tcPr marT="9525" marB="0" marR="9525" marL="9525" anchor="ctr"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Who owned Big Pit before 1948?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Wealthy mine owners like Robert Kennard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625225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58</a:t>
                      </a:r>
                      <a:endParaRPr/>
                    </a:p>
                  </a:txBody>
                  <a:tcPr marT="9525" marB="0" marR="9525" marL="9525" anchor="ctr"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Give TWO reasons why wealthy mine owners such as Robert Kennard did not improve the lives of miners: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they did not live in Blaenavon / they were more interested in profit than the lives of miners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625225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59</a:t>
                      </a:r>
                      <a:endParaRPr/>
                    </a:p>
                  </a:txBody>
                  <a:tcPr marT="9525" marB="0" marR="9525" marL="9525" anchor="ctr"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In 1947, the government nationalised the coal mines. What does this mean?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the government started to run the coal mines, not wealthy mine owners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625225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60</a:t>
                      </a:r>
                      <a:endParaRPr/>
                    </a:p>
                  </a:txBody>
                  <a:tcPr marT="9525" marB="0" marR="9525" marL="9525" anchor="ctr"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What is nationalisation?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When the government owns and runs a business or an organisation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625225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61</a:t>
                      </a:r>
                      <a:endParaRPr/>
                    </a:p>
                  </a:txBody>
                  <a:tcPr marT="9525" marB="0" marR="9525" marL="9525" anchor="ctr"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What was the National Coal Board (NCB)?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the part of the government that managed the coal mines after nationalisation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625225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62</a:t>
                      </a:r>
                      <a:endParaRPr/>
                    </a:p>
                  </a:txBody>
                  <a:tcPr marT="9525" marB="0" marR="9525" marL="9525" anchor="ctr"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Give TWO ways in which nationalisation made mining safer: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electric camp lamps were introduced / miners had to wear helmets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625225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63</a:t>
                      </a:r>
                      <a:endParaRPr/>
                    </a:p>
                  </a:txBody>
                  <a:tcPr marT="9525" marB="0" marR="9525" marL="9525" anchor="ctr"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Give TWO ways in which nationalisation improved the lives of miners and their families: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free laundry service / 37-hour working week / Miners' Fortnight holiday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625225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64</a:t>
                      </a:r>
                      <a:endParaRPr/>
                    </a:p>
                  </a:txBody>
                  <a:tcPr marT="9525" marB="0" marR="9525" marL="9525" anchor="ctr"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After nationalisation, the government invested in Britain's coal mines. What does this mean?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the government spent money improving the coal mines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625225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65</a:t>
                      </a:r>
                      <a:endParaRPr/>
                    </a:p>
                  </a:txBody>
                  <a:tcPr marT="9525" marB="0" marR="9525" marL="9525" anchor="ctr"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What is mechanisation?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introducing machines to cut the coal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625225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66</a:t>
                      </a:r>
                      <a:endParaRPr/>
                    </a:p>
                  </a:txBody>
                  <a:tcPr marT="9525" marB="0" marR="9525" marL="9525" anchor="ctr"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How did the winding engine change after nationalisation and mechanisation?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in 1952, the NCB installed a new winding engine which was powered by electricity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625225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67</a:t>
                      </a:r>
                      <a:endParaRPr/>
                    </a:p>
                  </a:txBody>
                  <a:tcPr marT="9525" marB="0" marR="9525" marL="9525" anchor="ctr"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Name TWO machines introduced after mechanisation: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Shearer-Loader / Dosco Roadheader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625225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68</a:t>
                      </a:r>
                      <a:endParaRPr/>
                    </a:p>
                  </a:txBody>
                  <a:tcPr marT="9525" marB="0" marR="9525" marL="9525" anchor="ctr"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Give THREE features of the Shearer-Loader: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used electricity to power a spinning toothed disc which cut the coal / automatically scooped coal onto a coveyer belt / supported the roof with hydraulic props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625225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69</a:t>
                      </a:r>
                      <a:endParaRPr/>
                    </a:p>
                  </a:txBody>
                  <a:tcPr marT="9525" marB="0" marR="9525" marL="9525" anchor="ctr"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Give TWO features of the Dosco-Roadheader: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cutting head armed with metal spikes / dug new tunnels very quickly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625225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70</a:t>
                      </a:r>
                      <a:endParaRPr/>
                    </a:p>
                  </a:txBody>
                  <a:tcPr marT="9525" marB="0" marR="9525" marL="9525" anchor="ctr"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How did the number of miners employed at Big Pit change after mechanisation?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reduced from 1300 in 1913 to just 250 in 1970s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625225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71</a:t>
                      </a:r>
                      <a:endParaRPr/>
                    </a:p>
                  </a:txBody>
                  <a:tcPr marT="9525" marB="0" marR="9525" marL="9525" anchor="ctr"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What is deindustralisation?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people moving out of manual, industrial jobs such as coal mining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625225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72</a:t>
                      </a:r>
                      <a:endParaRPr/>
                    </a:p>
                  </a:txBody>
                  <a:tcPr marT="9525" marB="0" marR="9525" marL="9525" anchor="ctr"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When did Big Pit close as a coal mine?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1980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625225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73</a:t>
                      </a:r>
                      <a:endParaRPr/>
                    </a:p>
                  </a:txBody>
                  <a:tcPr marT="9525" marB="0" marR="9525" marL="9525" anchor="ctr"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What impact did Big Pit's closure in 1980 have on Blaenavon?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Unemployment increased rapidly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625225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74</a:t>
                      </a:r>
                      <a:endParaRPr/>
                    </a:p>
                  </a:txBody>
                  <a:tcPr marT="9525" marB="0" marR="9525" marL="9525" anchor="ctr"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Give TWO reasons why coal mining in the UK declined in the 20th century: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demand for coal declined / competition from coal mines in other countries such as Russia and Poland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625225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75</a:t>
                      </a:r>
                      <a:endParaRPr/>
                    </a:p>
                  </a:txBody>
                  <a:tcPr marT="9525" marB="0" marR="9525" marL="9525" anchor="ctr"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When did Big Pit reopen as a museum?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1983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69" name="Shape 1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70" name="Google Shape;170;p14"/>
          <p:cNvGraphicFramePr/>
          <p:nvPr/>
        </p:nvGraphicFramePr>
        <p:xfrm>
          <a:off x="0" y="1"/>
          <a:ext cx="3000000" cy="3000000"/>
        </p:xfrm>
        <a:graphic>
          <a:graphicData uri="http://schemas.openxmlformats.org/drawingml/2006/table">
            <a:tbl>
              <a:tblPr bandRow="1" firstRow="1">
                <a:noFill/>
                <a:tableStyleId>{35334776-B2BB-4155-8E19-82FD0A5B2EA8}</a:tableStyleId>
              </a:tblPr>
              <a:tblGrid>
                <a:gridCol w="455325"/>
                <a:gridCol w="5512125"/>
                <a:gridCol w="6224550"/>
              </a:tblGrid>
              <a:tr h="622600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#</a:t>
                      </a:r>
                      <a:endParaRPr/>
                    </a:p>
                  </a:txBody>
                  <a:tcPr marT="72000" marB="72000" marR="9525" marL="72000" anchor="ctr"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Question</a:t>
                      </a:r>
                      <a:endParaRPr/>
                    </a:p>
                  </a:txBody>
                  <a:tcPr marT="72000" marB="72000" marR="9525" marL="7200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Answer</a:t>
                      </a:r>
                      <a:endParaRPr/>
                    </a:p>
                  </a:txBody>
                  <a:tcPr marT="72000" marB="72000" marR="9525" marL="7200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622600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Trebuchet MS"/>
                        <a:buNone/>
                      </a:pPr>
                      <a:r>
                        <a:rPr b="1" i="0" lang="en-GB" sz="1400" u="none" cap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76</a:t>
                      </a:r>
                      <a:endParaRPr/>
                    </a:p>
                  </a:txBody>
                  <a:tcPr marT="9525" marB="0" marR="9525" marL="9525" anchor="ctr"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How has the role of the winding engine changed now that Big Pit is a museum?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it transports tourists and school groups into the mine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643700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Trebuchet MS"/>
                        <a:buNone/>
                      </a:pPr>
                      <a:r>
                        <a:rPr b="1" i="0" lang="en-GB" sz="1400" u="none" cap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77</a:t>
                      </a:r>
                      <a:endParaRPr/>
                    </a:p>
                  </a:txBody>
                  <a:tcPr marT="9525" marB="0" marR="9525" marL="9525" anchor="ctr"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Give THREE features of the underground tour: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led by a former coal miner / can see underground stables, mandrels and drams / visit to the lamp room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622600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Trebuchet MS"/>
                        <a:buNone/>
                      </a:pPr>
                      <a:r>
                        <a:rPr b="1" i="0" lang="en-GB" sz="1400" u="none" cap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78</a:t>
                      </a:r>
                      <a:endParaRPr/>
                    </a:p>
                  </a:txBody>
                  <a:tcPr marT="9525" marB="0" marR="9525" marL="9525" anchor="ctr"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Give THREE exhibits in the King Coal Exhibition: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Shearer-Loader, a Dosco Roadheader and electric conveyers 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622600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Trebuchet MS"/>
                        <a:buNone/>
                      </a:pPr>
                      <a:r>
                        <a:rPr b="1" i="0" lang="en-GB" sz="1400" u="none" cap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79</a:t>
                      </a:r>
                      <a:endParaRPr/>
                    </a:p>
                  </a:txBody>
                  <a:tcPr marT="9525" marB="0" marR="9525" marL="9525" anchor="ctr"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What story does the King Coal Exhibition tell?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the story of how mining changed at Big Pit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622600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Trebuchet MS"/>
                        <a:buNone/>
                      </a:pPr>
                      <a:r>
                        <a:rPr b="1" i="0" lang="en-GB" sz="1400" u="none" cap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80</a:t>
                      </a:r>
                      <a:endParaRPr/>
                    </a:p>
                  </a:txBody>
                  <a:tcPr marT="9525" marB="0" marR="9525" marL="9525" anchor="ctr"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Give THREE features of the Pit Head Baths now that Big Pit has become a museum: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showers and lockers on display / three different exhibitions / café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622600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Trebuchet MS"/>
                        <a:buNone/>
                      </a:pPr>
                      <a:r>
                        <a:rPr b="1" i="0" lang="en-GB" sz="1400" u="none" cap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81</a:t>
                      </a:r>
                      <a:endParaRPr/>
                    </a:p>
                  </a:txBody>
                  <a:tcPr marT="9525" marB="0" marR="9525" marL="9525" anchor="ctr"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Who owns and controls the Big Pit Museum?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the Welsh government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622600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Trebuchet MS"/>
                        <a:buNone/>
                      </a:pPr>
                      <a:r>
                        <a:rPr b="1" i="0" lang="en-GB" sz="1400" u="none" cap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82</a:t>
                      </a:r>
                      <a:endParaRPr/>
                    </a:p>
                  </a:txBody>
                  <a:tcPr marT="9525" marB="0" marR="9525" marL="9525" anchor="ctr"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How many people visit Big Pit every year?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150,000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622600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Trebuchet MS"/>
                        <a:buNone/>
                      </a:pPr>
                      <a:r>
                        <a:rPr b="1" i="0" lang="en-GB" sz="1400" u="none" cap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83</a:t>
                      </a:r>
                      <a:endParaRPr/>
                    </a:p>
                  </a:txBody>
                  <a:tcPr marT="9525" marB="0" marR="9525" marL="9525" anchor="ctr"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Why is 1787 an important year in the history of Big Pit?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the Blaenavon Ironworks were built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646225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Trebuchet MS"/>
                        <a:buNone/>
                      </a:pPr>
                      <a:r>
                        <a:rPr b="1" i="0" lang="en-GB" sz="1400" u="none" cap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84</a:t>
                      </a:r>
                      <a:endParaRPr/>
                    </a:p>
                  </a:txBody>
                  <a:tcPr marT="9525" marB="0" marR="9525" marL="9525" anchor="ctr"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Why is 1812 an important year in the history of Big Pit?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the first bell pit - the Forge - was sunk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646225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Trebuchet MS"/>
                        <a:buNone/>
                      </a:pPr>
                      <a:r>
                        <a:rPr b="1" i="0" lang="en-GB" sz="1400" u="none" cap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85</a:t>
                      </a:r>
                      <a:endParaRPr/>
                    </a:p>
                  </a:txBody>
                  <a:tcPr marT="9525" marB="0" marR="9525" marL="9525" anchor="ctr"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Why is 1842 an important year in the history of Big Pit?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the 1842 Mines Act banned women and children from working underground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622600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Trebuchet MS"/>
                        <a:buNone/>
                      </a:pPr>
                      <a:r>
                        <a:rPr b="1" i="0" lang="en-GB" sz="1400" u="none" cap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86</a:t>
                      </a:r>
                      <a:endParaRPr/>
                    </a:p>
                  </a:txBody>
                  <a:tcPr marT="9525" marB="0" marR="9525" marL="9525" anchor="ctr"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Why is 1880 an important year in the history of Big Pit?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the bell pits were merged into one large mine and the winding engine was built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622600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Trebuchet MS"/>
                        <a:buNone/>
                      </a:pPr>
                      <a:r>
                        <a:rPr b="1" i="0" lang="en-GB" sz="1400" u="none" cap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87</a:t>
                      </a:r>
                      <a:endParaRPr/>
                    </a:p>
                  </a:txBody>
                  <a:tcPr marT="9525" marB="0" marR="9525" marL="9525" anchor="ctr"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Why is 1913 an important year in the history of Big Pit?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Big Pit reached its peak, employing 1300 miners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622600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Trebuchet MS"/>
                        <a:buNone/>
                      </a:pPr>
                      <a:r>
                        <a:rPr b="1" i="0" lang="en-GB" sz="1400" u="none" cap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88</a:t>
                      </a:r>
                      <a:endParaRPr/>
                    </a:p>
                  </a:txBody>
                  <a:tcPr marT="9525" marB="0" marR="9525" marL="9525" anchor="ctr"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Why is 1939 an important year in the history of Big Pit?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the Pit Head Baths were built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622600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Trebuchet MS"/>
                        <a:buNone/>
                      </a:pPr>
                      <a:r>
                        <a:rPr b="1" i="0" lang="en-GB" sz="1400" u="none" cap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89</a:t>
                      </a:r>
                      <a:endParaRPr/>
                    </a:p>
                  </a:txBody>
                  <a:tcPr marT="9525" marB="0" marR="9525" marL="9525" anchor="ctr"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Why is 1947 an important year in the history of Big Pit?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Big Pit was nationalised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622600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Trebuchet MS"/>
                        <a:buNone/>
                      </a:pPr>
                      <a:r>
                        <a:rPr b="1" i="0" lang="en-GB" sz="1400" u="none" cap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90</a:t>
                      </a:r>
                      <a:endParaRPr/>
                    </a:p>
                  </a:txBody>
                  <a:tcPr marT="9525" marB="0" marR="9525" marL="9525" anchor="ctr"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Why is 1980 an important year in the history of Big Pit?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Big Pit closed as a coal mine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622600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Trebuchet MS"/>
                        <a:buNone/>
                      </a:pPr>
                      <a:r>
                        <a:rPr b="1" i="0" lang="en-GB" sz="1400" u="none" cap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91</a:t>
                      </a:r>
                      <a:endParaRPr/>
                    </a:p>
                  </a:txBody>
                  <a:tcPr marT="9525" marB="0" marR="9525" marL="9525" anchor="ctr"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Why is 1983 an important year in the history of Big Pit?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Big Pit reopened as a museum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622600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Trebuchet MS"/>
                        <a:buNone/>
                      </a:pPr>
                      <a:r>
                        <a:rPr b="1" i="0" lang="en-GB" sz="1400" u="none" cap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92</a:t>
                      </a:r>
                      <a:endParaRPr/>
                    </a:p>
                  </a:txBody>
                  <a:tcPr marT="9525" marB="0" marR="9525" marL="9525" anchor="ctr"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What is the NCB?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the National Coal Board, the government organisation that ran the mines after nationalisation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622600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Trebuchet MS"/>
                        <a:buNone/>
                      </a:pPr>
                      <a:r>
                        <a:rPr b="1" i="0" lang="en-GB" sz="1400" u="none" cap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93</a:t>
                      </a:r>
                      <a:endParaRPr/>
                    </a:p>
                  </a:txBody>
                  <a:tcPr marT="9525" marB="0" marR="9525" marL="9525" anchor="ctr"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What is the Miners' Fortnight?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a period when all mines stopped so that miners could go on holiday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622600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Trebuchet MS"/>
                        <a:buNone/>
                      </a:pPr>
                      <a:r>
                        <a:rPr b="1" i="0" lang="en-GB" sz="1400" u="none" cap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94</a:t>
                      </a:r>
                      <a:endParaRPr/>
                    </a:p>
                  </a:txBody>
                  <a:tcPr marT="9525" marB="0" marR="9525" marL="9525" anchor="ctr"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What is a Shearer-Loader?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a machine that cut coal from the coal face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622600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Trebuchet MS"/>
                        <a:buNone/>
                      </a:pPr>
                      <a:r>
                        <a:rPr b="1" i="0" lang="en-GB" sz="1400" u="none" cap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95</a:t>
                      </a:r>
                      <a:endParaRPr/>
                    </a:p>
                  </a:txBody>
                  <a:tcPr marT="9525" marB="0" marR="9525" marL="9525" anchor="ctr"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What is a Dosco-Roadheader?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a machine that dug tunnels underground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622600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Trebuchet MS"/>
                        <a:buNone/>
                      </a:pPr>
                      <a:r>
                        <a:rPr b="1" i="0" lang="en-GB" sz="1400" u="none" cap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96</a:t>
                      </a:r>
                      <a:endParaRPr/>
                    </a:p>
                  </a:txBody>
                  <a:tcPr marT="9525" marB="0" marR="9525" marL="9525" anchor="ctr"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What does 'demand' mean?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the need / want for something 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622600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Trebuchet MS"/>
                        <a:buNone/>
                      </a:pPr>
                      <a:r>
                        <a:rPr b="1" i="0" lang="en-GB" sz="1400" u="none" cap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97</a:t>
                      </a:r>
                      <a:endParaRPr/>
                    </a:p>
                  </a:txBody>
                  <a:tcPr marT="9525" marB="0" marR="9525" marL="9525" anchor="ctr"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What does 'topology' mean?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the shape of the land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622600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Trebuchet MS"/>
                        <a:buNone/>
                      </a:pPr>
                      <a:r>
                        <a:rPr b="1" i="0" lang="en-GB" sz="1400" u="none" cap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98</a:t>
                      </a:r>
                      <a:endParaRPr/>
                    </a:p>
                  </a:txBody>
                  <a:tcPr marT="9525" marB="0" marR="9525" marL="9525" anchor="ctr"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What does 'to export' mean?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to sell goods to another country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622600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Trebuchet MS"/>
                        <a:buNone/>
                      </a:pPr>
                      <a:r>
                        <a:rPr b="1" i="0" lang="en-GB" sz="1400" u="none" cap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99</a:t>
                      </a:r>
                      <a:endParaRPr/>
                    </a:p>
                  </a:txBody>
                  <a:tcPr marT="9525" marB="0" marR="9525" marL="9525" anchor="ctr"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What does 'flammable' mean?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capable of starting a fire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622600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Trebuchet MS"/>
                        <a:buNone/>
                      </a:pPr>
                      <a:r>
                        <a:rPr b="1" i="0" lang="en-GB" sz="1400" u="none" cap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100</a:t>
                      </a:r>
                      <a:endParaRPr/>
                    </a:p>
                  </a:txBody>
                  <a:tcPr marT="9525" marB="0" marR="9525" marL="9525" anchor="ctr"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What does 'to scald' mean?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to burn with hot water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74" name="Shape 1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5" name="Google Shape;175;p15"/>
          <p:cNvSpPr/>
          <p:nvPr/>
        </p:nvSpPr>
        <p:spPr>
          <a:xfrm>
            <a:off x="0" y="81281"/>
            <a:ext cx="12192000" cy="1905102"/>
          </a:xfrm>
          <a:prstGeom prst="rect">
            <a:avLst/>
          </a:prstGeom>
          <a:solidFill>
            <a:srgbClr val="D8D8D8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graphicFrame>
        <p:nvGraphicFramePr>
          <p:cNvPr id="176" name="Google Shape;176;p15"/>
          <p:cNvGraphicFramePr/>
          <p:nvPr/>
        </p:nvGraphicFramePr>
        <p:xfrm>
          <a:off x="0" y="2422720"/>
          <a:ext cx="3000000" cy="3000000"/>
        </p:xfrm>
        <a:graphic>
          <a:graphicData uri="http://schemas.openxmlformats.org/drawingml/2006/table">
            <a:tbl>
              <a:tblPr bandRow="1" firstRow="1">
                <a:noFill/>
                <a:tableStyleId>{35334776-B2BB-4155-8E19-82FD0A5B2EA8}</a:tableStyleId>
              </a:tblPr>
              <a:tblGrid>
                <a:gridCol w="407200"/>
                <a:gridCol w="1246500"/>
                <a:gridCol w="4971450"/>
                <a:gridCol w="5566850"/>
              </a:tblGrid>
              <a:tr h="237325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#</a:t>
                      </a:r>
                      <a:endParaRPr/>
                    </a:p>
                  </a:txBody>
                  <a:tcPr marT="72000" marB="72000" marR="9525" marL="72000" anchor="ctr"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KO</a:t>
                      </a:r>
                      <a:endParaRPr/>
                    </a:p>
                  </a:txBody>
                  <a:tcPr marT="72000" marB="72000" marR="9525" marL="7200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Question</a:t>
                      </a:r>
                      <a:endParaRPr/>
                    </a:p>
                  </a:txBody>
                  <a:tcPr marT="72000" marB="72000" marR="9525" marL="7200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Answer</a:t>
                      </a:r>
                      <a:endParaRPr/>
                    </a:p>
                  </a:txBody>
                  <a:tcPr marT="72000" marB="72000" marR="9525" marL="7200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520600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1</a:t>
                      </a:r>
                      <a:endParaRPr/>
                    </a:p>
                  </a:txBody>
                  <a:tcPr marT="72000" marB="72000" marR="9525" marL="72000" anchor="ctr"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Homelands 4</a:t>
                      </a:r>
                      <a:endParaRPr/>
                    </a:p>
                  </a:txBody>
                  <a:tcPr marT="6350" marB="0" marR="6350" marL="63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Name the THREE Viking Homelands:</a:t>
                      </a:r>
                      <a:endParaRPr/>
                    </a:p>
                  </a:txBody>
                  <a:tcPr marT="6350" marB="0" marR="6350" marL="63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Denmark / Sweden / Norway</a:t>
                      </a:r>
                      <a:endParaRPr/>
                    </a:p>
                  </a:txBody>
                  <a:tcPr marT="6350" marB="0" marR="6350" marL="63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520600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2</a:t>
                      </a:r>
                      <a:endParaRPr/>
                    </a:p>
                  </a:txBody>
                  <a:tcPr marT="72000" marB="72000" marR="9525" marL="72000" anchor="ctr"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Homelands 4</a:t>
                      </a:r>
                      <a:endParaRPr/>
                    </a:p>
                  </a:txBody>
                  <a:tcPr marT="6350" marB="0" marR="6350" marL="63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Give TWO features of the landscape in Sweden:</a:t>
                      </a:r>
                      <a:endParaRPr/>
                    </a:p>
                  </a:txBody>
                  <a:tcPr marT="6350" marB="0" marR="6350" marL="63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Long coastline facing east / thick forests / lakes</a:t>
                      </a:r>
                      <a:endParaRPr/>
                    </a:p>
                  </a:txBody>
                  <a:tcPr marT="6350" marB="0" marR="6350" marL="63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520600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3</a:t>
                      </a:r>
                      <a:endParaRPr/>
                    </a:p>
                  </a:txBody>
                  <a:tcPr marT="72000" marB="72000" marR="9525" marL="72000" anchor="ctr"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Homelands 4</a:t>
                      </a:r>
                      <a:endParaRPr/>
                    </a:p>
                  </a:txBody>
                  <a:tcPr marT="6350" marB="0" marR="6350" marL="63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Give TWO reasons why much of Norway was infertile:</a:t>
                      </a:r>
                      <a:endParaRPr/>
                    </a:p>
                  </a:txBody>
                  <a:tcPr marT="6350" marB="0" marR="6350" marL="63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the landscape is mountainous / Arctic climate</a:t>
                      </a:r>
                      <a:endParaRPr/>
                    </a:p>
                  </a:txBody>
                  <a:tcPr marT="6350" marB="0" marR="6350" marL="63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520600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4</a:t>
                      </a:r>
                      <a:endParaRPr/>
                    </a:p>
                  </a:txBody>
                  <a:tcPr marT="72000" marB="72000" marR="9525" marL="72000" anchor="ctr"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Homelands 5</a:t>
                      </a:r>
                      <a:endParaRPr/>
                    </a:p>
                  </a:txBody>
                  <a:tcPr marT="6350" marB="0" marR="6350" marL="63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Give TWO features of the jarls:</a:t>
                      </a:r>
                      <a:endParaRPr/>
                    </a:p>
                  </a:txBody>
                  <a:tcPr marT="6350" marB="0" marR="6350" marL="63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warriors / owned large amounts of land / led the bondi in battle</a:t>
                      </a:r>
                      <a:endParaRPr/>
                    </a:p>
                  </a:txBody>
                  <a:tcPr marT="6350" marB="0" marR="6350" marL="63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520600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5</a:t>
                      </a:r>
                      <a:endParaRPr/>
                    </a:p>
                  </a:txBody>
                  <a:tcPr marT="72000" marB="72000" marR="9525" marL="72000" anchor="ctr"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Homelands 5</a:t>
                      </a:r>
                      <a:endParaRPr/>
                    </a:p>
                  </a:txBody>
                  <a:tcPr marT="6350" marB="0" marR="6350" marL="63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Give TWO features of the bondi:</a:t>
                      </a:r>
                      <a:endParaRPr/>
                    </a:p>
                  </a:txBody>
                  <a:tcPr marT="6350" marB="0" marR="6350" marL="63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farmers / small landowners / fought for the jarl in return for protection, treasure, and feasts</a:t>
                      </a:r>
                      <a:endParaRPr/>
                    </a:p>
                  </a:txBody>
                  <a:tcPr marT="6350" marB="0" marR="6350" marL="63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520600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6</a:t>
                      </a:r>
                      <a:endParaRPr/>
                    </a:p>
                  </a:txBody>
                  <a:tcPr marT="72000" marB="72000" marR="9525" marL="72000" anchor="ctr"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Homelands 5</a:t>
                      </a:r>
                      <a:endParaRPr/>
                    </a:p>
                  </a:txBody>
                  <a:tcPr marT="6350" marB="0" marR="6350" marL="63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Give TWO features of the thing:</a:t>
                      </a:r>
                      <a:endParaRPr/>
                    </a:p>
                  </a:txBody>
                  <a:tcPr marT="6350" marB="0" marR="6350" marL="63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meeting where laws and criminal cases were discussed / attended by jarls and bondi / run by the lawspeaker</a:t>
                      </a:r>
                      <a:endParaRPr/>
                    </a:p>
                  </a:txBody>
                  <a:tcPr marT="6350" marB="0" marR="6350" marL="63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520600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7</a:t>
                      </a:r>
                      <a:endParaRPr/>
                    </a:p>
                  </a:txBody>
                  <a:tcPr marT="72000" marB="72000" marR="9525" marL="72000" anchor="ctr"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Homelands 6</a:t>
                      </a:r>
                      <a:endParaRPr/>
                    </a:p>
                  </a:txBody>
                  <a:tcPr marT="6350" marB="0" marR="6350" marL="63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Give TWO features of male gender roles in the Homelands:</a:t>
                      </a:r>
                      <a:endParaRPr/>
                    </a:p>
                  </a:txBody>
                  <a:tcPr marT="6350" marB="0" marR="6350" marL="63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Honour was important / outdoor realm: hunting, raiding, the thing / polygyny</a:t>
                      </a:r>
                      <a:endParaRPr/>
                    </a:p>
                  </a:txBody>
                  <a:tcPr marT="6350" marB="0" marR="6350" marL="63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520600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8</a:t>
                      </a:r>
                      <a:endParaRPr/>
                    </a:p>
                  </a:txBody>
                  <a:tcPr marT="72000" marB="72000" marR="9525" marL="72000" anchor="ctr"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Homelands 6</a:t>
                      </a:r>
                      <a:endParaRPr/>
                    </a:p>
                  </a:txBody>
                  <a:tcPr marT="6350" marB="0" marR="6350" marL="63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Give TWO features of the role of women in the Homelands:</a:t>
                      </a:r>
                      <a:endParaRPr/>
                    </a:p>
                  </a:txBody>
                  <a:tcPr marT="6350" marB="0" marR="6350" marL="63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domestic realm: farm, children, preparing food / could be warriors / magic and spirits / female infanticide</a:t>
                      </a:r>
                      <a:endParaRPr/>
                    </a:p>
                  </a:txBody>
                  <a:tcPr marT="6350" marB="0" marR="6350" marL="63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520600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9</a:t>
                      </a:r>
                      <a:endParaRPr/>
                    </a:p>
                  </a:txBody>
                  <a:tcPr marT="72000" marB="72000" marR="9525" marL="72000" anchor="ctr"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Homelands 7</a:t>
                      </a:r>
                      <a:endParaRPr/>
                    </a:p>
                  </a:txBody>
                  <a:tcPr marT="6350" marB="0" marR="6350" marL="63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Give THREE features of thralls:</a:t>
                      </a:r>
                      <a:endParaRPr/>
                    </a:p>
                  </a:txBody>
                  <a:tcPr marT="6350" marB="0" marR="6350" marL="63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slaves / owned by jarls and bondi / worked on the farm, cut wood, produced textiles / sex trafficking</a:t>
                      </a:r>
                      <a:endParaRPr/>
                    </a:p>
                  </a:txBody>
                  <a:tcPr marT="6350" marB="0" marR="6350" marL="63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520600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10</a:t>
                      </a:r>
                      <a:endParaRPr/>
                    </a:p>
                  </a:txBody>
                  <a:tcPr marT="72000" marB="72000" marR="9525" marL="72000" anchor="ctr"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Homelands 8</a:t>
                      </a:r>
                      <a:endParaRPr/>
                    </a:p>
                  </a:txBody>
                  <a:tcPr marT="6350" marB="0" marR="6350" marL="63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Give TWO features of a longhouse:</a:t>
                      </a:r>
                      <a:endParaRPr/>
                    </a:p>
                  </a:txBody>
                  <a:tcPr marT="6350" marB="0" marR="6350" marL="63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wooden / insulated with turf / one room / shared with animals / latrine and cesspit / no windows</a:t>
                      </a:r>
                      <a:endParaRPr/>
                    </a:p>
                  </a:txBody>
                  <a:tcPr marT="6350" marB="0" marR="6350" marL="63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520600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11</a:t>
                      </a:r>
                      <a:endParaRPr/>
                    </a:p>
                  </a:txBody>
                  <a:tcPr marT="72000" marB="72000" marR="9525" marL="72000" anchor="ctr"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Homelands 8</a:t>
                      </a:r>
                      <a:endParaRPr/>
                    </a:p>
                  </a:txBody>
                  <a:tcPr marT="6350" marB="0" marR="6350" marL="63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Give TWO features of the Viking diet:</a:t>
                      </a:r>
                      <a:endParaRPr/>
                    </a:p>
                  </a:txBody>
                  <a:tcPr marT="6350" marB="0" marR="6350" marL="63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hunting: elk, reindeer / fishing: herring, shellfish / farming: bread, pork, eggs, milk / beer</a:t>
                      </a:r>
                      <a:endParaRPr/>
                    </a:p>
                  </a:txBody>
                  <a:tcPr marT="6350" marB="0" marR="6350" marL="63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520600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12</a:t>
                      </a:r>
                      <a:endParaRPr/>
                    </a:p>
                  </a:txBody>
                  <a:tcPr marT="72000" marB="72000" marR="9525" marL="72000" anchor="ctr"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Homelands 9</a:t>
                      </a:r>
                      <a:endParaRPr/>
                    </a:p>
                  </a:txBody>
                  <a:tcPr marT="6350" marB="0" marR="6350" marL="63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Give FOUR features of a longship:</a:t>
                      </a:r>
                      <a:endParaRPr/>
                    </a:p>
                  </a:txBody>
                  <a:tcPr marT="6350" marB="0" marR="6350" marL="63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square sail / streamlined hull / shallow hull / oars / England and back in 2 weeks</a:t>
                      </a:r>
                      <a:endParaRPr/>
                    </a:p>
                  </a:txBody>
                  <a:tcPr marT="6350" marB="0" marR="6350" marL="63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520600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13</a:t>
                      </a:r>
                      <a:endParaRPr/>
                    </a:p>
                  </a:txBody>
                  <a:tcPr marT="72000" marB="72000" marR="9525" marL="72000" anchor="ctr"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Homelands 9</a:t>
                      </a:r>
                      <a:endParaRPr/>
                    </a:p>
                  </a:txBody>
                  <a:tcPr marT="6350" marB="0" marR="6350" marL="63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Identify TWO materials needed to build longships:</a:t>
                      </a:r>
                      <a:endParaRPr/>
                    </a:p>
                  </a:txBody>
                  <a:tcPr marT="6350" marB="0" marR="6350" marL="63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wool / wood</a:t>
                      </a:r>
                      <a:endParaRPr/>
                    </a:p>
                  </a:txBody>
                  <a:tcPr marT="6350" marB="0" marR="6350" marL="63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520600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14</a:t>
                      </a:r>
                      <a:endParaRPr/>
                    </a:p>
                  </a:txBody>
                  <a:tcPr marT="72000" marB="72000" marR="9525" marL="72000" anchor="ctr"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Homelands 6</a:t>
                      </a:r>
                      <a:endParaRPr/>
                    </a:p>
                  </a:txBody>
                  <a:tcPr marT="6350" marB="0" marR="6350" marL="63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Give TWO pieces of evidence for Viking queer identities:</a:t>
                      </a:r>
                      <a:endParaRPr/>
                    </a:p>
                  </a:txBody>
                  <a:tcPr marT="6350" marB="0" marR="6350" marL="63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Odin had a queer identity / laws against same-sex relationships suggest they must have been fairly common / Male bodies were sometimes buried in women’s clothing</a:t>
                      </a:r>
                      <a:endParaRPr/>
                    </a:p>
                  </a:txBody>
                  <a:tcPr marT="6350" marB="0" marR="6350" marL="63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520600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15</a:t>
                      </a:r>
                      <a:endParaRPr/>
                    </a:p>
                  </a:txBody>
                  <a:tcPr marT="72000" marB="72000" marR="9525" marL="72000" anchor="ctr"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Homelands 10</a:t>
                      </a:r>
                      <a:endParaRPr/>
                    </a:p>
                  </a:txBody>
                  <a:tcPr marT="6350" marB="0" marR="6350" marL="63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Name THREE places that traded with Birka:</a:t>
                      </a:r>
                      <a:endParaRPr/>
                    </a:p>
                  </a:txBody>
                  <a:tcPr marT="6350" marB="0" marR="6350" marL="63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inland Sweden / Finland / Germany / England / Francia / Denmark / Norway</a:t>
                      </a:r>
                      <a:endParaRPr/>
                    </a:p>
                  </a:txBody>
                  <a:tcPr marT="6350" marB="0" marR="6350" marL="63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520600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16</a:t>
                      </a:r>
                      <a:endParaRPr/>
                    </a:p>
                  </a:txBody>
                  <a:tcPr marT="72000" marB="72000" marR="9525" marL="72000" anchor="ctr"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Homelands 10</a:t>
                      </a:r>
                      <a:endParaRPr/>
                    </a:p>
                  </a:txBody>
                  <a:tcPr marT="6350" marB="0" marR="6350" marL="63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Give FIVE goods that were traded in Birka:</a:t>
                      </a:r>
                      <a:endParaRPr/>
                    </a:p>
                  </a:txBody>
                  <a:tcPr marT="6350" marB="0" marR="6350" marL="63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Furs, iron goods, clothing, jewellery, and pottery</a:t>
                      </a:r>
                      <a:endParaRPr/>
                    </a:p>
                  </a:txBody>
                  <a:tcPr marT="6350" marB="0" marR="6350" marL="63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520600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17</a:t>
                      </a:r>
                      <a:endParaRPr/>
                    </a:p>
                  </a:txBody>
                  <a:tcPr marT="72000" marB="72000" marR="9525" marL="72000" anchor="ctr"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Homelands 10</a:t>
                      </a:r>
                      <a:endParaRPr/>
                    </a:p>
                  </a:txBody>
                  <a:tcPr marT="6350" marB="0" marR="6350" marL="63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Name THREE Viking gods:</a:t>
                      </a:r>
                      <a:endParaRPr/>
                    </a:p>
                  </a:txBody>
                  <a:tcPr marT="6350" marB="0" marR="6350" marL="63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Odin / Thor / Freya</a:t>
                      </a:r>
                      <a:endParaRPr/>
                    </a:p>
                  </a:txBody>
                  <a:tcPr marT="6350" marB="0" marR="6350" marL="63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520600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18</a:t>
                      </a:r>
                      <a:endParaRPr/>
                    </a:p>
                  </a:txBody>
                  <a:tcPr marT="72000" marB="72000" marR="9525" marL="72000" anchor="ctr"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Homelands 11</a:t>
                      </a:r>
                      <a:endParaRPr/>
                    </a:p>
                  </a:txBody>
                  <a:tcPr marT="6350" marB="0" marR="6350" marL="63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What did the Vikings believe happened after death?</a:t>
                      </a:r>
                      <a:endParaRPr/>
                    </a:p>
                  </a:txBody>
                  <a:tcPr marT="6350" marB="0" marR="6350" marL="63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Warriors who died in battle went to Valhalla / everyone else went to Hel</a:t>
                      </a:r>
                      <a:endParaRPr/>
                    </a:p>
                  </a:txBody>
                  <a:tcPr marT="6350" marB="0" marR="6350" marL="63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520600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19</a:t>
                      </a:r>
                      <a:endParaRPr/>
                    </a:p>
                  </a:txBody>
                  <a:tcPr marT="72000" marB="72000" marR="9525" marL="72000" anchor="ctr"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Homelands 11</a:t>
                      </a:r>
                      <a:endParaRPr/>
                    </a:p>
                  </a:txBody>
                  <a:tcPr marT="6350" marB="0" marR="6350" marL="63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Give TWO ways in which the Vikings worshipped their gods:</a:t>
                      </a:r>
                      <a:endParaRPr/>
                    </a:p>
                  </a:txBody>
                  <a:tcPr marT="6350" marB="0" marR="6350" marL="63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wore jewellery with symbols of the gods / blot (sacrifices) - humans, animals, weapons </a:t>
                      </a:r>
                      <a:endParaRPr/>
                    </a:p>
                  </a:txBody>
                  <a:tcPr marT="6350" marB="0" marR="6350" marL="63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520600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20</a:t>
                      </a:r>
                      <a:endParaRPr/>
                    </a:p>
                  </a:txBody>
                  <a:tcPr marT="72000" marB="72000" marR="9525" marL="72000" anchor="ctr"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Homelands 11</a:t>
                      </a:r>
                      <a:endParaRPr/>
                    </a:p>
                  </a:txBody>
                  <a:tcPr marT="6350" marB="0" marR="6350" marL="63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Give ONE feature of Viking burial:</a:t>
                      </a:r>
                      <a:endParaRPr/>
                    </a:p>
                  </a:txBody>
                  <a:tcPr marT="6350" marB="0" marR="6350" marL="63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Burial mounds / grave goods</a:t>
                      </a:r>
                      <a:endParaRPr/>
                    </a:p>
                  </a:txBody>
                  <a:tcPr marT="6350" marB="0" marR="6350" marL="63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520600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21</a:t>
                      </a:r>
                      <a:endParaRPr/>
                    </a:p>
                  </a:txBody>
                  <a:tcPr marT="72000" marB="72000" marR="9525" marL="72000" anchor="ctr"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Volga Vikings 14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Name the first TWO rivers that the Vikings travelled down in the East: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the River Neva / the River Volkhov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520600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22</a:t>
                      </a:r>
                      <a:endParaRPr/>
                    </a:p>
                  </a:txBody>
                  <a:tcPr marT="72000" marB="72000" marR="9525" marL="72000" anchor="ctr"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Volga Vikings 14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Name the Rus trading town on the banks of the Volkhov River: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Staraya Ladoga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520600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23</a:t>
                      </a:r>
                      <a:endParaRPr/>
                    </a:p>
                  </a:txBody>
                  <a:tcPr marT="72000" marB="72000" marR="9525" marL="72000" anchor="ctr"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Volga Vikings 15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What did the Vikings trade with the Slavs in Russia?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Furs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520600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24</a:t>
                      </a:r>
                      <a:endParaRPr/>
                    </a:p>
                  </a:txBody>
                  <a:tcPr marT="72000" marB="72000" marR="9525" marL="72000" anchor="ctr"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Volga Vikings 15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How did the Vikings travel from the Volkhov to the Dneiper?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By portage (hauling their boats overland)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520600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25</a:t>
                      </a:r>
                      <a:endParaRPr/>
                    </a:p>
                  </a:txBody>
                  <a:tcPr marT="72000" marB="72000" marR="9525" marL="72000" anchor="ctr"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Volga Vikings 15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When did the Volga Vikings begin to settle in Russia?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Around 850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</a:tbl>
          </a:graphicData>
        </a:graphic>
      </p:graphicFrame>
      <p:sp>
        <p:nvSpPr>
          <p:cNvPr id="177" name="Google Shape;177;p15"/>
          <p:cNvSpPr txBox="1"/>
          <p:nvPr/>
        </p:nvSpPr>
        <p:spPr>
          <a:xfrm>
            <a:off x="3444240" y="273886"/>
            <a:ext cx="8747760" cy="163121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80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rPr>
              <a:t>GCSE HISTORY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720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rPr>
              <a:t>Viking Expansion</a:t>
            </a:r>
            <a:endParaRPr/>
          </a:p>
        </p:txBody>
      </p:sp>
      <p:sp>
        <p:nvSpPr>
          <p:cNvPr id="178" name="Google Shape;178;p15"/>
          <p:cNvSpPr/>
          <p:nvPr/>
        </p:nvSpPr>
        <p:spPr>
          <a:xfrm>
            <a:off x="0" y="-17906"/>
            <a:ext cx="3637280" cy="221599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1380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rPr>
              <a:t>100</a:t>
            </a:r>
            <a:endParaRPr sz="13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82" name="Shape 1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83" name="Google Shape;183;p16"/>
          <p:cNvGraphicFramePr/>
          <p:nvPr/>
        </p:nvGraphicFramePr>
        <p:xfrm>
          <a:off x="0" y="0"/>
          <a:ext cx="3000000" cy="3000000"/>
        </p:xfrm>
        <a:graphic>
          <a:graphicData uri="http://schemas.openxmlformats.org/drawingml/2006/table">
            <a:tbl>
              <a:tblPr bandRow="1" firstRow="1">
                <a:noFill/>
                <a:tableStyleId>{35334776-B2BB-4155-8E19-82FD0A5B2EA8}</a:tableStyleId>
              </a:tblPr>
              <a:tblGrid>
                <a:gridCol w="407200"/>
                <a:gridCol w="1198075"/>
                <a:gridCol w="5019875"/>
                <a:gridCol w="5566850"/>
              </a:tblGrid>
              <a:tr h="425950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#</a:t>
                      </a:r>
                      <a:endParaRPr/>
                    </a:p>
                  </a:txBody>
                  <a:tcPr marT="72000" marB="72000" marR="9525" marL="72000" anchor="ctr"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Topic</a:t>
                      </a:r>
                      <a:endParaRPr/>
                    </a:p>
                  </a:txBody>
                  <a:tcPr marT="72000" marB="72000" marR="9525" marL="7200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Question</a:t>
                      </a:r>
                      <a:endParaRPr/>
                    </a:p>
                  </a:txBody>
                  <a:tcPr marT="72000" marB="72000" marR="9525" marL="7200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Answer</a:t>
                      </a:r>
                      <a:endParaRPr/>
                    </a:p>
                  </a:txBody>
                  <a:tcPr marT="72000" marB="72000" marR="9525" marL="7200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633200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26</a:t>
                      </a:r>
                      <a:endParaRPr/>
                    </a:p>
                  </a:txBody>
                  <a:tcPr marT="9525" marB="0" marR="9525" marL="9525" anchor="ctr"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Volga Vikings 15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The Vikings assimilated with the Slavs. What does this mean?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The Vikings became similar to the Slavs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633200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27</a:t>
                      </a:r>
                      <a:endParaRPr/>
                    </a:p>
                  </a:txBody>
                  <a:tcPr marT="9525" marB="0" marR="9525" marL="9525" anchor="ctr"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Volga Vikings 15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Give TWO ways in which the Vikings assimilated with the Slavs: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learnt to speak Slavic / intermarriage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633200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28</a:t>
                      </a:r>
                      <a:endParaRPr/>
                    </a:p>
                  </a:txBody>
                  <a:tcPr marT="9525" marB="0" marR="9525" marL="9525" anchor="ctr"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Volga Vikings 15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Name a ruler of the Rus: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Olga of Kiev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633200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29</a:t>
                      </a:r>
                      <a:endParaRPr/>
                    </a:p>
                  </a:txBody>
                  <a:tcPr marT="9525" marB="0" marR="9525" marL="9525" anchor="ctr"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Volga Vikings 16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Describe the route the Vikings took to Baghdad: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Sailed down the River Volga, across the Caspian Sea, and travelled by camel to Baghdad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633200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30</a:t>
                      </a:r>
                      <a:endParaRPr/>
                    </a:p>
                  </a:txBody>
                  <a:tcPr marT="9525" marB="0" marR="9525" marL="9525" anchor="ctr"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Volga Vikings 16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Which empire dominated the Arab World?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the Abbasid Empire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633200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31</a:t>
                      </a:r>
                      <a:endParaRPr/>
                    </a:p>
                  </a:txBody>
                  <a:tcPr marT="9525" marB="0" marR="9525" marL="9525" anchor="ctr"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Volga Vikings 16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What was the largest city in the Arab World?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Baghdad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633200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32</a:t>
                      </a:r>
                      <a:endParaRPr/>
                    </a:p>
                  </a:txBody>
                  <a:tcPr marT="9525" marB="0" marR="9525" marL="9525" anchor="ctr"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Volga Vikings 16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What did the Vikings trade in the bazaars of Baghdad?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The Vikings traded thralls for silver dirhams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633200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33</a:t>
                      </a:r>
                      <a:endParaRPr/>
                    </a:p>
                  </a:txBody>
                  <a:tcPr marT="9525" marB="0" marR="9525" marL="9525" anchor="ctr"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Volga Vikings 16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What did the Vikings use silver dirhams for?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To trade for other goods / to melt down into jewellery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633200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34</a:t>
                      </a:r>
                      <a:endParaRPr/>
                    </a:p>
                  </a:txBody>
                  <a:tcPr marT="9525" marB="0" marR="9525" marL="9525" anchor="ctr"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Volga Vikings 16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Describe the 913 raid on Baku: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over 500 Rus ships raided Baku and thousands of people were enslaved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633200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35</a:t>
                      </a:r>
                      <a:endParaRPr/>
                    </a:p>
                  </a:txBody>
                  <a:tcPr marT="9525" marB="0" marR="9525" marL="9525" anchor="ctr"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Volga Vikings 17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Describe the route the Vikings took to the Byzantine Empire: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Sailed down the Neva and Volkhov rivers to reach the River Dneiper then across the Black Sea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633200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36</a:t>
                      </a:r>
                      <a:endParaRPr/>
                    </a:p>
                  </a:txBody>
                  <a:tcPr marT="9525" marB="0" marR="9525" marL="9525" anchor="ctr"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Volga Vikings 17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What was the capital of the Byzantine Empire?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Constantinople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633200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37</a:t>
                      </a:r>
                      <a:endParaRPr/>
                    </a:p>
                  </a:txBody>
                  <a:tcPr marT="9525" marB="0" marR="9525" marL="9525" anchor="ctr"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Volga Vikings 17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What did the Vikings use silk for?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to line clothing for high status individuals such as jarls or kings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633200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38</a:t>
                      </a:r>
                      <a:endParaRPr/>
                    </a:p>
                  </a:txBody>
                  <a:tcPr marT="9525" marB="0" marR="9525" marL="9525" anchor="ctr"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Volga Vikings 17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Give ONE feature of the 941 Rus raid on Constantinople: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defeated by the Byzantine’s Greek Fire (burning oil)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633200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39</a:t>
                      </a:r>
                      <a:endParaRPr/>
                    </a:p>
                  </a:txBody>
                  <a:tcPr marT="9525" marB="0" marR="9525" marL="9525" anchor="ctr"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Volga Vikings 17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Descibe the Rus-Byzantine Treaty: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banned the Rus from entering Constantinople with weapons / gave the Rus trading privileges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633200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40</a:t>
                      </a:r>
                      <a:endParaRPr/>
                    </a:p>
                  </a:txBody>
                  <a:tcPr marT="9525" marB="0" marR="9525" marL="9525" anchor="ctr"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Volga Vikings 17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What was the Varangian Guard?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the Rus warriors who formed the Byzantine emperor's bodyguard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633200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41</a:t>
                      </a:r>
                      <a:endParaRPr/>
                    </a:p>
                  </a:txBody>
                  <a:tcPr marT="9525" marB="0" marR="9525" marL="9525" anchor="ctr"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The West 19</a:t>
                      </a:r>
                      <a:endParaRPr/>
                    </a:p>
                  </a:txBody>
                  <a:tcPr marT="9525" marB="0" marR="9525" marL="9525" anchor="b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What was so important about the year 793?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The first Viking raid on Lindisfarne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633200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42</a:t>
                      </a:r>
                      <a:endParaRPr/>
                    </a:p>
                  </a:txBody>
                  <a:tcPr marT="9525" marB="0" marR="9525" marL="9525" anchor="ctr"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The West 20</a:t>
                      </a:r>
                      <a:endParaRPr/>
                    </a:p>
                  </a:txBody>
                  <a:tcPr marT="9525" marB="0" marR="9525" marL="9525" anchor="b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What is portable wealth?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Valuable goods that could be stolen, like gold and silver candle sticks, plates, and expensive books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633200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43</a:t>
                      </a:r>
                      <a:endParaRPr/>
                    </a:p>
                  </a:txBody>
                  <a:tcPr marT="9525" marB="0" marR="9525" marL="9525" anchor="ctr"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The West 20</a:t>
                      </a:r>
                      <a:endParaRPr/>
                    </a:p>
                  </a:txBody>
                  <a:tcPr marT="9525" marB="0" marR="9525" marL="9525" anchor="b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Give TWO features of raiding in England between 793-850: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2-3 ships / hit and run attacks / targetted monasteries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633200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44</a:t>
                      </a:r>
                      <a:endParaRPr/>
                    </a:p>
                  </a:txBody>
                  <a:tcPr marT="9525" marB="0" marR="9525" marL="9525" anchor="ctr"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The West 20</a:t>
                      </a:r>
                      <a:endParaRPr/>
                    </a:p>
                  </a:txBody>
                  <a:tcPr marT="9525" marB="0" marR="9525" marL="9525" anchor="b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Give THREE ways in which raids of England changed after 850: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targetted inland towns like London / hundreds of ships / overwintering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633200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45</a:t>
                      </a:r>
                      <a:endParaRPr/>
                    </a:p>
                  </a:txBody>
                  <a:tcPr marT="9525" marB="0" marR="9525" marL="9525" anchor="ctr"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The West 21</a:t>
                      </a:r>
                      <a:endParaRPr/>
                    </a:p>
                  </a:txBody>
                  <a:tcPr marT="9525" marB="0" marR="9525" marL="9525" anchor="b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Give FIVE theories about why the Vikings raided in the west: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Lack of fertile land in Norway / longships / vulnerable monasteries / England was weak and divided / shortage of women in the homelands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633200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46</a:t>
                      </a:r>
                      <a:endParaRPr/>
                    </a:p>
                  </a:txBody>
                  <a:tcPr marT="9525" marB="0" marR="9525" marL="9525" anchor="ctr"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The West 22</a:t>
                      </a:r>
                      <a:endParaRPr/>
                    </a:p>
                  </a:txBody>
                  <a:tcPr marT="9525" marB="0" marR="9525" marL="9525" anchor="b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What was a lid?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a close-knit group of Viking warriors who formed the crew of one longship</a:t>
                      </a:r>
                      <a:endParaRPr b="0" i="0" sz="1400" u="none" strike="noStrike">
                        <a:solidFill>
                          <a:srgbClr val="000000"/>
                        </a:solidFill>
                        <a:latin typeface="Trebuchet MS"/>
                        <a:ea typeface="Trebuchet MS"/>
                        <a:cs typeface="Trebuchet MS"/>
                        <a:sym typeface="Trebuchet MS"/>
                      </a:endParaRPr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633200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47</a:t>
                      </a:r>
                      <a:endParaRPr/>
                    </a:p>
                  </a:txBody>
                  <a:tcPr marT="9525" marB="0" marR="9525" marL="9525" anchor="ctr"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The West 22</a:t>
                      </a:r>
                      <a:endParaRPr/>
                    </a:p>
                  </a:txBody>
                  <a:tcPr marT="9525" marB="0" marR="9525" marL="9525" anchor="b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Give FOUR Viking weapons: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Axes / spears / swords / wooden shields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633200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48</a:t>
                      </a:r>
                      <a:endParaRPr/>
                    </a:p>
                  </a:txBody>
                  <a:tcPr marT="9525" marB="0" marR="9525" marL="9525" anchor="ctr"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The West 22</a:t>
                      </a:r>
                      <a:endParaRPr/>
                    </a:p>
                  </a:txBody>
                  <a:tcPr marT="9525" marB="0" marR="9525" marL="9525" anchor="b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Give THREE Viking battle tactics: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Shield wall / berserkers / blood eagle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633200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49</a:t>
                      </a:r>
                      <a:endParaRPr/>
                    </a:p>
                  </a:txBody>
                  <a:tcPr marT="9525" marB="0" marR="9525" marL="9525" anchor="ctr"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The West 23</a:t>
                      </a:r>
                      <a:endParaRPr/>
                    </a:p>
                  </a:txBody>
                  <a:tcPr marT="9525" marB="0" marR="9525" marL="9525" anchor="b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Give TWO features of the Great Heathen Army: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arrived in 865 / led by Guthrum / conquered Northumbria, Mercia, and East Anglia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633200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50</a:t>
                      </a:r>
                      <a:endParaRPr/>
                    </a:p>
                  </a:txBody>
                  <a:tcPr marT="9525" marB="0" marR="9525" marL="9525" anchor="ctr"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The West 23</a:t>
                      </a:r>
                      <a:endParaRPr/>
                    </a:p>
                  </a:txBody>
                  <a:tcPr marT="9525" marB="0" marR="9525" marL="9525" anchor="b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Describe the Battle of Edington: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878 / King Alfred of Wessex defeated Guthrum / led to the Treaty of Wedmore</a:t>
                      </a:r>
                      <a:endParaRPr b="0" i="0" sz="1400" u="none" strike="noStrike">
                        <a:solidFill>
                          <a:srgbClr val="000000"/>
                        </a:solidFill>
                        <a:latin typeface="Trebuchet MS"/>
                        <a:ea typeface="Trebuchet MS"/>
                        <a:cs typeface="Trebuchet MS"/>
                        <a:sym typeface="Trebuchet MS"/>
                      </a:endParaRPr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87" name="Shape 1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88" name="Google Shape;188;p17"/>
          <p:cNvGraphicFramePr/>
          <p:nvPr/>
        </p:nvGraphicFramePr>
        <p:xfrm>
          <a:off x="0" y="0"/>
          <a:ext cx="3000000" cy="3000000"/>
        </p:xfrm>
        <a:graphic>
          <a:graphicData uri="http://schemas.openxmlformats.org/drawingml/2006/table">
            <a:tbl>
              <a:tblPr bandRow="1" firstRow="1">
                <a:noFill/>
                <a:tableStyleId>{35334776-B2BB-4155-8E19-82FD0A5B2EA8}</a:tableStyleId>
              </a:tblPr>
              <a:tblGrid>
                <a:gridCol w="407200"/>
                <a:gridCol w="1288250"/>
                <a:gridCol w="4929700"/>
                <a:gridCol w="5566850"/>
              </a:tblGrid>
              <a:tr h="421400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#</a:t>
                      </a:r>
                      <a:endParaRPr/>
                    </a:p>
                  </a:txBody>
                  <a:tcPr marT="72000" marB="72000" marR="9525" marL="72000" anchor="ctr"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Topic</a:t>
                      </a:r>
                      <a:endParaRPr/>
                    </a:p>
                  </a:txBody>
                  <a:tcPr marT="72000" marB="72000" marR="9525" marL="7200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Question</a:t>
                      </a:r>
                      <a:endParaRPr/>
                    </a:p>
                  </a:txBody>
                  <a:tcPr marT="72000" marB="72000" marR="9525" marL="7200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Answer</a:t>
                      </a:r>
                      <a:endParaRPr/>
                    </a:p>
                  </a:txBody>
                  <a:tcPr marT="72000" marB="72000" marR="9525" marL="7200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633375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51</a:t>
                      </a:r>
                      <a:endParaRPr/>
                    </a:p>
                  </a:txBody>
                  <a:tcPr marT="9525" marB="0" marR="9525" marL="9525" anchor="ctr"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The West 23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Describe the Treaty of Alfred and Guthrum (Wedmore):</a:t>
                      </a:r>
                      <a:endParaRPr b="0" i="0" sz="1400" u="none" strike="noStrike">
                        <a:solidFill>
                          <a:srgbClr val="000000"/>
                        </a:solidFill>
                        <a:latin typeface="Trebuchet MS"/>
                        <a:ea typeface="Trebuchet MS"/>
                        <a:cs typeface="Trebuchet MS"/>
                        <a:sym typeface="Trebuchet MS"/>
                      </a:endParaRPr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878 / Alfred allowed the Vikings to settle in the Danelaw / Guthrum agreed to be baptised and convert to Christianity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633375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52</a:t>
                      </a:r>
                      <a:endParaRPr/>
                    </a:p>
                  </a:txBody>
                  <a:tcPr marT="9525" marB="0" marR="9525" marL="9525" anchor="ctr"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The West 26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Name THREE countries in western Europe where the Viking raided: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England / France / Ireland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633375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53</a:t>
                      </a:r>
                      <a:endParaRPr/>
                    </a:p>
                  </a:txBody>
                  <a:tcPr marT="9525" marB="0" marR="9525" marL="9525" anchor="ctr"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The West 28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Give ONE way in which Viking activity in the Scottish Islands was different to in England: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No assimilation / no raids on monasteries / the Picts were wiped out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633375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54</a:t>
                      </a:r>
                      <a:endParaRPr/>
                    </a:p>
                  </a:txBody>
                  <a:tcPr marT="9525" marB="0" marR="9525" marL="9525" anchor="ctr"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The West 29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Give ONE way in which Viking activity in Ireland was different to in England: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the Irish successfully expelled the Vikings from Ireland in 1014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633375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55</a:t>
                      </a:r>
                      <a:endParaRPr/>
                    </a:p>
                  </a:txBody>
                  <a:tcPr marT="9525" marB="0" marR="9525" marL="9525" anchor="ctr"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The West 29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Give TWO features of Viking raiding in Ireland: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raided monasteries / overwintered in Dublin / captured thralls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633375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56</a:t>
                      </a:r>
                      <a:endParaRPr/>
                    </a:p>
                  </a:txBody>
                  <a:tcPr marT="9525" marB="0" marR="9525" marL="9525" anchor="ctr"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The West 29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What was so significant about Brian Boru?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He was the king who united the Irish chieftans and expelled the Vikings from Ireland in 1014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633375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57</a:t>
                      </a:r>
                      <a:endParaRPr/>
                    </a:p>
                  </a:txBody>
                  <a:tcPr marT="9525" marB="0" marR="9525" marL="9525" anchor="ctr"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The West 30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Give TWO features of Viking raiding in France: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raided monasteries / sailed up the River Seine to attack Paris 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633375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58</a:t>
                      </a:r>
                      <a:endParaRPr/>
                    </a:p>
                  </a:txBody>
                  <a:tcPr marT="9525" marB="0" marR="9525" marL="9525" anchor="ctr"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The West 30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Describe TWO ways in which French kings stopped Viking raids: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Charles the Bald constructed fortified bridges / Charles the Simple gave Rollo control of an area of northern France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633375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59</a:t>
                      </a:r>
                      <a:endParaRPr/>
                    </a:p>
                  </a:txBody>
                  <a:tcPr marT="9525" marB="0" marR="9525" marL="9525" anchor="ctr"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The West 30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Who was Rollo?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A Viking leader who was invited to settle in Normandy to protect France from other Viking attacks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633375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60</a:t>
                      </a:r>
                      <a:endParaRPr/>
                    </a:p>
                  </a:txBody>
                  <a:tcPr marT="9525" marB="0" marR="9525" marL="9525" anchor="ctr"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The West 30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Give ONE feature of Viking settlement in France: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led by Rollo / invited to settled / assimilated with the French / became Normans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633375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61</a:t>
                      </a:r>
                      <a:endParaRPr/>
                    </a:p>
                  </a:txBody>
                  <a:tcPr marT="9525" marB="0" marR="9525" marL="9525" anchor="ctr"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The West 24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What did the Viking camp at Torksey suggest about the Great Heathen Army?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contained thousands of people / women and children moved with the army / traded and manufacted goods / maybe 50,000 people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633375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62</a:t>
                      </a:r>
                      <a:endParaRPr/>
                    </a:p>
                  </a:txBody>
                  <a:tcPr marT="9525" marB="0" marR="9525" marL="9525" anchor="ctr"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The West 24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What did the Viking camp at Repton suggest about the Great Heathen Army?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a few hundred young men / main activity was fighting / small scale settlement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633375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63</a:t>
                      </a:r>
                      <a:endParaRPr/>
                    </a:p>
                  </a:txBody>
                  <a:tcPr marT="9525" marB="0" marR="9525" marL="9525" anchor="ctr"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The West 24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Give TWO legacies of Viking settlement in the Danelaw: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English place names have Norse endings such as -ness and -by /  Norse words have entered the English language, such as egg, daughter, and ball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633375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64</a:t>
                      </a:r>
                      <a:endParaRPr/>
                    </a:p>
                  </a:txBody>
                  <a:tcPr marT="9525" marB="0" marR="9525" marL="9525" anchor="ctr"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The West 25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Describe Jorvik's trading connections: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The River Ribble brought goods such as walrus ivory from Ireland and the Atlantic / The River Ouse brought goods such as silk from Scandinavia and beyond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633375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65</a:t>
                      </a:r>
                      <a:endParaRPr/>
                    </a:p>
                  </a:txBody>
                  <a:tcPr marT="9525" marB="0" marR="9525" marL="9525" anchor="ctr"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The West 25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Give TWO features of living conditions in Jorvik: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cramped and overcrowded / outdoor latrines / small wooden houses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633375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66</a:t>
                      </a:r>
                      <a:endParaRPr/>
                    </a:p>
                  </a:txBody>
                  <a:tcPr marT="9525" marB="0" marR="9525" marL="9525" anchor="ctr"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The West 25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Give TWO ways in which the Vikings assimilated with the English: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intermarriage / converting to Christianity / minting coins like English kings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633375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67</a:t>
                      </a:r>
                      <a:endParaRPr/>
                    </a:p>
                  </a:txBody>
                  <a:tcPr marT="9525" marB="0" marR="9525" marL="9525" anchor="ctr"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The West 25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What do the Jorvik coins tell us about Viking religion?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They converted to Christianity but kept their old gods like Odin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633375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68</a:t>
                      </a:r>
                      <a:endParaRPr/>
                    </a:p>
                  </a:txBody>
                  <a:tcPr marT="9525" marB="0" marR="9525" marL="9525" anchor="ctr"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The West 26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Where did the Vikings settle first, Normany or Iceland?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Iceland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633375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69</a:t>
                      </a:r>
                      <a:endParaRPr/>
                    </a:p>
                  </a:txBody>
                  <a:tcPr marT="9525" marB="0" marR="9525" marL="9525" anchor="ctr"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The West 26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Where did the Vikings settle first, North America or Normandy?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Normandy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633375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70</a:t>
                      </a:r>
                      <a:endParaRPr/>
                    </a:p>
                  </a:txBody>
                  <a:tcPr marT="9525" marB="0" marR="9525" marL="9525" anchor="ctr"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The West 28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Name two groups of Scottish Islands where the Vikings settled: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Shetland Islands / Orkney Islands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633375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71</a:t>
                      </a:r>
                      <a:endParaRPr/>
                    </a:p>
                  </a:txBody>
                  <a:tcPr marT="9525" marB="0" marR="9525" marL="9525" anchor="ctr"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The West 28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Who were the Picts?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people who lived on the Scottish Islands for centuries before Norse settlement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633375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72</a:t>
                      </a:r>
                      <a:endParaRPr/>
                    </a:p>
                  </a:txBody>
                  <a:tcPr marT="9525" marB="0" marR="9525" marL="9525" anchor="ctr"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The West 28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What happened in the Pictish Genocide?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The Vikings wiped out the Picts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633375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73</a:t>
                      </a:r>
                      <a:endParaRPr/>
                    </a:p>
                  </a:txBody>
                  <a:tcPr marT="9525" marB="0" marR="9525" marL="9525" anchor="ctr"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The West 28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What is the evidence for the Pictish Genocide?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all of the place names on the islands are Norse place names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633375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74</a:t>
                      </a:r>
                      <a:endParaRPr/>
                    </a:p>
                  </a:txBody>
                  <a:tcPr marT="9525" marB="0" marR="9525" marL="9525" anchor="ctr"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The West 27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Name THREE Viking colonies in the North Atlantic: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Iceland / Greenland / North America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633375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75</a:t>
                      </a:r>
                      <a:endParaRPr/>
                    </a:p>
                  </a:txBody>
                  <a:tcPr marT="9525" marB="0" marR="9525" marL="9525" anchor="ctr"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The West 31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Give TWO successes of Viking settlement in Iceland: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hunted walrus / ruled by the Althing / used a base for colonisation / settlement lasted until now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92" name="Shape 1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93" name="Google Shape;193;p18"/>
          <p:cNvGraphicFramePr/>
          <p:nvPr/>
        </p:nvGraphicFramePr>
        <p:xfrm>
          <a:off x="0" y="0"/>
          <a:ext cx="3000000" cy="3000000"/>
        </p:xfrm>
        <a:graphic>
          <a:graphicData uri="http://schemas.openxmlformats.org/drawingml/2006/table">
            <a:tbl>
              <a:tblPr bandRow="1" firstRow="1">
                <a:noFill/>
                <a:tableStyleId>{35334776-B2BB-4155-8E19-82FD0A5B2EA8}</a:tableStyleId>
              </a:tblPr>
              <a:tblGrid>
                <a:gridCol w="407200"/>
                <a:gridCol w="1288250"/>
                <a:gridCol w="4929700"/>
                <a:gridCol w="5566850"/>
              </a:tblGrid>
              <a:tr h="418275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#</a:t>
                      </a:r>
                      <a:endParaRPr/>
                    </a:p>
                  </a:txBody>
                  <a:tcPr marT="72000" marB="72000" marR="9525" marL="72000" anchor="ctr"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Topic</a:t>
                      </a:r>
                      <a:endParaRPr/>
                    </a:p>
                  </a:txBody>
                  <a:tcPr marT="72000" marB="72000" marR="9525" marL="7200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Question</a:t>
                      </a:r>
                      <a:endParaRPr/>
                    </a:p>
                  </a:txBody>
                  <a:tcPr marT="72000" marB="72000" marR="9525" marL="7200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Answer</a:t>
                      </a:r>
                      <a:endParaRPr/>
                    </a:p>
                  </a:txBody>
                  <a:tcPr marT="72000" marB="72000" marR="9525" marL="7200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633500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Trebuchet MS"/>
                        <a:buNone/>
                      </a:pPr>
                      <a:r>
                        <a:rPr b="1" i="0" lang="en-GB" sz="1400" u="none" cap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76</a:t>
                      </a:r>
                      <a:endParaRPr/>
                    </a:p>
                  </a:txBody>
                  <a:tcPr marT="9525" marB="0" marR="9525" marL="9525" anchor="ctr"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The West 31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Give TWO problems facing Viking settlers in Iceland: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first generation of settlers used up all the trees / wood had to be imported / tension between Christian and pagan settlers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633500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Trebuchet MS"/>
                        <a:buNone/>
                      </a:pPr>
                      <a:r>
                        <a:rPr b="1" i="0" lang="en-GB" sz="1400" u="none" cap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77</a:t>
                      </a:r>
                      <a:endParaRPr/>
                    </a:p>
                  </a:txBody>
                  <a:tcPr marT="9525" marB="0" marR="9525" marL="9525" anchor="ctr"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The West 32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Give TWO successes of Viking settlement in Greenland: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southern and western coasts provided more fertile land / hunted polar bears and walrus / lasted 500 years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633500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Trebuchet MS"/>
                        <a:buNone/>
                      </a:pPr>
                      <a:r>
                        <a:rPr b="1" i="0" lang="en-GB" sz="1400" u="none" cap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78</a:t>
                      </a:r>
                      <a:endParaRPr/>
                    </a:p>
                  </a:txBody>
                  <a:tcPr marT="9525" marB="0" marR="9525" marL="9525" anchor="ctr"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The West 32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Give TWO problems facing Viking settlers in Greenland: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always relied on imports / settlement failed in the 15th century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633500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Trebuchet MS"/>
                        <a:buNone/>
                      </a:pPr>
                      <a:r>
                        <a:rPr b="1" i="0" lang="en-GB" sz="1400" u="none" cap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79</a:t>
                      </a:r>
                      <a:endParaRPr/>
                    </a:p>
                  </a:txBody>
                  <a:tcPr marT="9525" marB="0" marR="9525" marL="9525" anchor="ctr"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The West 33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Give ONE success of Viking settlement in North America: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At first, Leif Eriksson and his Vikings traded peacefully with the Native Americans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633500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Trebuchet MS"/>
                        <a:buNone/>
                      </a:pPr>
                      <a:r>
                        <a:rPr b="1" i="0" lang="en-GB" sz="1400" u="none" cap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80</a:t>
                      </a:r>
                      <a:endParaRPr/>
                    </a:p>
                  </a:txBody>
                  <a:tcPr marT="9525" marB="0" marR="9525" marL="9525" anchor="ctr"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The West 33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Give TWO problems facing Viking settlers in North America: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no evidence that the Vikings were ever able to grow crops / relations with the Native Americans deteriorated  / settlement failed after 20 years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633500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Trebuchet MS"/>
                        <a:buNone/>
                      </a:pPr>
                      <a:r>
                        <a:rPr b="1" i="0" lang="en-GB" sz="1400" u="none" cap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81</a:t>
                      </a:r>
                      <a:endParaRPr/>
                    </a:p>
                  </a:txBody>
                  <a:tcPr marT="9525" marB="0" marR="9525" marL="9525" anchor="ctr"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Kings 34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Give the names of the three Viking kings in order: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Harald Bluetooth / Svein Forkbeard / Cnut the Great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633500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Trebuchet MS"/>
                        <a:buNone/>
                      </a:pPr>
                      <a:r>
                        <a:rPr b="1" i="0" lang="en-GB" sz="1400" u="none" cap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82</a:t>
                      </a:r>
                      <a:endParaRPr/>
                    </a:p>
                  </a:txBody>
                  <a:tcPr marT="9525" marB="0" marR="9525" marL="9525" anchor="ctr"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Kings 35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Give THREE achievements of Harald Bluetooth: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Converted Denmark to Christianity / built five wooden  Trelleborg forts / Danevirke / Ravning Enge Bridge / rebuilt Jelling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633500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Trebuchet MS"/>
                        <a:buNone/>
                      </a:pPr>
                      <a:r>
                        <a:rPr b="1" i="0" lang="en-GB" sz="1400" u="none" cap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83</a:t>
                      </a:r>
                      <a:endParaRPr/>
                    </a:p>
                  </a:txBody>
                  <a:tcPr marT="9525" marB="0" marR="9525" marL="9525" anchor="ctr"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Kings 35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Give TWO ways in which Harald Bluetooth defended Denmark: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Danevirke / five large Trelleborg fortresses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633500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Trebuchet MS"/>
                        <a:buNone/>
                      </a:pPr>
                      <a:r>
                        <a:rPr b="1" i="0" lang="en-GB" sz="1400" u="none" cap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84</a:t>
                      </a:r>
                      <a:endParaRPr/>
                    </a:p>
                  </a:txBody>
                  <a:tcPr marT="9525" marB="0" marR="9525" marL="9525" anchor="ctr"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Kings 35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Give TWO ways in which Harald Bluetooth connected Denmark up: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rebuilt the capital at Jelling  / built the 760 metre Ravning Enge Bridge 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633500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Trebuchet MS"/>
                        <a:buNone/>
                      </a:pPr>
                      <a:r>
                        <a:rPr b="1" i="0" lang="en-GB" sz="1400" u="none" cap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85</a:t>
                      </a:r>
                      <a:endParaRPr/>
                    </a:p>
                  </a:txBody>
                  <a:tcPr marT="9525" marB="0" marR="9525" marL="9525" anchor="ctr"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Kings 35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Give ONE feature of Jelling before Harald's reign: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Pagan grave site / mounds / Gorm was buried here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633500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Trebuchet MS"/>
                        <a:buNone/>
                      </a:pPr>
                      <a:r>
                        <a:rPr b="1" i="0" lang="en-GB" sz="1400" u="none" cap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86</a:t>
                      </a:r>
                      <a:endParaRPr/>
                    </a:p>
                  </a:txBody>
                  <a:tcPr marT="9525" marB="0" marR="9525" marL="9525" anchor="ctr"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Kings 35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Give TWO ways in which Harald Bluetooth changed Jelling: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Built a church / reburied Gorm in the church / runestone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633500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Trebuchet MS"/>
                        <a:buNone/>
                      </a:pPr>
                      <a:r>
                        <a:rPr b="1" i="0" lang="en-GB" sz="1400" u="none" cap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87</a:t>
                      </a:r>
                      <a:endParaRPr/>
                    </a:p>
                  </a:txBody>
                  <a:tcPr marT="9525" marB="0" marR="9525" marL="9525" anchor="ctr"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Kings 35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Give TWO reasons why some Danes joined Svein's rebellion against Harald: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wanted to worship pagan Gods / resented tax and labour / projects were not effective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633500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Trebuchet MS"/>
                        <a:buNone/>
                      </a:pPr>
                      <a:r>
                        <a:rPr b="1" i="0" lang="en-GB" sz="1400" u="none" cap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88</a:t>
                      </a:r>
                      <a:endParaRPr/>
                    </a:p>
                  </a:txBody>
                  <a:tcPr marT="9525" marB="0" marR="9525" marL="9525" anchor="ctr"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Kings 36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Give TWO ways in which Svein Forkbeard consolidated Harald's achievements: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Tolerated pagan worship / minted coins / protected merchants / added part of Norway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633500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Trebuchet MS"/>
                        <a:buNone/>
                      </a:pPr>
                      <a:r>
                        <a:rPr b="1" i="0" lang="en-GB" sz="1400" u="none" cap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89</a:t>
                      </a:r>
                      <a:endParaRPr/>
                    </a:p>
                  </a:txBody>
                  <a:tcPr marT="9525" marB="0" marR="9525" marL="9525" anchor="ctr"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Kings 36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Give TWO ways in which Svein Forkbeard helped Denmark become wealthier: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Minted coins to encourage trade / protected merchants / danegeld from England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633500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Trebuchet MS"/>
                        <a:buNone/>
                      </a:pPr>
                      <a:r>
                        <a:rPr b="1" i="0" lang="en-GB" sz="1400" u="none" cap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90</a:t>
                      </a:r>
                      <a:endParaRPr/>
                    </a:p>
                  </a:txBody>
                  <a:tcPr marT="9525" marB="0" marR="9525" marL="9525" anchor="ctr"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Kings 37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Which English king ordered the St Brice's Day Massacre?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Athelred 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633500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Trebuchet MS"/>
                        <a:buNone/>
                      </a:pPr>
                      <a:r>
                        <a:rPr b="1" i="0" lang="en-GB" sz="1400" u="none" cap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91</a:t>
                      </a:r>
                      <a:endParaRPr/>
                    </a:p>
                  </a:txBody>
                  <a:tcPr marT="9525" marB="0" marR="9525" marL="9525" anchor="ctr"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Kings 37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How did Svein respond to the St Brice's Day Massacre?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He raided England again and again between 1003 and 1012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633500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Trebuchet MS"/>
                        <a:buNone/>
                      </a:pPr>
                      <a:r>
                        <a:rPr b="1" i="0" lang="en-GB" sz="1400" u="none" cap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92</a:t>
                      </a:r>
                      <a:endParaRPr/>
                    </a:p>
                  </a:txBody>
                  <a:tcPr marT="9525" marB="0" marR="9525" marL="9525" anchor="ctr"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Kings 37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Give TWO consequences of Svein's raids: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The Vikings took thousands of pounds of silver in dangeld / towns such as Norwich and Exeter were burned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633500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Trebuchet MS"/>
                        <a:buNone/>
                      </a:pPr>
                      <a:r>
                        <a:rPr b="1" i="0" lang="en-GB" sz="1400" u="none" cap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93</a:t>
                      </a:r>
                      <a:endParaRPr/>
                    </a:p>
                  </a:txBody>
                  <a:tcPr marT="9525" marB="0" marR="9525" marL="9525" anchor="ctr"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Kings 37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Give TWO features of Swein's invasion of England in 1013: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 Athelred forced to flee / Svein crowned king / Svein died after 5 weeks and replaced by Athelred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633500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Trebuchet MS"/>
                        <a:buNone/>
                      </a:pPr>
                      <a:r>
                        <a:rPr b="1" i="0" lang="en-GB" sz="1400" u="none" cap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94</a:t>
                      </a:r>
                      <a:endParaRPr/>
                    </a:p>
                  </a:txBody>
                  <a:tcPr marT="9525" marB="0" marR="9525" marL="9525" anchor="ctr"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Kings 38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Give TWO features of Cnut's attempt to reclaim the English throne: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invaded England with 160 ships in 1015 / defeated Athelred and Edmund Ironside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633500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Trebuchet MS"/>
                        <a:buNone/>
                      </a:pPr>
                      <a:r>
                        <a:rPr b="1" i="0" lang="en-GB" sz="1400" u="none" cap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95</a:t>
                      </a:r>
                      <a:endParaRPr/>
                    </a:p>
                  </a:txBody>
                  <a:tcPr marT="9525" marB="0" marR="9525" marL="9525" anchor="ctr"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Kings 38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Give THREE ways in which Cnut established control of England: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Married Emma, Athelred's widow / replaced English leaders with jarls / increased taxes to pay for defences / donated money to monasteries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633500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Trebuchet MS"/>
                        <a:buNone/>
                      </a:pPr>
                      <a:r>
                        <a:rPr b="1" i="0" lang="en-GB" sz="1400" u="none" cap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96</a:t>
                      </a:r>
                      <a:endParaRPr/>
                    </a:p>
                  </a:txBody>
                  <a:tcPr marT="9525" marB="0" marR="9525" marL="9525" anchor="ctr"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Kings 38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How did marrying Emma help Cnut?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She was Athelred's widow, so she helped Cnut seem more English / she was Norman so created an alliance with Normandy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633500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Trebuchet MS"/>
                        <a:buNone/>
                      </a:pPr>
                      <a:r>
                        <a:rPr b="1" i="0" lang="en-GB" sz="1400" u="none" cap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97</a:t>
                      </a:r>
                      <a:endParaRPr/>
                    </a:p>
                  </a:txBody>
                  <a:tcPr marT="9525" marB="0" marR="9525" marL="9525" anchor="ctr"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Kings 38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Give THREE terriroties that were part of Cnut's Empire: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England / Denmark / Norway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633500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Trebuchet MS"/>
                        <a:buNone/>
                      </a:pPr>
                      <a:r>
                        <a:rPr b="1" i="0" lang="en-GB" sz="1400" u="none" cap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98</a:t>
                      </a:r>
                      <a:endParaRPr/>
                    </a:p>
                  </a:txBody>
                  <a:tcPr marT="9525" marB="0" marR="9525" marL="9525" anchor="ctr"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Kings 38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How did Cnut gain the support of the English Church?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He donated money to monasteries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633500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Trebuchet MS"/>
                        <a:buNone/>
                      </a:pPr>
                      <a:r>
                        <a:rPr b="1" i="0" lang="en-GB" sz="1400" u="none" cap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99</a:t>
                      </a:r>
                      <a:endParaRPr/>
                    </a:p>
                  </a:txBody>
                  <a:tcPr marT="9525" marB="0" marR="9525" marL="9525" anchor="ctr"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Kings 38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How did Cnut become king of Denmark?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He inherited the throne after his brother died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633500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Trebuchet MS"/>
                        <a:buNone/>
                      </a:pPr>
                      <a:r>
                        <a:rPr b="1" i="0" lang="en-GB" sz="1400" u="none" cap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100</a:t>
                      </a:r>
                      <a:endParaRPr/>
                    </a:p>
                  </a:txBody>
                  <a:tcPr marT="9525" marB="0" marR="9525" marL="9525" anchor="ctr"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Kings 38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How did Cnut become king of Norway?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He invaded with a fleet of 50 ships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97" name="Shape 1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8" name="Google Shape;198;p19"/>
          <p:cNvSpPr/>
          <p:nvPr/>
        </p:nvSpPr>
        <p:spPr>
          <a:xfrm>
            <a:off x="0" y="81281"/>
            <a:ext cx="12192000" cy="1905102"/>
          </a:xfrm>
          <a:prstGeom prst="rect">
            <a:avLst/>
          </a:prstGeom>
          <a:solidFill>
            <a:srgbClr val="D8D8D8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graphicFrame>
        <p:nvGraphicFramePr>
          <p:cNvPr id="199" name="Google Shape;199;p19"/>
          <p:cNvGraphicFramePr/>
          <p:nvPr/>
        </p:nvGraphicFramePr>
        <p:xfrm>
          <a:off x="0" y="2422720"/>
          <a:ext cx="3000000" cy="3000000"/>
        </p:xfrm>
        <a:graphic>
          <a:graphicData uri="http://schemas.openxmlformats.org/drawingml/2006/table">
            <a:tbl>
              <a:tblPr>
                <a:noFill/>
                <a:tableStyleId>{8AE1B77A-1BFB-4CBF-A510-03DA96C52940}</a:tableStyleId>
              </a:tblPr>
              <a:tblGrid>
                <a:gridCol w="407200"/>
                <a:gridCol w="719850"/>
                <a:gridCol w="5498100"/>
                <a:gridCol w="5566850"/>
              </a:tblGrid>
              <a:tr h="532050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b="1" i="0" lang="en-GB" sz="1400" u="none" cap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#</a:t>
                      </a:r>
                      <a:endParaRPr sz="1400" u="none" cap="none" strike="noStrike"/>
                    </a:p>
                  </a:txBody>
                  <a:tcPr marT="72000" marB="72000" marR="9525" marL="72000" anchor="ctr"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b="1" i="0" lang="en-GB" sz="1400" u="none" cap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KO</a:t>
                      </a:r>
                      <a:endParaRPr sz="1400" u="none" cap="none" strike="noStrike"/>
                    </a:p>
                  </a:txBody>
                  <a:tcPr marT="72000" marB="72000" marR="9525" marL="7200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b="1" i="0" lang="en-GB" sz="1400" u="none" cap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Question</a:t>
                      </a:r>
                      <a:endParaRPr sz="1400" u="none" cap="none" strike="noStrike"/>
                    </a:p>
                  </a:txBody>
                  <a:tcPr marT="72000" marB="72000" marR="9525" marL="7200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b="1" i="0" lang="en-GB" sz="1400" u="none" cap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Answer</a:t>
                      </a:r>
                      <a:endParaRPr sz="1400" u="none" cap="none" strike="noStrike"/>
                    </a:p>
                  </a:txBody>
                  <a:tcPr marT="72000" marB="72000" marR="9525" marL="7200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532050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b="1" i="0" lang="en-GB" sz="1400" u="none" cap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1</a:t>
                      </a:r>
                      <a:endParaRPr sz="1400" u="none" cap="none" strike="noStrike"/>
                    </a:p>
                  </a:txBody>
                  <a:tcPr marT="72000" marB="72000" marR="9525" marL="72000" anchor="ctr"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6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1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Name the four periods and give their dates: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Medieval Britain (1250-1500) / Early Modern Britain (1500-1750) / Industrial Britain (1750-1900) / Britain since 1900 (1900-today)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532050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b="1" i="0" lang="en-GB" sz="1400" u="none" cap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2</a:t>
                      </a:r>
                      <a:endParaRPr sz="1400" u="none" cap="none" strike="noStrike"/>
                    </a:p>
                  </a:txBody>
                  <a:tcPr marT="72000" marB="72000" marR="9525" marL="72000" anchor="ctr"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6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1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In what period was the 19th century?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Industrial Britain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532050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b="1" i="0" lang="en-GB" sz="1400" u="none" cap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3</a:t>
                      </a:r>
                      <a:endParaRPr sz="1400" u="none" cap="none" strike="noStrike"/>
                    </a:p>
                  </a:txBody>
                  <a:tcPr marT="72000" marB="72000" marR="9525" marL="72000" anchor="ctr"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6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1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In what period was the 20th century?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Britain since 1900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532050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b="1" i="0" lang="en-GB" sz="1400" u="none" cap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4</a:t>
                      </a:r>
                      <a:endParaRPr sz="1400" u="none" cap="none" strike="noStrike"/>
                    </a:p>
                  </a:txBody>
                  <a:tcPr marT="72000" marB="72000" marR="9525" marL="72000" anchor="ctr"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6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2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In what period did cholera arrive in Britain?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Industrial Britain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532050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b="1" i="0" lang="en-GB" sz="1400" u="none" cap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5</a:t>
                      </a:r>
                      <a:endParaRPr sz="1400" u="none" cap="none" strike="noStrike"/>
                    </a:p>
                  </a:txBody>
                  <a:tcPr marT="72000" marB="72000" marR="9525" marL="72000" anchor="ctr"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6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3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What does unsanitary mean?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dirty / unclean / unhygienic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532050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b="1" i="0" lang="en-GB" sz="1400" u="none" cap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6</a:t>
                      </a:r>
                      <a:endParaRPr sz="1400" u="none" cap="none" strike="noStrike"/>
                    </a:p>
                  </a:txBody>
                  <a:tcPr marT="72000" marB="72000" marR="9525" marL="72000" anchor="ctr"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6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6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Give TWO features of homes in the countryside during the Middle Ages: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Small homes / wattle and daub / open fires / animals sheltered inside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532050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b="1" i="0" lang="en-GB" sz="1400" u="none" cap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7</a:t>
                      </a:r>
                      <a:endParaRPr sz="1400" u="none" cap="none" strike="noStrike"/>
                    </a:p>
                  </a:txBody>
                  <a:tcPr marT="72000" marB="72000" marR="9525" marL="72000" anchor="ctr"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6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6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Give TWO features of a Medieval peasants' diet: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Fruit and vegetables / pottage / relied on a good harvest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532050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b="1" i="0" lang="en-GB" sz="1400" u="none" cap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8</a:t>
                      </a:r>
                      <a:endParaRPr sz="1400" u="none" cap="none" strike="noStrike"/>
                    </a:p>
                  </a:txBody>
                  <a:tcPr marT="72000" marB="72000" marR="9525" marL="72000" anchor="ctr"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6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4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What was the theory of four humours?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The idea that that illness occurred when the body’s humours were out of balance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532050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b="1" i="0" lang="en-GB" sz="1400" u="none" cap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9</a:t>
                      </a:r>
                      <a:endParaRPr sz="1400" u="none" cap="none" strike="noStrike"/>
                    </a:p>
                  </a:txBody>
                  <a:tcPr marT="72000" marB="72000" marR="9525" marL="72000" anchor="ctr"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6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6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Why were cesspits a risk to health in the Medieval countryside?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They contaminated streams 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532050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b="1" i="0" lang="en-GB" sz="1400" u="none" cap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10</a:t>
                      </a:r>
                      <a:endParaRPr sz="1400" u="none" cap="none" strike="noStrike"/>
                    </a:p>
                  </a:txBody>
                  <a:tcPr marT="72000" marB="72000" marR="9525" marL="72000" anchor="ctr"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6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7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Give ONE feature of homes in Medieval towns: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Packed together / cramped / overcrowded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532050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b="1" i="0" lang="en-GB" sz="1400" u="none" cap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11</a:t>
                      </a:r>
                      <a:endParaRPr sz="1400" u="none" cap="none" strike="noStrike"/>
                    </a:p>
                  </a:txBody>
                  <a:tcPr marT="72000" marB="72000" marR="9525" marL="72000" anchor="ctr"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6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7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How did people who lived in Medieval towns get their food?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A weekly market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532050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b="1" i="0" lang="en-GB" sz="1400" u="none" cap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12</a:t>
                      </a:r>
                      <a:endParaRPr sz="1400" u="none" cap="none" strike="noStrike"/>
                    </a:p>
                  </a:txBody>
                  <a:tcPr marT="72000" marB="72000" marR="9525" marL="72000" anchor="ctr"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6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7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Why were drovers a risk to health in the Medieval town?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Drovers brought livestock into town to be slaughtered, filling the streets with dung and blood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532050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b="1" i="0" lang="en-GB" sz="1400" u="none" cap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13</a:t>
                      </a:r>
                      <a:endParaRPr sz="1400" u="none" cap="none" strike="noStrike"/>
                    </a:p>
                  </a:txBody>
                  <a:tcPr marT="72000" marB="72000" marR="9525" marL="72000" anchor="ctr"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6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7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Give TWO ways in which people in Medieval towns got water: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From the conduit / from a water seller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532050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b="1" i="0" lang="en-GB" sz="1400" u="none" cap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14</a:t>
                      </a:r>
                      <a:endParaRPr sz="1400" u="none" cap="none" strike="noStrike"/>
                    </a:p>
                  </a:txBody>
                  <a:tcPr marT="72000" marB="72000" marR="9525" marL="72000" anchor="ctr"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6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7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What job did gongfermers do?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Remove waste from cesspits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532050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b="1" i="0" lang="en-GB" sz="1400" u="none" cap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15</a:t>
                      </a:r>
                      <a:endParaRPr sz="1400" u="none" cap="none" strike="noStrike"/>
                    </a:p>
                  </a:txBody>
                  <a:tcPr marT="72000" marB="72000" marR="9525" marL="72000" anchor="ctr"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6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7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What job did rakers do?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Clean filth from the streets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532050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b="1" i="0" lang="en-GB" sz="1400" u="none" cap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16</a:t>
                      </a:r>
                      <a:endParaRPr sz="1400" u="none" cap="none" strike="noStrike"/>
                    </a:p>
                  </a:txBody>
                  <a:tcPr marT="72000" marB="72000" marR="9525" marL="72000" anchor="ctr"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6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8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What year did the Black Death hit England?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1348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532050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b="1" i="0" lang="en-GB" sz="1400" u="none" cap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17</a:t>
                      </a:r>
                      <a:endParaRPr sz="1400" u="none" cap="none" strike="noStrike"/>
                    </a:p>
                  </a:txBody>
                  <a:tcPr marT="72000" marB="72000" marR="9525" marL="72000" anchor="ctr"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6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8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What % of the population were killed by the Black Death?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50%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532050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b="1" i="0" lang="en-GB" sz="1400" u="none" cap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18</a:t>
                      </a:r>
                      <a:endParaRPr sz="1400" u="none" cap="none" strike="noStrike"/>
                    </a:p>
                  </a:txBody>
                  <a:tcPr marT="72000" marB="72000" marR="9525" marL="72000" anchor="ctr"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6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8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What actually caused the Black Death?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the Yersinia Pestis pathogen living in fleas carried on rats 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532050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b="1" i="0" lang="en-GB" sz="1400" u="none" cap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19</a:t>
                      </a:r>
                      <a:endParaRPr sz="1400" u="none" cap="none" strike="noStrike"/>
                    </a:p>
                  </a:txBody>
                  <a:tcPr marT="72000" marB="72000" marR="9525" marL="72000" anchor="ctr"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6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8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Give THREE Medieval beliefs about the causes of the Black Death: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Punishment from God / Miasma / Movement of the planets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532050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b="1" i="0" lang="en-GB" sz="1400" u="none" cap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20</a:t>
                      </a:r>
                      <a:endParaRPr sz="1400" u="none" cap="none" strike="noStrike"/>
                    </a:p>
                  </a:txBody>
                  <a:tcPr marT="72000" marB="72000" marR="9525" marL="72000" anchor="ctr"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6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8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Give THREE unhelpful cures for the Black Death: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Whipping yourself (flagellants) / prayer / bloodletting / posies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532050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b="1" i="0" lang="en-GB" sz="1400" u="none" cap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21</a:t>
                      </a:r>
                      <a:endParaRPr sz="1400" u="none" cap="none" strike="noStrike"/>
                    </a:p>
                  </a:txBody>
                  <a:tcPr marT="72000" marB="72000" marR="9525" marL="72000" anchor="ctr"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6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8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Describe King Edward III's response to the Black Death: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He ordered the Mayor of London to clean the streets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532050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b="1" i="0" lang="en-GB" sz="1400" u="none" cap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22</a:t>
                      </a:r>
                      <a:endParaRPr sz="1400" u="none" cap="none" strike="noStrike"/>
                    </a:p>
                  </a:txBody>
                  <a:tcPr marT="72000" marB="72000" marR="9525" marL="72000" anchor="ctr"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6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9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Give TWO reasons why monasteries needed clean water: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Baptisms / caring for the sick in the infirmary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532050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b="1" i="0" lang="en-GB" sz="1400" u="none" cap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23</a:t>
                      </a:r>
                      <a:endParaRPr sz="1400" u="none" cap="none" strike="noStrike"/>
                    </a:p>
                  </a:txBody>
                  <a:tcPr marT="72000" marB="72000" marR="9525" marL="72000" anchor="ctr"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6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10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How did town authorities improve public health in the Middle Ages?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employed rakers / employed gong fermers / built conduits</a:t>
                      </a:r>
                      <a:endParaRPr b="0" i="0" sz="1400" u="none" strike="noStrike">
                        <a:solidFill>
                          <a:srgbClr val="000000"/>
                        </a:solidFill>
                        <a:latin typeface="Trebuchet MS"/>
                        <a:ea typeface="Trebuchet MS"/>
                        <a:cs typeface="Trebuchet MS"/>
                        <a:sym typeface="Trebuchet MS"/>
                      </a:endParaRPr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532050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b="1" i="0" lang="en-GB" sz="1400" u="none" cap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24</a:t>
                      </a:r>
                      <a:endParaRPr sz="1400" u="none" cap="none" strike="noStrike"/>
                    </a:p>
                  </a:txBody>
                  <a:tcPr marT="72000" marB="72000" marR="9525" marL="72000" anchor="ctr"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6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9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How did monasteries improve public health in the Middle Ages?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built water pipes and conduits to bring in fresh water from the surrounding hills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532050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b="1" i="0" lang="en-GB" sz="1400" u="none" cap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25</a:t>
                      </a:r>
                      <a:endParaRPr sz="1400" u="none" cap="none" strike="noStrike"/>
                    </a:p>
                  </a:txBody>
                  <a:tcPr marT="72000" marB="72000" marR="9525" marL="72000" anchor="ctr"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6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5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Name THREE diseases that were prevalent in Medieval Britain: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Dysentery / Tuberculosis / Bubonic Plague 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</a:tbl>
          </a:graphicData>
        </a:graphic>
      </p:graphicFrame>
      <p:sp>
        <p:nvSpPr>
          <p:cNvPr id="200" name="Google Shape;200;p19"/>
          <p:cNvSpPr txBox="1"/>
          <p:nvPr/>
        </p:nvSpPr>
        <p:spPr>
          <a:xfrm>
            <a:off x="3444240" y="273886"/>
            <a:ext cx="8747760" cy="147728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b="0" i="0" lang="en-GB" sz="2400" u="none" cap="none" strike="noStrik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rPr>
              <a:t>GCSE HISTORY</a:t>
            </a:r>
            <a:endParaRPr b="0" i="0" sz="12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600"/>
              <a:buFont typeface="Arial"/>
              <a:buNone/>
            </a:pPr>
            <a:r>
              <a:rPr b="1" i="0" lang="en-GB" sz="6600" u="none" cap="none" strike="noStrik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rPr>
              <a:t>The People’s Health</a:t>
            </a:r>
            <a:endParaRPr b="0" i="0" sz="12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01" name="Google Shape;201;p19"/>
          <p:cNvSpPr/>
          <p:nvPr/>
        </p:nvSpPr>
        <p:spPr>
          <a:xfrm>
            <a:off x="0" y="-17906"/>
            <a:ext cx="3637280" cy="221599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800"/>
              <a:buFont typeface="Arial"/>
              <a:buNone/>
            </a:pPr>
            <a:r>
              <a:rPr b="1" i="0" lang="en-GB" sz="13800" u="none" cap="none" strike="noStrik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rPr>
              <a:t>100</a:t>
            </a:r>
            <a:endParaRPr b="0" i="0" sz="13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05" name="Shape 2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06" name="Google Shape;206;p20"/>
          <p:cNvGraphicFramePr/>
          <p:nvPr/>
        </p:nvGraphicFramePr>
        <p:xfrm>
          <a:off x="0" y="0"/>
          <a:ext cx="3000000" cy="3000000"/>
        </p:xfrm>
        <a:graphic>
          <a:graphicData uri="http://schemas.openxmlformats.org/drawingml/2006/table">
            <a:tbl>
              <a:tblPr>
                <a:noFill/>
                <a:tableStyleId>{8AE1B77A-1BFB-4CBF-A510-03DA96C52940}</a:tableStyleId>
              </a:tblPr>
              <a:tblGrid>
                <a:gridCol w="407200"/>
                <a:gridCol w="613525"/>
                <a:gridCol w="5604425"/>
                <a:gridCol w="5566850"/>
              </a:tblGrid>
              <a:tr h="437000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b="1" i="0" lang="en-GB" sz="1400" u="none" cap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#</a:t>
                      </a:r>
                      <a:endParaRPr sz="1400" u="none" cap="none" strike="noStrike"/>
                    </a:p>
                  </a:txBody>
                  <a:tcPr marT="72000" marB="72000" marR="9525" marL="72000" anchor="ctr"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b="1" i="0" lang="en-GB" sz="1400" u="none" cap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KO</a:t>
                      </a:r>
                      <a:endParaRPr sz="1400" u="none" cap="none" strike="noStrike"/>
                    </a:p>
                  </a:txBody>
                  <a:tcPr marT="72000" marB="72000" marR="9525" marL="7200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b="1" i="0" lang="en-GB" sz="1400" u="none" cap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Question</a:t>
                      </a:r>
                      <a:endParaRPr sz="1400" u="none" cap="none" strike="noStrike"/>
                    </a:p>
                  </a:txBody>
                  <a:tcPr marT="72000" marB="72000" marR="9525" marL="7200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b="1" i="0" lang="en-GB" sz="1400" u="none" cap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Answer</a:t>
                      </a:r>
                      <a:endParaRPr sz="1400" u="none" cap="none" strike="noStrike"/>
                    </a:p>
                  </a:txBody>
                  <a:tcPr marT="72000" marB="72000" marR="9525" marL="7200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640925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b="1" i="0" lang="en-GB" sz="1400" u="none" cap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26</a:t>
                      </a:r>
                      <a:endParaRPr sz="1400" u="none" cap="none" strike="noStrike"/>
                    </a:p>
                  </a:txBody>
                  <a:tcPr marT="9525" marB="0" marR="9525" marL="9525" anchor="ctr"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6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1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When did the Early Modern period begin and end?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1500-1750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640925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b="1" i="0" lang="en-GB" sz="1400" u="none" cap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27</a:t>
                      </a:r>
                      <a:endParaRPr sz="1400" u="none" cap="none" strike="noStrike"/>
                    </a:p>
                  </a:txBody>
                  <a:tcPr marT="9525" marB="0" marR="9525" marL="9525" anchor="ctr"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6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11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Describe the change in population in the Early Modern period: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It increased rapidly to 6 million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640925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b="1" i="0" lang="en-GB" sz="1400" u="none" cap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28</a:t>
                      </a:r>
                      <a:endParaRPr sz="1400" u="none" cap="none" strike="noStrike"/>
                    </a:p>
                  </a:txBody>
                  <a:tcPr marT="9525" marB="0" marR="9525" marL="9525" anchor="ctr"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6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11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Name THREE new products brought in from the colonies: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Tobacco / Sugar / Coffee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640925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b="1" i="0" lang="en-GB" sz="1400" u="none" cap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29</a:t>
                      </a:r>
                      <a:endParaRPr sz="1400" u="none" cap="none" strike="noStrike"/>
                    </a:p>
                  </a:txBody>
                  <a:tcPr marT="9525" marB="0" marR="9525" marL="9525" anchor="ctr"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6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11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What % of the population could vote in the Early Modern period: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3%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640925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b="1" i="0" lang="en-GB" sz="1400" u="none" cap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30</a:t>
                      </a:r>
                      <a:endParaRPr sz="1400" u="none" cap="none" strike="noStrike"/>
                    </a:p>
                  </a:txBody>
                  <a:tcPr marT="9525" marB="0" marR="9525" marL="9525" anchor="ctr"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6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11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Name a new scientific discovery that improved medical knowledge in the Early Modern period: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William Harvey showed that blood circulated around the body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640925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b="1" i="0" lang="en-GB" sz="1400" u="none" cap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31</a:t>
                      </a:r>
                      <a:endParaRPr sz="1400" u="none" cap="none" strike="noStrike"/>
                    </a:p>
                  </a:txBody>
                  <a:tcPr marT="9525" marB="0" marR="9525" marL="9525" anchor="ctr"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6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13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Give TWO ways in which the gentry improved their living conditions in the Early Modern period: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could afford a more varied diet / built houses from brick / piped water / flushing toilet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640925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b="1" i="0" lang="en-GB" sz="1400" u="none" cap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32</a:t>
                      </a:r>
                      <a:endParaRPr sz="1400" u="none" cap="none" strike="noStrike"/>
                    </a:p>
                  </a:txBody>
                  <a:tcPr marT="9525" marB="0" marR="9525" marL="9525" anchor="ctr"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6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14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Give TWO features of living conditions for the poor in the Early Modern period: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unchanged / still relied on the harvest / water from conduits and water sellers / stored waste in cesspits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640925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b="1" i="0" lang="en-GB" sz="1400" u="none" cap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33</a:t>
                      </a:r>
                      <a:endParaRPr sz="1400" u="none" cap="none" strike="noStrike"/>
                    </a:p>
                  </a:txBody>
                  <a:tcPr marT="9525" marB="0" marR="9525" marL="9525" anchor="ctr"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6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14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How did the poor get fresh water in the Early Modern period: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from conduits and water sellers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640925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b="1" i="0" lang="en-GB" sz="1400" u="none" cap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34</a:t>
                      </a:r>
                      <a:endParaRPr sz="1400" u="none" cap="none" strike="noStrike"/>
                    </a:p>
                  </a:txBody>
                  <a:tcPr marT="9525" marB="0" marR="9525" marL="9525" anchor="ctr"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6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15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How often did the Plague hit England in the Early Modern period?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Roughly every 20 years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640925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b="1" i="0" lang="en-GB" sz="1400" u="none" cap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35</a:t>
                      </a:r>
                      <a:endParaRPr sz="1400" u="none" cap="none" strike="noStrike"/>
                    </a:p>
                  </a:txBody>
                  <a:tcPr marT="9525" marB="0" marR="9525" marL="9525" anchor="ctr"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6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15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When was the Great Plague?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1665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640925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b="1" i="0" lang="en-GB" sz="1400" u="none" cap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36</a:t>
                      </a:r>
                      <a:endParaRPr sz="1400" u="none" cap="none" strike="noStrike"/>
                    </a:p>
                  </a:txBody>
                  <a:tcPr marT="9525" marB="0" marR="9525" marL="9525" anchor="ctr"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6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15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Give TWO Early Modern beliefs about the causes of Plague: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Miasma / Punishment from God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640925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b="1" i="0" lang="en-GB" sz="1400" u="none" cap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37</a:t>
                      </a:r>
                      <a:endParaRPr sz="1400" u="none" cap="none" strike="noStrike"/>
                    </a:p>
                  </a:txBody>
                  <a:tcPr marT="9525" marB="0" marR="9525" marL="9525" anchor="ctr"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6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15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Give TWO features of Elizabeth I's 1578 Plague Orders: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killing cats and dogs / placing infected houses in quarantine / burning clothes of victims / special prayers in church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640925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b="1" i="0" lang="en-GB" sz="1400" u="none" cap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38</a:t>
                      </a:r>
                      <a:endParaRPr sz="1400" u="none" cap="none" strike="noStrike"/>
                    </a:p>
                  </a:txBody>
                  <a:tcPr marT="9525" marB="0" marR="9525" marL="9525" anchor="ctr"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6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15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What is quarantine?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staying away from other people to stop disease spreading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640925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b="1" i="0" lang="en-GB" sz="1400" u="none" cap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39</a:t>
                      </a:r>
                      <a:endParaRPr sz="1400" u="none" cap="none" strike="noStrike"/>
                    </a:p>
                  </a:txBody>
                  <a:tcPr marT="9525" marB="0" marR="9525" marL="9525" anchor="ctr"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6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15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Describe the 1604 Plague Act: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introduced harsh punishments - such as hanging - for anyone breaking quarantine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640925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b="1" i="0" lang="en-GB" sz="1400" u="none" cap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40</a:t>
                      </a:r>
                      <a:endParaRPr sz="1400" u="none" cap="none" strike="noStrike"/>
                    </a:p>
                  </a:txBody>
                  <a:tcPr marT="9525" marB="0" marR="9525" marL="9525" anchor="ctr"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6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15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Give THREE ways in which the Bristol city council tried to stop the spread of the Plague: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The Forlorn Hope Pesthouse / quarantine on goods coming from London / guards on the city gates / fairs cancelled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640925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b="1" i="0" lang="en-GB" sz="1400" u="none" cap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41</a:t>
                      </a:r>
                      <a:endParaRPr sz="1400" u="none" cap="none" strike="noStrike"/>
                    </a:p>
                  </a:txBody>
                  <a:tcPr marT="9525" marB="0" marR="9525" marL="9525" anchor="ctr"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6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16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Name ONE attempt by the town authorities in Bristol to improve the urban environment: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Queen Square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640925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b="1" i="0" lang="en-GB" sz="1400" u="none" cap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42</a:t>
                      </a:r>
                      <a:endParaRPr sz="1400" u="none" cap="none" strike="noStrike"/>
                    </a:p>
                  </a:txBody>
                  <a:tcPr marT="9525" marB="0" marR="9525" marL="9525" anchor="ctr"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6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16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Give THREE ways in which the urban environment was improved in Queen Square: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streets paved with stone / large stone houses built to strict rules and regulations / large green space / system of conduits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640925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b="1" i="0" lang="en-GB" sz="1400" u="none" cap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43</a:t>
                      </a:r>
                      <a:endParaRPr sz="1400" u="none" cap="none" strike="noStrike"/>
                    </a:p>
                  </a:txBody>
                  <a:tcPr marT="9525" marB="0" marR="9525" marL="9525" anchor="ctr"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6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17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Give TWO problems caused by the Gin Craze: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Drunkeness / crime / health problems / abandoned children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640925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b="1" i="0" lang="en-GB" sz="1400" u="none" cap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44</a:t>
                      </a:r>
                      <a:endParaRPr sz="1400" u="none" cap="none" strike="noStrike"/>
                    </a:p>
                  </a:txBody>
                  <a:tcPr marT="9525" marB="0" marR="9525" marL="9525" anchor="ctr"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6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17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Give TWO methods that the early Gin Acts used to control drinking: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increased taxes / licences for selling gin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640925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b="1" i="0" lang="en-GB" sz="1400" u="none" cap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45</a:t>
                      </a:r>
                      <a:endParaRPr sz="1400" u="none" cap="none" strike="noStrike"/>
                    </a:p>
                  </a:txBody>
                  <a:tcPr marT="9525" marB="0" marR="9525" marL="9525" anchor="ctr"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6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17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Which Gin Act was finally effective?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The 1751 Gin Act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640925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b="1" i="0" lang="en-GB" sz="1400" u="none" cap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46</a:t>
                      </a:r>
                      <a:endParaRPr sz="1400" u="none" cap="none" strike="noStrike"/>
                    </a:p>
                  </a:txBody>
                  <a:tcPr marT="9525" marB="0" marR="9525" marL="9525" anchor="ctr"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6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17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Describe the 1751 Gin Act: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introduced harsh punishments for selling illegal gin, including whipping and transportation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640925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b="1" i="0" lang="en-GB" sz="1400" u="none" cap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47</a:t>
                      </a:r>
                      <a:endParaRPr sz="1400" u="none" cap="none" strike="noStrike"/>
                    </a:p>
                  </a:txBody>
                  <a:tcPr marT="9525" marB="0" marR="9525" marL="9525" anchor="ctr"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6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13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Describe the country houses of the gentry: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many rooms / made out of stone or brick and had glass windows and brick chimneys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640925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b="1" i="0" lang="en-GB" sz="1400" u="none" cap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48</a:t>
                      </a:r>
                      <a:endParaRPr sz="1400" u="none" cap="none" strike="noStrike"/>
                    </a:p>
                  </a:txBody>
                  <a:tcPr marT="9525" marB="0" marR="9525" marL="9525" anchor="ctr"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6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14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What was the impact of a bad harvest on the labouring poor?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the price of bread would increase leading to famine, starvation, and death 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640925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b="1" i="0" lang="en-GB" sz="1400" u="none" cap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49</a:t>
                      </a:r>
                      <a:endParaRPr sz="1400" u="none" cap="none" strike="noStrike"/>
                    </a:p>
                  </a:txBody>
                  <a:tcPr marT="9525" marB="0" marR="9525" marL="9525" anchor="ctr"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6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12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Name THREE diseases that were prevalent in Early Modern Britain: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Dysentery / Tuberculosis / Bubonic Plague 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437000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b="1" i="0" lang="en-GB" sz="1400" u="none" cap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50</a:t>
                      </a:r>
                      <a:endParaRPr sz="1400" u="none" cap="none" strike="noStrike"/>
                    </a:p>
                  </a:txBody>
                  <a:tcPr marT="9525" marB="0" marR="9525" marL="9525" anchor="ctr"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6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2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In what century was the Gin Craze?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18th Century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10" name="Shape 2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11" name="Google Shape;211;p21"/>
          <p:cNvGraphicFramePr/>
          <p:nvPr/>
        </p:nvGraphicFramePr>
        <p:xfrm>
          <a:off x="0" y="0"/>
          <a:ext cx="3000000" cy="3000000"/>
        </p:xfrm>
        <a:graphic>
          <a:graphicData uri="http://schemas.openxmlformats.org/drawingml/2006/table">
            <a:tbl>
              <a:tblPr>
                <a:noFill/>
                <a:tableStyleId>{8AE1B77A-1BFB-4CBF-A510-03DA96C52940}</a:tableStyleId>
              </a:tblPr>
              <a:tblGrid>
                <a:gridCol w="407200"/>
                <a:gridCol w="613525"/>
                <a:gridCol w="5604425"/>
                <a:gridCol w="5566850"/>
              </a:tblGrid>
              <a:tr h="447900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b="1" i="0" lang="en-GB" sz="1400" u="none" cap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#</a:t>
                      </a:r>
                      <a:endParaRPr sz="1400" u="none" cap="none" strike="noStrike"/>
                    </a:p>
                  </a:txBody>
                  <a:tcPr marT="72000" marB="72000" marR="9525" marL="72000" anchor="ctr"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b="1" i="0" lang="en-GB" sz="1400" u="none" cap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KO</a:t>
                      </a:r>
                      <a:endParaRPr sz="1400" u="none" cap="none" strike="noStrike"/>
                    </a:p>
                  </a:txBody>
                  <a:tcPr marT="72000" marB="72000" marR="9525" marL="7200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b="1" i="0" lang="en-GB" sz="1400" u="none" cap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Question</a:t>
                      </a:r>
                      <a:endParaRPr sz="1400" u="none" cap="none" strike="noStrike"/>
                    </a:p>
                  </a:txBody>
                  <a:tcPr marT="72000" marB="72000" marR="9525" marL="7200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b="1" i="0" lang="en-GB" sz="1400" u="none" cap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Answer</a:t>
                      </a:r>
                      <a:endParaRPr sz="1400" u="none" cap="none" strike="noStrike"/>
                    </a:p>
                  </a:txBody>
                  <a:tcPr marT="72000" marB="72000" marR="9525" marL="7200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628150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b="1" i="0" lang="en-GB" sz="1400" u="none" cap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51</a:t>
                      </a:r>
                      <a:endParaRPr sz="1400" u="none" cap="none" strike="noStrike"/>
                    </a:p>
                  </a:txBody>
                  <a:tcPr marT="9525" marB="0" marR="9525" marL="9525" anchor="ctr"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6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1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When does the Industrial period begin and end?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1750-1900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628150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b="1" i="0" lang="en-GB" sz="1400" u="none" cap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52</a:t>
                      </a:r>
                      <a:endParaRPr sz="1400" u="none" cap="none" strike="noStrike"/>
                    </a:p>
                  </a:txBody>
                  <a:tcPr marT="9525" marB="0" marR="9525" marL="9525" anchor="ctr"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6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3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Define industrialisation: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The change from an agricultural to an industrial country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628150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b="1" i="0" lang="en-GB" sz="1400" u="none" cap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53</a:t>
                      </a:r>
                      <a:endParaRPr sz="1400" u="none" cap="none" strike="noStrike"/>
                    </a:p>
                  </a:txBody>
                  <a:tcPr marT="9525" marB="0" marR="9525" marL="9525" anchor="ctr"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6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3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Define urbanisation: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The change from a rural society into an urban society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628150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b="1" i="0" lang="en-GB" sz="1400" u="none" cap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54</a:t>
                      </a:r>
                      <a:endParaRPr sz="1400" u="none" cap="none" strike="noStrike"/>
                    </a:p>
                  </a:txBody>
                  <a:tcPr marT="9525" marB="0" marR="9525" marL="9525" anchor="ctr"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6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18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Name a new industrial city: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Manchester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628150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b="1" i="0" lang="en-GB" sz="1400" u="none" cap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55</a:t>
                      </a:r>
                      <a:endParaRPr sz="1400" u="none" cap="none" strike="noStrike"/>
                    </a:p>
                  </a:txBody>
                  <a:tcPr marT="9525" marB="0" marR="9525" marL="9525" anchor="ctr"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6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18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Name a new scientific theory that improved medical knowledge in the Early Modern period: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Harvey’s theory of circulation</a:t>
                      </a:r>
                      <a:endParaRPr b="0" i="0" sz="1400" u="none" strike="noStrike">
                        <a:solidFill>
                          <a:srgbClr val="000000"/>
                        </a:solidFill>
                        <a:latin typeface="Trebuchet MS"/>
                        <a:ea typeface="Trebuchet MS"/>
                        <a:cs typeface="Trebuchet MS"/>
                        <a:sym typeface="Trebuchet MS"/>
                      </a:endParaRPr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628150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b="1" i="0" lang="en-GB" sz="1400" u="none" cap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56</a:t>
                      </a:r>
                      <a:endParaRPr sz="1400" u="none" cap="none" strike="noStrike"/>
                    </a:p>
                  </a:txBody>
                  <a:tcPr marT="9525" marB="0" marR="9525" marL="9525" anchor="ctr"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6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20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Give TWO features of housing in the Industrial cities: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slums / overcrowded / back to backs / lodging houses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628150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b="1" i="0" lang="en-GB" sz="1400" u="none" cap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57</a:t>
                      </a:r>
                      <a:endParaRPr sz="1400" u="none" cap="none" strike="noStrike"/>
                    </a:p>
                  </a:txBody>
                  <a:tcPr marT="9525" marB="0" marR="9525" marL="9525" anchor="ctr"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6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20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Give TWO features of the diet of the urban poor: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Potatoes / Bread and butter / no fresh food / adulterated food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628150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b="1" i="0" lang="en-GB" sz="1400" u="none" cap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58</a:t>
                      </a:r>
                      <a:endParaRPr sz="1400" u="none" cap="none" strike="noStrike"/>
                    </a:p>
                  </a:txBody>
                  <a:tcPr marT="9525" marB="0" marR="9525" marL="9525" anchor="ctr"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6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20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Give TWO features of access to fresh water in the Industrial city: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Water companies charged high prices / water supplies were often contaminated / whole streets shared one pump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628150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b="1" i="0" lang="en-GB" sz="1400" u="none" cap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59</a:t>
                      </a:r>
                      <a:endParaRPr sz="1400" u="none" cap="none" strike="noStrike"/>
                    </a:p>
                  </a:txBody>
                  <a:tcPr marT="9525" marB="0" marR="9525" marL="9525" anchor="ctr"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6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20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Give TWO features of how waste was disposed of in the Industrial city: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Neighbours shared privies / the rich had flushing toilets / cesspits contaminated water supplies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628150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b="1" i="0" lang="en-GB" sz="1400" u="none" cap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60</a:t>
                      </a:r>
                      <a:endParaRPr sz="1400" u="none" cap="none" strike="noStrike"/>
                    </a:p>
                  </a:txBody>
                  <a:tcPr marT="9525" marB="0" marR="9525" marL="9525" anchor="ctr"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6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20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What did Edwin Chadwick's report reveal about life expectancy in Manchester?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the life expectancy of a poor worker in Manchester was just 17 years old. 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628150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b="1" i="0" lang="en-GB" sz="1400" u="none" cap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61</a:t>
                      </a:r>
                      <a:endParaRPr sz="1400" u="none" cap="none" strike="noStrike"/>
                    </a:p>
                  </a:txBody>
                  <a:tcPr marT="9525" marB="0" marR="9525" marL="9525" anchor="ctr"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6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21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Name TWO years in which there were cholera epidemics in England?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1831 / 1848 / 1854 / 1866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628150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b="1" i="0" lang="en-GB" sz="1400" u="none" cap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62</a:t>
                      </a:r>
                      <a:endParaRPr sz="1400" u="none" cap="none" strike="noStrike"/>
                    </a:p>
                  </a:txBody>
                  <a:tcPr marT="9525" marB="0" marR="9525" marL="9525" anchor="ctr"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6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21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How was the cholera bacteria spread?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It was carried in contaminated drinking water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628150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b="1" i="0" lang="en-GB" sz="1400" u="none" cap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63</a:t>
                      </a:r>
                      <a:endParaRPr sz="1400" u="none" cap="none" strike="noStrike"/>
                    </a:p>
                  </a:txBody>
                  <a:tcPr marT="9525" marB="0" marR="9525" marL="9525" anchor="ctr"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6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21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Give TWO inaccurate ideas about the spread of cholera: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Miasma / Punishment from God / passed by touch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628150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b="1" i="0" lang="en-GB" sz="1400" u="none" cap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64</a:t>
                      </a:r>
                      <a:endParaRPr sz="1400" u="none" cap="none" strike="noStrike"/>
                    </a:p>
                  </a:txBody>
                  <a:tcPr marT="9525" marB="0" marR="9525" marL="9525" anchor="ctr"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6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3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What is a laissez-faire policy?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a government policy that does not interfere with the economy or in people’s lives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628150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b="1" i="0" lang="en-GB" sz="1400" u="none" cap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65</a:t>
                      </a:r>
                      <a:endParaRPr sz="1400" u="none" cap="none" strike="noStrike"/>
                    </a:p>
                  </a:txBody>
                  <a:tcPr marT="9525" marB="0" marR="9525" marL="9525" anchor="ctr"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6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21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Give ONE reason why John Snow was significant in the fight against cholera: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He proved that cholera was carried in contaminated water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628150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b="1" i="0" lang="en-GB" sz="1400" u="none" cap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66</a:t>
                      </a:r>
                      <a:endParaRPr sz="1400" u="none" cap="none" strike="noStrike"/>
                    </a:p>
                  </a:txBody>
                  <a:tcPr marT="9525" marB="0" marR="9525" marL="9525" anchor="ctr"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6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21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Give TWO features of Bazalgette's sewers: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£3 million from Parliament / 1300 miles / followed Great Stink / 1858 / allowed sewage to be taken out on the tide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628150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b="1" i="0" lang="en-GB" sz="1400" u="none" cap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67</a:t>
                      </a:r>
                      <a:endParaRPr sz="1400" u="none" cap="none" strike="noStrike"/>
                    </a:p>
                  </a:txBody>
                  <a:tcPr marT="9525" marB="0" marR="9525" marL="9525" anchor="ctr"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6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22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Give TWO features of the 1848 Public Health Act: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Local authorities could set up Boards of Health to build sewers and provide clean water / this was not compuslory so impact was limited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628150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b="1" i="0" lang="en-GB" sz="1400" u="none" cap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68</a:t>
                      </a:r>
                      <a:endParaRPr sz="1400" u="none" cap="none" strike="noStrike"/>
                    </a:p>
                  </a:txBody>
                  <a:tcPr marT="9525" marB="0" marR="9525" marL="9525" anchor="ctr"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6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22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Give ONE feature of the 1875 Public Health Act: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forced local authorities to set up Boards of Health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814175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b="1" i="0" lang="en-GB" sz="1400" u="none" cap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69</a:t>
                      </a:r>
                      <a:endParaRPr sz="1400" u="none" cap="none" strike="noStrike"/>
                    </a:p>
                  </a:txBody>
                  <a:tcPr marT="9525" marB="0" marR="9525" marL="9525" anchor="ctr"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6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22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Give THREE reasons why the government abandoned laissez-faire in the 19th Century: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Edwin Chadwick's research / most working-men could vote / Pasteur's germ theory showed that unhygienic conditions caused disease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628150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b="1" i="0" lang="en-GB" sz="1400" u="none" cap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70</a:t>
                      </a:r>
                      <a:endParaRPr sz="1400" u="none" cap="none" strike="noStrike"/>
                    </a:p>
                  </a:txBody>
                  <a:tcPr marT="9525" marB="0" marR="9525" marL="9525" anchor="ctr"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6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19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Give THREE diseases that were prevalent in Industrial Britain: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Cholera / Diphtheria / Tuberculosis / Rickets / Typhoid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628150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b="1" i="0" lang="en-GB" sz="1400" u="none" cap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71</a:t>
                      </a:r>
                      <a:endParaRPr sz="1400" u="none" cap="none" strike="noStrike"/>
                    </a:p>
                  </a:txBody>
                  <a:tcPr marT="9525" marB="0" marR="9525" marL="9525" anchor="ctr"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6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21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How did Bazalgette's sewers prevent cholera in London?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They allowed waste to be taken out on the tide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628150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b="1" i="0" lang="en-GB" sz="1400" u="none" cap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72</a:t>
                      </a:r>
                      <a:endParaRPr sz="1400" u="none" cap="none" strike="noStrike"/>
                    </a:p>
                  </a:txBody>
                  <a:tcPr marT="9525" marB="0" marR="9525" marL="9525" anchor="ctr"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6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22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Name TWO 19th Century public health acts: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1848 Public Health Act / 1875 Public Health Act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628150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b="1" i="0" lang="en-GB" sz="1400" u="none" cap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73</a:t>
                      </a:r>
                      <a:endParaRPr sz="1400" u="none" cap="none" strike="noStrike"/>
                    </a:p>
                  </a:txBody>
                  <a:tcPr marT="9525" marB="0" marR="9525" marL="9525" anchor="ctr"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6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21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Give THREE government responses to the 1831 cholera epidemic: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burning barrels of tar in the street to remove miasma / placing infected patients in quarantine / organising a National Day of Prayer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628150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b="1" i="0" lang="en-GB" sz="1400" u="none" cap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74</a:t>
                      </a:r>
                      <a:endParaRPr sz="1400" u="none" cap="none" strike="noStrike"/>
                    </a:p>
                  </a:txBody>
                  <a:tcPr marT="9525" marB="0" marR="9525" marL="9525" anchor="ctr"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6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20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Food was often adulterated in industrial cities. What does this mean?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Make food / drink cheaper and less healthy by adding another substance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546750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b="1" i="0" lang="en-GB" sz="1400" u="none" cap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75</a:t>
                      </a:r>
                      <a:endParaRPr sz="1400" u="none" cap="none" strike="noStrike"/>
                    </a:p>
                  </a:txBody>
                  <a:tcPr marT="9525" marB="0" marR="9525" marL="9525" anchor="ctr"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6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22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Why did the government have to pay attention to the health of ordinary people by the end of the 19th Century?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Most working men could vote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15" name="Shape 2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16" name="Google Shape;216;p22"/>
          <p:cNvGraphicFramePr/>
          <p:nvPr/>
        </p:nvGraphicFramePr>
        <p:xfrm>
          <a:off x="0" y="1"/>
          <a:ext cx="3000000" cy="3000000"/>
        </p:xfrm>
        <a:graphic>
          <a:graphicData uri="http://schemas.openxmlformats.org/drawingml/2006/table">
            <a:tbl>
              <a:tblPr>
                <a:noFill/>
                <a:tableStyleId>{8AE1B77A-1BFB-4CBF-A510-03DA96C52940}</a:tableStyleId>
              </a:tblPr>
              <a:tblGrid>
                <a:gridCol w="407200"/>
                <a:gridCol w="613525"/>
                <a:gridCol w="5604425"/>
                <a:gridCol w="5566850"/>
              </a:tblGrid>
              <a:tr h="440375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b="1" i="0" lang="en-GB" sz="1400" u="none" cap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#</a:t>
                      </a:r>
                      <a:endParaRPr sz="1400" u="none" cap="none" strike="noStrike"/>
                    </a:p>
                  </a:txBody>
                  <a:tcPr marT="72000" marB="72000" marR="9525" marL="72000" anchor="ctr"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b="1" i="0" lang="en-GB" sz="1400" u="none" cap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KO</a:t>
                      </a:r>
                      <a:endParaRPr sz="1400" u="none" cap="none" strike="noStrike"/>
                    </a:p>
                  </a:txBody>
                  <a:tcPr marT="72000" marB="72000" marR="9525" marL="7200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b="1" i="0" lang="en-GB" sz="1400" u="none" cap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Question</a:t>
                      </a:r>
                      <a:endParaRPr sz="1400" u="none" cap="none" strike="noStrike"/>
                    </a:p>
                  </a:txBody>
                  <a:tcPr marT="72000" marB="72000" marR="9525" marL="7200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b="1" i="0" lang="en-GB" sz="1400" u="none" cap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Answer</a:t>
                      </a:r>
                      <a:endParaRPr sz="1400" u="none" cap="none" strike="noStrike"/>
                    </a:p>
                  </a:txBody>
                  <a:tcPr marT="72000" marB="72000" marR="9525" marL="7200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617575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Trebuchet MS"/>
                        <a:buNone/>
                      </a:pPr>
                      <a:r>
                        <a:rPr b="1" i="0" lang="en-GB" sz="1400" u="none" cap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76</a:t>
                      </a:r>
                      <a:endParaRPr sz="1400" u="none" cap="none" strike="noStrike"/>
                    </a:p>
                  </a:txBody>
                  <a:tcPr marT="9525" marB="0" marR="9525" marL="9525" anchor="ctr"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6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23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How did the type of work people did change in the 20th century?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most British people were no longer manual workers but worked in the service industries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638700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Trebuchet MS"/>
                        <a:buNone/>
                      </a:pPr>
                      <a:r>
                        <a:rPr b="1" i="0" lang="en-GB" sz="1400" u="none" cap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77</a:t>
                      </a:r>
                      <a:endParaRPr sz="1400" u="none" cap="none" strike="noStrike"/>
                    </a:p>
                  </a:txBody>
                  <a:tcPr marT="9525" marB="0" marR="9525" marL="9525" anchor="ctr"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6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23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Give THREE features of changes to life in Britain since 1900: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The type of work people did changed / the government had played a much larger role in people’s health / people in Britain have become wealthier / Science made medical treatments more effective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617575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Trebuchet MS"/>
                        <a:buNone/>
                      </a:pPr>
                      <a:r>
                        <a:rPr b="1" i="0" lang="en-GB" sz="1400" u="none" cap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78</a:t>
                      </a:r>
                      <a:endParaRPr sz="1400" u="none" cap="none" strike="noStrike"/>
                    </a:p>
                  </a:txBody>
                  <a:tcPr marT="9525" marB="0" marR="9525" marL="9525" anchor="ctr"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6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28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Give TWO features of the government's response to Covid-19: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lockdowns / closing schools, pubs, cinemas, and restaurants /  the furlough scheme / a mass testing system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848475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Trebuchet MS"/>
                        <a:buNone/>
                      </a:pPr>
                      <a:r>
                        <a:rPr b="1" i="0" lang="en-GB" sz="1400" u="none" cap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79</a:t>
                      </a:r>
                      <a:endParaRPr sz="1400" u="none" cap="none" strike="noStrike"/>
                    </a:p>
                  </a:txBody>
                  <a:tcPr marT="9525" marB="0" marR="9525" marL="9525" anchor="ctr"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6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28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Give TWO problems with the government's response to Covid-19: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first lockdown came too late to stop the spread of the disease / Some politicians did not follow the lockdown rules, discouraging others from isolating / the Eat Out to Help Out scheme encouraged people to socialise again, which led to a second wave of the virus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617575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Trebuchet MS"/>
                        <a:buNone/>
                      </a:pPr>
                      <a:r>
                        <a:rPr b="1" i="0" lang="en-GB" sz="1400" u="none" cap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80</a:t>
                      </a:r>
                      <a:endParaRPr sz="1400" u="none" cap="none" strike="noStrike"/>
                    </a:p>
                  </a:txBody>
                  <a:tcPr marT="9525" marB="0" marR="9525" marL="9525" anchor="ctr"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6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25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Describe the 1919 Housing Act: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Ordered local councils to build council houses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617575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Trebuchet MS"/>
                        <a:buNone/>
                      </a:pPr>
                      <a:r>
                        <a:rPr b="1" i="0" lang="en-GB" sz="1400" u="none" cap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81</a:t>
                      </a:r>
                      <a:endParaRPr sz="1400" u="none" cap="none" strike="noStrike"/>
                    </a:p>
                  </a:txBody>
                  <a:tcPr marT="9525" marB="0" marR="9525" marL="9525" anchor="ctr"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6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25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Give TWO features of council houses: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running water / indoor toilets / gardens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617575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Trebuchet MS"/>
                        <a:buNone/>
                      </a:pPr>
                      <a:r>
                        <a:rPr b="1" i="0" lang="en-GB" sz="1400" u="none" cap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82</a:t>
                      </a:r>
                      <a:endParaRPr sz="1400" u="none" cap="none" strike="noStrike"/>
                    </a:p>
                  </a:txBody>
                  <a:tcPr marT="9525" marB="0" marR="9525" marL="9525" anchor="ctr"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6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25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Give ONE impact of the New Towns: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reduced overcrowding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617575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Trebuchet MS"/>
                        <a:buNone/>
                      </a:pPr>
                      <a:r>
                        <a:rPr b="1" i="0" lang="en-GB" sz="1400" u="none" cap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83</a:t>
                      </a:r>
                      <a:endParaRPr sz="1400" u="none" cap="none" strike="noStrike"/>
                    </a:p>
                  </a:txBody>
                  <a:tcPr marT="9525" marB="0" marR="9525" marL="9525" anchor="ctr"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6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25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Why was poor diet more of a problem for the poor than the rich?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healthier food had become much more expensive than cheap unhealthy food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617575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Trebuchet MS"/>
                        <a:buNone/>
                      </a:pPr>
                      <a:r>
                        <a:rPr b="1" i="0" lang="en-GB" sz="1400" u="none" cap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84</a:t>
                      </a:r>
                      <a:endParaRPr sz="1400" u="none" cap="none" strike="noStrike"/>
                    </a:p>
                  </a:txBody>
                  <a:tcPr marT="9525" marB="0" marR="9525" marL="9525" anchor="ctr"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6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25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Give THREE developments that changed diets in the 20th Century: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Refridgeration / Canning / Supermarkets / Fast food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617575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Trebuchet MS"/>
                        <a:buNone/>
                      </a:pPr>
                      <a:r>
                        <a:rPr b="1" i="0" lang="en-GB" sz="1400" u="none" cap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85</a:t>
                      </a:r>
                      <a:endParaRPr sz="1400" u="none" cap="none" strike="noStrike"/>
                    </a:p>
                  </a:txBody>
                  <a:tcPr marT="9525" marB="0" marR="9525" marL="9525" anchor="ctr"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6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25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Give TWO new challenges to public health in the 20th Century: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Bad air quality / inactivity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617575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Trebuchet MS"/>
                        <a:buNone/>
                      </a:pPr>
                      <a:r>
                        <a:rPr b="1" i="0" lang="en-GB" sz="1400" u="none" cap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86</a:t>
                      </a:r>
                      <a:endParaRPr sz="1400" u="none" cap="none" strike="noStrike"/>
                    </a:p>
                  </a:txBody>
                  <a:tcPr marT="9525" marB="0" marR="9525" marL="9525" anchor="ctr"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6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25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Give TWO causes of poor air quality: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Pollution from factories / coal smoke from homes / increased car ownership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617575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Trebuchet MS"/>
                        <a:buNone/>
                      </a:pPr>
                      <a:r>
                        <a:rPr b="1" i="0" lang="en-GB" sz="1400" u="none" cap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87</a:t>
                      </a:r>
                      <a:endParaRPr sz="1400" u="none" cap="none" strike="noStrike"/>
                    </a:p>
                  </a:txBody>
                  <a:tcPr marT="9525" marB="0" marR="9525" marL="9525" anchor="ctr"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6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25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Give TWO causes of the obesity crisis: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Sedentary lifestyles / inactivity / increased car ownership / fast food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617575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Trebuchet MS"/>
                        <a:buNone/>
                      </a:pPr>
                      <a:r>
                        <a:rPr b="1" i="0" lang="en-GB" sz="1400" u="none" cap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88</a:t>
                      </a:r>
                      <a:endParaRPr sz="1400" u="none" cap="none" strike="noStrike"/>
                    </a:p>
                  </a:txBody>
                  <a:tcPr marT="9525" marB="0" marR="9525" marL="9525" anchor="ctr"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6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2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Give TWO 20th Century epidemics: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Spanish Flu / AIDS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617575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Trebuchet MS"/>
                        <a:buNone/>
                      </a:pPr>
                      <a:r>
                        <a:rPr b="1" i="0" lang="en-GB" sz="1400" u="none" cap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89</a:t>
                      </a:r>
                      <a:endParaRPr sz="1400" u="none" cap="none" strike="noStrike"/>
                    </a:p>
                  </a:txBody>
                  <a:tcPr marT="9525" marB="0" marR="9525" marL="9525" anchor="ctr"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6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26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Give TWO features of the Spanish Flu: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1918-19 / killed 50 million / spread by soldies returning from First World War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638700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Trebuchet MS"/>
                        <a:buNone/>
                      </a:pPr>
                      <a:r>
                        <a:rPr b="1" i="0" lang="en-GB" sz="1400" u="none" cap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90</a:t>
                      </a:r>
                      <a:endParaRPr sz="1400" u="none" cap="none" strike="noStrike"/>
                    </a:p>
                  </a:txBody>
                  <a:tcPr marT="9525" marB="0" marR="9525" marL="9525" anchor="ctr"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6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26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Give TWO problems with the government's response to the Spanish Flu: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did not issue advice until too late / distracted by war / left important decisions such as closing schools to local authorities / didn't make enogh copies of Dr Wise on Influenza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617575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Trebuchet MS"/>
                        <a:buNone/>
                      </a:pPr>
                      <a:r>
                        <a:rPr b="1" i="0" lang="en-GB" sz="1400" u="none" cap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91</a:t>
                      </a:r>
                      <a:endParaRPr sz="1400" u="none" cap="none" strike="noStrike"/>
                    </a:p>
                  </a:txBody>
                  <a:tcPr marT="9525" marB="0" marR="9525" marL="9525" anchor="ctr"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6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26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Give TWO features of the Dr Wise on Influenza film: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Explained precautions such as making face masks / not enough copies were made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617575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Trebuchet MS"/>
                        <a:buNone/>
                      </a:pPr>
                      <a:r>
                        <a:rPr b="1" i="0" lang="en-GB" sz="1400" u="none" cap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92</a:t>
                      </a:r>
                      <a:endParaRPr sz="1400" u="none" cap="none" strike="noStrike"/>
                    </a:p>
                  </a:txBody>
                  <a:tcPr marT="9525" marB="0" marR="9525" marL="9525" anchor="ctr"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6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24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Give THREE diseases that were prevalent in 20th Century Britain: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Diabetes / Heart Disease / AIDS / Lung Cancer / Asthma 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617575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Trebuchet MS"/>
                        <a:buNone/>
                      </a:pPr>
                      <a:r>
                        <a:rPr b="1" i="0" lang="en-GB" sz="1400" u="none" cap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93</a:t>
                      </a:r>
                      <a:endParaRPr sz="1400" u="none" cap="none" strike="noStrike"/>
                    </a:p>
                  </a:txBody>
                  <a:tcPr marT="9525" marB="0" marR="9525" marL="9525" anchor="ctr"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6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27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Give THREE ways in which the HIV virus can be spread: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Unprotected sex / sharing hypodermic needles / in pregnancy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800500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Trebuchet MS"/>
                        <a:buNone/>
                      </a:pPr>
                      <a:r>
                        <a:rPr b="1" i="0" lang="en-GB" sz="1400" u="none" cap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94</a:t>
                      </a:r>
                      <a:endParaRPr sz="1400" u="none" cap="none" strike="noStrike"/>
                    </a:p>
                  </a:txBody>
                  <a:tcPr marT="9525" marB="0" marR="9525" marL="9525" anchor="ctr"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6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27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Give TWO features of the panic and prejudice around AIDS in the early 1980s: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newspapers called it 'the Gay Plague' / gay men and drug users were blamed / government issued incorrect advice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617575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Trebuchet MS"/>
                        <a:buNone/>
                      </a:pPr>
                      <a:r>
                        <a:rPr b="1" i="0" lang="en-GB" sz="1400" u="none" cap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95</a:t>
                      </a:r>
                      <a:endParaRPr sz="1400" u="none" cap="none" strike="noStrike"/>
                    </a:p>
                  </a:txBody>
                  <a:tcPr marT="9525" marB="0" marR="9525" marL="9525" anchor="ctr"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6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27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Give THREE ways in which the response to AIDS improved in the later 1980s: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Don't Die of Ignorance information leaflet / NHS free testing / Princess Diana photographed with AIDS victims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617575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Trebuchet MS"/>
                        <a:buNone/>
                      </a:pPr>
                      <a:r>
                        <a:rPr b="1" i="0" lang="en-GB" sz="1400" u="none" cap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96</a:t>
                      </a:r>
                      <a:endParaRPr sz="1400" u="none" cap="none" strike="noStrike"/>
                    </a:p>
                  </a:txBody>
                  <a:tcPr marT="9525" marB="0" marR="9525" marL="9525" anchor="ctr"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6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29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Give THREE ways in which the government became more invovled in improving public health after 1945: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The NHS / controls on pollution / anti-smoking laws / healthy living campaigns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617575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Trebuchet MS"/>
                        <a:buNone/>
                      </a:pPr>
                      <a:r>
                        <a:rPr b="1" i="0" lang="en-GB" sz="1400" u="none" cap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97</a:t>
                      </a:r>
                      <a:endParaRPr sz="1400" u="none" cap="none" strike="noStrike"/>
                    </a:p>
                  </a:txBody>
                  <a:tcPr marT="9525" marB="0" marR="9525" marL="9525" anchor="ctr"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6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29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Give THREE features of care under the NHS: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free medical care / 'from cradle to grave' / included hospital care, prescriptions, dental treatment, and GP visits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617575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Trebuchet MS"/>
                        <a:buNone/>
                      </a:pPr>
                      <a:r>
                        <a:rPr b="1" i="0" lang="en-GB" sz="1400" u="none" cap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98</a:t>
                      </a:r>
                      <a:endParaRPr sz="1400" u="none" cap="none" strike="noStrike"/>
                    </a:p>
                  </a:txBody>
                  <a:tcPr marT="9525" marB="0" marR="9525" marL="9525" anchor="ctr"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6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29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Give THREE government attempts to reduce smoking: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ban on TV adverts for cigarettes / 2007 smoking ban / 2016 blank packaging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617575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Trebuchet MS"/>
                        <a:buNone/>
                      </a:pPr>
                      <a:r>
                        <a:rPr b="1" i="0" lang="en-GB" sz="1400" u="none" cap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99</a:t>
                      </a:r>
                      <a:endParaRPr sz="1400" u="none" cap="none" strike="noStrike"/>
                    </a:p>
                  </a:txBody>
                  <a:tcPr marT="9525" marB="0" marR="9525" marL="9525" anchor="ctr"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6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29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Name TWO government healthy living campaigns: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Five-a-Day / Couch to 5k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537575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Trebuchet MS"/>
                        <a:buNone/>
                      </a:pPr>
                      <a:r>
                        <a:rPr b="1" i="0" lang="en-GB" sz="1400" u="none" cap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100</a:t>
                      </a:r>
                      <a:endParaRPr sz="1400" u="none" cap="none" strike="noStrike"/>
                    </a:p>
                  </a:txBody>
                  <a:tcPr marT="9525" marB="0" marR="9525" marL="9525" anchor="ctr"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6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29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Name ONE law introduced to control pollution: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400" u="none" strike="noStrike">
                          <a:solidFill>
                            <a:srgbClr val="000000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1956 Clean Air Act</a:t>
                      </a:r>
                      <a:endParaRPr/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Office Theme">
  <a:themeElements>
    <a:clrScheme name="Office Them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2021-03-03T15:35:57Z</dcterms:created>
  <dc:creator>Edward Durbin</dc:creator>
</cp:coreProperties>
</file>