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0"/>
  </p:notesMasterIdLst>
  <p:sldIdLst>
    <p:sldId id="257" r:id="rId2"/>
    <p:sldId id="395" r:id="rId3"/>
    <p:sldId id="256" r:id="rId4"/>
    <p:sldId id="365" r:id="rId5"/>
    <p:sldId id="364" r:id="rId6"/>
    <p:sldId id="369" r:id="rId7"/>
    <p:sldId id="370" r:id="rId8"/>
    <p:sldId id="366" r:id="rId9"/>
    <p:sldId id="371" r:id="rId10"/>
    <p:sldId id="372" r:id="rId11"/>
    <p:sldId id="374" r:id="rId12"/>
    <p:sldId id="367" r:id="rId13"/>
    <p:sldId id="376" r:id="rId14"/>
    <p:sldId id="373" r:id="rId15"/>
    <p:sldId id="377" r:id="rId16"/>
    <p:sldId id="368" r:id="rId17"/>
    <p:sldId id="397" r:id="rId18"/>
    <p:sldId id="394" r:id="rId19"/>
    <p:sldId id="398" r:id="rId20"/>
    <p:sldId id="399" r:id="rId21"/>
    <p:sldId id="400" r:id="rId22"/>
    <p:sldId id="401" r:id="rId23"/>
    <p:sldId id="402" r:id="rId24"/>
    <p:sldId id="405" r:id="rId25"/>
    <p:sldId id="414" r:id="rId26"/>
    <p:sldId id="407" r:id="rId27"/>
    <p:sldId id="415" r:id="rId28"/>
    <p:sldId id="406" r:id="rId29"/>
    <p:sldId id="408" r:id="rId30"/>
    <p:sldId id="413" r:id="rId31"/>
    <p:sldId id="409" r:id="rId32"/>
    <p:sldId id="411" r:id="rId33"/>
    <p:sldId id="412" r:id="rId34"/>
    <p:sldId id="403" r:id="rId35"/>
    <p:sldId id="396" r:id="rId36"/>
    <p:sldId id="379" r:id="rId37"/>
    <p:sldId id="381" r:id="rId38"/>
    <p:sldId id="384" r:id="rId39"/>
    <p:sldId id="392" r:id="rId40"/>
    <p:sldId id="380" r:id="rId41"/>
    <p:sldId id="389" r:id="rId42"/>
    <p:sldId id="385" r:id="rId43"/>
    <p:sldId id="383" r:id="rId44"/>
    <p:sldId id="393" r:id="rId45"/>
    <p:sldId id="390" r:id="rId46"/>
    <p:sldId id="391" r:id="rId47"/>
    <p:sldId id="387" r:id="rId48"/>
    <p:sldId id="388" r:id="rId49"/>
  </p:sldIdLst>
  <p:sldSz cx="6858000" cy="9144000" type="screen4x3"/>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4" autoAdjust="0"/>
    <p:restoredTop sz="94660"/>
  </p:normalViewPr>
  <p:slideViewPr>
    <p:cSldViewPr snapToGrid="0">
      <p:cViewPr varScale="1">
        <p:scale>
          <a:sx n="85" d="100"/>
          <a:sy n="85" d="100"/>
        </p:scale>
        <p:origin x="283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81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100" y="0"/>
            <a:ext cx="2944813" cy="496888"/>
          </a:xfrm>
          <a:prstGeom prst="rect">
            <a:avLst/>
          </a:prstGeom>
        </p:spPr>
        <p:txBody>
          <a:bodyPr vert="horz" lIns="91440" tIns="45720" rIns="91440" bIns="45720" rtlCol="0"/>
          <a:lstStyle>
            <a:lvl1pPr algn="r">
              <a:defRPr sz="1200"/>
            </a:lvl1pPr>
          </a:lstStyle>
          <a:p>
            <a:fld id="{CA000941-B362-4F06-B535-064EF84D6514}" type="datetimeFigureOut">
              <a:rPr lang="en-GB" smtClean="0"/>
              <a:t>13/03/2024</a:t>
            </a:fld>
            <a:endParaRPr lang="en-GB"/>
          </a:p>
        </p:txBody>
      </p:sp>
      <p:sp>
        <p:nvSpPr>
          <p:cNvPr id="4" name="Slide Image Placeholder 3"/>
          <p:cNvSpPr>
            <a:spLocks noGrp="1" noRot="1" noChangeAspect="1"/>
          </p:cNvSpPr>
          <p:nvPr>
            <p:ph type="sldImg" idx="2"/>
          </p:nvPr>
        </p:nvSpPr>
        <p:spPr>
          <a:xfrm>
            <a:off x="2143125" y="1238250"/>
            <a:ext cx="2508250" cy="3343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67263"/>
            <a:ext cx="5435600" cy="390048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09113"/>
            <a:ext cx="2944813"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100" y="9409113"/>
            <a:ext cx="2944813" cy="496887"/>
          </a:xfrm>
          <a:prstGeom prst="rect">
            <a:avLst/>
          </a:prstGeom>
        </p:spPr>
        <p:txBody>
          <a:bodyPr vert="horz" lIns="91440" tIns="45720" rIns="91440" bIns="45720" rtlCol="0" anchor="b"/>
          <a:lstStyle>
            <a:lvl1pPr algn="r">
              <a:defRPr sz="1200"/>
            </a:lvl1pPr>
          </a:lstStyle>
          <a:p>
            <a:fld id="{C0BAA685-8DA0-4CF9-B251-426E63755477}" type="slidenum">
              <a:rPr lang="en-GB" smtClean="0"/>
              <a:t>‹#›</a:t>
            </a:fld>
            <a:endParaRPr lang="en-GB"/>
          </a:p>
        </p:txBody>
      </p:sp>
    </p:spTree>
    <p:extLst>
      <p:ext uri="{BB962C8B-B14F-4D97-AF65-F5344CB8AC3E}">
        <p14:creationId xmlns:p14="http://schemas.microsoft.com/office/powerpoint/2010/main" val="2612935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59FB48-418B-4511-B0B2-4336F7ABE876}" type="datetime1">
              <a:rPr lang="en-GB" smtClean="0"/>
              <a:t>13/03/2024</a:t>
            </a:fld>
            <a:endParaRPr lang="en-GB"/>
          </a:p>
        </p:txBody>
      </p:sp>
      <p:sp>
        <p:nvSpPr>
          <p:cNvPr id="5" name="Footer Placeholder 4"/>
          <p:cNvSpPr>
            <a:spLocks noGrp="1"/>
          </p:cNvSpPr>
          <p:nvPr>
            <p:ph type="ftr" sz="quarter" idx="11"/>
          </p:nvPr>
        </p:nvSpPr>
        <p:spPr/>
        <p:txBody>
          <a:bodyPr/>
          <a:lstStyle/>
          <a:p>
            <a:r>
              <a:rPr lang="en-GB"/>
              <a:t>Mrs Mayo 2023 </a:t>
            </a:r>
          </a:p>
        </p:txBody>
      </p:sp>
      <p:sp>
        <p:nvSpPr>
          <p:cNvPr id="6" name="Slide Number Placeholder 5"/>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2555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3FFF8D-1323-4C2A-8980-57A4D27590D4}" type="datetime1">
              <a:rPr lang="en-GB" smtClean="0"/>
              <a:t>13/03/2024</a:t>
            </a:fld>
            <a:endParaRPr lang="en-GB"/>
          </a:p>
        </p:txBody>
      </p:sp>
      <p:sp>
        <p:nvSpPr>
          <p:cNvPr id="5" name="Footer Placeholder 4"/>
          <p:cNvSpPr>
            <a:spLocks noGrp="1"/>
          </p:cNvSpPr>
          <p:nvPr>
            <p:ph type="ftr" sz="quarter" idx="11"/>
          </p:nvPr>
        </p:nvSpPr>
        <p:spPr/>
        <p:txBody>
          <a:bodyPr/>
          <a:lstStyle/>
          <a:p>
            <a:r>
              <a:rPr lang="en-GB"/>
              <a:t>Mrs Mayo 2023 </a:t>
            </a:r>
          </a:p>
        </p:txBody>
      </p:sp>
      <p:sp>
        <p:nvSpPr>
          <p:cNvPr id="6" name="Slide Number Placeholder 5"/>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1624225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8CB1B9-DA10-49E1-893E-5B96A1F6FB9D}" type="datetime1">
              <a:rPr lang="en-GB" smtClean="0"/>
              <a:t>13/03/2024</a:t>
            </a:fld>
            <a:endParaRPr lang="en-GB"/>
          </a:p>
        </p:txBody>
      </p:sp>
      <p:sp>
        <p:nvSpPr>
          <p:cNvPr id="5" name="Footer Placeholder 4"/>
          <p:cNvSpPr>
            <a:spLocks noGrp="1"/>
          </p:cNvSpPr>
          <p:nvPr>
            <p:ph type="ftr" sz="quarter" idx="11"/>
          </p:nvPr>
        </p:nvSpPr>
        <p:spPr/>
        <p:txBody>
          <a:bodyPr/>
          <a:lstStyle/>
          <a:p>
            <a:r>
              <a:rPr lang="en-GB"/>
              <a:t>Mrs Mayo 2023 </a:t>
            </a:r>
          </a:p>
        </p:txBody>
      </p:sp>
      <p:sp>
        <p:nvSpPr>
          <p:cNvPr id="6" name="Slide Number Placeholder 5"/>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1150763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9AFD1A-C84C-447C-8D7F-37E0320A8494}" type="datetime1">
              <a:rPr lang="en-GB" smtClean="0"/>
              <a:t>13/03/2024</a:t>
            </a:fld>
            <a:endParaRPr lang="en-GB"/>
          </a:p>
        </p:txBody>
      </p:sp>
      <p:sp>
        <p:nvSpPr>
          <p:cNvPr id="6" name="Footer Placeholder 5"/>
          <p:cNvSpPr>
            <a:spLocks noGrp="1"/>
          </p:cNvSpPr>
          <p:nvPr>
            <p:ph type="ftr" sz="quarter" idx="11"/>
          </p:nvPr>
        </p:nvSpPr>
        <p:spPr/>
        <p:txBody>
          <a:bodyPr/>
          <a:lstStyle/>
          <a:p>
            <a:r>
              <a:rPr lang="en-GB"/>
              <a:t>Mrs Mayo 2023 </a:t>
            </a:r>
          </a:p>
        </p:txBody>
      </p:sp>
      <p:sp>
        <p:nvSpPr>
          <p:cNvPr id="7" name="Slide Number Placeholder 6"/>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530252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1743118-4101-4B32-8168-1FC972F7D31D}" type="datetime1">
              <a:rPr lang="en-GB" smtClean="0"/>
              <a:t>13/03/2024</a:t>
            </a:fld>
            <a:endParaRPr lang="en-GB"/>
          </a:p>
        </p:txBody>
      </p:sp>
      <p:sp>
        <p:nvSpPr>
          <p:cNvPr id="8" name="Footer Placeholder 7"/>
          <p:cNvSpPr>
            <a:spLocks noGrp="1"/>
          </p:cNvSpPr>
          <p:nvPr>
            <p:ph type="ftr" sz="quarter" idx="11"/>
          </p:nvPr>
        </p:nvSpPr>
        <p:spPr/>
        <p:txBody>
          <a:bodyPr/>
          <a:lstStyle/>
          <a:p>
            <a:r>
              <a:rPr lang="en-GB"/>
              <a:t>Mrs Mayo 2023 </a:t>
            </a:r>
          </a:p>
        </p:txBody>
      </p:sp>
      <p:sp>
        <p:nvSpPr>
          <p:cNvPr id="9" name="Slide Number Placeholder 8"/>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1981136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C54E59-BE04-4844-A5E0-93874AFA8DD4}" type="datetime1">
              <a:rPr lang="en-GB" smtClean="0"/>
              <a:t>13/03/2024</a:t>
            </a:fld>
            <a:endParaRPr lang="en-GB"/>
          </a:p>
        </p:txBody>
      </p:sp>
      <p:sp>
        <p:nvSpPr>
          <p:cNvPr id="4" name="Footer Placeholder 3"/>
          <p:cNvSpPr>
            <a:spLocks noGrp="1"/>
          </p:cNvSpPr>
          <p:nvPr>
            <p:ph type="ftr" sz="quarter" idx="11"/>
          </p:nvPr>
        </p:nvSpPr>
        <p:spPr/>
        <p:txBody>
          <a:bodyPr/>
          <a:lstStyle/>
          <a:p>
            <a:r>
              <a:rPr lang="en-GB"/>
              <a:t>Mrs Mayo 2023 </a:t>
            </a:r>
          </a:p>
        </p:txBody>
      </p:sp>
      <p:sp>
        <p:nvSpPr>
          <p:cNvPr id="5" name="Slide Number Placeholder 4"/>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3877868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24443A-9AF5-4B11-A8A9-A4CE763DE928}" type="datetime1">
              <a:rPr lang="en-GB" smtClean="0"/>
              <a:t>13/03/2024</a:t>
            </a:fld>
            <a:endParaRPr lang="en-GB"/>
          </a:p>
        </p:txBody>
      </p:sp>
      <p:sp>
        <p:nvSpPr>
          <p:cNvPr id="3" name="Footer Placeholder 2"/>
          <p:cNvSpPr>
            <a:spLocks noGrp="1"/>
          </p:cNvSpPr>
          <p:nvPr>
            <p:ph type="ftr" sz="quarter" idx="11"/>
          </p:nvPr>
        </p:nvSpPr>
        <p:spPr/>
        <p:txBody>
          <a:bodyPr/>
          <a:lstStyle/>
          <a:p>
            <a:r>
              <a:rPr lang="en-GB"/>
              <a:t>Mrs Mayo 2023 </a:t>
            </a:r>
          </a:p>
        </p:txBody>
      </p:sp>
      <p:sp>
        <p:nvSpPr>
          <p:cNvPr id="4" name="Slide Number Placeholder 3"/>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2174708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7B8C259-E2EB-4F0C-BCCA-BB19C01E62A2}" type="datetime1">
              <a:rPr lang="en-GB" smtClean="0"/>
              <a:t>13/03/2024</a:t>
            </a:fld>
            <a:endParaRPr lang="en-GB"/>
          </a:p>
        </p:txBody>
      </p:sp>
      <p:sp>
        <p:nvSpPr>
          <p:cNvPr id="6" name="Footer Placeholder 5"/>
          <p:cNvSpPr>
            <a:spLocks noGrp="1"/>
          </p:cNvSpPr>
          <p:nvPr>
            <p:ph type="ftr" sz="quarter" idx="11"/>
          </p:nvPr>
        </p:nvSpPr>
        <p:spPr/>
        <p:txBody>
          <a:bodyPr/>
          <a:lstStyle/>
          <a:p>
            <a:r>
              <a:rPr lang="en-GB"/>
              <a:t>Mrs Mayo 2023 </a:t>
            </a:r>
          </a:p>
        </p:txBody>
      </p:sp>
      <p:sp>
        <p:nvSpPr>
          <p:cNvPr id="7" name="Slide Number Placeholder 6"/>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2424529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516981-B5CD-40A9-BF1F-3C184B2D8661}" type="datetime1">
              <a:rPr lang="en-GB" smtClean="0"/>
              <a:t>13/03/2024</a:t>
            </a:fld>
            <a:endParaRPr lang="en-GB"/>
          </a:p>
        </p:txBody>
      </p:sp>
      <p:sp>
        <p:nvSpPr>
          <p:cNvPr id="6" name="Footer Placeholder 5"/>
          <p:cNvSpPr>
            <a:spLocks noGrp="1"/>
          </p:cNvSpPr>
          <p:nvPr>
            <p:ph type="ftr" sz="quarter" idx="11"/>
          </p:nvPr>
        </p:nvSpPr>
        <p:spPr/>
        <p:txBody>
          <a:bodyPr/>
          <a:lstStyle/>
          <a:p>
            <a:r>
              <a:rPr lang="en-GB"/>
              <a:t>Mrs Mayo 2023 </a:t>
            </a:r>
          </a:p>
        </p:txBody>
      </p:sp>
      <p:sp>
        <p:nvSpPr>
          <p:cNvPr id="7" name="Slide Number Placeholder 6"/>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669290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A7AD40-772F-4F79-B0AC-877EE56F7A5E}" type="datetime1">
              <a:rPr lang="en-GB" smtClean="0"/>
              <a:t>13/03/2024</a:t>
            </a:fld>
            <a:endParaRPr lang="en-GB"/>
          </a:p>
        </p:txBody>
      </p:sp>
      <p:sp>
        <p:nvSpPr>
          <p:cNvPr id="5" name="Footer Placeholder 4"/>
          <p:cNvSpPr>
            <a:spLocks noGrp="1"/>
          </p:cNvSpPr>
          <p:nvPr>
            <p:ph type="ftr" sz="quarter" idx="11"/>
          </p:nvPr>
        </p:nvSpPr>
        <p:spPr/>
        <p:txBody>
          <a:bodyPr/>
          <a:lstStyle/>
          <a:p>
            <a:r>
              <a:rPr lang="en-GB"/>
              <a:t>Mrs Mayo 2023 </a:t>
            </a:r>
          </a:p>
        </p:txBody>
      </p:sp>
      <p:sp>
        <p:nvSpPr>
          <p:cNvPr id="6" name="Slide Number Placeholder 5"/>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2230084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737355-7989-438B-85FE-6028B6D6314D}" type="datetime1">
              <a:rPr lang="en-GB" smtClean="0"/>
              <a:t>13/03/2024</a:t>
            </a:fld>
            <a:endParaRPr lang="en-GB"/>
          </a:p>
        </p:txBody>
      </p:sp>
      <p:sp>
        <p:nvSpPr>
          <p:cNvPr id="5" name="Footer Placeholder 4"/>
          <p:cNvSpPr>
            <a:spLocks noGrp="1"/>
          </p:cNvSpPr>
          <p:nvPr>
            <p:ph type="ftr" sz="quarter" idx="11"/>
          </p:nvPr>
        </p:nvSpPr>
        <p:spPr/>
        <p:txBody>
          <a:bodyPr/>
          <a:lstStyle/>
          <a:p>
            <a:r>
              <a:rPr lang="en-GB"/>
              <a:t>Mrs Mayo 2023 </a:t>
            </a:r>
          </a:p>
        </p:txBody>
      </p:sp>
      <p:sp>
        <p:nvSpPr>
          <p:cNvPr id="6" name="Slide Number Placeholder 5"/>
          <p:cNvSpPr>
            <a:spLocks noGrp="1"/>
          </p:cNvSpPr>
          <p:nvPr>
            <p:ph type="sldNum" sz="quarter" idx="12"/>
          </p:nvPr>
        </p:nvSpPr>
        <p:spPr/>
        <p:txBody>
          <a:bodyPr/>
          <a:lstStyle/>
          <a:p>
            <a:fld id="{3DE4CC19-DBB9-436A-8E3E-053586E9C4B7}" type="slidenum">
              <a:rPr lang="en-GB" smtClean="0"/>
              <a:t>‹#›</a:t>
            </a:fld>
            <a:endParaRPr lang="en-GB"/>
          </a:p>
        </p:txBody>
      </p:sp>
    </p:spTree>
    <p:extLst>
      <p:ext uri="{BB962C8B-B14F-4D97-AF65-F5344CB8AC3E}">
        <p14:creationId xmlns:p14="http://schemas.microsoft.com/office/powerpoint/2010/main" val="2859207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0D0B210F-93FF-4B68-BBB5-0E162FB1E57D}" type="datetime1">
              <a:rPr lang="en-GB" smtClean="0"/>
              <a:t>13/03/2024</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a:t>Mrs Mayo 2023 </a:t>
            </a:r>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3DE4CC19-DBB9-436A-8E3E-053586E9C4B7}" type="slidenum">
              <a:rPr lang="en-GB" smtClean="0"/>
              <a:t>‹#›</a:t>
            </a:fld>
            <a:endParaRPr lang="en-GB"/>
          </a:p>
        </p:txBody>
      </p:sp>
    </p:spTree>
    <p:extLst>
      <p:ext uri="{BB962C8B-B14F-4D97-AF65-F5344CB8AC3E}">
        <p14:creationId xmlns:p14="http://schemas.microsoft.com/office/powerpoint/2010/main" val="33725165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57F23-E23A-4F91-930E-9929EB88E92F}"/>
              </a:ext>
            </a:extLst>
          </p:cNvPr>
          <p:cNvSpPr>
            <a:spLocks noGrp="1"/>
          </p:cNvSpPr>
          <p:nvPr>
            <p:ph type="ctrTitle"/>
          </p:nvPr>
        </p:nvSpPr>
        <p:spPr>
          <a:xfrm>
            <a:off x="514349" y="2330673"/>
            <a:ext cx="5829300" cy="3183467"/>
          </a:xfrm>
        </p:spPr>
        <p:txBody>
          <a:bodyPr>
            <a:normAutofit fontScale="90000"/>
          </a:bodyPr>
          <a:lstStyle/>
          <a:p>
            <a:r>
              <a:rPr lang="en-GB" u="sng" dirty="0"/>
              <a:t>Paper Two</a:t>
            </a:r>
            <a:br>
              <a:rPr lang="en-GB" u="sng" dirty="0"/>
            </a:br>
            <a:r>
              <a:rPr lang="en-GB" u="sng" dirty="0"/>
              <a:t>Human Geography </a:t>
            </a:r>
            <a:br>
              <a:rPr lang="en-GB" u="sng" dirty="0"/>
            </a:br>
            <a:r>
              <a:rPr lang="en-GB" u="sng" dirty="0"/>
              <a:t>5</a:t>
            </a:r>
            <a:r>
              <a:rPr lang="en-GB" u="sng" baseline="30000" dirty="0"/>
              <a:t>th</a:t>
            </a:r>
            <a:r>
              <a:rPr lang="en-GB" u="sng" dirty="0"/>
              <a:t> June 2024</a:t>
            </a:r>
            <a:br>
              <a:rPr lang="en-GB" dirty="0"/>
            </a:br>
            <a:br>
              <a:rPr lang="en-GB" dirty="0"/>
            </a:br>
            <a:r>
              <a:rPr lang="en-GB" sz="2000" dirty="0"/>
              <a:t>Question 1- Urban Environments</a:t>
            </a:r>
            <a:br>
              <a:rPr lang="en-GB" sz="2000" dirty="0"/>
            </a:br>
            <a:r>
              <a:rPr lang="en-GB" sz="2000" dirty="0"/>
              <a:t>Question 2- Economic World</a:t>
            </a:r>
            <a:br>
              <a:rPr lang="en-GB" sz="2000" dirty="0"/>
            </a:br>
            <a:r>
              <a:rPr lang="en-GB" sz="2000" dirty="0"/>
              <a:t>Question 3- Resource management </a:t>
            </a:r>
            <a:br>
              <a:rPr lang="en-GB" sz="2000" dirty="0"/>
            </a:br>
            <a:r>
              <a:rPr lang="en-GB" sz="2000" dirty="0"/>
              <a:t>Question 4- Food </a:t>
            </a:r>
            <a:endParaRPr lang="en-GB" dirty="0"/>
          </a:p>
        </p:txBody>
      </p:sp>
      <p:sp>
        <p:nvSpPr>
          <p:cNvPr id="4" name="TextBox 3">
            <a:extLst>
              <a:ext uri="{FF2B5EF4-FFF2-40B4-BE49-F238E27FC236}">
                <a16:creationId xmlns:a16="http://schemas.microsoft.com/office/drawing/2014/main" id="{D03F14FA-633A-4290-B7AC-02BCE0CEBA48}"/>
              </a:ext>
            </a:extLst>
          </p:cNvPr>
          <p:cNvSpPr txBox="1"/>
          <p:nvPr/>
        </p:nvSpPr>
        <p:spPr>
          <a:xfrm>
            <a:off x="267286" y="365760"/>
            <a:ext cx="3010486" cy="369332"/>
          </a:xfrm>
          <a:prstGeom prst="rect">
            <a:avLst/>
          </a:prstGeom>
          <a:noFill/>
        </p:spPr>
        <p:txBody>
          <a:bodyPr wrap="square" rtlCol="0">
            <a:spAutoFit/>
          </a:bodyPr>
          <a:lstStyle/>
          <a:p>
            <a:r>
              <a:rPr lang="en-GB" dirty="0"/>
              <a:t>Name: </a:t>
            </a:r>
          </a:p>
        </p:txBody>
      </p:sp>
      <p:pic>
        <p:nvPicPr>
          <p:cNvPr id="1026" name="Picture 2" descr="Yate Academy - Home">
            <a:extLst>
              <a:ext uri="{FF2B5EF4-FFF2-40B4-BE49-F238E27FC236}">
                <a16:creationId xmlns:a16="http://schemas.microsoft.com/office/drawing/2014/main" id="{92495028-C900-4C92-9B59-835CA05157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0603" y="8061030"/>
            <a:ext cx="686093" cy="828212"/>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E9703727-97A8-4824-A041-1E5ACB9CEC75}"/>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1337ECEC-B330-285F-CF51-DBF9FA4D8EE3}"/>
              </a:ext>
            </a:extLst>
          </p:cNvPr>
          <p:cNvSpPr>
            <a:spLocks noGrp="1"/>
          </p:cNvSpPr>
          <p:nvPr>
            <p:ph type="sldNum" sz="quarter" idx="12"/>
          </p:nvPr>
        </p:nvSpPr>
        <p:spPr/>
        <p:txBody>
          <a:bodyPr/>
          <a:lstStyle/>
          <a:p>
            <a:fld id="{3DE4CC19-DBB9-436A-8E3E-053586E9C4B7}" type="slidenum">
              <a:rPr lang="en-GB" smtClean="0"/>
              <a:t>1</a:t>
            </a:fld>
            <a:endParaRPr lang="en-GB"/>
          </a:p>
        </p:txBody>
      </p:sp>
    </p:spTree>
    <p:extLst>
      <p:ext uri="{BB962C8B-B14F-4D97-AF65-F5344CB8AC3E}">
        <p14:creationId xmlns:p14="http://schemas.microsoft.com/office/powerpoint/2010/main" val="3168096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57F23-E23A-4F91-930E-9929EB88E92F}"/>
              </a:ext>
            </a:extLst>
          </p:cNvPr>
          <p:cNvSpPr>
            <a:spLocks noGrp="1"/>
          </p:cNvSpPr>
          <p:nvPr>
            <p:ph type="ctrTitle"/>
          </p:nvPr>
        </p:nvSpPr>
        <p:spPr>
          <a:xfrm>
            <a:off x="514349" y="2330673"/>
            <a:ext cx="5829300" cy="3183467"/>
          </a:xfrm>
        </p:spPr>
        <p:txBody>
          <a:bodyPr>
            <a:normAutofit fontScale="90000"/>
          </a:bodyPr>
          <a:lstStyle/>
          <a:p>
            <a:br>
              <a:rPr lang="en-GB" sz="6000" dirty="0"/>
            </a:br>
            <a:br>
              <a:rPr lang="en-GB" sz="6000" dirty="0"/>
            </a:br>
            <a:r>
              <a:rPr lang="en-GB" sz="3600" dirty="0"/>
              <a:t>Question 1- Urban Environments</a:t>
            </a:r>
            <a:br>
              <a:rPr lang="en-GB" sz="3600" dirty="0"/>
            </a:br>
            <a:endParaRPr lang="en-GB" sz="6000" dirty="0"/>
          </a:p>
        </p:txBody>
      </p:sp>
      <p:pic>
        <p:nvPicPr>
          <p:cNvPr id="1026" name="Picture 2" descr="Yate Academy - Home">
            <a:extLst>
              <a:ext uri="{FF2B5EF4-FFF2-40B4-BE49-F238E27FC236}">
                <a16:creationId xmlns:a16="http://schemas.microsoft.com/office/drawing/2014/main" id="{92495028-C900-4C92-9B59-835CA05157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0603" y="8061030"/>
            <a:ext cx="686093" cy="828212"/>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E9703727-97A8-4824-A041-1E5ACB9CEC75}"/>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1337ECEC-B330-285F-CF51-DBF9FA4D8EE3}"/>
              </a:ext>
            </a:extLst>
          </p:cNvPr>
          <p:cNvSpPr>
            <a:spLocks noGrp="1"/>
          </p:cNvSpPr>
          <p:nvPr>
            <p:ph type="sldNum" sz="quarter" idx="12"/>
          </p:nvPr>
        </p:nvSpPr>
        <p:spPr/>
        <p:txBody>
          <a:bodyPr/>
          <a:lstStyle/>
          <a:p>
            <a:fld id="{3DE4CC19-DBB9-436A-8E3E-053586E9C4B7}" type="slidenum">
              <a:rPr lang="en-GB" smtClean="0"/>
              <a:t>2</a:t>
            </a:fld>
            <a:endParaRPr lang="en-GB"/>
          </a:p>
        </p:txBody>
      </p:sp>
    </p:spTree>
    <p:extLst>
      <p:ext uri="{BB962C8B-B14F-4D97-AF65-F5344CB8AC3E}">
        <p14:creationId xmlns:p14="http://schemas.microsoft.com/office/powerpoint/2010/main" val="921589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A Question 1 - Urban Environments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3166960828"/>
              </p:ext>
            </p:extLst>
          </p:nvPr>
        </p:nvGraphicFramePr>
        <p:xfrm>
          <a:off x="253562" y="988517"/>
          <a:ext cx="6350876" cy="6008630"/>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33083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Define rural to urban migration  migration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3909807745"/>
                  </a:ext>
                </a:extLst>
              </a:tr>
              <a:tr h="29350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Define natural increase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038026371"/>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Define urbanisation</a:t>
                      </a:r>
                    </a:p>
                  </a:txBody>
                  <a:tcPr marL="68580" marR="68580" marT="0" marB="0"/>
                </a:tc>
                <a:tc>
                  <a:txBody>
                    <a:bodyPr/>
                    <a:lstStyle/>
                    <a:p>
                      <a:pPr>
                        <a:spcAft>
                          <a:spcPts val="0"/>
                        </a:spcAft>
                        <a:buFontTx/>
                        <a:buNone/>
                      </a:pPr>
                      <a:endParaRPr lang="en-GB" sz="120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Define counter urbanisation</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Give one reason why the natural increase is high in LIC/NEE cities </a:t>
                      </a:r>
                    </a:p>
                  </a:txBody>
                  <a:tcPr marL="68580" marR="68580" marT="0" marB="0"/>
                </a:tc>
                <a:tc>
                  <a:txBody>
                    <a:bodyPr/>
                    <a:lstStyle/>
                    <a:p>
                      <a:pPr>
                        <a:spcAft>
                          <a:spcPts val="0"/>
                        </a:spcAft>
                        <a:buFontTx/>
                        <a:buNone/>
                      </a:pPr>
                      <a:endParaRPr lang="en-GB" sz="1200"/>
                    </a:p>
                  </a:txBody>
                  <a:tcPr/>
                </a:tc>
                <a:extLst>
                  <a:ext uri="{0D108BD9-81ED-4DB2-BD59-A6C34878D82A}">
                    <a16:rowId xmlns:a16="http://schemas.microsoft.com/office/drawing/2014/main" val="147567626"/>
                  </a:ext>
                </a:extLst>
              </a:tr>
              <a:tr h="798928">
                <a:tc>
                  <a:txBody>
                    <a:bodyPr/>
                    <a:lstStyle/>
                    <a:p>
                      <a:pPr marL="0" lvl="0" indent="0">
                        <a:lnSpc>
                          <a:spcPct val="107000"/>
                        </a:lnSpc>
                        <a:spcAft>
                          <a:spcPts val="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THREE </a:t>
                      </a:r>
                      <a:r>
                        <a:rPr lang="en-GB" sz="1100" b="1" u="sng" dirty="0">
                          <a:effectLst/>
                          <a:latin typeface="Calibri" panose="020F0502020204030204" pitchFamily="34" charset="0"/>
                          <a:ea typeface="Calibri" panose="020F0502020204030204" pitchFamily="34" charset="0"/>
                          <a:cs typeface="Times New Roman" panose="02020603050405020304" pitchFamily="18" charset="0"/>
                        </a:rPr>
                        <a:t>push</a:t>
                      </a:r>
                      <a:r>
                        <a:rPr lang="en-GB" sz="1100" dirty="0">
                          <a:effectLst/>
                          <a:latin typeface="Calibri" panose="020F0502020204030204" pitchFamily="34" charset="0"/>
                          <a:ea typeface="Calibri" panose="020F0502020204030204" pitchFamily="34" charset="0"/>
                          <a:cs typeface="Times New Roman" panose="02020603050405020304" pitchFamily="18" charset="0"/>
                        </a:rPr>
                        <a:t> factors for rural areas </a:t>
                      </a:r>
                    </a:p>
                    <a:p>
                      <a:pPr marL="0" lvl="0" indent="0">
                        <a:lnSpc>
                          <a:spcPct val="107000"/>
                        </a:lnSpc>
                        <a:spcAft>
                          <a:spcPts val="0"/>
                        </a:spcAft>
                        <a:buFont typeface="+mj-lt"/>
                        <a:buNone/>
                      </a:pPr>
                      <a:r>
                        <a:rPr lang="en-GB" sz="800" dirty="0">
                          <a:effectLst/>
                          <a:latin typeface="Calibri" panose="020F0502020204030204" pitchFamily="34" charset="0"/>
                          <a:ea typeface="Calibri" panose="020F0502020204030204" pitchFamily="34" charset="0"/>
                          <a:cs typeface="Times New Roman" panose="02020603050405020304" pitchFamily="18" charset="0"/>
                        </a:rPr>
                        <a:t>(things which make a person want to leave the countryside)</a:t>
                      </a:r>
                    </a:p>
                  </a:txBody>
                  <a:tcPr marL="68580" marR="68580" marT="0" marB="0"/>
                </a:tc>
                <a:tc>
                  <a:txBody>
                    <a:bodyPr/>
                    <a:lstStyle/>
                    <a:p>
                      <a:pPr>
                        <a:spcAft>
                          <a:spcPts val="0"/>
                        </a:spcAft>
                        <a:buFontTx/>
                        <a:buNone/>
                      </a:pPr>
                      <a:endParaRPr lang="en-GB" sz="1200"/>
                    </a:p>
                  </a:txBody>
                  <a:tcPr/>
                </a:tc>
                <a:extLst>
                  <a:ext uri="{0D108BD9-81ED-4DB2-BD59-A6C34878D82A}">
                    <a16:rowId xmlns:a16="http://schemas.microsoft.com/office/drawing/2014/main" val="4200316036"/>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THREE</a:t>
                      </a:r>
                      <a:r>
                        <a:rPr lang="en-GB" sz="1100" b="1" u="sng" dirty="0">
                          <a:effectLst/>
                          <a:latin typeface="Calibri" panose="020F0502020204030204" pitchFamily="34" charset="0"/>
                          <a:ea typeface="Calibri" panose="020F0502020204030204" pitchFamily="34" charset="0"/>
                          <a:cs typeface="Times New Roman" panose="02020603050405020304" pitchFamily="18" charset="0"/>
                        </a:rPr>
                        <a:t> pull </a:t>
                      </a:r>
                      <a:r>
                        <a:rPr lang="en-GB" sz="1100" dirty="0">
                          <a:effectLst/>
                          <a:latin typeface="Calibri" panose="020F0502020204030204" pitchFamily="34" charset="0"/>
                          <a:ea typeface="Calibri" panose="020F0502020204030204" pitchFamily="34" charset="0"/>
                          <a:cs typeface="Times New Roman" panose="02020603050405020304" pitchFamily="18" charset="0"/>
                        </a:rPr>
                        <a:t>factors for urban areas </a:t>
                      </a:r>
                    </a:p>
                    <a:p>
                      <a:pPr marL="0" lvl="0" indent="0">
                        <a:lnSpc>
                          <a:spcPct val="107000"/>
                        </a:lnSpc>
                        <a:spcAft>
                          <a:spcPts val="0"/>
                        </a:spcAft>
                        <a:buFont typeface="+mj-lt"/>
                        <a:buNone/>
                      </a:pPr>
                      <a:r>
                        <a:rPr lang="en-GB" sz="800" dirty="0">
                          <a:effectLst/>
                          <a:latin typeface="Calibri" panose="020F0502020204030204" pitchFamily="34" charset="0"/>
                          <a:ea typeface="Calibri" panose="020F0502020204030204" pitchFamily="34" charset="0"/>
                          <a:cs typeface="Times New Roman" panose="02020603050405020304" pitchFamily="18" charset="0"/>
                        </a:rPr>
                        <a:t>(things which  make a person want to move to a city)</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969259812"/>
                  </a:ext>
                </a:extLst>
              </a:tr>
              <a:tr h="798928">
                <a:tc>
                  <a:txBody>
                    <a:bodyPr/>
                    <a:lstStyle/>
                    <a:p>
                      <a:pPr marL="0" lvl="0" indent="0">
                        <a:lnSpc>
                          <a:spcPct val="107000"/>
                        </a:lnSpc>
                        <a:spcAft>
                          <a:spcPts val="0"/>
                        </a:spcAft>
                        <a:buFontTx/>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What is megacity? Give an example</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33572199"/>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3</a:t>
            </a:fld>
            <a:endParaRPr lang="en-GB"/>
          </a:p>
        </p:txBody>
      </p:sp>
    </p:spTree>
    <p:extLst>
      <p:ext uri="{BB962C8B-B14F-4D97-AF65-F5344CB8AC3E}">
        <p14:creationId xmlns:p14="http://schemas.microsoft.com/office/powerpoint/2010/main" val="2751711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15D5F7A-F845-BE30-BD71-397130554BBD}"/>
              </a:ext>
            </a:extLst>
          </p:cNvPr>
          <p:cNvSpPr>
            <a:spLocks noGrp="1"/>
          </p:cNvSpPr>
          <p:nvPr>
            <p:ph type="ftr" sz="quarter" idx="11"/>
          </p:nvPr>
        </p:nvSpPr>
        <p:spPr/>
        <p:txBody>
          <a:bodyPr/>
          <a:lstStyle/>
          <a:p>
            <a:r>
              <a:rPr lang="en-GB"/>
              <a:t>Mrs Mayo 2023 </a:t>
            </a:r>
          </a:p>
        </p:txBody>
      </p:sp>
      <p:pic>
        <p:nvPicPr>
          <p:cNvPr id="4" name="Picture 3">
            <a:extLst>
              <a:ext uri="{FF2B5EF4-FFF2-40B4-BE49-F238E27FC236}">
                <a16:creationId xmlns:a16="http://schemas.microsoft.com/office/drawing/2014/main" id="{8AC58911-A92D-5840-155C-4BA41496DE3E}"/>
              </a:ext>
            </a:extLst>
          </p:cNvPr>
          <p:cNvPicPr>
            <a:picLocks noChangeAspect="1"/>
          </p:cNvPicPr>
          <p:nvPr/>
        </p:nvPicPr>
        <p:blipFill>
          <a:blip r:embed="rId2"/>
          <a:stretch>
            <a:fillRect/>
          </a:stretch>
        </p:blipFill>
        <p:spPr>
          <a:xfrm>
            <a:off x="388520" y="672564"/>
            <a:ext cx="5402680" cy="2415700"/>
          </a:xfrm>
          <a:prstGeom prst="rect">
            <a:avLst/>
          </a:prstGeom>
        </p:spPr>
      </p:pic>
      <p:sp>
        <p:nvSpPr>
          <p:cNvPr id="5" name="TextBox 4">
            <a:extLst>
              <a:ext uri="{FF2B5EF4-FFF2-40B4-BE49-F238E27FC236}">
                <a16:creationId xmlns:a16="http://schemas.microsoft.com/office/drawing/2014/main" id="{41D3E582-F6EE-4334-E3F8-86E8A3721E7E}"/>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short answer questions </a:t>
            </a:r>
          </a:p>
        </p:txBody>
      </p:sp>
      <p:pic>
        <p:nvPicPr>
          <p:cNvPr id="9" name="Picture 8">
            <a:extLst>
              <a:ext uri="{FF2B5EF4-FFF2-40B4-BE49-F238E27FC236}">
                <a16:creationId xmlns:a16="http://schemas.microsoft.com/office/drawing/2014/main" id="{8652450A-9520-147C-2625-70A87950878A}"/>
              </a:ext>
            </a:extLst>
          </p:cNvPr>
          <p:cNvPicPr>
            <a:picLocks noChangeAspect="1"/>
          </p:cNvPicPr>
          <p:nvPr/>
        </p:nvPicPr>
        <p:blipFill>
          <a:blip r:embed="rId3"/>
          <a:stretch>
            <a:fillRect/>
          </a:stretch>
        </p:blipFill>
        <p:spPr>
          <a:xfrm>
            <a:off x="304784" y="6133485"/>
            <a:ext cx="6248431" cy="2415700"/>
          </a:xfrm>
          <a:prstGeom prst="rect">
            <a:avLst/>
          </a:prstGeom>
        </p:spPr>
      </p:pic>
      <p:pic>
        <p:nvPicPr>
          <p:cNvPr id="11" name="Picture 10">
            <a:extLst>
              <a:ext uri="{FF2B5EF4-FFF2-40B4-BE49-F238E27FC236}">
                <a16:creationId xmlns:a16="http://schemas.microsoft.com/office/drawing/2014/main" id="{8F5E64C6-7C4B-7E15-52AB-86B43D234CBB}"/>
              </a:ext>
            </a:extLst>
          </p:cNvPr>
          <p:cNvPicPr>
            <a:picLocks noChangeAspect="1"/>
          </p:cNvPicPr>
          <p:nvPr/>
        </p:nvPicPr>
        <p:blipFill>
          <a:blip r:embed="rId4"/>
          <a:stretch>
            <a:fillRect/>
          </a:stretch>
        </p:blipFill>
        <p:spPr>
          <a:xfrm>
            <a:off x="363925" y="3627019"/>
            <a:ext cx="6248432" cy="1364754"/>
          </a:xfrm>
          <a:prstGeom prst="rect">
            <a:avLst/>
          </a:prstGeom>
        </p:spPr>
      </p:pic>
      <p:sp>
        <p:nvSpPr>
          <p:cNvPr id="12" name="TextBox 11">
            <a:extLst>
              <a:ext uri="{FF2B5EF4-FFF2-40B4-BE49-F238E27FC236}">
                <a16:creationId xmlns:a16="http://schemas.microsoft.com/office/drawing/2014/main" id="{35B81017-BFE1-518A-F37B-C29D18C7667C}"/>
              </a:ext>
            </a:extLst>
          </p:cNvPr>
          <p:cNvSpPr txBox="1"/>
          <p:nvPr/>
        </p:nvSpPr>
        <p:spPr>
          <a:xfrm>
            <a:off x="363925" y="5662863"/>
            <a:ext cx="2106560" cy="276999"/>
          </a:xfrm>
          <a:prstGeom prst="rect">
            <a:avLst/>
          </a:prstGeom>
          <a:noFill/>
          <a:ln>
            <a:solidFill>
              <a:schemeClr val="tx1"/>
            </a:solidFill>
          </a:ln>
        </p:spPr>
        <p:txBody>
          <a:bodyPr wrap="square" rtlCol="0">
            <a:spAutoFit/>
          </a:bodyPr>
          <a:lstStyle/>
          <a:p>
            <a:r>
              <a:rPr lang="en-GB" sz="1200" dirty="0"/>
              <a:t>Name and explain the reason</a:t>
            </a:r>
          </a:p>
        </p:txBody>
      </p:sp>
      <p:cxnSp>
        <p:nvCxnSpPr>
          <p:cNvPr id="14" name="Straight Arrow Connector 13">
            <a:extLst>
              <a:ext uri="{FF2B5EF4-FFF2-40B4-BE49-F238E27FC236}">
                <a16:creationId xmlns:a16="http://schemas.microsoft.com/office/drawing/2014/main" id="{EA1F4D61-CC2A-9F93-2AD1-B2216D3C5369}"/>
              </a:ext>
            </a:extLst>
          </p:cNvPr>
          <p:cNvCxnSpPr/>
          <p:nvPr/>
        </p:nvCxnSpPr>
        <p:spPr>
          <a:xfrm>
            <a:off x="818147" y="5939862"/>
            <a:ext cx="0" cy="2684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Slide Number Placeholder 15">
            <a:extLst>
              <a:ext uri="{FF2B5EF4-FFF2-40B4-BE49-F238E27FC236}">
                <a16:creationId xmlns:a16="http://schemas.microsoft.com/office/drawing/2014/main" id="{A58449D2-29E4-4A27-75EF-318E7AEF5C07}"/>
              </a:ext>
            </a:extLst>
          </p:cNvPr>
          <p:cNvSpPr>
            <a:spLocks noGrp="1"/>
          </p:cNvSpPr>
          <p:nvPr>
            <p:ph type="sldNum" sz="quarter" idx="12"/>
          </p:nvPr>
        </p:nvSpPr>
        <p:spPr/>
        <p:txBody>
          <a:bodyPr/>
          <a:lstStyle/>
          <a:p>
            <a:fld id="{3DE4CC19-DBB9-436A-8E3E-053586E9C4B7}" type="slidenum">
              <a:rPr lang="en-GB" smtClean="0"/>
              <a:t>4</a:t>
            </a:fld>
            <a:endParaRPr lang="en-GB"/>
          </a:p>
        </p:txBody>
      </p:sp>
    </p:spTree>
    <p:extLst>
      <p:ext uri="{BB962C8B-B14F-4D97-AF65-F5344CB8AC3E}">
        <p14:creationId xmlns:p14="http://schemas.microsoft.com/office/powerpoint/2010/main" val="3033714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1015663"/>
          </a:xfrm>
          <a:prstGeom prst="rect">
            <a:avLst/>
          </a:prstGeom>
          <a:noFill/>
        </p:spPr>
        <p:txBody>
          <a:bodyPr wrap="square" rtlCol="0">
            <a:spAutoFit/>
          </a:bodyPr>
          <a:lstStyle/>
          <a:p>
            <a:r>
              <a:rPr lang="en-GB" sz="1200" b="1" u="sng" dirty="0"/>
              <a:t>Section A Question 1 - Urban Environments Quiz Questions</a:t>
            </a:r>
          </a:p>
          <a:p>
            <a:endParaRPr lang="en-GB" sz="1200" b="1" u="sng" dirty="0"/>
          </a:p>
          <a:p>
            <a:r>
              <a:rPr lang="en-GB" sz="1200" b="1" u="sng" dirty="0"/>
              <a:t>LIC/NEE city case study- Mumbai India </a:t>
            </a:r>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25852771"/>
              </p:ext>
            </p:extLst>
          </p:nvPr>
        </p:nvGraphicFramePr>
        <p:xfrm>
          <a:off x="253562" y="988517"/>
          <a:ext cx="6350876" cy="6231255"/>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buFontTx/>
                        <a:buNone/>
                      </a:pPr>
                      <a:r>
                        <a:rPr lang="en-GB" sz="1200" dirty="0"/>
                        <a:t>Question </a:t>
                      </a:r>
                    </a:p>
                  </a:txBody>
                  <a:tcPr/>
                </a:tc>
                <a:tc>
                  <a:txBody>
                    <a:bodyPr/>
                    <a:lstStyle/>
                    <a:p>
                      <a:pPr>
                        <a:buFontTx/>
                        <a:buNone/>
                      </a:pPr>
                      <a:r>
                        <a:rPr lang="en-GB" sz="1200" dirty="0"/>
                        <a:t>Answer </a:t>
                      </a:r>
                    </a:p>
                  </a:txBody>
                  <a:tcPr/>
                </a:tc>
                <a:extLst>
                  <a:ext uri="{0D108BD9-81ED-4DB2-BD59-A6C34878D82A}">
                    <a16:rowId xmlns:a16="http://schemas.microsoft.com/office/drawing/2014/main" val="1015868703"/>
                  </a:ext>
                </a:extLst>
              </a:tr>
              <a:tr h="330832">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Give THREE reasons why Mumbai is an important city </a:t>
                      </a: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Regional-</a:t>
                      </a:r>
                    </a:p>
                    <a:p>
                      <a:pPr>
                        <a:buFontTx/>
                        <a:buNone/>
                      </a:pPr>
                      <a:endParaRPr lang="en-GB" sz="1200" dirty="0"/>
                    </a:p>
                    <a:p>
                      <a:pPr>
                        <a:buFontTx/>
                        <a:buNone/>
                      </a:pPr>
                      <a:r>
                        <a:rPr lang="en-GB" sz="1200" dirty="0"/>
                        <a:t>National-</a:t>
                      </a:r>
                    </a:p>
                    <a:p>
                      <a:pPr>
                        <a:buFontTx/>
                        <a:buNone/>
                      </a:pPr>
                      <a:endParaRPr lang="en-GB" sz="1200" dirty="0"/>
                    </a:p>
                    <a:p>
                      <a:pPr>
                        <a:buFontTx/>
                        <a:buNone/>
                      </a:pPr>
                      <a:r>
                        <a:rPr lang="en-GB" sz="1200" dirty="0"/>
                        <a:t>Global- </a:t>
                      </a:r>
                    </a:p>
                  </a:txBody>
                  <a:tcPr/>
                </a:tc>
                <a:extLst>
                  <a:ext uri="{0D108BD9-81ED-4DB2-BD59-A6C34878D82A}">
                    <a16:rowId xmlns:a16="http://schemas.microsoft.com/office/drawing/2014/main" val="3909807745"/>
                  </a:ext>
                </a:extLst>
              </a:tr>
              <a:tr h="293502">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THREE opportunities in Mumbai</a:t>
                      </a: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buFontTx/>
                        <a:buNone/>
                      </a:pPr>
                      <a:endParaRPr lang="en-GB" sz="1200" dirty="0"/>
                    </a:p>
                    <a:p>
                      <a:pPr>
                        <a:buFontTx/>
                        <a:buNone/>
                      </a:pPr>
                      <a:endParaRPr lang="en-GB" sz="1200" dirty="0"/>
                    </a:p>
                  </a:txBody>
                  <a:tcPr/>
                </a:tc>
                <a:extLst>
                  <a:ext uri="{0D108BD9-81ED-4DB2-BD59-A6C34878D82A}">
                    <a16:rowId xmlns:a16="http://schemas.microsoft.com/office/drawing/2014/main" val="4038026371"/>
                  </a:ext>
                </a:extLst>
              </a:tr>
              <a:tr h="798928">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THREE challenges in Mumbai </a:t>
                      </a: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THREE ways urban planning is trying to improve the life of the urban poor (HINT- slum improvements) </a:t>
                      </a: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buFontTx/>
                        <a:buNone/>
                      </a:pPr>
                      <a:endParaRPr lang="en-GB" sz="1200" dirty="0"/>
                    </a:p>
                  </a:txBody>
                  <a:tcPr/>
                </a:tc>
                <a:extLst>
                  <a:ext uri="{0D108BD9-81ED-4DB2-BD59-A6C34878D82A}">
                    <a16:rowId xmlns:a16="http://schemas.microsoft.com/office/drawing/2014/main" val="1635707161"/>
                  </a:ext>
                </a:extLst>
              </a:tr>
            </a:tbl>
          </a:graphicData>
        </a:graphic>
      </p:graphicFrame>
      <p:sp>
        <p:nvSpPr>
          <p:cNvPr id="6" name="Slide Number Placeholder 5">
            <a:extLst>
              <a:ext uri="{FF2B5EF4-FFF2-40B4-BE49-F238E27FC236}">
                <a16:creationId xmlns:a16="http://schemas.microsoft.com/office/drawing/2014/main" id="{31A3D9FF-AF57-9BA4-D43F-063F7B1077D6}"/>
              </a:ext>
            </a:extLst>
          </p:cNvPr>
          <p:cNvSpPr>
            <a:spLocks noGrp="1"/>
          </p:cNvSpPr>
          <p:nvPr>
            <p:ph type="sldNum" sz="quarter" idx="12"/>
          </p:nvPr>
        </p:nvSpPr>
        <p:spPr/>
        <p:txBody>
          <a:bodyPr/>
          <a:lstStyle/>
          <a:p>
            <a:fld id="{3DE4CC19-DBB9-436A-8E3E-053586E9C4B7}" type="slidenum">
              <a:rPr lang="en-GB" smtClean="0"/>
              <a:t>5</a:t>
            </a:fld>
            <a:endParaRPr lang="en-GB"/>
          </a:p>
        </p:txBody>
      </p:sp>
    </p:spTree>
    <p:extLst>
      <p:ext uri="{BB962C8B-B14F-4D97-AF65-F5344CB8AC3E}">
        <p14:creationId xmlns:p14="http://schemas.microsoft.com/office/powerpoint/2010/main" val="3710232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1A69C04-4FA3-54B2-B982-3BAD3B23EF14}"/>
              </a:ext>
            </a:extLst>
          </p:cNvPr>
          <p:cNvSpPr>
            <a:spLocks noGrp="1"/>
          </p:cNvSpPr>
          <p:nvPr>
            <p:ph type="ftr" sz="quarter" idx="11"/>
          </p:nvPr>
        </p:nvSpPr>
        <p:spPr/>
        <p:txBody>
          <a:bodyPr/>
          <a:lstStyle/>
          <a:p>
            <a:r>
              <a:rPr lang="en-GB"/>
              <a:t>Mrs Mayo 2023 </a:t>
            </a:r>
          </a:p>
        </p:txBody>
      </p:sp>
      <p:pic>
        <p:nvPicPr>
          <p:cNvPr id="10" name="Picture 9">
            <a:extLst>
              <a:ext uri="{FF2B5EF4-FFF2-40B4-BE49-F238E27FC236}">
                <a16:creationId xmlns:a16="http://schemas.microsoft.com/office/drawing/2014/main" id="{3AEF00CE-B441-FD5B-C0C5-AF8D694EB996}"/>
              </a:ext>
            </a:extLst>
          </p:cNvPr>
          <p:cNvPicPr>
            <a:picLocks noChangeAspect="1"/>
          </p:cNvPicPr>
          <p:nvPr/>
        </p:nvPicPr>
        <p:blipFill>
          <a:blip r:embed="rId2"/>
          <a:stretch>
            <a:fillRect/>
          </a:stretch>
        </p:blipFill>
        <p:spPr>
          <a:xfrm>
            <a:off x="276225" y="964317"/>
            <a:ext cx="5775659" cy="2422462"/>
          </a:xfrm>
          <a:prstGeom prst="rect">
            <a:avLst/>
          </a:prstGeom>
        </p:spPr>
      </p:pic>
      <p:pic>
        <p:nvPicPr>
          <p:cNvPr id="12" name="Picture 11">
            <a:extLst>
              <a:ext uri="{FF2B5EF4-FFF2-40B4-BE49-F238E27FC236}">
                <a16:creationId xmlns:a16="http://schemas.microsoft.com/office/drawing/2014/main" id="{7B33212D-EC7D-D0C9-28FF-E124622EB49C}"/>
              </a:ext>
            </a:extLst>
          </p:cNvPr>
          <p:cNvPicPr>
            <a:picLocks noChangeAspect="1"/>
          </p:cNvPicPr>
          <p:nvPr/>
        </p:nvPicPr>
        <p:blipFill>
          <a:blip r:embed="rId3"/>
          <a:stretch>
            <a:fillRect/>
          </a:stretch>
        </p:blipFill>
        <p:spPr>
          <a:xfrm>
            <a:off x="569120" y="6044432"/>
            <a:ext cx="5482764" cy="2120963"/>
          </a:xfrm>
          <a:prstGeom prst="rect">
            <a:avLst/>
          </a:prstGeom>
        </p:spPr>
      </p:pic>
      <p:sp>
        <p:nvSpPr>
          <p:cNvPr id="3" name="TextBox 2">
            <a:extLst>
              <a:ext uri="{FF2B5EF4-FFF2-40B4-BE49-F238E27FC236}">
                <a16:creationId xmlns:a16="http://schemas.microsoft.com/office/drawing/2014/main" id="{C202A0BE-6C89-C7A4-3CFD-1592D391CC1D}"/>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short answer questions </a:t>
            </a:r>
          </a:p>
        </p:txBody>
      </p:sp>
      <p:sp>
        <p:nvSpPr>
          <p:cNvPr id="5" name="Slide Number Placeholder 4">
            <a:extLst>
              <a:ext uri="{FF2B5EF4-FFF2-40B4-BE49-F238E27FC236}">
                <a16:creationId xmlns:a16="http://schemas.microsoft.com/office/drawing/2014/main" id="{173CED60-53AC-2DC8-A269-6732266384E9}"/>
              </a:ext>
            </a:extLst>
          </p:cNvPr>
          <p:cNvSpPr>
            <a:spLocks noGrp="1"/>
          </p:cNvSpPr>
          <p:nvPr>
            <p:ph type="sldNum" sz="quarter" idx="12"/>
          </p:nvPr>
        </p:nvSpPr>
        <p:spPr/>
        <p:txBody>
          <a:bodyPr/>
          <a:lstStyle/>
          <a:p>
            <a:fld id="{3DE4CC19-DBB9-436A-8E3E-053586E9C4B7}" type="slidenum">
              <a:rPr lang="en-GB" smtClean="0"/>
              <a:t>6</a:t>
            </a:fld>
            <a:endParaRPr lang="en-GB"/>
          </a:p>
        </p:txBody>
      </p:sp>
      <p:pic>
        <p:nvPicPr>
          <p:cNvPr id="1026" name="Picture 2" descr="Centre moves green court over ban on old vehicles in Delhi - India News">
            <a:extLst>
              <a:ext uri="{FF2B5EF4-FFF2-40B4-BE49-F238E27FC236}">
                <a16:creationId xmlns:a16="http://schemas.microsoft.com/office/drawing/2014/main" id="{062777B4-D5CA-0493-BD00-9A9A4891E9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6241" y="3386778"/>
            <a:ext cx="3095625" cy="2347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108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1A69C04-4FA3-54B2-B982-3BAD3B23EF14}"/>
              </a:ext>
            </a:extLst>
          </p:cNvPr>
          <p:cNvSpPr>
            <a:spLocks noGrp="1"/>
          </p:cNvSpPr>
          <p:nvPr>
            <p:ph type="ftr" sz="quarter" idx="11"/>
          </p:nvPr>
        </p:nvSpPr>
        <p:spPr>
          <a:xfrm>
            <a:off x="2271713" y="8282631"/>
            <a:ext cx="2314575" cy="486833"/>
          </a:xfrm>
        </p:spPr>
        <p:txBody>
          <a:bodyPr/>
          <a:lstStyle/>
          <a:p>
            <a:r>
              <a:rPr lang="en-GB"/>
              <a:t>Mrs Mayo 2023 </a:t>
            </a:r>
          </a:p>
        </p:txBody>
      </p:sp>
      <p:sp>
        <p:nvSpPr>
          <p:cNvPr id="6" name="TextBox 5">
            <a:extLst>
              <a:ext uri="{FF2B5EF4-FFF2-40B4-BE49-F238E27FC236}">
                <a16:creationId xmlns:a16="http://schemas.microsoft.com/office/drawing/2014/main" id="{4D307E39-D0EC-8393-A602-2A33AF0B5A78}"/>
              </a:ext>
            </a:extLst>
          </p:cNvPr>
          <p:cNvSpPr txBox="1"/>
          <p:nvPr/>
        </p:nvSpPr>
        <p:spPr>
          <a:xfrm>
            <a:off x="141622" y="3888486"/>
            <a:ext cx="6576387" cy="5124480"/>
          </a:xfrm>
          <a:prstGeom prst="rect">
            <a:avLst/>
          </a:prstGeom>
          <a:noFill/>
        </p:spPr>
        <p:txBody>
          <a:bodyPr wrap="square">
            <a:spAutoFit/>
          </a:bodyPr>
          <a:lstStyle/>
          <a:p>
            <a:r>
              <a:rPr lang="en-GB" sz="1200" b="1" dirty="0"/>
              <a:t>Question- Use Figure 3 and a case study of a city in a LIC or NEE to suggest why managing traffic congestion and air pollution may be challenging. [6 marks]</a:t>
            </a:r>
          </a:p>
          <a:p>
            <a:endParaRPr lang="en-GB" sz="1100" b="1" dirty="0"/>
          </a:p>
          <a:p>
            <a:pPr>
              <a:lnSpc>
                <a:spcPct val="150000"/>
              </a:lnSpc>
            </a:pPr>
            <a:r>
              <a:rPr lang="en-GB" sz="1200" b="1" dirty="0">
                <a:solidFill>
                  <a:srgbClr val="0070C0"/>
                </a:solidFill>
              </a:rPr>
              <a:t>Figure 3 shows that there is insufficient publics transport which means…… ________________________________________________________________________________________________________________________________</a:t>
            </a:r>
          </a:p>
          <a:p>
            <a:pPr>
              <a:lnSpc>
                <a:spcPct val="150000"/>
              </a:lnSpc>
            </a:pPr>
            <a:r>
              <a:rPr lang="en-GB" sz="1200" b="1" dirty="0">
                <a:solidFill>
                  <a:srgbClr val="0070C0"/>
                </a:solidFill>
              </a:rPr>
              <a:t>As  a result_______________________________________________________</a:t>
            </a:r>
          </a:p>
          <a:p>
            <a:pPr>
              <a:lnSpc>
                <a:spcPct val="150000"/>
              </a:lnSpc>
            </a:pPr>
            <a:r>
              <a:rPr lang="en-GB" sz="1200" b="1" dirty="0">
                <a:solidFill>
                  <a:srgbClr val="0070C0"/>
                </a:solidFill>
              </a:rPr>
              <a:t>_______________________________________________________________</a:t>
            </a:r>
          </a:p>
          <a:p>
            <a:pPr>
              <a:lnSpc>
                <a:spcPct val="150000"/>
              </a:lnSpc>
            </a:pPr>
            <a:endParaRPr lang="en-GB" sz="1200" b="1" dirty="0">
              <a:solidFill>
                <a:srgbClr val="0070C0"/>
              </a:solidFill>
            </a:endParaRPr>
          </a:p>
          <a:p>
            <a:pPr>
              <a:lnSpc>
                <a:spcPct val="150000"/>
              </a:lnSpc>
            </a:pPr>
            <a:r>
              <a:rPr lang="en-GB" sz="1200" b="1" dirty="0">
                <a:solidFill>
                  <a:srgbClr val="0070C0"/>
                </a:solidFill>
              </a:rPr>
              <a:t>In Mumbai which is an NEE people are unable to afford newer cars.  This means____________________________________________________________________________________________________________________________As  a result_______________________________________________________</a:t>
            </a:r>
          </a:p>
          <a:p>
            <a:pPr>
              <a:lnSpc>
                <a:spcPct val="150000"/>
              </a:lnSpc>
            </a:pPr>
            <a:r>
              <a:rPr lang="en-GB" sz="1200" b="1" dirty="0">
                <a:solidFill>
                  <a:srgbClr val="0070C0"/>
                </a:solidFill>
              </a:rPr>
              <a:t>_______________________________________________________________</a:t>
            </a:r>
          </a:p>
          <a:p>
            <a:pPr>
              <a:lnSpc>
                <a:spcPct val="150000"/>
              </a:lnSpc>
            </a:pPr>
            <a:r>
              <a:rPr lang="en-GB" sz="1200" b="1" dirty="0">
                <a:solidFill>
                  <a:srgbClr val="0070C0"/>
                </a:solidFill>
              </a:rPr>
              <a:t>Also due to rural to urban migration in LIC/NEE cities like Mumbai it means… ____________________________________________________________________________________________________________________________________________________________________________________________________________________________________</a:t>
            </a:r>
          </a:p>
          <a:p>
            <a:endParaRPr lang="en-GB" sz="1200" b="1" dirty="0">
              <a:solidFill>
                <a:srgbClr val="0070C0"/>
              </a:solidFill>
            </a:endParaRPr>
          </a:p>
          <a:p>
            <a:endParaRPr lang="en-GB" sz="1200" b="1" dirty="0"/>
          </a:p>
        </p:txBody>
      </p:sp>
      <p:pic>
        <p:nvPicPr>
          <p:cNvPr id="8" name="Picture 7">
            <a:extLst>
              <a:ext uri="{FF2B5EF4-FFF2-40B4-BE49-F238E27FC236}">
                <a16:creationId xmlns:a16="http://schemas.microsoft.com/office/drawing/2014/main" id="{BB8FFD2A-3C8F-7A9B-AF16-3ADF1A4D8D5B}"/>
              </a:ext>
            </a:extLst>
          </p:cNvPr>
          <p:cNvPicPr>
            <a:picLocks noChangeAspect="1"/>
          </p:cNvPicPr>
          <p:nvPr/>
        </p:nvPicPr>
        <p:blipFill>
          <a:blip r:embed="rId2"/>
          <a:stretch>
            <a:fillRect/>
          </a:stretch>
        </p:blipFill>
        <p:spPr>
          <a:xfrm>
            <a:off x="733675" y="444095"/>
            <a:ext cx="5161799" cy="2287211"/>
          </a:xfrm>
          <a:prstGeom prst="rect">
            <a:avLst/>
          </a:prstGeom>
        </p:spPr>
      </p:pic>
      <p:sp>
        <p:nvSpPr>
          <p:cNvPr id="3" name="TextBox 2">
            <a:extLst>
              <a:ext uri="{FF2B5EF4-FFF2-40B4-BE49-F238E27FC236}">
                <a16:creationId xmlns:a16="http://schemas.microsoft.com/office/drawing/2014/main" id="{C202A0BE-6C89-C7A4-3CFD-1592D391CC1D}"/>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practice- 4/6 markers </a:t>
            </a:r>
          </a:p>
        </p:txBody>
      </p:sp>
      <p:cxnSp>
        <p:nvCxnSpPr>
          <p:cNvPr id="5" name="Straight Arrow Connector 4">
            <a:extLst>
              <a:ext uri="{FF2B5EF4-FFF2-40B4-BE49-F238E27FC236}">
                <a16:creationId xmlns:a16="http://schemas.microsoft.com/office/drawing/2014/main" id="{61DD73C0-31AD-1C1F-BD38-97FDC15C24C8}"/>
              </a:ext>
            </a:extLst>
          </p:cNvPr>
          <p:cNvCxnSpPr>
            <a:cxnSpLocks/>
          </p:cNvCxnSpPr>
          <p:nvPr/>
        </p:nvCxnSpPr>
        <p:spPr>
          <a:xfrm flipV="1">
            <a:off x="733675" y="2322167"/>
            <a:ext cx="228350" cy="716425"/>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2689F9E-4D07-7A5A-6F6A-67A567E8BC93}"/>
              </a:ext>
            </a:extLst>
          </p:cNvPr>
          <p:cNvSpPr txBox="1"/>
          <p:nvPr/>
        </p:nvSpPr>
        <p:spPr>
          <a:xfrm>
            <a:off x="141622" y="2979142"/>
            <a:ext cx="2130091" cy="769441"/>
          </a:xfrm>
          <a:prstGeom prst="rect">
            <a:avLst/>
          </a:prstGeom>
          <a:noFill/>
        </p:spPr>
        <p:txBody>
          <a:bodyPr wrap="square" rtlCol="0">
            <a:spAutoFit/>
          </a:bodyPr>
          <a:lstStyle/>
          <a:p>
            <a:r>
              <a:rPr lang="en-GB" sz="1100" dirty="0">
                <a:solidFill>
                  <a:srgbClr val="FF0000"/>
                </a:solidFill>
              </a:rPr>
              <a:t>There is not enough busses and trains so people have to use their own cars = more congestion and more pollution</a:t>
            </a:r>
          </a:p>
        </p:txBody>
      </p:sp>
      <p:sp>
        <p:nvSpPr>
          <p:cNvPr id="13" name="TextBox 12">
            <a:extLst>
              <a:ext uri="{FF2B5EF4-FFF2-40B4-BE49-F238E27FC236}">
                <a16:creationId xmlns:a16="http://schemas.microsoft.com/office/drawing/2014/main" id="{A76EF55A-C7B6-744A-5F44-6B30EFC3FA7E}"/>
              </a:ext>
            </a:extLst>
          </p:cNvPr>
          <p:cNvSpPr txBox="1"/>
          <p:nvPr/>
        </p:nvSpPr>
        <p:spPr>
          <a:xfrm>
            <a:off x="2550695" y="2632390"/>
            <a:ext cx="4165683" cy="938719"/>
          </a:xfrm>
          <a:prstGeom prst="rect">
            <a:avLst/>
          </a:prstGeom>
          <a:noFill/>
        </p:spPr>
        <p:txBody>
          <a:bodyPr wrap="square" rtlCol="0">
            <a:spAutoFit/>
          </a:bodyPr>
          <a:lstStyle/>
          <a:p>
            <a:r>
              <a:rPr lang="en-GB" sz="1100" dirty="0">
                <a:solidFill>
                  <a:srgbClr val="FF0000"/>
                </a:solidFill>
              </a:rPr>
              <a:t>Mumbai- NEE= people are not able to afford newer cars= older cars release more pollution (do not have catalytic convertors)</a:t>
            </a:r>
          </a:p>
          <a:p>
            <a:endParaRPr lang="en-GB" sz="1100" dirty="0">
              <a:solidFill>
                <a:srgbClr val="FF0000"/>
              </a:solidFill>
            </a:endParaRPr>
          </a:p>
          <a:p>
            <a:r>
              <a:rPr lang="en-GB" sz="1100" dirty="0">
                <a:solidFill>
                  <a:srgbClr val="FF0000"/>
                </a:solidFill>
              </a:rPr>
              <a:t>Mumbai- rural to urban migration= rapidly increasing population= road network unable to cope with extra people.</a:t>
            </a:r>
          </a:p>
        </p:txBody>
      </p:sp>
      <p:sp>
        <p:nvSpPr>
          <p:cNvPr id="15" name="Slide Number Placeholder 14">
            <a:extLst>
              <a:ext uri="{FF2B5EF4-FFF2-40B4-BE49-F238E27FC236}">
                <a16:creationId xmlns:a16="http://schemas.microsoft.com/office/drawing/2014/main" id="{2CF77E1E-4F1F-43F4-5855-1CD69E1CA377}"/>
              </a:ext>
            </a:extLst>
          </p:cNvPr>
          <p:cNvSpPr>
            <a:spLocks noGrp="1"/>
          </p:cNvSpPr>
          <p:nvPr>
            <p:ph type="sldNum" sz="quarter" idx="12"/>
          </p:nvPr>
        </p:nvSpPr>
        <p:spPr/>
        <p:txBody>
          <a:bodyPr/>
          <a:lstStyle/>
          <a:p>
            <a:fld id="{3DE4CC19-DBB9-436A-8E3E-053586E9C4B7}" type="slidenum">
              <a:rPr lang="en-GB" smtClean="0"/>
              <a:t>7</a:t>
            </a:fld>
            <a:endParaRPr lang="en-GB"/>
          </a:p>
        </p:txBody>
      </p:sp>
    </p:spTree>
    <p:extLst>
      <p:ext uri="{BB962C8B-B14F-4D97-AF65-F5344CB8AC3E}">
        <p14:creationId xmlns:p14="http://schemas.microsoft.com/office/powerpoint/2010/main" val="1168674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1A69C04-4FA3-54B2-B982-3BAD3B23EF14}"/>
              </a:ext>
            </a:extLst>
          </p:cNvPr>
          <p:cNvSpPr>
            <a:spLocks noGrp="1"/>
          </p:cNvSpPr>
          <p:nvPr>
            <p:ph type="ftr" sz="quarter" idx="11"/>
          </p:nvPr>
        </p:nvSpPr>
        <p:spPr/>
        <p:txBody>
          <a:bodyPr/>
          <a:lstStyle/>
          <a:p>
            <a:r>
              <a:rPr lang="en-GB"/>
              <a:t>Mrs Mayo 2023 </a:t>
            </a:r>
          </a:p>
        </p:txBody>
      </p:sp>
      <p:sp>
        <p:nvSpPr>
          <p:cNvPr id="14" name="TextBox 13">
            <a:extLst>
              <a:ext uri="{FF2B5EF4-FFF2-40B4-BE49-F238E27FC236}">
                <a16:creationId xmlns:a16="http://schemas.microsoft.com/office/drawing/2014/main" id="{D8AF78F6-AED2-ED13-90E5-9AC029857D90}"/>
              </a:ext>
            </a:extLst>
          </p:cNvPr>
          <p:cNvSpPr txBox="1"/>
          <p:nvPr/>
        </p:nvSpPr>
        <p:spPr>
          <a:xfrm>
            <a:off x="214413" y="2742713"/>
            <a:ext cx="6429173" cy="6157711"/>
          </a:xfrm>
          <a:prstGeom prst="rect">
            <a:avLst/>
          </a:prstGeom>
          <a:noFill/>
        </p:spPr>
        <p:txBody>
          <a:bodyPr wrap="square">
            <a:spAutoFit/>
          </a:bodyPr>
          <a:lstStyle/>
          <a:p>
            <a:r>
              <a:rPr lang="en-GB" sz="1200" b="1" dirty="0"/>
              <a:t>Question- To what extent has urban growth in LIC/NEE’s created challenges </a:t>
            </a:r>
          </a:p>
          <a:p>
            <a:r>
              <a:rPr lang="en-GB" sz="1200" b="1" dirty="0"/>
              <a:t>Use a case study of a city in an LIC/NEE. [9 marks] [+ 3 </a:t>
            </a:r>
            <a:r>
              <a:rPr lang="en-GB" sz="1200" b="1" dirty="0" err="1"/>
              <a:t>SPaG</a:t>
            </a:r>
            <a:r>
              <a:rPr lang="en-GB" sz="1200" b="1" dirty="0"/>
              <a:t> marks]</a:t>
            </a:r>
          </a:p>
          <a:p>
            <a:endParaRPr lang="en-GB" sz="1200" b="1" dirty="0"/>
          </a:p>
          <a:p>
            <a:pPr>
              <a:lnSpc>
                <a:spcPct val="150000"/>
              </a:lnSpc>
            </a:pPr>
            <a:r>
              <a:rPr lang="en-GB" sz="1200" b="1" dirty="0">
                <a:solidFill>
                  <a:srgbClr val="0070C0"/>
                </a:solidFill>
              </a:rPr>
              <a:t>To some extent urban growth has created challenges in Mumbai .  </a:t>
            </a:r>
          </a:p>
          <a:p>
            <a:pPr>
              <a:lnSpc>
                <a:spcPct val="150000"/>
              </a:lnSpc>
            </a:pPr>
            <a:r>
              <a:rPr lang="en-GB" sz="1200" b="1" dirty="0">
                <a:solidFill>
                  <a:srgbClr val="0070C0"/>
                </a:solidFill>
              </a:rPr>
              <a:t>A challenge in the Dharavi slums is___________________________________________</a:t>
            </a:r>
          </a:p>
          <a:p>
            <a:pPr>
              <a:lnSpc>
                <a:spcPct val="150000"/>
              </a:lnSpc>
            </a:pPr>
            <a:r>
              <a:rPr lang="en-GB" sz="1200" b="1" dirty="0">
                <a:solidFill>
                  <a:srgbClr val="0070C0"/>
                </a:solidFill>
              </a:rPr>
              <a:t>_________________________________________________________________________________This means_______________________________________________________________</a:t>
            </a:r>
          </a:p>
          <a:p>
            <a:pPr>
              <a:lnSpc>
                <a:spcPct val="150000"/>
              </a:lnSpc>
            </a:pPr>
            <a:r>
              <a:rPr lang="en-GB" sz="1200" b="1" dirty="0">
                <a:solidFill>
                  <a:srgbClr val="0070C0"/>
                </a:solidFill>
              </a:rPr>
              <a:t>_________________________________________________________________________________As a result ________________________________________________________________</a:t>
            </a:r>
          </a:p>
          <a:p>
            <a:pPr>
              <a:lnSpc>
                <a:spcPct val="150000"/>
              </a:lnSpc>
            </a:pPr>
            <a:r>
              <a:rPr lang="en-GB" sz="1200" b="1" dirty="0">
                <a:solidFill>
                  <a:srgbClr val="0070C0"/>
                </a:solidFill>
              </a:rPr>
              <a:t>_________________________________________________________________________________However there are opportunities such as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a:lnSpc>
                <a:spcPct val="150000"/>
              </a:lnSpc>
            </a:pPr>
            <a:r>
              <a:rPr lang="en-GB" sz="1200" b="1" dirty="0">
                <a:solidFill>
                  <a:srgbClr val="0070C0"/>
                </a:solidFill>
              </a:rPr>
              <a:t>In contrast another challenge is____________________________________________________</a:t>
            </a:r>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Overall there are significant challenges in Mumbai which can affect the quality of life however there are opportunities to improve quality of life of the population and the development od the country of India. </a:t>
            </a:r>
            <a:endParaRPr lang="en-GB" sz="1200" b="1" dirty="0"/>
          </a:p>
        </p:txBody>
      </p:sp>
      <p:sp>
        <p:nvSpPr>
          <p:cNvPr id="15" name="TextBox 14">
            <a:extLst>
              <a:ext uri="{FF2B5EF4-FFF2-40B4-BE49-F238E27FC236}">
                <a16:creationId xmlns:a16="http://schemas.microsoft.com/office/drawing/2014/main" id="{1CA203C1-8925-3777-4443-5E571EF50F15}"/>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practice- 9 markers </a:t>
            </a:r>
          </a:p>
        </p:txBody>
      </p:sp>
      <p:graphicFrame>
        <p:nvGraphicFramePr>
          <p:cNvPr id="16" name="Table 16">
            <a:extLst>
              <a:ext uri="{FF2B5EF4-FFF2-40B4-BE49-F238E27FC236}">
                <a16:creationId xmlns:a16="http://schemas.microsoft.com/office/drawing/2014/main" id="{E4B69ABB-4378-1B5A-3200-33EE51EF9887}"/>
              </a:ext>
            </a:extLst>
          </p:cNvPr>
          <p:cNvGraphicFramePr>
            <a:graphicFrameLocks noGrp="1"/>
          </p:cNvGraphicFramePr>
          <p:nvPr>
            <p:extLst>
              <p:ext uri="{D42A27DB-BD31-4B8C-83A1-F6EECF244321}">
                <p14:modId xmlns:p14="http://schemas.microsoft.com/office/powerpoint/2010/main" val="1794118186"/>
              </p:ext>
            </p:extLst>
          </p:nvPr>
        </p:nvGraphicFramePr>
        <p:xfrm>
          <a:off x="141622" y="578571"/>
          <a:ext cx="6501964" cy="2103120"/>
        </p:xfrm>
        <a:graphic>
          <a:graphicData uri="http://schemas.openxmlformats.org/drawingml/2006/table">
            <a:tbl>
              <a:tblPr firstRow="1" bandRow="1">
                <a:tableStyleId>{5940675A-B579-460E-94D1-54222C63F5DA}</a:tableStyleId>
              </a:tblPr>
              <a:tblGrid>
                <a:gridCol w="3559521">
                  <a:extLst>
                    <a:ext uri="{9D8B030D-6E8A-4147-A177-3AD203B41FA5}">
                      <a16:colId xmlns:a16="http://schemas.microsoft.com/office/drawing/2014/main" val="1231026116"/>
                    </a:ext>
                  </a:extLst>
                </a:gridCol>
                <a:gridCol w="2942443">
                  <a:extLst>
                    <a:ext uri="{9D8B030D-6E8A-4147-A177-3AD203B41FA5}">
                      <a16:colId xmlns:a16="http://schemas.microsoft.com/office/drawing/2014/main" val="2012676233"/>
                    </a:ext>
                  </a:extLst>
                </a:gridCol>
              </a:tblGrid>
              <a:tr h="240035">
                <a:tc>
                  <a:txBody>
                    <a:bodyPr/>
                    <a:lstStyle/>
                    <a:p>
                      <a:pPr algn="ctr"/>
                      <a:r>
                        <a:rPr lang="en-GB" sz="1050" b="1" dirty="0"/>
                        <a:t>Challenges in Mumbai </a:t>
                      </a:r>
                    </a:p>
                  </a:txBody>
                  <a:tcPr/>
                </a:tc>
                <a:tc>
                  <a:txBody>
                    <a:bodyPr/>
                    <a:lstStyle/>
                    <a:p>
                      <a:pPr algn="ctr"/>
                      <a:r>
                        <a:rPr lang="en-GB" sz="1050" b="1" dirty="0"/>
                        <a:t>Opportunities in Mumbai</a:t>
                      </a:r>
                    </a:p>
                  </a:txBody>
                  <a:tcPr/>
                </a:tc>
                <a:extLst>
                  <a:ext uri="{0D108BD9-81ED-4DB2-BD59-A6C34878D82A}">
                    <a16:rowId xmlns:a16="http://schemas.microsoft.com/office/drawing/2014/main" val="399488074"/>
                  </a:ext>
                </a:extLst>
              </a:tr>
              <a:tr h="731689">
                <a:tc>
                  <a:txBody>
                    <a:bodyPr/>
                    <a:lstStyle/>
                    <a:p>
                      <a:r>
                        <a:rPr lang="en-GB" sz="1050" dirty="0"/>
                        <a:t>Many people living in Dharavi are working in unregulated jobs with low wages  e.g. ragpickers </a:t>
                      </a:r>
                    </a:p>
                    <a:p>
                      <a:endParaRPr lang="en-GB" sz="1050" dirty="0"/>
                    </a:p>
                    <a:p>
                      <a:endParaRPr lang="en-GB" sz="105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t>1 toilet per 500 people= waste from long drop privies ends up in the river= contaminated water= waterborne diseases </a:t>
                      </a:r>
                    </a:p>
                    <a:p>
                      <a:endParaRPr lang="en-GB" sz="105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t>Only 2 hours of water per day= water rationed= forced to drink contaminated water = cholera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05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t>Air pollution= old cars= no catalytic convertors= congestion= </a:t>
                      </a:r>
                    </a:p>
                  </a:txBody>
                  <a:tcPr/>
                </a:tc>
                <a:tc>
                  <a:txBody>
                    <a:bodyPr/>
                    <a:lstStyle/>
                    <a:p>
                      <a:r>
                        <a:rPr lang="en-GB" sz="1050" dirty="0"/>
                        <a:t>80% of waste is recycled = less waste to landfill= job opportunities</a:t>
                      </a:r>
                    </a:p>
                    <a:p>
                      <a:endParaRPr lang="en-GB" sz="105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t>Job opportunities= e.g. construction or at the ports= higher wages=  higher taxes= improved quality of life</a:t>
                      </a:r>
                    </a:p>
                    <a:p>
                      <a:endParaRPr lang="en-GB" sz="1050" dirty="0"/>
                    </a:p>
                    <a:p>
                      <a:r>
                        <a:rPr lang="en-GB" sz="1050" dirty="0"/>
                        <a:t>Better access to education= 89% literacy rate= job opportunities= higher wages= higher taxes= improved quality of life</a:t>
                      </a:r>
                    </a:p>
                    <a:p>
                      <a:endParaRPr lang="en-GB" sz="1050" dirty="0"/>
                    </a:p>
                  </a:txBody>
                  <a:tcPr/>
                </a:tc>
                <a:extLst>
                  <a:ext uri="{0D108BD9-81ED-4DB2-BD59-A6C34878D82A}">
                    <a16:rowId xmlns:a16="http://schemas.microsoft.com/office/drawing/2014/main" val="1385216195"/>
                  </a:ext>
                </a:extLst>
              </a:tr>
            </a:tbl>
          </a:graphicData>
        </a:graphic>
      </p:graphicFrame>
      <p:sp>
        <p:nvSpPr>
          <p:cNvPr id="17" name="Arrow: Right 16">
            <a:extLst>
              <a:ext uri="{FF2B5EF4-FFF2-40B4-BE49-F238E27FC236}">
                <a16:creationId xmlns:a16="http://schemas.microsoft.com/office/drawing/2014/main" id="{D257E826-2381-A527-B5CD-F871D157C4C4}"/>
              </a:ext>
            </a:extLst>
          </p:cNvPr>
          <p:cNvSpPr/>
          <p:nvPr/>
        </p:nvSpPr>
        <p:spPr>
          <a:xfrm>
            <a:off x="2725784" y="984068"/>
            <a:ext cx="975360" cy="252549"/>
          </a:xfrm>
          <a:prstGeom prst="right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t>linked</a:t>
            </a:r>
          </a:p>
        </p:txBody>
      </p:sp>
      <p:sp>
        <p:nvSpPr>
          <p:cNvPr id="18" name="Arrow: Right 17">
            <a:extLst>
              <a:ext uri="{FF2B5EF4-FFF2-40B4-BE49-F238E27FC236}">
                <a16:creationId xmlns:a16="http://schemas.microsoft.com/office/drawing/2014/main" id="{F069145F-513E-ABD4-F69E-2237B1E4B1F8}"/>
              </a:ext>
            </a:extLst>
          </p:cNvPr>
          <p:cNvSpPr/>
          <p:nvPr/>
        </p:nvSpPr>
        <p:spPr>
          <a:xfrm rot="1032958">
            <a:off x="2758725" y="1238899"/>
            <a:ext cx="975360" cy="252549"/>
          </a:xfrm>
          <a:prstGeom prst="rightArrow">
            <a:avLst>
              <a:gd name="adj1" fmla="val 56403"/>
              <a:gd name="adj2" fmla="val 5000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t>linked</a:t>
            </a:r>
          </a:p>
        </p:txBody>
      </p:sp>
      <p:sp>
        <p:nvSpPr>
          <p:cNvPr id="19" name="Slide Number Placeholder 18">
            <a:extLst>
              <a:ext uri="{FF2B5EF4-FFF2-40B4-BE49-F238E27FC236}">
                <a16:creationId xmlns:a16="http://schemas.microsoft.com/office/drawing/2014/main" id="{761DB3F3-3C82-6853-1A40-CBE42E7531AA}"/>
              </a:ext>
            </a:extLst>
          </p:cNvPr>
          <p:cNvSpPr>
            <a:spLocks noGrp="1"/>
          </p:cNvSpPr>
          <p:nvPr>
            <p:ph type="sldNum" sz="quarter" idx="12"/>
          </p:nvPr>
        </p:nvSpPr>
        <p:spPr/>
        <p:txBody>
          <a:bodyPr/>
          <a:lstStyle/>
          <a:p>
            <a:fld id="{3DE4CC19-DBB9-436A-8E3E-053586E9C4B7}" type="slidenum">
              <a:rPr lang="en-GB" smtClean="0"/>
              <a:t>8</a:t>
            </a:fld>
            <a:endParaRPr lang="en-GB"/>
          </a:p>
        </p:txBody>
      </p:sp>
    </p:spTree>
    <p:extLst>
      <p:ext uri="{BB962C8B-B14F-4D97-AF65-F5344CB8AC3E}">
        <p14:creationId xmlns:p14="http://schemas.microsoft.com/office/powerpoint/2010/main" val="1308414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967B7B9-3CF8-48F7-CBD1-0BAAC887CBE5}"/>
              </a:ext>
            </a:extLst>
          </p:cNvPr>
          <p:cNvSpPr>
            <a:spLocks noGrp="1"/>
          </p:cNvSpPr>
          <p:nvPr>
            <p:ph type="ftr" sz="quarter" idx="11"/>
          </p:nvPr>
        </p:nvSpPr>
        <p:spPr/>
        <p:txBody>
          <a:bodyPr/>
          <a:lstStyle/>
          <a:p>
            <a:r>
              <a:rPr lang="en-GB"/>
              <a:t>Mrs Mayo 2023 </a:t>
            </a:r>
          </a:p>
        </p:txBody>
      </p:sp>
      <p:sp>
        <p:nvSpPr>
          <p:cNvPr id="3" name="TextBox 2">
            <a:extLst>
              <a:ext uri="{FF2B5EF4-FFF2-40B4-BE49-F238E27FC236}">
                <a16:creationId xmlns:a16="http://schemas.microsoft.com/office/drawing/2014/main" id="{40DAA54A-6028-AA25-2893-B42BCEA4E8FB}"/>
              </a:ext>
            </a:extLst>
          </p:cNvPr>
          <p:cNvSpPr txBox="1"/>
          <p:nvPr/>
        </p:nvSpPr>
        <p:spPr>
          <a:xfrm>
            <a:off x="214413" y="1948629"/>
            <a:ext cx="6429173" cy="6896375"/>
          </a:xfrm>
          <a:prstGeom prst="rect">
            <a:avLst/>
          </a:prstGeom>
          <a:noFill/>
        </p:spPr>
        <p:txBody>
          <a:bodyPr wrap="square">
            <a:spAutoFit/>
          </a:bodyPr>
          <a:lstStyle/>
          <a:p>
            <a:r>
              <a:rPr lang="en-GB" sz="1200" b="1" dirty="0"/>
              <a:t>Question- To what extent has urban planning improved the live of the urban poor </a:t>
            </a:r>
          </a:p>
          <a:p>
            <a:endParaRPr lang="en-GB" sz="1200" b="1" dirty="0"/>
          </a:p>
          <a:p>
            <a:r>
              <a:rPr lang="en-GB" sz="1200" b="1" dirty="0"/>
              <a:t>Use a case study of a city in an LIC/NEE. [9 marks] [+ 3 </a:t>
            </a:r>
            <a:r>
              <a:rPr lang="en-GB" sz="1200" b="1" dirty="0" err="1"/>
              <a:t>SPaG</a:t>
            </a:r>
            <a:r>
              <a:rPr lang="en-GB" sz="1200" b="1" dirty="0"/>
              <a:t> marks]</a:t>
            </a:r>
          </a:p>
          <a:p>
            <a:endParaRPr lang="en-GB" sz="1200" b="1" dirty="0"/>
          </a:p>
          <a:p>
            <a:pPr>
              <a:lnSpc>
                <a:spcPct val="150000"/>
              </a:lnSpc>
            </a:pPr>
            <a:r>
              <a:rPr lang="en-GB" sz="1200" b="1" dirty="0">
                <a:solidFill>
                  <a:srgbClr val="0070C0"/>
                </a:solidFill>
              </a:rPr>
              <a:t>To some extent urban planning has improved the lives of the urban poor in Mumbai.  </a:t>
            </a:r>
          </a:p>
          <a:p>
            <a:pPr>
              <a:lnSpc>
                <a:spcPct val="150000"/>
              </a:lnSpc>
            </a:pPr>
            <a:r>
              <a:rPr lang="en-GB" sz="1200" b="1" dirty="0">
                <a:solidFill>
                  <a:srgbClr val="0070C0"/>
                </a:solidFill>
              </a:rPr>
              <a:t>One improvement scheme  in the Dharavi slums is________________________________________</a:t>
            </a:r>
          </a:p>
          <a:p>
            <a:pPr>
              <a:lnSpc>
                <a:spcPct val="150000"/>
              </a:lnSpc>
            </a:pPr>
            <a:r>
              <a:rPr lang="en-GB" sz="1200" b="1" dirty="0">
                <a:solidFill>
                  <a:srgbClr val="0070C0"/>
                </a:solidFill>
              </a:rPr>
              <a:t>_________________________________________________________________________________This improves lives becase____________________________________________________________</a:t>
            </a:r>
          </a:p>
          <a:p>
            <a:pPr>
              <a:lnSpc>
                <a:spcPct val="150000"/>
              </a:lnSpc>
            </a:pPr>
            <a:r>
              <a:rPr lang="en-GB" sz="1200" b="1" dirty="0">
                <a:solidFill>
                  <a:srgbClr val="0070C0"/>
                </a:solidFill>
              </a:rPr>
              <a:t>_________________________________________________________________________________As a result ________________________________________________________________</a:t>
            </a:r>
          </a:p>
          <a:p>
            <a:pPr>
              <a:lnSpc>
                <a:spcPct val="150000"/>
              </a:lnSpc>
            </a:pPr>
            <a:r>
              <a:rPr lang="en-GB" sz="1200" b="1" dirty="0">
                <a:solidFill>
                  <a:srgbClr val="0070C0"/>
                </a:solidFill>
              </a:rPr>
              <a:t>_________________________________________________________________________________However the scheme was not without problems such as__________________________________</a:t>
            </a:r>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a:lnSpc>
                <a:spcPct val="150000"/>
              </a:lnSpc>
            </a:pPr>
            <a:r>
              <a:rPr lang="en-GB" sz="1200" b="1" dirty="0">
                <a:solidFill>
                  <a:srgbClr val="0070C0"/>
                </a:solidFill>
              </a:rPr>
              <a:t>Another improvement was________________________</a:t>
            </a:r>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__________________________________________________________________________________________________________________________________________________________________As a result ________________________________________________________________</a:t>
            </a:r>
          </a:p>
          <a:p>
            <a:pPr>
              <a:lnSpc>
                <a:spcPct val="150000"/>
              </a:lnSpc>
            </a:pPr>
            <a:r>
              <a:rPr lang="en-GB" sz="1200" b="1" dirty="0">
                <a:solidFill>
                  <a:srgbClr val="0070C0"/>
                </a:solidFill>
              </a:rPr>
              <a:t>_________________________________________________________________________________However the scheme was not without problems such as__________________________________</a:t>
            </a:r>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a:t>
            </a:r>
          </a:p>
          <a:p>
            <a:pPr>
              <a:lnSpc>
                <a:spcPct val="150000"/>
              </a:lnSpc>
            </a:pPr>
            <a:r>
              <a:rPr lang="en-GB" sz="1200" b="1" dirty="0">
                <a:solidFill>
                  <a:srgbClr val="0070C0"/>
                </a:solidFill>
              </a:rPr>
              <a:t>Overall the schemes did improve some lives but there were many issues which meant there were not significant improvements in the quality of life. </a:t>
            </a:r>
            <a:endParaRPr lang="en-GB" sz="1200" b="1" dirty="0"/>
          </a:p>
        </p:txBody>
      </p:sp>
      <p:sp>
        <p:nvSpPr>
          <p:cNvPr id="4" name="TextBox 3">
            <a:extLst>
              <a:ext uri="{FF2B5EF4-FFF2-40B4-BE49-F238E27FC236}">
                <a16:creationId xmlns:a16="http://schemas.microsoft.com/office/drawing/2014/main" id="{A888A82B-D41F-AEA9-24AA-F51DAFD23619}"/>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practice- 9 markers </a:t>
            </a:r>
          </a:p>
        </p:txBody>
      </p:sp>
      <p:sp>
        <p:nvSpPr>
          <p:cNvPr id="5" name="Oval 4">
            <a:extLst>
              <a:ext uri="{FF2B5EF4-FFF2-40B4-BE49-F238E27FC236}">
                <a16:creationId xmlns:a16="http://schemas.microsoft.com/office/drawing/2014/main" id="{BD6412B6-CD89-7B62-E772-684991EF12A0}"/>
              </a:ext>
            </a:extLst>
          </p:cNvPr>
          <p:cNvSpPr/>
          <p:nvPr/>
        </p:nvSpPr>
        <p:spPr>
          <a:xfrm>
            <a:off x="1180699" y="637363"/>
            <a:ext cx="4049486" cy="11582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Slum improvements </a:t>
            </a:r>
          </a:p>
        </p:txBody>
      </p:sp>
      <p:sp>
        <p:nvSpPr>
          <p:cNvPr id="6" name="Slide Number Placeholder 5">
            <a:extLst>
              <a:ext uri="{FF2B5EF4-FFF2-40B4-BE49-F238E27FC236}">
                <a16:creationId xmlns:a16="http://schemas.microsoft.com/office/drawing/2014/main" id="{07BBC28A-E071-077C-4C31-94C623EAD02C}"/>
              </a:ext>
            </a:extLst>
          </p:cNvPr>
          <p:cNvSpPr>
            <a:spLocks noGrp="1"/>
          </p:cNvSpPr>
          <p:nvPr>
            <p:ph type="sldNum" sz="quarter" idx="12"/>
          </p:nvPr>
        </p:nvSpPr>
        <p:spPr/>
        <p:txBody>
          <a:bodyPr/>
          <a:lstStyle/>
          <a:p>
            <a:fld id="{3DE4CC19-DBB9-436A-8E3E-053586E9C4B7}" type="slidenum">
              <a:rPr lang="en-GB" smtClean="0"/>
              <a:t>9</a:t>
            </a:fld>
            <a:endParaRPr lang="en-GB"/>
          </a:p>
        </p:txBody>
      </p:sp>
    </p:spTree>
    <p:extLst>
      <p:ext uri="{BB962C8B-B14F-4D97-AF65-F5344CB8AC3E}">
        <p14:creationId xmlns:p14="http://schemas.microsoft.com/office/powerpoint/2010/main" val="1781405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1015663"/>
          </a:xfrm>
          <a:prstGeom prst="rect">
            <a:avLst/>
          </a:prstGeom>
          <a:noFill/>
        </p:spPr>
        <p:txBody>
          <a:bodyPr wrap="square" rtlCol="0">
            <a:spAutoFit/>
          </a:bodyPr>
          <a:lstStyle/>
          <a:p>
            <a:r>
              <a:rPr lang="en-GB" sz="1200" b="1" u="sng" dirty="0"/>
              <a:t>Section A Question 1 - Urban Environments Quiz Questions</a:t>
            </a:r>
          </a:p>
          <a:p>
            <a:endParaRPr lang="en-GB" sz="1200" b="1" u="sng" dirty="0"/>
          </a:p>
          <a:p>
            <a:r>
              <a:rPr lang="en-GB" sz="1200" b="1" u="sng" dirty="0"/>
              <a:t>HIC city- Bristol </a:t>
            </a:r>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3648086200"/>
              </p:ext>
            </p:extLst>
          </p:nvPr>
        </p:nvGraphicFramePr>
        <p:xfrm>
          <a:off x="253562" y="988517"/>
          <a:ext cx="6350876" cy="6234748"/>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buFontTx/>
                        <a:buNone/>
                      </a:pPr>
                      <a:r>
                        <a:rPr lang="en-GB" sz="1200" dirty="0"/>
                        <a:t>Question </a:t>
                      </a:r>
                    </a:p>
                  </a:txBody>
                  <a:tcPr/>
                </a:tc>
                <a:tc>
                  <a:txBody>
                    <a:bodyPr/>
                    <a:lstStyle/>
                    <a:p>
                      <a:pPr>
                        <a:buFontTx/>
                        <a:buNone/>
                      </a:pPr>
                      <a:r>
                        <a:rPr lang="en-GB" sz="1200" dirty="0"/>
                        <a:t>Answer </a:t>
                      </a:r>
                    </a:p>
                  </a:txBody>
                  <a:tcPr/>
                </a:tc>
                <a:extLst>
                  <a:ext uri="{0D108BD9-81ED-4DB2-BD59-A6C34878D82A}">
                    <a16:rowId xmlns:a16="http://schemas.microsoft.com/office/drawing/2014/main" val="1015868703"/>
                  </a:ext>
                </a:extLst>
              </a:tr>
              <a:tr h="330832">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Give reasons why Bristol is an important city </a:t>
                      </a: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National </a:t>
                      </a:r>
                    </a:p>
                    <a:p>
                      <a:pPr>
                        <a:buFontTx/>
                        <a:buNone/>
                      </a:pPr>
                      <a:endParaRPr lang="en-GB" sz="1200" dirty="0"/>
                    </a:p>
                    <a:p>
                      <a:pPr>
                        <a:buFontTx/>
                        <a:buNone/>
                      </a:pPr>
                      <a:endParaRPr lang="en-GB" sz="1200" dirty="0"/>
                    </a:p>
                    <a:p>
                      <a:pPr>
                        <a:buFontTx/>
                        <a:buNone/>
                      </a:pPr>
                      <a:r>
                        <a:rPr lang="en-GB" sz="1200" dirty="0"/>
                        <a:t>Global</a:t>
                      </a:r>
                    </a:p>
                  </a:txBody>
                  <a:tcPr/>
                </a:tc>
                <a:extLst>
                  <a:ext uri="{0D108BD9-81ED-4DB2-BD59-A6C34878D82A}">
                    <a16:rowId xmlns:a16="http://schemas.microsoft.com/office/drawing/2014/main" val="3909807745"/>
                  </a:ext>
                </a:extLst>
              </a:tr>
              <a:tr h="293502">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THREE opportunities in Bristol </a:t>
                      </a: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mj-l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buFontTx/>
                        <a:buNone/>
                      </a:pPr>
                      <a:endParaRPr lang="en-GB" sz="1200" dirty="0"/>
                    </a:p>
                    <a:p>
                      <a:pPr>
                        <a:buFontTx/>
                        <a:buNone/>
                      </a:pPr>
                      <a:endParaRPr lang="en-GB" sz="1200" dirty="0"/>
                    </a:p>
                  </a:txBody>
                  <a:tcPr/>
                </a:tc>
                <a:extLst>
                  <a:ext uri="{0D108BD9-81ED-4DB2-BD59-A6C34878D82A}">
                    <a16:rowId xmlns:a16="http://schemas.microsoft.com/office/drawing/2014/main" val="4038026371"/>
                  </a:ext>
                </a:extLst>
              </a:tr>
              <a:tr h="798928">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Explain why these challenges have created problems in Bristol </a:t>
                      </a:r>
                    </a:p>
                  </a:txBody>
                  <a:tcPr marL="68580" marR="68580" marT="0" marB="0"/>
                </a:tc>
                <a:tc>
                  <a:txBody>
                    <a:bodyPr/>
                    <a:lstStyle/>
                    <a:p>
                      <a:pPr>
                        <a:buFontTx/>
                        <a:buNone/>
                      </a:pPr>
                      <a:r>
                        <a:rPr lang="en-GB" sz="1200" dirty="0"/>
                        <a:t>1.  Increased migration in to the city has caused problems because….. </a:t>
                      </a:r>
                    </a:p>
                    <a:p>
                      <a:pPr>
                        <a:buFontTx/>
                        <a:buNone/>
                      </a:pPr>
                      <a:endParaRPr lang="en-GB" sz="1200" dirty="0"/>
                    </a:p>
                    <a:p>
                      <a:pPr>
                        <a:buFontTx/>
                        <a:buNone/>
                      </a:pPr>
                      <a:endParaRPr lang="en-GB" sz="1200" dirty="0"/>
                    </a:p>
                    <a:p>
                      <a:pPr>
                        <a:buFontTx/>
                        <a:buNone/>
                      </a:pPr>
                      <a:endParaRPr lang="en-GB" sz="1200" dirty="0"/>
                    </a:p>
                    <a:p>
                      <a:pPr>
                        <a:buFontTx/>
                        <a:buNone/>
                      </a:pPr>
                      <a:r>
                        <a:rPr lang="en-GB" sz="1200" dirty="0"/>
                        <a:t>2.  As Bristol's population continues to grow there is pressure to build more homes which has created urban sprawl. This causes problems because… </a:t>
                      </a:r>
                    </a:p>
                    <a:p>
                      <a:pPr>
                        <a:buFontTx/>
                        <a:buNone/>
                      </a:pPr>
                      <a:endParaRPr lang="en-GB" sz="1200" dirty="0"/>
                    </a:p>
                    <a:p>
                      <a:pPr>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List THREE urban regeneration projects in Bristol Harbourside </a:t>
                      </a: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buFontTx/>
                        <a:buNone/>
                      </a:pPr>
                      <a:endParaRPr lang="en-GB" sz="1200" dirty="0"/>
                    </a:p>
                  </a:txBody>
                  <a:tcPr/>
                </a:tc>
                <a:extLst>
                  <a:ext uri="{0D108BD9-81ED-4DB2-BD59-A6C34878D82A}">
                    <a16:rowId xmlns:a16="http://schemas.microsoft.com/office/drawing/2014/main" val="1635707161"/>
                  </a:ext>
                </a:extLst>
              </a:tr>
            </a:tbl>
          </a:graphicData>
        </a:graphic>
      </p:graphicFrame>
      <p:sp>
        <p:nvSpPr>
          <p:cNvPr id="5" name="Slide Number Placeholder 4">
            <a:extLst>
              <a:ext uri="{FF2B5EF4-FFF2-40B4-BE49-F238E27FC236}">
                <a16:creationId xmlns:a16="http://schemas.microsoft.com/office/drawing/2014/main" id="{7BD4D942-E284-909E-EB31-9033122EB197}"/>
              </a:ext>
            </a:extLst>
          </p:cNvPr>
          <p:cNvSpPr>
            <a:spLocks noGrp="1"/>
          </p:cNvSpPr>
          <p:nvPr>
            <p:ph type="sldNum" sz="quarter" idx="12"/>
          </p:nvPr>
        </p:nvSpPr>
        <p:spPr/>
        <p:txBody>
          <a:bodyPr/>
          <a:lstStyle/>
          <a:p>
            <a:fld id="{3DE4CC19-DBB9-436A-8E3E-053586E9C4B7}" type="slidenum">
              <a:rPr lang="en-GB" smtClean="0"/>
              <a:t>10</a:t>
            </a:fld>
            <a:endParaRPr lang="en-GB"/>
          </a:p>
        </p:txBody>
      </p:sp>
    </p:spTree>
    <p:extLst>
      <p:ext uri="{BB962C8B-B14F-4D97-AF65-F5344CB8AC3E}">
        <p14:creationId xmlns:p14="http://schemas.microsoft.com/office/powerpoint/2010/main" val="3006650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887A138-A5A0-9BCA-88CF-056C9EAE4FCC}"/>
              </a:ext>
            </a:extLst>
          </p:cNvPr>
          <p:cNvSpPr>
            <a:spLocks noGrp="1"/>
          </p:cNvSpPr>
          <p:nvPr>
            <p:ph type="ftr" sz="quarter" idx="11"/>
          </p:nvPr>
        </p:nvSpPr>
        <p:spPr/>
        <p:txBody>
          <a:bodyPr/>
          <a:lstStyle/>
          <a:p>
            <a:r>
              <a:rPr lang="en-GB"/>
              <a:t>Mrs Mayo 2023 </a:t>
            </a:r>
          </a:p>
        </p:txBody>
      </p:sp>
      <p:sp>
        <p:nvSpPr>
          <p:cNvPr id="4" name="TextBox 3">
            <a:extLst>
              <a:ext uri="{FF2B5EF4-FFF2-40B4-BE49-F238E27FC236}">
                <a16:creationId xmlns:a16="http://schemas.microsoft.com/office/drawing/2014/main" id="{BADA2DC7-ED4F-56CB-0395-B7B39BE3A54A}"/>
              </a:ext>
            </a:extLst>
          </p:cNvPr>
          <p:cNvSpPr txBox="1"/>
          <p:nvPr/>
        </p:nvSpPr>
        <p:spPr>
          <a:xfrm>
            <a:off x="155909" y="2256145"/>
            <a:ext cx="6365207" cy="7265707"/>
          </a:xfrm>
          <a:prstGeom prst="rect">
            <a:avLst/>
          </a:prstGeom>
          <a:noFill/>
        </p:spPr>
        <p:txBody>
          <a:bodyPr wrap="square">
            <a:spAutoFit/>
          </a:bodyPr>
          <a:lstStyle/>
          <a:p>
            <a:r>
              <a:rPr lang="en-GB" sz="1200" b="1" dirty="0"/>
              <a:t>Outline one way that national migration has led to change in the character of a named UK city. [2 marks]</a:t>
            </a:r>
          </a:p>
          <a:p>
            <a:endParaRPr lang="en-GB" sz="1200" b="1" dirty="0"/>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a:lnSpc>
                <a:spcPct val="150000"/>
              </a:lnSpc>
            </a:pPr>
            <a:endParaRPr lang="en-GB" sz="1200" b="1" dirty="0">
              <a:solidFill>
                <a:srgbClr val="0070C0"/>
              </a:solidFill>
            </a:endParaRPr>
          </a:p>
          <a:p>
            <a:pPr>
              <a:lnSpc>
                <a:spcPct val="150000"/>
              </a:lnSpc>
            </a:pPr>
            <a:endParaRPr lang="en-GB" sz="1200" b="1" dirty="0">
              <a:solidFill>
                <a:srgbClr val="0070C0"/>
              </a:solidFill>
            </a:endParaRPr>
          </a:p>
          <a:p>
            <a:pPr>
              <a:lnSpc>
                <a:spcPct val="150000"/>
              </a:lnSpc>
            </a:pPr>
            <a:r>
              <a:rPr lang="en-GB" sz="1200" b="1" dirty="0"/>
              <a:t>Suggest reason(s) for inequalities in education in urban areas in the UK. [4 marks] </a:t>
            </a:r>
          </a:p>
          <a:p>
            <a:pPr>
              <a:lnSpc>
                <a:spcPct val="150000"/>
              </a:lnSpc>
            </a:pPr>
            <a:endParaRPr lang="en-GB" sz="1200" b="1" dirty="0"/>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a:lnSpc>
                <a:spcPct val="150000"/>
              </a:lnSpc>
            </a:pPr>
            <a:endParaRPr lang="en-GB" sz="1200" b="1" dirty="0">
              <a:solidFill>
                <a:srgbClr val="0070C0"/>
              </a:solidFill>
            </a:endParaRPr>
          </a:p>
          <a:p>
            <a:pPr>
              <a:lnSpc>
                <a:spcPct val="150000"/>
              </a:lnSpc>
            </a:pPr>
            <a:endParaRPr lang="en-GB" sz="1200" b="1" dirty="0"/>
          </a:p>
          <a:p>
            <a:pPr>
              <a:lnSpc>
                <a:spcPct val="150000"/>
              </a:lnSpc>
            </a:pPr>
            <a:endParaRPr lang="en-GB" sz="1200" b="1" dirty="0">
              <a:solidFill>
                <a:srgbClr val="0070C0"/>
              </a:solidFill>
            </a:endParaRPr>
          </a:p>
          <a:p>
            <a:pPr>
              <a:lnSpc>
                <a:spcPct val="150000"/>
              </a:lnSpc>
            </a:pPr>
            <a:endParaRPr lang="en-GB" sz="1200" b="1" dirty="0">
              <a:solidFill>
                <a:srgbClr val="0070C0"/>
              </a:solidFill>
            </a:endParaRPr>
          </a:p>
          <a:p>
            <a:pPr>
              <a:lnSpc>
                <a:spcPct val="150000"/>
              </a:lnSpc>
            </a:pPr>
            <a:endParaRPr lang="en-GB" sz="1200" b="1" dirty="0">
              <a:solidFill>
                <a:srgbClr val="0070C0"/>
              </a:solidFill>
            </a:endParaRPr>
          </a:p>
          <a:p>
            <a:pPr>
              <a:lnSpc>
                <a:spcPct val="150000"/>
              </a:lnSpc>
            </a:pPr>
            <a:endParaRPr lang="en-GB" sz="1200" b="1" dirty="0"/>
          </a:p>
        </p:txBody>
      </p:sp>
      <p:sp>
        <p:nvSpPr>
          <p:cNvPr id="5" name="TextBox 4">
            <a:extLst>
              <a:ext uri="{FF2B5EF4-FFF2-40B4-BE49-F238E27FC236}">
                <a16:creationId xmlns:a16="http://schemas.microsoft.com/office/drawing/2014/main" id="{D6885DEF-461A-9B5B-CBDF-8630386CF36D}"/>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short answer questions </a:t>
            </a:r>
          </a:p>
        </p:txBody>
      </p:sp>
      <p:sp>
        <p:nvSpPr>
          <p:cNvPr id="7" name="Slide Number Placeholder 6">
            <a:extLst>
              <a:ext uri="{FF2B5EF4-FFF2-40B4-BE49-F238E27FC236}">
                <a16:creationId xmlns:a16="http://schemas.microsoft.com/office/drawing/2014/main" id="{B1A2A99A-2866-EBA8-BB83-09E49E72FC3B}"/>
              </a:ext>
            </a:extLst>
          </p:cNvPr>
          <p:cNvSpPr>
            <a:spLocks noGrp="1"/>
          </p:cNvSpPr>
          <p:nvPr>
            <p:ph type="sldNum" sz="quarter" idx="12"/>
          </p:nvPr>
        </p:nvSpPr>
        <p:spPr/>
        <p:txBody>
          <a:bodyPr/>
          <a:lstStyle/>
          <a:p>
            <a:fld id="{3DE4CC19-DBB9-436A-8E3E-053586E9C4B7}" type="slidenum">
              <a:rPr lang="en-GB" smtClean="0"/>
              <a:t>11</a:t>
            </a:fld>
            <a:endParaRPr lang="en-GB"/>
          </a:p>
        </p:txBody>
      </p:sp>
      <p:pic>
        <p:nvPicPr>
          <p:cNvPr id="2050" name="Picture 2" descr="Image result for st pauls carnival">
            <a:extLst>
              <a:ext uri="{FF2B5EF4-FFF2-40B4-BE49-F238E27FC236}">
                <a16:creationId xmlns:a16="http://schemas.microsoft.com/office/drawing/2014/main" id="{20C19AD6-2BAF-CB09-0330-3D60A74C91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7228" y="619762"/>
            <a:ext cx="2402567" cy="1486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23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4B496A6-DC61-9405-6367-DEF0C099C9EB}"/>
              </a:ext>
            </a:extLst>
          </p:cNvPr>
          <p:cNvSpPr>
            <a:spLocks noGrp="1"/>
          </p:cNvSpPr>
          <p:nvPr>
            <p:ph type="ftr" sz="quarter" idx="11"/>
          </p:nvPr>
        </p:nvSpPr>
        <p:spPr/>
        <p:txBody>
          <a:bodyPr/>
          <a:lstStyle/>
          <a:p>
            <a:r>
              <a:rPr lang="en-GB"/>
              <a:t>Mrs Mayo 2023 </a:t>
            </a:r>
          </a:p>
        </p:txBody>
      </p:sp>
      <p:sp>
        <p:nvSpPr>
          <p:cNvPr id="18" name="TextBox 17">
            <a:extLst>
              <a:ext uri="{FF2B5EF4-FFF2-40B4-BE49-F238E27FC236}">
                <a16:creationId xmlns:a16="http://schemas.microsoft.com/office/drawing/2014/main" id="{820E3E9B-C3D1-7713-5931-7813DD253C28}"/>
              </a:ext>
            </a:extLst>
          </p:cNvPr>
          <p:cNvSpPr txBox="1"/>
          <p:nvPr/>
        </p:nvSpPr>
        <p:spPr>
          <a:xfrm>
            <a:off x="141622" y="2711925"/>
            <a:ext cx="6608094" cy="5696046"/>
          </a:xfrm>
          <a:prstGeom prst="rect">
            <a:avLst/>
          </a:prstGeom>
          <a:noFill/>
        </p:spPr>
        <p:txBody>
          <a:bodyPr wrap="square">
            <a:spAutoFit/>
          </a:bodyPr>
          <a:lstStyle/>
          <a:p>
            <a:r>
              <a:rPr lang="en-GB" sz="1200" b="1" u="sng" dirty="0"/>
              <a:t>To what extent has regeneration can helped to solve urban problems? [6 marks]</a:t>
            </a:r>
          </a:p>
          <a:p>
            <a:endParaRPr lang="en-GB" sz="1200" b="1" u="sng" dirty="0"/>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b="1" u="sng" dirty="0"/>
          </a:p>
          <a:p>
            <a:pPr>
              <a:lnSpc>
                <a:spcPct val="150000"/>
              </a:lnSpc>
            </a:pPr>
            <a:endParaRPr lang="en-GB" sz="1200" b="1" u="sng" dirty="0"/>
          </a:p>
          <a:p>
            <a:pPr>
              <a:lnSpc>
                <a:spcPct val="150000"/>
              </a:lnSpc>
            </a:pPr>
            <a:endParaRPr lang="en-GB" sz="1200" b="1" u="sng" dirty="0"/>
          </a:p>
          <a:p>
            <a:pPr>
              <a:lnSpc>
                <a:spcPct val="150000"/>
              </a:lnSpc>
            </a:pPr>
            <a:endParaRPr lang="en-GB" sz="1200" b="1" u="sng" dirty="0"/>
          </a:p>
        </p:txBody>
      </p:sp>
      <p:sp>
        <p:nvSpPr>
          <p:cNvPr id="25" name="TextBox 24">
            <a:extLst>
              <a:ext uri="{FF2B5EF4-FFF2-40B4-BE49-F238E27FC236}">
                <a16:creationId xmlns:a16="http://schemas.microsoft.com/office/drawing/2014/main" id="{33135B5F-3F7E-F451-E6C2-16C30F734626}"/>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a:t>
            </a:r>
          </a:p>
        </p:txBody>
      </p:sp>
      <p:sp>
        <p:nvSpPr>
          <p:cNvPr id="27" name="Slide Number Placeholder 26">
            <a:extLst>
              <a:ext uri="{FF2B5EF4-FFF2-40B4-BE49-F238E27FC236}">
                <a16:creationId xmlns:a16="http://schemas.microsoft.com/office/drawing/2014/main" id="{8797A8F1-D3A3-E2F9-C994-E18557EAA3CA}"/>
              </a:ext>
            </a:extLst>
          </p:cNvPr>
          <p:cNvSpPr>
            <a:spLocks noGrp="1"/>
          </p:cNvSpPr>
          <p:nvPr>
            <p:ph type="sldNum" sz="quarter" idx="12"/>
          </p:nvPr>
        </p:nvSpPr>
        <p:spPr/>
        <p:txBody>
          <a:bodyPr/>
          <a:lstStyle/>
          <a:p>
            <a:fld id="{3DE4CC19-DBB9-436A-8E3E-053586E9C4B7}" type="slidenum">
              <a:rPr lang="en-GB" smtClean="0"/>
              <a:t>12</a:t>
            </a:fld>
            <a:endParaRPr lang="en-GB"/>
          </a:p>
        </p:txBody>
      </p:sp>
      <p:pic>
        <p:nvPicPr>
          <p:cNvPr id="3074" name="Picture 2" descr="Millennium Square, Bristol Events &amp; Tickets 2021 | Ents24">
            <a:extLst>
              <a:ext uri="{FF2B5EF4-FFF2-40B4-BE49-F238E27FC236}">
                <a16:creationId xmlns:a16="http://schemas.microsoft.com/office/drawing/2014/main" id="{8E91CCDF-474E-AF56-0643-48F8046372E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559" y="730613"/>
            <a:ext cx="1962448" cy="136929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ame ss Great Britain | National Historic Ships">
            <a:extLst>
              <a:ext uri="{FF2B5EF4-FFF2-40B4-BE49-F238E27FC236}">
                <a16:creationId xmlns:a16="http://schemas.microsoft.com/office/drawing/2014/main" id="{FB70465F-49BB-016E-76E3-B6F6DDBF8D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698" y="745733"/>
            <a:ext cx="1962448" cy="130330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3 bedroom apartment to rent in Invicta, Bristol Harbourside, BS1">
            <a:extLst>
              <a:ext uri="{FF2B5EF4-FFF2-40B4-BE49-F238E27FC236}">
                <a16:creationId xmlns:a16="http://schemas.microsoft.com/office/drawing/2014/main" id="{BA97BF15-B43D-A611-294E-EFE21AD2586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59837" y="730613"/>
            <a:ext cx="1962448" cy="1310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9477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4B496A6-DC61-9405-6367-DEF0C099C9EB}"/>
              </a:ext>
            </a:extLst>
          </p:cNvPr>
          <p:cNvSpPr>
            <a:spLocks noGrp="1"/>
          </p:cNvSpPr>
          <p:nvPr>
            <p:ph type="ftr" sz="quarter" idx="11"/>
          </p:nvPr>
        </p:nvSpPr>
        <p:spPr/>
        <p:txBody>
          <a:bodyPr/>
          <a:lstStyle/>
          <a:p>
            <a:r>
              <a:rPr lang="en-GB"/>
              <a:t>Mrs Mayo 2023 </a:t>
            </a:r>
          </a:p>
        </p:txBody>
      </p:sp>
      <p:sp>
        <p:nvSpPr>
          <p:cNvPr id="18" name="TextBox 17">
            <a:extLst>
              <a:ext uri="{FF2B5EF4-FFF2-40B4-BE49-F238E27FC236}">
                <a16:creationId xmlns:a16="http://schemas.microsoft.com/office/drawing/2014/main" id="{820E3E9B-C3D1-7713-5931-7813DD253C28}"/>
              </a:ext>
            </a:extLst>
          </p:cNvPr>
          <p:cNvSpPr txBox="1"/>
          <p:nvPr/>
        </p:nvSpPr>
        <p:spPr>
          <a:xfrm>
            <a:off x="141622" y="2711925"/>
            <a:ext cx="6608094" cy="5880712"/>
          </a:xfrm>
          <a:prstGeom prst="rect">
            <a:avLst/>
          </a:prstGeom>
          <a:noFill/>
        </p:spPr>
        <p:txBody>
          <a:bodyPr wrap="square">
            <a:spAutoFit/>
          </a:bodyPr>
          <a:lstStyle/>
          <a:p>
            <a:r>
              <a:rPr lang="en-GB" sz="1200" b="1" dirty="0"/>
              <a:t>To what extent has urban change created social and economic opportunities in a UK city you have studied? [9 marks] [+3 </a:t>
            </a:r>
            <a:r>
              <a:rPr lang="en-GB" sz="1200" b="1" dirty="0" err="1"/>
              <a:t>SPaG</a:t>
            </a:r>
            <a:r>
              <a:rPr lang="en-GB" sz="1200" b="1" dirty="0"/>
              <a:t> marks]</a:t>
            </a:r>
          </a:p>
          <a:p>
            <a:endParaRPr lang="en-GB" sz="1200" b="1" u="sng" dirty="0"/>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b="1" u="sng" dirty="0"/>
          </a:p>
          <a:p>
            <a:pPr>
              <a:lnSpc>
                <a:spcPct val="150000"/>
              </a:lnSpc>
            </a:pPr>
            <a:endParaRPr lang="en-GB" sz="1200" b="1" u="sng" dirty="0"/>
          </a:p>
          <a:p>
            <a:pPr>
              <a:lnSpc>
                <a:spcPct val="150000"/>
              </a:lnSpc>
            </a:pPr>
            <a:endParaRPr lang="en-GB" sz="1200" b="1" u="sng" dirty="0"/>
          </a:p>
          <a:p>
            <a:pPr>
              <a:lnSpc>
                <a:spcPct val="150000"/>
              </a:lnSpc>
            </a:pPr>
            <a:endParaRPr lang="en-GB" sz="1200" b="1" u="sng" dirty="0"/>
          </a:p>
        </p:txBody>
      </p:sp>
      <p:sp>
        <p:nvSpPr>
          <p:cNvPr id="25" name="TextBox 24">
            <a:extLst>
              <a:ext uri="{FF2B5EF4-FFF2-40B4-BE49-F238E27FC236}">
                <a16:creationId xmlns:a16="http://schemas.microsoft.com/office/drawing/2014/main" id="{33135B5F-3F7E-F451-E6C2-16C30F734626}"/>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a:t>
            </a:r>
          </a:p>
        </p:txBody>
      </p:sp>
      <p:sp>
        <p:nvSpPr>
          <p:cNvPr id="3" name="Slide Number Placeholder 2">
            <a:extLst>
              <a:ext uri="{FF2B5EF4-FFF2-40B4-BE49-F238E27FC236}">
                <a16:creationId xmlns:a16="http://schemas.microsoft.com/office/drawing/2014/main" id="{C446DE9F-78E2-9796-6878-1F252E91FC86}"/>
              </a:ext>
            </a:extLst>
          </p:cNvPr>
          <p:cNvSpPr>
            <a:spLocks noGrp="1"/>
          </p:cNvSpPr>
          <p:nvPr>
            <p:ph type="sldNum" sz="quarter" idx="12"/>
          </p:nvPr>
        </p:nvSpPr>
        <p:spPr/>
        <p:txBody>
          <a:bodyPr/>
          <a:lstStyle/>
          <a:p>
            <a:fld id="{3DE4CC19-DBB9-436A-8E3E-053586E9C4B7}" type="slidenum">
              <a:rPr lang="en-GB" smtClean="0"/>
              <a:t>13</a:t>
            </a:fld>
            <a:endParaRPr lang="en-GB"/>
          </a:p>
        </p:txBody>
      </p:sp>
      <p:pic>
        <p:nvPicPr>
          <p:cNvPr id="7" name="Picture 2" descr="LIVE: M32 clears after 'police incident' and separate crash - Bristol Live">
            <a:extLst>
              <a:ext uri="{FF2B5EF4-FFF2-40B4-BE49-F238E27FC236}">
                <a16:creationId xmlns:a16="http://schemas.microsoft.com/office/drawing/2014/main" id="{E3652A5E-8232-47A2-AFEC-DBF71F347C0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7694" y="778933"/>
            <a:ext cx="1823560" cy="10257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Bristol celebrates 'wonderful diversity' at St Paul's carnival – in  pictures | Culture | The Guardian">
            <a:extLst>
              <a:ext uri="{FF2B5EF4-FFF2-40B4-BE49-F238E27FC236}">
                <a16:creationId xmlns:a16="http://schemas.microsoft.com/office/drawing/2014/main" id="{A0FDA44E-8CD4-4819-9B50-9A9F8E067D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4134" y="345837"/>
            <a:ext cx="1693980" cy="112367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Housing shortage rubber stamp Royalty Free Vector Image">
            <a:extLst>
              <a:ext uri="{FF2B5EF4-FFF2-40B4-BE49-F238E27FC236}">
                <a16:creationId xmlns:a16="http://schemas.microsoft.com/office/drawing/2014/main" id="{403CDF50-60DA-4EF3-BA77-97DA215D4C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2554" y="1291809"/>
            <a:ext cx="1074324" cy="114849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University of Bristol – Logos Download">
            <a:extLst>
              <a:ext uri="{FF2B5EF4-FFF2-40B4-BE49-F238E27FC236}">
                <a16:creationId xmlns:a16="http://schemas.microsoft.com/office/drawing/2014/main" id="{636758DF-832C-4EA0-97A8-5359B537CD5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90075" y="2004512"/>
            <a:ext cx="1680287" cy="50758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Britain's headlong slide from silicon supremacy to silicon irrelevance">
            <a:extLst>
              <a:ext uri="{FF2B5EF4-FFF2-40B4-BE49-F238E27FC236}">
                <a16:creationId xmlns:a16="http://schemas.microsoft.com/office/drawing/2014/main" id="{9B661012-8B88-4CE2-B279-0D2A4EEBD95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51400" y="366941"/>
            <a:ext cx="2006600" cy="1337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72093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4B496A6-DC61-9405-6367-DEF0C099C9EB}"/>
              </a:ext>
            </a:extLst>
          </p:cNvPr>
          <p:cNvSpPr>
            <a:spLocks noGrp="1"/>
          </p:cNvSpPr>
          <p:nvPr>
            <p:ph type="ftr" sz="quarter" idx="11"/>
          </p:nvPr>
        </p:nvSpPr>
        <p:spPr/>
        <p:txBody>
          <a:bodyPr/>
          <a:lstStyle/>
          <a:p>
            <a:r>
              <a:rPr lang="en-GB"/>
              <a:t>Mrs Mayo 2023 </a:t>
            </a:r>
          </a:p>
        </p:txBody>
      </p:sp>
      <p:sp>
        <p:nvSpPr>
          <p:cNvPr id="24" name="TextBox 23">
            <a:extLst>
              <a:ext uri="{FF2B5EF4-FFF2-40B4-BE49-F238E27FC236}">
                <a16:creationId xmlns:a16="http://schemas.microsoft.com/office/drawing/2014/main" id="{1066A3B1-EAAB-D58F-7910-C41E2FB36480}"/>
              </a:ext>
            </a:extLst>
          </p:cNvPr>
          <p:cNvSpPr txBox="1"/>
          <p:nvPr/>
        </p:nvSpPr>
        <p:spPr>
          <a:xfrm>
            <a:off x="135978" y="2778951"/>
            <a:ext cx="6580400" cy="5603714"/>
          </a:xfrm>
          <a:prstGeom prst="rect">
            <a:avLst/>
          </a:prstGeom>
          <a:noFill/>
        </p:spPr>
        <p:txBody>
          <a:bodyPr wrap="square">
            <a:spAutoFit/>
          </a:bodyPr>
          <a:lstStyle/>
          <a:p>
            <a:r>
              <a:rPr lang="en-GB" sz="1200" b="1" dirty="0"/>
              <a:t>Suggest how urban sprawl and the growth of commuter settlements have impacts on the rural-urban fringe.  [6 marks]</a:t>
            </a:r>
          </a:p>
          <a:p>
            <a:endParaRPr lang="en-GB" sz="1200" b="1" dirty="0"/>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b="1" dirty="0"/>
          </a:p>
          <a:p>
            <a:pPr>
              <a:lnSpc>
                <a:spcPct val="150000"/>
              </a:lnSpc>
            </a:pPr>
            <a:endParaRPr lang="en-GB" sz="1200" b="1" dirty="0"/>
          </a:p>
          <a:p>
            <a:pPr>
              <a:lnSpc>
                <a:spcPct val="150000"/>
              </a:lnSpc>
            </a:pPr>
            <a:endParaRPr lang="en-GB" sz="1200" b="1" dirty="0"/>
          </a:p>
        </p:txBody>
      </p:sp>
      <p:sp>
        <p:nvSpPr>
          <p:cNvPr id="25" name="TextBox 24">
            <a:extLst>
              <a:ext uri="{FF2B5EF4-FFF2-40B4-BE49-F238E27FC236}">
                <a16:creationId xmlns:a16="http://schemas.microsoft.com/office/drawing/2014/main" id="{33135B5F-3F7E-F451-E6C2-16C30F734626}"/>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longer answers </a:t>
            </a:r>
          </a:p>
        </p:txBody>
      </p:sp>
      <p:sp>
        <p:nvSpPr>
          <p:cNvPr id="5" name="Slide Number Placeholder 4">
            <a:extLst>
              <a:ext uri="{FF2B5EF4-FFF2-40B4-BE49-F238E27FC236}">
                <a16:creationId xmlns:a16="http://schemas.microsoft.com/office/drawing/2014/main" id="{E1AEECA9-6EBE-A2A7-F8CB-009629422BD9}"/>
              </a:ext>
            </a:extLst>
          </p:cNvPr>
          <p:cNvSpPr>
            <a:spLocks noGrp="1"/>
          </p:cNvSpPr>
          <p:nvPr>
            <p:ph type="sldNum" sz="quarter" idx="12"/>
          </p:nvPr>
        </p:nvSpPr>
        <p:spPr/>
        <p:txBody>
          <a:bodyPr/>
          <a:lstStyle/>
          <a:p>
            <a:fld id="{3DE4CC19-DBB9-436A-8E3E-053586E9C4B7}" type="slidenum">
              <a:rPr lang="en-GB" smtClean="0"/>
              <a:t>14</a:t>
            </a:fld>
            <a:endParaRPr lang="en-GB"/>
          </a:p>
        </p:txBody>
      </p:sp>
      <p:sp>
        <p:nvSpPr>
          <p:cNvPr id="9" name="TextBox 8">
            <a:extLst>
              <a:ext uri="{FF2B5EF4-FFF2-40B4-BE49-F238E27FC236}">
                <a16:creationId xmlns:a16="http://schemas.microsoft.com/office/drawing/2014/main" id="{6FA1844A-8845-4744-95D5-D53ED37DB943}"/>
              </a:ext>
            </a:extLst>
          </p:cNvPr>
          <p:cNvSpPr txBox="1"/>
          <p:nvPr/>
        </p:nvSpPr>
        <p:spPr>
          <a:xfrm>
            <a:off x="135978" y="684333"/>
            <a:ext cx="6580400" cy="1894621"/>
          </a:xfrm>
          <a:prstGeom prst="rect">
            <a:avLst/>
          </a:prstGeom>
          <a:noFill/>
        </p:spPr>
        <p:txBody>
          <a:bodyPr wrap="square">
            <a:spAutoFit/>
          </a:bodyPr>
          <a:lstStyle/>
          <a:p>
            <a:pPr>
              <a:lnSpc>
                <a:spcPct val="107000"/>
              </a:lnSpc>
            </a:pP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Building on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greenfield sites</a:t>
            </a: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helps to meet the national housing shortage but can be opposed by those wishing to prevent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urban sprawl</a:t>
            </a: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Bradley Stoke</a:t>
            </a: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was built in the 1980s to the north of Bristol. It is now an established commuter settlement with thousands of people commuting into Bristol to work every day. Further housing developments are planned at nearby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Harry Stoke</a:t>
            </a: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Concerns include:</a:t>
            </a:r>
            <a:endParaRPr lang="en-GB"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Traffic congestion, noise and air pollution</a:t>
            </a:r>
            <a:endParaRPr lang="en-GB"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Loss of habitats</a:t>
            </a:r>
            <a:endParaRPr lang="en-GB"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Loss of recreational space</a:t>
            </a:r>
            <a:endParaRPr lang="en-GB"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Strain on community services</a:t>
            </a:r>
            <a:endParaRPr lang="en-GB" sz="11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dirty="0">
                <a:solidFill>
                  <a:srgbClr val="FF0000"/>
                </a:solidFill>
                <a:effectLst/>
                <a:latin typeface="Arial" panose="020B0604020202020204" pitchFamily="34" charset="0"/>
                <a:ea typeface="Calibri" panose="020F0502020204030204" pitchFamily="34" charset="0"/>
              </a:rPr>
              <a:t>Flood risk</a:t>
            </a:r>
            <a:endParaRPr lang="en-GB" sz="1100" dirty="0">
              <a:solidFill>
                <a:srgbClr val="FF0000"/>
              </a:solidFill>
            </a:endParaRPr>
          </a:p>
        </p:txBody>
      </p:sp>
    </p:spTree>
    <p:extLst>
      <p:ext uri="{BB962C8B-B14F-4D97-AF65-F5344CB8AC3E}">
        <p14:creationId xmlns:p14="http://schemas.microsoft.com/office/powerpoint/2010/main" val="32972767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1015663"/>
          </a:xfrm>
          <a:prstGeom prst="rect">
            <a:avLst/>
          </a:prstGeom>
          <a:noFill/>
        </p:spPr>
        <p:txBody>
          <a:bodyPr wrap="square" rtlCol="0">
            <a:spAutoFit/>
          </a:bodyPr>
          <a:lstStyle/>
          <a:p>
            <a:r>
              <a:rPr lang="en-GB" sz="1200" b="1" u="sng" dirty="0"/>
              <a:t>Section A Question 1 - Urban Environments Quiz Questions</a:t>
            </a:r>
          </a:p>
          <a:p>
            <a:endParaRPr lang="en-GB" sz="1200" b="1" u="sng" dirty="0"/>
          </a:p>
          <a:p>
            <a:r>
              <a:rPr lang="en-GB" sz="1200" b="1" u="sng" dirty="0"/>
              <a:t>HIC city- Bristol – Improving urban problems </a:t>
            </a:r>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3624810249"/>
              </p:ext>
            </p:extLst>
          </p:nvPr>
        </p:nvGraphicFramePr>
        <p:xfrm>
          <a:off x="253562" y="988517"/>
          <a:ext cx="6350876" cy="5784434"/>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399951">
                <a:tc>
                  <a:txBody>
                    <a:bodyPr/>
                    <a:lstStyle/>
                    <a:p>
                      <a:pPr>
                        <a:buFontTx/>
                        <a:buNone/>
                      </a:pPr>
                      <a:r>
                        <a:rPr lang="en-GB" sz="1200" dirty="0"/>
                        <a:t>Question </a:t>
                      </a:r>
                    </a:p>
                  </a:txBody>
                  <a:tcPr/>
                </a:tc>
                <a:tc>
                  <a:txBody>
                    <a:bodyPr/>
                    <a:lstStyle/>
                    <a:p>
                      <a:pPr>
                        <a:buFontTx/>
                        <a:buNone/>
                      </a:pPr>
                      <a:r>
                        <a:rPr lang="en-GB" sz="1200" dirty="0"/>
                        <a:t>Answer </a:t>
                      </a:r>
                    </a:p>
                  </a:txBody>
                  <a:tcPr/>
                </a:tc>
                <a:extLst>
                  <a:ext uri="{0D108BD9-81ED-4DB2-BD59-A6C34878D82A}">
                    <a16:rowId xmlns:a16="http://schemas.microsoft.com/office/drawing/2014/main" val="1015868703"/>
                  </a:ext>
                </a:extLst>
              </a:tr>
              <a:tr h="684090">
                <a:tc>
                  <a:txBody>
                    <a:bodyPr/>
                    <a:lstStyle/>
                    <a:p>
                      <a:pPr marL="0" marR="0" lvl="0" indent="0" algn="l" defTabSz="685800" rtl="0" eaLnBrk="1" fontAlgn="auto" latinLnBrk="0" hangingPunct="1">
                        <a:lnSpc>
                          <a:spcPct val="107000"/>
                        </a:lnSpc>
                        <a:spcBef>
                          <a:spcPts val="0"/>
                        </a:spcBef>
                        <a:spcAft>
                          <a:spcPts val="800"/>
                        </a:spcAft>
                        <a:buClrTx/>
                        <a:buSzTx/>
                        <a:buFont typeface="+mj-lt"/>
                        <a:buNone/>
                        <a:tabLst/>
                        <a:defRPr/>
                      </a:pPr>
                      <a:r>
                        <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Give TWO ways Bristol has tried to solve the challenge of congestion</a:t>
                      </a:r>
                    </a:p>
                    <a:p>
                      <a:pPr marL="0" marR="0" lvl="0" indent="0" algn="l" defTabSz="685800" rtl="0" eaLnBrk="1" fontAlgn="auto" latinLnBrk="0" hangingPunct="1">
                        <a:lnSpc>
                          <a:spcPct val="107000"/>
                        </a:lnSpc>
                        <a:spcBef>
                          <a:spcPts val="0"/>
                        </a:spcBef>
                        <a:spcAft>
                          <a:spcPts val="800"/>
                        </a:spcAft>
                        <a:buClrTx/>
                        <a:buSzTx/>
                        <a:buFont typeface="+mj-lt"/>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685800" rtl="0" eaLnBrk="1" fontAlgn="auto" latinLnBrk="0" hangingPunct="1">
                        <a:lnSpc>
                          <a:spcPct val="107000"/>
                        </a:lnSpc>
                        <a:spcBef>
                          <a:spcPts val="0"/>
                        </a:spcBef>
                        <a:spcAft>
                          <a:spcPts val="800"/>
                        </a:spcAft>
                        <a:buClrTx/>
                        <a:buSzTx/>
                        <a:buFont typeface="+mj-lt"/>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685800" rtl="0" eaLnBrk="1" fontAlgn="auto" latinLnBrk="0" hangingPunct="1">
                        <a:lnSpc>
                          <a:spcPct val="107000"/>
                        </a:lnSpc>
                        <a:spcBef>
                          <a:spcPts val="0"/>
                        </a:spcBef>
                        <a:spcAft>
                          <a:spcPts val="800"/>
                        </a:spcAft>
                        <a:buClrTx/>
                        <a:buSzTx/>
                        <a:buFont typeface="+mj-lt"/>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txBody>
                  <a:tcPr/>
                </a:tc>
                <a:extLst>
                  <a:ext uri="{0D108BD9-81ED-4DB2-BD59-A6C34878D82A}">
                    <a16:rowId xmlns:a16="http://schemas.microsoft.com/office/drawing/2014/main" val="3909807745"/>
                  </a:ext>
                </a:extLst>
              </a:tr>
              <a:tr h="293502">
                <a:tc>
                  <a:txBody>
                    <a:bodyPr/>
                    <a:lstStyle/>
                    <a:p>
                      <a:pPr marL="0" marR="0" lvl="0" indent="0" algn="l" defTabSz="685800" rtl="0" eaLnBrk="1" fontAlgn="auto" latinLnBrk="0" hangingPunct="1">
                        <a:lnSpc>
                          <a:spcPct val="107000"/>
                        </a:lnSpc>
                        <a:spcBef>
                          <a:spcPts val="0"/>
                        </a:spcBef>
                        <a:spcAft>
                          <a:spcPts val="800"/>
                        </a:spcAft>
                        <a:buClrTx/>
                        <a:buSzTx/>
                        <a:buFont typeface="+mj-lt"/>
                        <a:buNone/>
                        <a:tabLst/>
                        <a:defRPr/>
                      </a:pPr>
                      <a:r>
                        <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Give ONE way Bristol has tried to solve the challenge of waste disposal </a:t>
                      </a: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endParaRPr lang="en-GB" sz="1200" dirty="0"/>
                    </a:p>
                    <a:p>
                      <a:pPr>
                        <a:buFontTx/>
                        <a:buNone/>
                      </a:pPr>
                      <a:endParaRPr lang="en-GB" sz="1200" dirty="0"/>
                    </a:p>
                  </a:txBody>
                  <a:tcPr/>
                </a:tc>
                <a:extLst>
                  <a:ext uri="{0D108BD9-81ED-4DB2-BD59-A6C34878D82A}">
                    <a16:rowId xmlns:a16="http://schemas.microsoft.com/office/drawing/2014/main" val="4038026371"/>
                  </a:ext>
                </a:extLst>
              </a:tr>
              <a:tr h="957675">
                <a:tc>
                  <a:txBody>
                    <a:bodyPr/>
                    <a:lstStyle/>
                    <a:p>
                      <a:pPr marL="0" marR="0" lvl="0" indent="0" algn="l" defTabSz="685800" rtl="0" eaLnBrk="1" fontAlgn="auto" latinLnBrk="0" hangingPunct="1">
                        <a:lnSpc>
                          <a:spcPct val="107000"/>
                        </a:lnSpc>
                        <a:spcBef>
                          <a:spcPts val="0"/>
                        </a:spcBef>
                        <a:spcAft>
                          <a:spcPts val="800"/>
                        </a:spcAft>
                        <a:buClrTx/>
                        <a:buSzTx/>
                        <a:buFont typeface="+mj-lt"/>
                        <a:buNone/>
                        <a:tabLst/>
                        <a:defRPr/>
                      </a:pPr>
                      <a:r>
                        <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Give ONE way Bristol has tried to solve the challenge of lost green space and reducing biodiversity </a:t>
                      </a:r>
                    </a:p>
                    <a:p>
                      <a:pPr marL="0" marR="0" lvl="0" indent="0" algn="l" defTabSz="685800" rtl="0" eaLnBrk="1" fontAlgn="auto" latinLnBrk="0" hangingPunct="1">
                        <a:lnSpc>
                          <a:spcPct val="107000"/>
                        </a:lnSpc>
                        <a:spcBef>
                          <a:spcPts val="0"/>
                        </a:spcBef>
                        <a:spcAft>
                          <a:spcPts val="800"/>
                        </a:spcAft>
                        <a:buClrTx/>
                        <a:buSzTx/>
                        <a:buFont typeface="+mj-lt"/>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685800" rtl="0" eaLnBrk="1" fontAlgn="auto" latinLnBrk="0" hangingPunct="1">
                        <a:lnSpc>
                          <a:spcPct val="107000"/>
                        </a:lnSpc>
                        <a:spcBef>
                          <a:spcPts val="0"/>
                        </a:spcBef>
                        <a:spcAft>
                          <a:spcPts val="800"/>
                        </a:spcAft>
                        <a:buClrTx/>
                        <a:buSzTx/>
                        <a:buFont typeface="+mj-lt"/>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1.  </a:t>
                      </a:r>
                    </a:p>
                    <a:p>
                      <a:pPr>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80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List THREE ways living could be made more sustainable</a:t>
                      </a: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buFontTx/>
                        <a:buNone/>
                      </a:pPr>
                      <a:endParaRPr lang="en-GB" sz="1200" dirty="0"/>
                    </a:p>
                  </a:txBody>
                  <a:tcPr/>
                </a:tc>
                <a:extLst>
                  <a:ext uri="{0D108BD9-81ED-4DB2-BD59-A6C34878D82A}">
                    <a16:rowId xmlns:a16="http://schemas.microsoft.com/office/drawing/2014/main" val="1635707161"/>
                  </a:ext>
                </a:extLst>
              </a:tr>
            </a:tbl>
          </a:graphicData>
        </a:graphic>
      </p:graphicFrame>
      <p:sp>
        <p:nvSpPr>
          <p:cNvPr id="5" name="Slide Number Placeholder 4">
            <a:extLst>
              <a:ext uri="{FF2B5EF4-FFF2-40B4-BE49-F238E27FC236}">
                <a16:creationId xmlns:a16="http://schemas.microsoft.com/office/drawing/2014/main" id="{84721D71-9BEF-9C9D-CD36-21CDF85447E3}"/>
              </a:ext>
            </a:extLst>
          </p:cNvPr>
          <p:cNvSpPr>
            <a:spLocks noGrp="1"/>
          </p:cNvSpPr>
          <p:nvPr>
            <p:ph type="sldNum" sz="quarter" idx="12"/>
          </p:nvPr>
        </p:nvSpPr>
        <p:spPr/>
        <p:txBody>
          <a:bodyPr/>
          <a:lstStyle/>
          <a:p>
            <a:fld id="{3DE4CC19-DBB9-436A-8E3E-053586E9C4B7}" type="slidenum">
              <a:rPr lang="en-GB" smtClean="0"/>
              <a:t>15</a:t>
            </a:fld>
            <a:endParaRPr lang="en-GB"/>
          </a:p>
        </p:txBody>
      </p:sp>
    </p:spTree>
    <p:extLst>
      <p:ext uri="{BB962C8B-B14F-4D97-AF65-F5344CB8AC3E}">
        <p14:creationId xmlns:p14="http://schemas.microsoft.com/office/powerpoint/2010/main" val="241362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95BA6F5-0688-5500-4D3E-07DFBD74F66F}"/>
              </a:ext>
            </a:extLst>
          </p:cNvPr>
          <p:cNvSpPr>
            <a:spLocks noGrp="1"/>
          </p:cNvSpPr>
          <p:nvPr>
            <p:ph type="ftr" sz="quarter" idx="11"/>
          </p:nvPr>
        </p:nvSpPr>
        <p:spPr/>
        <p:txBody>
          <a:bodyPr/>
          <a:lstStyle/>
          <a:p>
            <a:r>
              <a:rPr lang="en-GB"/>
              <a:t>Mrs Mayo 2023 </a:t>
            </a:r>
          </a:p>
        </p:txBody>
      </p:sp>
      <p:sp>
        <p:nvSpPr>
          <p:cNvPr id="4" name="TextBox 3">
            <a:extLst>
              <a:ext uri="{FF2B5EF4-FFF2-40B4-BE49-F238E27FC236}">
                <a16:creationId xmlns:a16="http://schemas.microsoft.com/office/drawing/2014/main" id="{D4EBD164-7B57-F04C-81A2-6C69599B7BDF}"/>
              </a:ext>
            </a:extLst>
          </p:cNvPr>
          <p:cNvSpPr txBox="1"/>
          <p:nvPr/>
        </p:nvSpPr>
        <p:spPr>
          <a:xfrm>
            <a:off x="378725" y="982976"/>
            <a:ext cx="6007788" cy="3757054"/>
          </a:xfrm>
          <a:prstGeom prst="rect">
            <a:avLst/>
          </a:prstGeom>
          <a:noFill/>
        </p:spPr>
        <p:txBody>
          <a:bodyPr wrap="square">
            <a:spAutoFit/>
          </a:bodyPr>
          <a:lstStyle/>
          <a:p>
            <a:r>
              <a:rPr lang="en-GB" sz="1200" b="1" dirty="0"/>
              <a:t>Explain why creating green space is important for sustainable urban living. [4 marks]</a:t>
            </a:r>
          </a:p>
          <a:p>
            <a:endParaRPr lang="en-GB" sz="1200" b="1" dirty="0"/>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b="1" dirty="0"/>
          </a:p>
        </p:txBody>
      </p:sp>
      <p:sp>
        <p:nvSpPr>
          <p:cNvPr id="5" name="Slide Number Placeholder 4">
            <a:extLst>
              <a:ext uri="{FF2B5EF4-FFF2-40B4-BE49-F238E27FC236}">
                <a16:creationId xmlns:a16="http://schemas.microsoft.com/office/drawing/2014/main" id="{C31A1A3F-294E-D725-D396-9261D067FCDD}"/>
              </a:ext>
            </a:extLst>
          </p:cNvPr>
          <p:cNvSpPr>
            <a:spLocks noGrp="1"/>
          </p:cNvSpPr>
          <p:nvPr>
            <p:ph type="sldNum" sz="quarter" idx="12"/>
          </p:nvPr>
        </p:nvSpPr>
        <p:spPr/>
        <p:txBody>
          <a:bodyPr/>
          <a:lstStyle/>
          <a:p>
            <a:fld id="{3DE4CC19-DBB9-436A-8E3E-053586E9C4B7}" type="slidenum">
              <a:rPr lang="en-GB" smtClean="0"/>
              <a:t>16</a:t>
            </a:fld>
            <a:endParaRPr lang="en-GB"/>
          </a:p>
        </p:txBody>
      </p:sp>
      <p:sp>
        <p:nvSpPr>
          <p:cNvPr id="6" name="TextBox 5">
            <a:extLst>
              <a:ext uri="{FF2B5EF4-FFF2-40B4-BE49-F238E27FC236}">
                <a16:creationId xmlns:a16="http://schemas.microsoft.com/office/drawing/2014/main" id="{31566A97-1DF2-19EF-952A-61C0D32FD8BE}"/>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longer answers </a:t>
            </a:r>
          </a:p>
        </p:txBody>
      </p:sp>
    </p:spTree>
    <p:extLst>
      <p:ext uri="{BB962C8B-B14F-4D97-AF65-F5344CB8AC3E}">
        <p14:creationId xmlns:p14="http://schemas.microsoft.com/office/powerpoint/2010/main" val="18938913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57F23-E23A-4F91-930E-9929EB88E92F}"/>
              </a:ext>
            </a:extLst>
          </p:cNvPr>
          <p:cNvSpPr>
            <a:spLocks noGrp="1"/>
          </p:cNvSpPr>
          <p:nvPr>
            <p:ph type="ctrTitle"/>
          </p:nvPr>
        </p:nvSpPr>
        <p:spPr>
          <a:xfrm>
            <a:off x="514349" y="2330673"/>
            <a:ext cx="5829300" cy="3183467"/>
          </a:xfrm>
        </p:spPr>
        <p:txBody>
          <a:bodyPr>
            <a:normAutofit/>
          </a:bodyPr>
          <a:lstStyle/>
          <a:p>
            <a:br>
              <a:rPr lang="en-GB" sz="6000" dirty="0"/>
            </a:br>
            <a:br>
              <a:rPr lang="en-GB" sz="6000" dirty="0"/>
            </a:br>
            <a:r>
              <a:rPr lang="en-GB" sz="3600" dirty="0"/>
              <a:t>Question 2- Economic World</a:t>
            </a:r>
            <a:br>
              <a:rPr lang="en-GB" sz="3600" dirty="0"/>
            </a:br>
            <a:endParaRPr lang="en-GB" sz="6000" dirty="0"/>
          </a:p>
        </p:txBody>
      </p:sp>
      <p:pic>
        <p:nvPicPr>
          <p:cNvPr id="1026" name="Picture 2" descr="Yate Academy - Home">
            <a:extLst>
              <a:ext uri="{FF2B5EF4-FFF2-40B4-BE49-F238E27FC236}">
                <a16:creationId xmlns:a16="http://schemas.microsoft.com/office/drawing/2014/main" id="{92495028-C900-4C92-9B59-835CA05157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0603" y="8061030"/>
            <a:ext cx="686093" cy="828212"/>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E9703727-97A8-4824-A041-1E5ACB9CEC75}"/>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1337ECEC-B330-285F-CF51-DBF9FA4D8EE3}"/>
              </a:ext>
            </a:extLst>
          </p:cNvPr>
          <p:cNvSpPr>
            <a:spLocks noGrp="1"/>
          </p:cNvSpPr>
          <p:nvPr>
            <p:ph type="sldNum" sz="quarter" idx="12"/>
          </p:nvPr>
        </p:nvSpPr>
        <p:spPr/>
        <p:txBody>
          <a:bodyPr/>
          <a:lstStyle/>
          <a:p>
            <a:fld id="{3DE4CC19-DBB9-436A-8E3E-053586E9C4B7}" type="slidenum">
              <a:rPr lang="en-GB" smtClean="0"/>
              <a:t>17</a:t>
            </a:fld>
            <a:endParaRPr lang="en-GB"/>
          </a:p>
        </p:txBody>
      </p:sp>
    </p:spTree>
    <p:extLst>
      <p:ext uri="{BB962C8B-B14F-4D97-AF65-F5344CB8AC3E}">
        <p14:creationId xmlns:p14="http://schemas.microsoft.com/office/powerpoint/2010/main" val="692030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B Question 2 – Economic world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2387057037"/>
              </p:ext>
            </p:extLst>
          </p:nvPr>
        </p:nvGraphicFramePr>
        <p:xfrm>
          <a:off x="253562" y="988517"/>
          <a:ext cx="6350876" cy="6578005"/>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33083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development?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3909807745"/>
                  </a:ext>
                </a:extLst>
              </a:tr>
              <a:tr h="29350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the development gap?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038026371"/>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FOUR single measures of development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r>
                        <a:rPr lang="en-GB" sz="1200" dirty="0"/>
                        <a:t>1. </a:t>
                      </a:r>
                    </a:p>
                    <a:p>
                      <a:pPr>
                        <a:spcAft>
                          <a:spcPts val="0"/>
                        </a:spcAft>
                        <a:buFontTx/>
                        <a:buNone/>
                      </a:pPr>
                      <a:r>
                        <a:rPr lang="en-GB" sz="1200" dirty="0"/>
                        <a:t>2.</a:t>
                      </a:r>
                    </a:p>
                    <a:p>
                      <a:pPr>
                        <a:spcAft>
                          <a:spcPts val="0"/>
                        </a:spcAft>
                        <a:buFontTx/>
                        <a:buNone/>
                      </a:pPr>
                      <a:r>
                        <a:rPr lang="en-GB" sz="1200" dirty="0"/>
                        <a:t>3.</a:t>
                      </a:r>
                    </a:p>
                    <a:p>
                      <a:pPr>
                        <a:spcAft>
                          <a:spcPts val="0"/>
                        </a:spcAft>
                        <a:buFontTx/>
                        <a:buNone/>
                      </a:pPr>
                      <a:r>
                        <a:rPr lang="en-GB" sz="1200" dirty="0"/>
                        <a:t>4.</a:t>
                      </a:r>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one composite measure of development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ONE physical, economic and historical cause of uneven development </a:t>
                      </a:r>
                    </a:p>
                  </a:txBody>
                  <a:tcPr marL="68580" marR="68580" marT="0" marB="0"/>
                </a:tc>
                <a:tc>
                  <a:txBody>
                    <a:bodyPr/>
                    <a:lstStyle/>
                    <a:p>
                      <a:pPr>
                        <a:spcAft>
                          <a:spcPts val="0"/>
                        </a:spcAft>
                        <a:buFontTx/>
                        <a:buNone/>
                      </a:pPr>
                      <a:r>
                        <a:rPr lang="en-GB" sz="1200" dirty="0"/>
                        <a:t>Physical-</a:t>
                      </a:r>
                    </a:p>
                    <a:p>
                      <a:pPr>
                        <a:spcAft>
                          <a:spcPts val="0"/>
                        </a:spcAft>
                        <a:buFontTx/>
                        <a:buNone/>
                      </a:pPr>
                      <a:endParaRPr lang="en-GB" sz="1200" dirty="0"/>
                    </a:p>
                    <a:p>
                      <a:pPr>
                        <a:spcAft>
                          <a:spcPts val="0"/>
                        </a:spcAft>
                        <a:buFontTx/>
                        <a:buNone/>
                      </a:pPr>
                      <a:r>
                        <a:rPr lang="en-GB" sz="1200" dirty="0"/>
                        <a:t>Historical-</a:t>
                      </a:r>
                    </a:p>
                    <a:p>
                      <a:pPr>
                        <a:spcAft>
                          <a:spcPts val="0"/>
                        </a:spcAft>
                        <a:buFontTx/>
                        <a:buNone/>
                      </a:pPr>
                      <a:endParaRPr lang="en-GB" sz="1200" dirty="0"/>
                    </a:p>
                    <a:p>
                      <a:pPr>
                        <a:spcAft>
                          <a:spcPts val="0"/>
                        </a:spcAft>
                        <a:buFontTx/>
                        <a:buNone/>
                      </a:pPr>
                      <a:r>
                        <a:rPr lang="en-GB" sz="1200" dirty="0"/>
                        <a:t>Economic - </a:t>
                      </a:r>
                    </a:p>
                  </a:txBody>
                  <a:tcPr/>
                </a:tc>
                <a:extLst>
                  <a:ext uri="{0D108BD9-81ED-4DB2-BD59-A6C34878D82A}">
                    <a16:rowId xmlns:a16="http://schemas.microsoft.com/office/drawing/2014/main" val="147567626"/>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does the DTM stand for?</a:t>
                      </a:r>
                    </a:p>
                  </a:txBody>
                  <a:tcPr marL="68580" marR="68580" marT="0" marB="0"/>
                </a:tc>
                <a:tc>
                  <a:txBody>
                    <a:bodyPr/>
                    <a:lstStyle/>
                    <a:p>
                      <a:pPr>
                        <a:spcAft>
                          <a:spcPts val="0"/>
                        </a:spcAft>
                        <a:buFontTx/>
                        <a:buNone/>
                      </a:pPr>
                      <a:endParaRPr lang="en-GB" sz="1200"/>
                    </a:p>
                  </a:txBody>
                  <a:tcPr/>
                </a:tc>
                <a:extLst>
                  <a:ext uri="{0D108BD9-81ED-4DB2-BD59-A6C34878D82A}">
                    <a16:rowId xmlns:a16="http://schemas.microsoft.com/office/drawing/2014/main" val="4200316036"/>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happens to the death rate in stage 2 of the DTM? Give a reason for this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969259812"/>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happens to the birth rate in stage 3 of the DTM? Give a reason for this </a:t>
                      </a:r>
                    </a:p>
                    <a:p>
                      <a:pPr marL="0" lvl="0" indent="0">
                        <a:lnSpc>
                          <a:spcPct val="107000"/>
                        </a:lnSpc>
                        <a:spcAft>
                          <a:spcPts val="0"/>
                        </a:spcAft>
                        <a:buFontTx/>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33572199"/>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18</a:t>
            </a:fld>
            <a:endParaRPr lang="en-GB"/>
          </a:p>
        </p:txBody>
      </p:sp>
    </p:spTree>
    <p:extLst>
      <p:ext uri="{BB962C8B-B14F-4D97-AF65-F5344CB8AC3E}">
        <p14:creationId xmlns:p14="http://schemas.microsoft.com/office/powerpoint/2010/main" val="22947529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B Question 2 – Economic world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1559785524"/>
              </p:ext>
            </p:extLst>
          </p:nvPr>
        </p:nvGraphicFramePr>
        <p:xfrm>
          <a:off x="253562" y="988517"/>
          <a:ext cx="6350876" cy="7376933"/>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33083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development?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3909807745"/>
                  </a:ext>
                </a:extLst>
              </a:tr>
              <a:tr h="29350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the development gap?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038026371"/>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FOUR single measures of development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r>
                        <a:rPr lang="en-GB" sz="1200" dirty="0"/>
                        <a:t>1. </a:t>
                      </a:r>
                    </a:p>
                    <a:p>
                      <a:pPr>
                        <a:spcAft>
                          <a:spcPts val="0"/>
                        </a:spcAft>
                        <a:buFontTx/>
                        <a:buNone/>
                      </a:pPr>
                      <a:r>
                        <a:rPr lang="en-GB" sz="1200" dirty="0"/>
                        <a:t>2.</a:t>
                      </a:r>
                    </a:p>
                    <a:p>
                      <a:pPr>
                        <a:spcAft>
                          <a:spcPts val="0"/>
                        </a:spcAft>
                        <a:buFontTx/>
                        <a:buNone/>
                      </a:pPr>
                      <a:r>
                        <a:rPr lang="en-GB" sz="1200" dirty="0"/>
                        <a:t>3.</a:t>
                      </a:r>
                    </a:p>
                    <a:p>
                      <a:pPr>
                        <a:spcAft>
                          <a:spcPts val="0"/>
                        </a:spcAft>
                        <a:buFontTx/>
                        <a:buNone/>
                      </a:pPr>
                      <a:r>
                        <a:rPr lang="en-GB" sz="1200" dirty="0"/>
                        <a:t>4.</a:t>
                      </a:r>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one composite measure of development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ONE physical, economic and historical cause of uneven development </a:t>
                      </a:r>
                    </a:p>
                  </a:txBody>
                  <a:tcPr marL="68580" marR="68580" marT="0" marB="0"/>
                </a:tc>
                <a:tc>
                  <a:txBody>
                    <a:bodyPr/>
                    <a:lstStyle/>
                    <a:p>
                      <a:pPr>
                        <a:spcAft>
                          <a:spcPts val="0"/>
                        </a:spcAft>
                        <a:buFontTx/>
                        <a:buNone/>
                      </a:pPr>
                      <a:r>
                        <a:rPr lang="en-GB" sz="1200" dirty="0"/>
                        <a:t>Physical-</a:t>
                      </a:r>
                    </a:p>
                    <a:p>
                      <a:pPr>
                        <a:spcAft>
                          <a:spcPts val="0"/>
                        </a:spcAft>
                        <a:buFontTx/>
                        <a:buNone/>
                      </a:pPr>
                      <a:endParaRPr lang="en-GB" sz="1200" dirty="0"/>
                    </a:p>
                    <a:p>
                      <a:pPr>
                        <a:spcAft>
                          <a:spcPts val="0"/>
                        </a:spcAft>
                        <a:buFontTx/>
                        <a:buNone/>
                      </a:pPr>
                      <a:r>
                        <a:rPr lang="en-GB" sz="1200" dirty="0"/>
                        <a:t>Historical-</a:t>
                      </a:r>
                    </a:p>
                    <a:p>
                      <a:pPr>
                        <a:spcAft>
                          <a:spcPts val="0"/>
                        </a:spcAft>
                        <a:buFontTx/>
                        <a:buNone/>
                      </a:pPr>
                      <a:endParaRPr lang="en-GB" sz="1200" dirty="0"/>
                    </a:p>
                    <a:p>
                      <a:pPr>
                        <a:spcAft>
                          <a:spcPts val="0"/>
                        </a:spcAft>
                        <a:buFontTx/>
                        <a:buNone/>
                      </a:pPr>
                      <a:r>
                        <a:rPr lang="en-GB" sz="1200" dirty="0"/>
                        <a:t>Economic - </a:t>
                      </a:r>
                    </a:p>
                  </a:txBody>
                  <a:tcPr/>
                </a:tc>
                <a:extLst>
                  <a:ext uri="{0D108BD9-81ED-4DB2-BD59-A6C34878D82A}">
                    <a16:rowId xmlns:a16="http://schemas.microsoft.com/office/drawing/2014/main" val="147567626"/>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does the DTM stand for?</a:t>
                      </a:r>
                    </a:p>
                  </a:txBody>
                  <a:tcPr marL="68580" marR="68580" marT="0" marB="0"/>
                </a:tc>
                <a:tc>
                  <a:txBody>
                    <a:bodyPr/>
                    <a:lstStyle/>
                    <a:p>
                      <a:pPr>
                        <a:spcAft>
                          <a:spcPts val="0"/>
                        </a:spcAft>
                        <a:buFontTx/>
                        <a:buNone/>
                      </a:pPr>
                      <a:endParaRPr lang="en-GB" sz="1200"/>
                    </a:p>
                  </a:txBody>
                  <a:tcPr/>
                </a:tc>
                <a:extLst>
                  <a:ext uri="{0D108BD9-81ED-4DB2-BD59-A6C34878D82A}">
                    <a16:rowId xmlns:a16="http://schemas.microsoft.com/office/drawing/2014/main" val="4200316036"/>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happens to the death rate in stage 2 of the DTM? Give a reason for this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969259812"/>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happens to the birth rate in stage 3 of the DTM? Give a reason for this </a:t>
                      </a:r>
                    </a:p>
                    <a:p>
                      <a:pPr marL="0" lvl="0" indent="0">
                        <a:lnSpc>
                          <a:spcPct val="107000"/>
                        </a:lnSpc>
                        <a:spcAft>
                          <a:spcPts val="0"/>
                        </a:spcAft>
                        <a:buFontTx/>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33572199"/>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THREE ways to reduce the development gap</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522908572"/>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19</a:t>
            </a:fld>
            <a:endParaRPr lang="en-GB"/>
          </a:p>
        </p:txBody>
      </p:sp>
    </p:spTree>
    <p:extLst>
      <p:ext uri="{BB962C8B-B14F-4D97-AF65-F5344CB8AC3E}">
        <p14:creationId xmlns:p14="http://schemas.microsoft.com/office/powerpoint/2010/main" val="3597990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B Question 2 – Economic world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3277405508"/>
              </p:ext>
            </p:extLst>
          </p:nvPr>
        </p:nvGraphicFramePr>
        <p:xfrm>
          <a:off x="253562" y="615946"/>
          <a:ext cx="6350876" cy="7886100"/>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an example of an rea where tourism has been used to reduce the development gap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TWO ways tourism can increase the economic growth of a country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r>
                        <a:rPr lang="en-GB" sz="1200" dirty="0"/>
                        <a:t>1. </a:t>
                      </a:r>
                    </a:p>
                    <a:p>
                      <a:pPr>
                        <a:spcAft>
                          <a:spcPts val="0"/>
                        </a:spcAft>
                        <a:buFontTx/>
                        <a:buNone/>
                      </a:pPr>
                      <a:endParaRPr lang="en-GB" sz="1200" dirty="0"/>
                    </a:p>
                    <a:p>
                      <a:pPr>
                        <a:spcAft>
                          <a:spcPts val="0"/>
                        </a:spcAft>
                        <a:buFontTx/>
                        <a:buNone/>
                      </a:pPr>
                      <a:endParaRPr lang="en-GB" sz="1200" dirty="0"/>
                    </a:p>
                    <a:p>
                      <a:pPr>
                        <a:spcAft>
                          <a:spcPts val="0"/>
                        </a:spcAft>
                        <a:buFontTx/>
                        <a:buNone/>
                      </a:pPr>
                      <a:r>
                        <a:rPr lang="en-GB" sz="1200" dirty="0"/>
                        <a:t>2.  </a:t>
                      </a:r>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TWO ways tourism ahs not been successful  in improving the development of a country </a:t>
                      </a:r>
                    </a:p>
                  </a:txBody>
                  <a:tcPr marL="68580" marR="68580" marT="0" marB="0"/>
                </a:tc>
                <a:tc>
                  <a:txBody>
                    <a:bodyPr/>
                    <a:lstStyle/>
                    <a:p>
                      <a:pPr>
                        <a:spcAft>
                          <a:spcPts val="0"/>
                        </a:spcAft>
                        <a:buFontTx/>
                        <a:buNone/>
                      </a:pPr>
                      <a:r>
                        <a:rPr lang="en-GB" sz="1200" dirty="0"/>
                        <a:t>1. </a:t>
                      </a:r>
                    </a:p>
                    <a:p>
                      <a:pPr>
                        <a:spcAft>
                          <a:spcPts val="0"/>
                        </a:spcAft>
                        <a:buFontTx/>
                        <a:buNone/>
                      </a:pPr>
                      <a:endParaRPr lang="en-GB" sz="1200" dirty="0"/>
                    </a:p>
                    <a:p>
                      <a:pPr>
                        <a:spcAft>
                          <a:spcPts val="0"/>
                        </a:spcAft>
                        <a:buFontTx/>
                        <a:buNone/>
                      </a:pPr>
                      <a:endParaRPr lang="en-GB" sz="1200" dirty="0"/>
                    </a:p>
                    <a:p>
                      <a:pPr>
                        <a:spcAft>
                          <a:spcPts val="0"/>
                        </a:spcAft>
                        <a:buFontTx/>
                        <a:buNone/>
                      </a:pPr>
                      <a:r>
                        <a:rPr lang="en-GB" sz="1200" dirty="0"/>
                        <a:t>2.  </a:t>
                      </a:r>
                    </a:p>
                  </a:txBody>
                  <a:tcPr/>
                </a:tc>
                <a:extLst>
                  <a:ext uri="{0D108BD9-81ED-4DB2-BD59-A6C34878D82A}">
                    <a16:rowId xmlns:a16="http://schemas.microsoft.com/office/drawing/2014/main" val="147567626"/>
                  </a:ext>
                </a:extLst>
              </a:tr>
              <a:tr h="492517">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primary industries? </a:t>
                      </a:r>
                    </a:p>
                  </a:txBody>
                  <a:tcPr marL="68580" marR="68580" marT="0" marB="0"/>
                </a:tc>
                <a:tc>
                  <a:txBody>
                    <a:bodyPr/>
                    <a:lstStyle/>
                    <a:p>
                      <a:pPr>
                        <a:spcAft>
                          <a:spcPts val="0"/>
                        </a:spcAft>
                        <a:buFontTx/>
                        <a:buNone/>
                      </a:pPr>
                      <a:endParaRPr lang="en-GB" sz="1200" dirty="0"/>
                    </a:p>
                    <a:p>
                      <a:pPr>
                        <a:spcAft>
                          <a:spcPts val="0"/>
                        </a:spcAft>
                        <a:buFontTx/>
                        <a:buNone/>
                      </a:pPr>
                      <a:endParaRPr lang="en-GB" sz="1200" dirty="0"/>
                    </a:p>
                    <a:p>
                      <a:pPr>
                        <a:spcAft>
                          <a:spcPts val="0"/>
                        </a:spcAft>
                        <a:buFontTx/>
                        <a:buNone/>
                      </a:pPr>
                      <a:endParaRPr lang="en-GB" sz="1200" dirty="0"/>
                    </a:p>
                  </a:txBody>
                  <a:tcPr/>
                </a:tc>
                <a:extLst>
                  <a:ext uri="{0D108BD9-81ED-4DB2-BD59-A6C34878D82A}">
                    <a16:rowId xmlns:a16="http://schemas.microsoft.com/office/drawing/2014/main" val="4200316036"/>
                  </a:ext>
                </a:extLst>
              </a:tr>
              <a:tr h="670584">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secondary industries? </a:t>
                      </a:r>
                    </a:p>
                    <a:p>
                      <a:pPr marL="0" marR="0" lvl="0" indent="0" algn="l" defTabSz="685800" rtl="0" eaLnBrk="1" fontAlgn="auto" latinLnBrk="0" hangingPunct="1">
                        <a:lnSpc>
                          <a:spcPct val="107000"/>
                        </a:lnSpc>
                        <a:spcBef>
                          <a:spcPts val="0"/>
                        </a:spcBef>
                        <a:spcAft>
                          <a:spcPts val="0"/>
                        </a:spcAft>
                        <a:buClrTx/>
                        <a:buSzTx/>
                        <a:buFont typeface="+mj-lt"/>
                        <a:buNone/>
                        <a:tabLst/>
                        <a:defRP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969259812"/>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tertiary industries? </a:t>
                      </a:r>
                    </a:p>
                    <a:p>
                      <a:pPr marL="0" lvl="0" indent="0">
                        <a:lnSpc>
                          <a:spcPct val="107000"/>
                        </a:lnSpc>
                        <a:spcAft>
                          <a:spcPts val="0"/>
                        </a:spcAft>
                        <a:buFontTx/>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33572199"/>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Which sector do most [people in India work in?</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522908572"/>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a TNC?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41267572"/>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one reason why TNCs located in NEE/s</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3746164098"/>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20</a:t>
            </a:fld>
            <a:endParaRPr lang="en-GB"/>
          </a:p>
        </p:txBody>
      </p:sp>
    </p:spTree>
    <p:extLst>
      <p:ext uri="{BB962C8B-B14F-4D97-AF65-F5344CB8AC3E}">
        <p14:creationId xmlns:p14="http://schemas.microsoft.com/office/powerpoint/2010/main" val="1585903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B Question 2 – Economic world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2690489277"/>
              </p:ext>
            </p:extLst>
          </p:nvPr>
        </p:nvGraphicFramePr>
        <p:xfrm>
          <a:off x="253562" y="615946"/>
          <a:ext cx="6350876" cy="8012777"/>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THREE advantages of a TNC in India </a:t>
                      </a:r>
                    </a:p>
                  </a:txBody>
                  <a:tcPr marL="68580" marR="68580" marT="0" marB="0"/>
                </a:tc>
                <a:tc>
                  <a:txBody>
                    <a:bodyPr/>
                    <a:lstStyle/>
                    <a:p>
                      <a:pPr>
                        <a:spcAft>
                          <a:spcPts val="0"/>
                        </a:spcAft>
                        <a:buFontTx/>
                        <a:buNone/>
                      </a:pPr>
                      <a:r>
                        <a:rPr lang="en-GB" sz="1200" dirty="0"/>
                        <a:t>1.</a:t>
                      </a:r>
                    </a:p>
                    <a:p>
                      <a:pPr>
                        <a:spcAft>
                          <a:spcPts val="0"/>
                        </a:spcAft>
                        <a:buFontTx/>
                        <a:buNone/>
                      </a:pPr>
                      <a:endParaRPr lang="en-GB" sz="1200" dirty="0"/>
                    </a:p>
                    <a:p>
                      <a:pPr>
                        <a:spcAft>
                          <a:spcPts val="0"/>
                        </a:spcAft>
                        <a:buFontTx/>
                        <a:buNone/>
                      </a:pPr>
                      <a:r>
                        <a:rPr lang="en-GB" sz="1200" dirty="0"/>
                        <a:t>2.</a:t>
                      </a:r>
                    </a:p>
                    <a:p>
                      <a:pPr>
                        <a:spcAft>
                          <a:spcPts val="0"/>
                        </a:spcAft>
                        <a:buFontTx/>
                        <a:buNone/>
                      </a:pPr>
                      <a:endParaRPr lang="en-GB" sz="1200" dirty="0"/>
                    </a:p>
                    <a:p>
                      <a:pPr>
                        <a:spcAft>
                          <a:spcPts val="0"/>
                        </a:spcAft>
                        <a:buFontTx/>
                        <a:buNone/>
                      </a:pPr>
                      <a:r>
                        <a:rPr lang="en-GB" sz="1200" dirty="0"/>
                        <a:t>3.</a:t>
                      </a:r>
                    </a:p>
                    <a:p>
                      <a:pPr>
                        <a:spcAft>
                          <a:spcPts val="0"/>
                        </a:spcAft>
                        <a:buFontTx/>
                        <a:buNone/>
                      </a:pPr>
                      <a:endParaRPr lang="en-GB" sz="1200" dirty="0"/>
                    </a:p>
                    <a:p>
                      <a:pPr>
                        <a:spcAft>
                          <a:spcPts val="0"/>
                        </a:spcAft>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THREE disadvantages of a TNC in India </a:t>
                      </a:r>
                    </a:p>
                  </a:txBody>
                  <a:tcPr marL="68580" marR="68580" marT="0" marB="0"/>
                </a:tc>
                <a:tc>
                  <a:txBody>
                    <a:bodyPr/>
                    <a:lstStyle/>
                    <a:p>
                      <a:pPr>
                        <a:spcAft>
                          <a:spcPts val="0"/>
                        </a:spcAft>
                        <a:buFontTx/>
                        <a:buNone/>
                      </a:pPr>
                      <a:r>
                        <a:rPr lang="en-GB" sz="1200" dirty="0"/>
                        <a:t>1.</a:t>
                      </a:r>
                    </a:p>
                    <a:p>
                      <a:pPr>
                        <a:spcAft>
                          <a:spcPts val="0"/>
                        </a:spcAft>
                        <a:buFontTx/>
                        <a:buNone/>
                      </a:pPr>
                      <a:endParaRPr lang="en-GB" sz="1200" dirty="0"/>
                    </a:p>
                    <a:p>
                      <a:pPr>
                        <a:spcAft>
                          <a:spcPts val="0"/>
                        </a:spcAft>
                        <a:buFontTx/>
                        <a:buNone/>
                      </a:pPr>
                      <a:r>
                        <a:rPr lang="en-GB" sz="1200" dirty="0"/>
                        <a:t>2.</a:t>
                      </a:r>
                    </a:p>
                    <a:p>
                      <a:pPr>
                        <a:spcAft>
                          <a:spcPts val="0"/>
                        </a:spcAft>
                        <a:buFontTx/>
                        <a:buNone/>
                      </a:pPr>
                      <a:endParaRPr lang="en-GB" sz="1200" dirty="0"/>
                    </a:p>
                    <a:p>
                      <a:pPr>
                        <a:spcAft>
                          <a:spcPts val="0"/>
                        </a:spcAft>
                        <a:buFontTx/>
                        <a:buNone/>
                      </a:pPr>
                      <a:r>
                        <a:rPr lang="en-GB" sz="1200" dirty="0"/>
                        <a:t>3.</a:t>
                      </a:r>
                    </a:p>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ONE reason why India requires aid</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47567626"/>
                  </a:ext>
                </a:extLst>
              </a:tr>
              <a:tr h="492517">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the disadvantages of aid in India?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00316036"/>
                  </a:ext>
                </a:extLst>
              </a:tr>
              <a:tr h="670584">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the difference between top down and bottom up aid?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969259812"/>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TWO ways India is changing its relationship with the wider world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33572199"/>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one way economic development is improving the lives of people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522908572"/>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one way economic development is improving the environment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41267572"/>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21</a:t>
            </a:fld>
            <a:endParaRPr lang="en-GB"/>
          </a:p>
        </p:txBody>
      </p:sp>
    </p:spTree>
    <p:extLst>
      <p:ext uri="{BB962C8B-B14F-4D97-AF65-F5344CB8AC3E}">
        <p14:creationId xmlns:p14="http://schemas.microsoft.com/office/powerpoint/2010/main" val="35958938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B Question 2 – Economic world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2729867010"/>
              </p:ext>
            </p:extLst>
          </p:nvPr>
        </p:nvGraphicFramePr>
        <p:xfrm>
          <a:off x="253562" y="615946"/>
          <a:ext cx="6350876" cy="7792165"/>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jobs did most people in the UK have in the pre-industrial times?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497548374"/>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jobs did most people in the UK have in the industrial times?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jobs did most people in the UK have today?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47567626"/>
                  </a:ext>
                </a:extLst>
              </a:tr>
              <a:tr h="492517">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science or business parks? Give an example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00316036"/>
                  </a:ext>
                </a:extLst>
              </a:tr>
              <a:tr h="670584">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THREE impacts of industry on the physical environment </a:t>
                      </a:r>
                    </a:p>
                  </a:txBody>
                  <a:tcPr marL="68580" marR="68580" marT="0" marB="0"/>
                </a:tc>
                <a:tc>
                  <a:txBody>
                    <a:bodyPr/>
                    <a:lstStyle/>
                    <a:p>
                      <a:pPr>
                        <a:spcAft>
                          <a:spcPts val="0"/>
                        </a:spcAft>
                        <a:buFontTx/>
                        <a:buNone/>
                      </a:pPr>
                      <a:r>
                        <a:rPr lang="en-GB" sz="1200" dirty="0"/>
                        <a:t>1.</a:t>
                      </a:r>
                    </a:p>
                    <a:p>
                      <a:pPr>
                        <a:spcAft>
                          <a:spcPts val="0"/>
                        </a:spcAft>
                        <a:buFontTx/>
                        <a:buNone/>
                      </a:pPr>
                      <a:endParaRPr lang="en-GB" sz="1200" dirty="0"/>
                    </a:p>
                    <a:p>
                      <a:pPr>
                        <a:spcAft>
                          <a:spcPts val="0"/>
                        </a:spcAft>
                        <a:buFontTx/>
                        <a:buNone/>
                      </a:pPr>
                      <a:r>
                        <a:rPr lang="en-GB" sz="1200" dirty="0"/>
                        <a:t>2.</a:t>
                      </a:r>
                    </a:p>
                    <a:p>
                      <a:pPr>
                        <a:spcAft>
                          <a:spcPts val="0"/>
                        </a:spcAft>
                        <a:buFontTx/>
                        <a:buNone/>
                      </a:pPr>
                      <a:endParaRPr lang="en-GB" sz="1200" dirty="0"/>
                    </a:p>
                    <a:p>
                      <a:pPr>
                        <a:spcAft>
                          <a:spcPts val="0"/>
                        </a:spcAft>
                        <a:buFontTx/>
                        <a:buNone/>
                      </a:pPr>
                      <a:r>
                        <a:rPr lang="en-GB" sz="1200" dirty="0"/>
                        <a:t>3.</a:t>
                      </a:r>
                    </a:p>
                    <a:p>
                      <a:pPr>
                        <a:spcAft>
                          <a:spcPts val="0"/>
                        </a:spcAft>
                        <a:buFontTx/>
                        <a:buNone/>
                      </a:pPr>
                      <a:endParaRPr lang="en-GB" sz="1200" dirty="0"/>
                    </a:p>
                    <a:p>
                      <a:pPr>
                        <a:spcAft>
                          <a:spcPts val="0"/>
                        </a:spcAft>
                        <a:buFontTx/>
                        <a:buNone/>
                      </a:pPr>
                      <a:endParaRPr lang="en-GB" sz="1200" dirty="0"/>
                    </a:p>
                  </a:txBody>
                  <a:tcPr/>
                </a:tc>
                <a:extLst>
                  <a:ext uri="{0D108BD9-81ED-4DB2-BD59-A6C34878D82A}">
                    <a16:rowId xmlns:a16="http://schemas.microsoft.com/office/drawing/2014/main" val="2969259812"/>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an example of a rural area in decline</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33572199"/>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a reason for rural decline</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522908572"/>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an example of a rural area with an increasing population</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41267572"/>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a reason for rural population growth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097413913"/>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22</a:t>
            </a:fld>
            <a:endParaRPr lang="en-GB"/>
          </a:p>
        </p:txBody>
      </p:sp>
    </p:spTree>
    <p:extLst>
      <p:ext uri="{BB962C8B-B14F-4D97-AF65-F5344CB8AC3E}">
        <p14:creationId xmlns:p14="http://schemas.microsoft.com/office/powerpoint/2010/main" val="2973165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B Question 2 – Economic world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3191329866"/>
              </p:ext>
            </p:extLst>
          </p:nvPr>
        </p:nvGraphicFramePr>
        <p:xfrm>
          <a:off x="253562" y="615946"/>
          <a:ext cx="6350876" cy="4063233"/>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the north- south divide in the UK?</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two causes of the divide</a:t>
                      </a:r>
                    </a:p>
                  </a:txBody>
                  <a:tcPr marL="68580" marR="68580" marT="0" marB="0"/>
                </a:tc>
                <a:tc>
                  <a:txBody>
                    <a:bodyPr/>
                    <a:lstStyle/>
                    <a:p>
                      <a:pPr>
                        <a:spcAft>
                          <a:spcPts val="0"/>
                        </a:spcAft>
                        <a:buFontTx/>
                        <a:buNone/>
                      </a:pPr>
                      <a:r>
                        <a:rPr lang="en-GB" sz="1200" dirty="0"/>
                        <a:t>1.</a:t>
                      </a:r>
                    </a:p>
                    <a:p>
                      <a:pPr>
                        <a:spcAft>
                          <a:spcPts val="0"/>
                        </a:spcAft>
                        <a:buFontTx/>
                        <a:buNone/>
                      </a:pPr>
                      <a:endParaRPr lang="en-GB" sz="1200" dirty="0"/>
                    </a:p>
                    <a:p>
                      <a:pPr>
                        <a:spcAft>
                          <a:spcPts val="0"/>
                        </a:spcAft>
                        <a:buFontTx/>
                        <a:buNone/>
                      </a:pPr>
                      <a:r>
                        <a:rPr lang="en-GB" sz="1200" dirty="0"/>
                        <a:t>2.</a:t>
                      </a:r>
                    </a:p>
                    <a:p>
                      <a:pPr>
                        <a:spcAft>
                          <a:spcPts val="0"/>
                        </a:spcAft>
                        <a:buFontTx/>
                        <a:buNone/>
                      </a:pPr>
                      <a:endParaRPr lang="en-GB" sz="1200" dirty="0"/>
                    </a:p>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the Northern Power House?</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47567626"/>
                  </a:ext>
                </a:extLst>
              </a:tr>
              <a:tr h="492517">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Enterprise Zones?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00316036"/>
                  </a:ext>
                </a:extLst>
              </a:tr>
              <a:tr h="670584">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Outline a UK transport scheme to improve the network </a:t>
                      </a:r>
                    </a:p>
                  </a:txBody>
                  <a:tcPr marL="68580" marR="68580" marT="0" marB="0"/>
                </a:tc>
                <a:tc>
                  <a:txBody>
                    <a:bodyPr/>
                    <a:lstStyle/>
                    <a:p>
                      <a:pPr>
                        <a:spcAft>
                          <a:spcPts val="0"/>
                        </a:spcAft>
                        <a:buFontTx/>
                        <a:buNone/>
                      </a:pPr>
                      <a:endParaRPr lang="en-GB" sz="1200" dirty="0"/>
                    </a:p>
                    <a:p>
                      <a:pPr>
                        <a:spcAft>
                          <a:spcPts val="0"/>
                        </a:spcAft>
                        <a:buFontTx/>
                        <a:buNone/>
                      </a:pPr>
                      <a:endParaRPr lang="en-GB" sz="1200" dirty="0"/>
                    </a:p>
                    <a:p>
                      <a:pPr>
                        <a:spcAft>
                          <a:spcPts val="0"/>
                        </a:spcAft>
                        <a:buFontTx/>
                        <a:buNone/>
                      </a:pPr>
                      <a:endParaRPr lang="en-GB" sz="1200" dirty="0"/>
                    </a:p>
                    <a:p>
                      <a:pPr>
                        <a:spcAft>
                          <a:spcPts val="0"/>
                        </a:spcAft>
                        <a:buFontTx/>
                        <a:buNone/>
                      </a:pPr>
                      <a:endParaRPr lang="en-GB" sz="1200" dirty="0"/>
                    </a:p>
                  </a:txBody>
                  <a:tcPr/>
                </a:tc>
                <a:extLst>
                  <a:ext uri="{0D108BD9-81ED-4DB2-BD59-A6C34878D82A}">
                    <a16:rowId xmlns:a16="http://schemas.microsoft.com/office/drawing/2014/main" val="2969259812"/>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23</a:t>
            </a:fld>
            <a:endParaRPr lang="en-GB"/>
          </a:p>
        </p:txBody>
      </p:sp>
    </p:spTree>
    <p:extLst>
      <p:ext uri="{BB962C8B-B14F-4D97-AF65-F5344CB8AC3E}">
        <p14:creationId xmlns:p14="http://schemas.microsoft.com/office/powerpoint/2010/main" val="7741541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B04705B-9064-4D43-CA98-B63C0AEB0C72}"/>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2D922BFE-484A-DFBA-D5E1-A2D609C3E43B}"/>
              </a:ext>
            </a:extLst>
          </p:cNvPr>
          <p:cNvSpPr>
            <a:spLocks noGrp="1"/>
          </p:cNvSpPr>
          <p:nvPr>
            <p:ph type="sldNum" sz="quarter" idx="12"/>
          </p:nvPr>
        </p:nvSpPr>
        <p:spPr/>
        <p:txBody>
          <a:bodyPr/>
          <a:lstStyle/>
          <a:p>
            <a:fld id="{3DE4CC19-DBB9-436A-8E3E-053586E9C4B7}" type="slidenum">
              <a:rPr lang="en-GB" smtClean="0"/>
              <a:t>24</a:t>
            </a:fld>
            <a:endParaRPr lang="en-GB"/>
          </a:p>
        </p:txBody>
      </p:sp>
      <p:pic>
        <p:nvPicPr>
          <p:cNvPr id="5" name="Picture 4">
            <a:extLst>
              <a:ext uri="{FF2B5EF4-FFF2-40B4-BE49-F238E27FC236}">
                <a16:creationId xmlns:a16="http://schemas.microsoft.com/office/drawing/2014/main" id="{C0897123-AB5D-F252-974B-0F6FA1F84442}"/>
              </a:ext>
            </a:extLst>
          </p:cNvPr>
          <p:cNvPicPr>
            <a:picLocks noChangeAspect="1"/>
          </p:cNvPicPr>
          <p:nvPr/>
        </p:nvPicPr>
        <p:blipFill>
          <a:blip r:embed="rId2"/>
          <a:stretch>
            <a:fillRect/>
          </a:stretch>
        </p:blipFill>
        <p:spPr>
          <a:xfrm>
            <a:off x="641630" y="1040312"/>
            <a:ext cx="5744883" cy="3432008"/>
          </a:xfrm>
          <a:prstGeom prst="rect">
            <a:avLst/>
          </a:prstGeom>
        </p:spPr>
      </p:pic>
      <p:sp>
        <p:nvSpPr>
          <p:cNvPr id="6" name="TextBox 5">
            <a:extLst>
              <a:ext uri="{FF2B5EF4-FFF2-40B4-BE49-F238E27FC236}">
                <a16:creationId xmlns:a16="http://schemas.microsoft.com/office/drawing/2014/main" id="{E07C06E6-302A-C6E3-DBD1-D1D2BCB2DB6E}"/>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short answer questions </a:t>
            </a:r>
          </a:p>
        </p:txBody>
      </p:sp>
      <p:sp>
        <p:nvSpPr>
          <p:cNvPr id="7" name="TextBox 6">
            <a:extLst>
              <a:ext uri="{FF2B5EF4-FFF2-40B4-BE49-F238E27FC236}">
                <a16:creationId xmlns:a16="http://schemas.microsoft.com/office/drawing/2014/main" id="{85555847-7995-A69F-B35A-F65FDF325403}"/>
              </a:ext>
            </a:extLst>
          </p:cNvPr>
          <p:cNvSpPr txBox="1"/>
          <p:nvPr/>
        </p:nvSpPr>
        <p:spPr>
          <a:xfrm>
            <a:off x="753979" y="5043128"/>
            <a:ext cx="5744882" cy="276999"/>
          </a:xfrm>
          <a:prstGeom prst="rect">
            <a:avLst/>
          </a:prstGeom>
          <a:noFill/>
        </p:spPr>
        <p:txBody>
          <a:bodyPr wrap="square">
            <a:spAutoFit/>
          </a:bodyPr>
          <a:lstStyle/>
          <a:p>
            <a:r>
              <a:rPr lang="en-GB" sz="1200" b="1" dirty="0"/>
              <a:t>Explain how fairtrade can reduce the development gap. [4 marks]</a:t>
            </a:r>
          </a:p>
        </p:txBody>
      </p:sp>
      <p:sp>
        <p:nvSpPr>
          <p:cNvPr id="9" name="TextBox 8">
            <a:extLst>
              <a:ext uri="{FF2B5EF4-FFF2-40B4-BE49-F238E27FC236}">
                <a16:creationId xmlns:a16="http://schemas.microsoft.com/office/drawing/2014/main" id="{8FC73474-D944-6E8D-C901-76878DAD8607}"/>
              </a:ext>
            </a:extLst>
          </p:cNvPr>
          <p:cNvSpPr txBox="1"/>
          <p:nvPr/>
        </p:nvSpPr>
        <p:spPr>
          <a:xfrm>
            <a:off x="641630" y="5320127"/>
            <a:ext cx="5744882" cy="3664721"/>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b="1" dirty="0"/>
          </a:p>
        </p:txBody>
      </p:sp>
    </p:spTree>
    <p:extLst>
      <p:ext uri="{BB962C8B-B14F-4D97-AF65-F5344CB8AC3E}">
        <p14:creationId xmlns:p14="http://schemas.microsoft.com/office/powerpoint/2010/main" val="2528084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FDFB26B-89DB-FBE2-4E74-A91FCC40678D}"/>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C07EE63A-BEDB-1971-6B6A-1293FC87CD3C}"/>
              </a:ext>
            </a:extLst>
          </p:cNvPr>
          <p:cNvSpPr>
            <a:spLocks noGrp="1"/>
          </p:cNvSpPr>
          <p:nvPr>
            <p:ph type="sldNum" sz="quarter" idx="12"/>
          </p:nvPr>
        </p:nvSpPr>
        <p:spPr/>
        <p:txBody>
          <a:bodyPr/>
          <a:lstStyle/>
          <a:p>
            <a:fld id="{3DE4CC19-DBB9-436A-8E3E-053586E9C4B7}" type="slidenum">
              <a:rPr lang="en-GB" smtClean="0"/>
              <a:t>25</a:t>
            </a:fld>
            <a:endParaRPr lang="en-GB"/>
          </a:p>
        </p:txBody>
      </p:sp>
      <p:pic>
        <p:nvPicPr>
          <p:cNvPr id="5" name="Picture 4">
            <a:extLst>
              <a:ext uri="{FF2B5EF4-FFF2-40B4-BE49-F238E27FC236}">
                <a16:creationId xmlns:a16="http://schemas.microsoft.com/office/drawing/2014/main" id="{BCD7A010-926B-EDD4-7179-293E6D63CA5D}"/>
              </a:ext>
            </a:extLst>
          </p:cNvPr>
          <p:cNvPicPr>
            <a:picLocks noChangeAspect="1"/>
          </p:cNvPicPr>
          <p:nvPr/>
        </p:nvPicPr>
        <p:blipFill>
          <a:blip r:embed="rId2"/>
          <a:stretch>
            <a:fillRect/>
          </a:stretch>
        </p:blipFill>
        <p:spPr>
          <a:xfrm>
            <a:off x="797342" y="1244767"/>
            <a:ext cx="5038725" cy="5467350"/>
          </a:xfrm>
          <a:prstGeom prst="rect">
            <a:avLst/>
          </a:prstGeom>
        </p:spPr>
      </p:pic>
      <p:sp>
        <p:nvSpPr>
          <p:cNvPr id="6" name="TextBox 5">
            <a:extLst>
              <a:ext uri="{FF2B5EF4-FFF2-40B4-BE49-F238E27FC236}">
                <a16:creationId xmlns:a16="http://schemas.microsoft.com/office/drawing/2014/main" id="{39B320B7-0898-00A5-DD25-61F80C64731C}"/>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short answer questions </a:t>
            </a:r>
          </a:p>
        </p:txBody>
      </p:sp>
    </p:spTree>
    <p:extLst>
      <p:ext uri="{BB962C8B-B14F-4D97-AF65-F5344CB8AC3E}">
        <p14:creationId xmlns:p14="http://schemas.microsoft.com/office/powerpoint/2010/main" val="9041423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DE95DCA-F706-FC2D-E716-00090631096C}"/>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75B83749-6F68-9A3F-C950-4B61A8A6BA67}"/>
              </a:ext>
            </a:extLst>
          </p:cNvPr>
          <p:cNvSpPr>
            <a:spLocks noGrp="1"/>
          </p:cNvSpPr>
          <p:nvPr>
            <p:ph type="sldNum" sz="quarter" idx="12"/>
          </p:nvPr>
        </p:nvSpPr>
        <p:spPr/>
        <p:txBody>
          <a:bodyPr/>
          <a:lstStyle/>
          <a:p>
            <a:fld id="{3DE4CC19-DBB9-436A-8E3E-053586E9C4B7}" type="slidenum">
              <a:rPr lang="en-GB" smtClean="0"/>
              <a:t>26</a:t>
            </a:fld>
            <a:endParaRPr lang="en-GB"/>
          </a:p>
        </p:txBody>
      </p:sp>
      <p:pic>
        <p:nvPicPr>
          <p:cNvPr id="5" name="Picture 4">
            <a:extLst>
              <a:ext uri="{FF2B5EF4-FFF2-40B4-BE49-F238E27FC236}">
                <a16:creationId xmlns:a16="http://schemas.microsoft.com/office/drawing/2014/main" id="{25CFB04B-33CB-DB75-C267-2D7A67529760}"/>
              </a:ext>
            </a:extLst>
          </p:cNvPr>
          <p:cNvPicPr>
            <a:picLocks noChangeAspect="1"/>
          </p:cNvPicPr>
          <p:nvPr/>
        </p:nvPicPr>
        <p:blipFill>
          <a:blip r:embed="rId2"/>
          <a:stretch>
            <a:fillRect/>
          </a:stretch>
        </p:blipFill>
        <p:spPr>
          <a:xfrm>
            <a:off x="895350" y="502068"/>
            <a:ext cx="5067300" cy="3648075"/>
          </a:xfrm>
          <a:prstGeom prst="rect">
            <a:avLst/>
          </a:prstGeom>
        </p:spPr>
      </p:pic>
      <p:sp>
        <p:nvSpPr>
          <p:cNvPr id="7" name="TextBox 6">
            <a:extLst>
              <a:ext uri="{FF2B5EF4-FFF2-40B4-BE49-F238E27FC236}">
                <a16:creationId xmlns:a16="http://schemas.microsoft.com/office/drawing/2014/main" id="{933DD488-8F6F-E7CE-48F5-218125A58D9D}"/>
              </a:ext>
            </a:extLst>
          </p:cNvPr>
          <p:cNvSpPr txBox="1"/>
          <p:nvPr/>
        </p:nvSpPr>
        <p:spPr>
          <a:xfrm>
            <a:off x="441158" y="4378727"/>
            <a:ext cx="6116805" cy="4583242"/>
          </a:xfrm>
          <a:prstGeom prst="rect">
            <a:avLst/>
          </a:prstGeom>
          <a:noFill/>
        </p:spPr>
        <p:txBody>
          <a:bodyPr wrap="square">
            <a:spAutoFit/>
          </a:bodyPr>
          <a:lstStyle/>
          <a:p>
            <a:pPr>
              <a:lnSpc>
                <a:spcPct val="150000"/>
              </a:lnSpc>
            </a:pPr>
            <a:r>
              <a:rPr lang="en-GB" sz="14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400" dirty="0"/>
          </a:p>
        </p:txBody>
      </p:sp>
    </p:spTree>
    <p:extLst>
      <p:ext uri="{BB962C8B-B14F-4D97-AF65-F5344CB8AC3E}">
        <p14:creationId xmlns:p14="http://schemas.microsoft.com/office/powerpoint/2010/main" val="3036184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0028B8C-68BC-7C45-146A-424BCD7A82F3}"/>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AE1F974B-79BE-175C-FA6E-E8430D05F977}"/>
              </a:ext>
            </a:extLst>
          </p:cNvPr>
          <p:cNvSpPr>
            <a:spLocks noGrp="1"/>
          </p:cNvSpPr>
          <p:nvPr>
            <p:ph type="sldNum" sz="quarter" idx="12"/>
          </p:nvPr>
        </p:nvSpPr>
        <p:spPr/>
        <p:txBody>
          <a:bodyPr/>
          <a:lstStyle/>
          <a:p>
            <a:fld id="{3DE4CC19-DBB9-436A-8E3E-053586E9C4B7}" type="slidenum">
              <a:rPr lang="en-GB" smtClean="0"/>
              <a:t>27</a:t>
            </a:fld>
            <a:endParaRPr lang="en-GB"/>
          </a:p>
        </p:txBody>
      </p:sp>
      <p:pic>
        <p:nvPicPr>
          <p:cNvPr id="5" name="Picture 4">
            <a:extLst>
              <a:ext uri="{FF2B5EF4-FFF2-40B4-BE49-F238E27FC236}">
                <a16:creationId xmlns:a16="http://schemas.microsoft.com/office/drawing/2014/main" id="{A195C537-60D7-C124-68A4-403112B34FE5}"/>
              </a:ext>
            </a:extLst>
          </p:cNvPr>
          <p:cNvPicPr>
            <a:picLocks noChangeAspect="1"/>
          </p:cNvPicPr>
          <p:nvPr/>
        </p:nvPicPr>
        <p:blipFill>
          <a:blip r:embed="rId2"/>
          <a:stretch>
            <a:fillRect/>
          </a:stretch>
        </p:blipFill>
        <p:spPr>
          <a:xfrm>
            <a:off x="1219200" y="1318711"/>
            <a:ext cx="4419600" cy="3971925"/>
          </a:xfrm>
          <a:prstGeom prst="rect">
            <a:avLst/>
          </a:prstGeom>
        </p:spPr>
      </p:pic>
      <p:sp>
        <p:nvSpPr>
          <p:cNvPr id="6" name="TextBox 5">
            <a:extLst>
              <a:ext uri="{FF2B5EF4-FFF2-40B4-BE49-F238E27FC236}">
                <a16:creationId xmlns:a16="http://schemas.microsoft.com/office/drawing/2014/main" id="{A62EF9B8-0B9F-02B4-C19D-426B0F69FA8B}"/>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shorter  answer questions </a:t>
            </a:r>
          </a:p>
        </p:txBody>
      </p:sp>
    </p:spTree>
    <p:extLst>
      <p:ext uri="{BB962C8B-B14F-4D97-AF65-F5344CB8AC3E}">
        <p14:creationId xmlns:p14="http://schemas.microsoft.com/office/powerpoint/2010/main" val="1057399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BDF1967-EA18-EE52-FE54-A4CD11EC5DB7}"/>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C70F4A02-F6E3-4430-353C-0BECDBFF2382}"/>
              </a:ext>
            </a:extLst>
          </p:cNvPr>
          <p:cNvSpPr>
            <a:spLocks noGrp="1"/>
          </p:cNvSpPr>
          <p:nvPr>
            <p:ph type="sldNum" sz="quarter" idx="12"/>
          </p:nvPr>
        </p:nvSpPr>
        <p:spPr/>
        <p:txBody>
          <a:bodyPr/>
          <a:lstStyle/>
          <a:p>
            <a:fld id="{3DE4CC19-DBB9-436A-8E3E-053586E9C4B7}" type="slidenum">
              <a:rPr lang="en-GB" smtClean="0"/>
              <a:t>28</a:t>
            </a:fld>
            <a:endParaRPr lang="en-GB"/>
          </a:p>
        </p:txBody>
      </p:sp>
      <p:pic>
        <p:nvPicPr>
          <p:cNvPr id="5" name="Picture 4">
            <a:extLst>
              <a:ext uri="{FF2B5EF4-FFF2-40B4-BE49-F238E27FC236}">
                <a16:creationId xmlns:a16="http://schemas.microsoft.com/office/drawing/2014/main" id="{DC3BB5AF-C10F-8FF6-8751-774124BC64A4}"/>
              </a:ext>
            </a:extLst>
          </p:cNvPr>
          <p:cNvPicPr>
            <a:picLocks noChangeAspect="1"/>
          </p:cNvPicPr>
          <p:nvPr/>
        </p:nvPicPr>
        <p:blipFill>
          <a:blip r:embed="rId2"/>
          <a:stretch>
            <a:fillRect/>
          </a:stretch>
        </p:blipFill>
        <p:spPr>
          <a:xfrm>
            <a:off x="900364" y="1000435"/>
            <a:ext cx="4191000" cy="752475"/>
          </a:xfrm>
          <a:prstGeom prst="rect">
            <a:avLst/>
          </a:prstGeom>
        </p:spPr>
      </p:pic>
      <p:sp>
        <p:nvSpPr>
          <p:cNvPr id="6" name="TextBox 5">
            <a:extLst>
              <a:ext uri="{FF2B5EF4-FFF2-40B4-BE49-F238E27FC236}">
                <a16:creationId xmlns:a16="http://schemas.microsoft.com/office/drawing/2014/main" id="{0108D278-4BDB-C306-92C8-86972642F2A9}"/>
              </a:ext>
            </a:extLst>
          </p:cNvPr>
          <p:cNvSpPr txBox="1"/>
          <p:nvPr/>
        </p:nvSpPr>
        <p:spPr>
          <a:xfrm>
            <a:off x="272215" y="2283842"/>
            <a:ext cx="6313570" cy="6434710"/>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a:p>
            <a:pPr>
              <a:lnSpc>
                <a:spcPct val="150000"/>
              </a:lnSpc>
            </a:pPr>
            <a:endParaRPr lang="en-GB" sz="1200" dirty="0"/>
          </a:p>
        </p:txBody>
      </p:sp>
      <p:sp>
        <p:nvSpPr>
          <p:cNvPr id="7" name="TextBox 6">
            <a:extLst>
              <a:ext uri="{FF2B5EF4-FFF2-40B4-BE49-F238E27FC236}">
                <a16:creationId xmlns:a16="http://schemas.microsoft.com/office/drawing/2014/main" id="{3ACAFD75-C960-04AF-D958-5C9AD5833326}"/>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longer  answer questions </a:t>
            </a:r>
          </a:p>
        </p:txBody>
      </p:sp>
    </p:spTree>
    <p:extLst>
      <p:ext uri="{BB962C8B-B14F-4D97-AF65-F5344CB8AC3E}">
        <p14:creationId xmlns:p14="http://schemas.microsoft.com/office/powerpoint/2010/main" val="15648301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76521B0-5F9C-96E8-A2BA-494CD08ACAF2}"/>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3DAF10AE-82A2-C75B-169A-4FFC0401FE88}"/>
              </a:ext>
            </a:extLst>
          </p:cNvPr>
          <p:cNvSpPr>
            <a:spLocks noGrp="1"/>
          </p:cNvSpPr>
          <p:nvPr>
            <p:ph type="sldNum" sz="quarter" idx="12"/>
          </p:nvPr>
        </p:nvSpPr>
        <p:spPr/>
        <p:txBody>
          <a:bodyPr/>
          <a:lstStyle/>
          <a:p>
            <a:fld id="{3DE4CC19-DBB9-436A-8E3E-053586E9C4B7}" type="slidenum">
              <a:rPr lang="en-GB" smtClean="0"/>
              <a:t>29</a:t>
            </a:fld>
            <a:endParaRPr lang="en-GB"/>
          </a:p>
        </p:txBody>
      </p:sp>
      <p:sp>
        <p:nvSpPr>
          <p:cNvPr id="5" name="TextBox 4">
            <a:extLst>
              <a:ext uri="{FF2B5EF4-FFF2-40B4-BE49-F238E27FC236}">
                <a16:creationId xmlns:a16="http://schemas.microsoft.com/office/drawing/2014/main" id="{55AE0591-657D-1FE3-DB8F-0FF4E9A64E6B}"/>
              </a:ext>
            </a:extLst>
          </p:cNvPr>
          <p:cNvSpPr txBox="1"/>
          <p:nvPr/>
        </p:nvSpPr>
        <p:spPr>
          <a:xfrm>
            <a:off x="401054" y="1145840"/>
            <a:ext cx="5985460" cy="461665"/>
          </a:xfrm>
          <a:prstGeom prst="rect">
            <a:avLst/>
          </a:prstGeom>
          <a:noFill/>
        </p:spPr>
        <p:txBody>
          <a:bodyPr wrap="square">
            <a:spAutoFit/>
          </a:bodyPr>
          <a:lstStyle/>
          <a:p>
            <a:r>
              <a:rPr lang="en-GB" sz="1200" dirty="0"/>
              <a:t>Using a case study of a LIC/NEE, evaluate the effects of economic development on the population’s quality of life. [9 marks]</a:t>
            </a:r>
          </a:p>
        </p:txBody>
      </p:sp>
      <p:sp>
        <p:nvSpPr>
          <p:cNvPr id="6" name="TextBox 5">
            <a:extLst>
              <a:ext uri="{FF2B5EF4-FFF2-40B4-BE49-F238E27FC236}">
                <a16:creationId xmlns:a16="http://schemas.microsoft.com/office/drawing/2014/main" id="{1EDD991C-69F2-743F-54A6-E3C3323279F6}"/>
              </a:ext>
            </a:extLst>
          </p:cNvPr>
          <p:cNvSpPr txBox="1"/>
          <p:nvPr/>
        </p:nvSpPr>
        <p:spPr>
          <a:xfrm>
            <a:off x="272215" y="2283842"/>
            <a:ext cx="6313570" cy="6434710"/>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a:p>
            <a:pPr>
              <a:lnSpc>
                <a:spcPct val="150000"/>
              </a:lnSpc>
            </a:pPr>
            <a:endParaRPr lang="en-GB" sz="1200" dirty="0"/>
          </a:p>
        </p:txBody>
      </p:sp>
      <p:sp>
        <p:nvSpPr>
          <p:cNvPr id="7" name="TextBox 6">
            <a:extLst>
              <a:ext uri="{FF2B5EF4-FFF2-40B4-BE49-F238E27FC236}">
                <a16:creationId xmlns:a16="http://schemas.microsoft.com/office/drawing/2014/main" id="{2DEFF50B-EFE0-E4B9-1CB3-F6E1F3023CA6}"/>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longer  answer questions </a:t>
            </a:r>
          </a:p>
        </p:txBody>
      </p:sp>
    </p:spTree>
    <p:extLst>
      <p:ext uri="{BB962C8B-B14F-4D97-AF65-F5344CB8AC3E}">
        <p14:creationId xmlns:p14="http://schemas.microsoft.com/office/powerpoint/2010/main" val="473782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C09BD95-78A6-A2EE-9118-498112DA80FA}"/>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0E5C10FE-CD39-1EFB-E1CA-65739D9FED01}"/>
              </a:ext>
            </a:extLst>
          </p:cNvPr>
          <p:cNvSpPr>
            <a:spLocks noGrp="1"/>
          </p:cNvSpPr>
          <p:nvPr>
            <p:ph type="sldNum" sz="quarter" idx="12"/>
          </p:nvPr>
        </p:nvSpPr>
        <p:spPr/>
        <p:txBody>
          <a:bodyPr/>
          <a:lstStyle/>
          <a:p>
            <a:fld id="{3DE4CC19-DBB9-436A-8E3E-053586E9C4B7}" type="slidenum">
              <a:rPr lang="en-GB" smtClean="0"/>
              <a:t>30</a:t>
            </a:fld>
            <a:endParaRPr lang="en-GB"/>
          </a:p>
        </p:txBody>
      </p:sp>
      <p:pic>
        <p:nvPicPr>
          <p:cNvPr id="5" name="Picture 4">
            <a:extLst>
              <a:ext uri="{FF2B5EF4-FFF2-40B4-BE49-F238E27FC236}">
                <a16:creationId xmlns:a16="http://schemas.microsoft.com/office/drawing/2014/main" id="{1EBC36CC-24F2-6295-D05E-34BC14C0AEAC}"/>
              </a:ext>
            </a:extLst>
          </p:cNvPr>
          <p:cNvPicPr>
            <a:picLocks noChangeAspect="1"/>
          </p:cNvPicPr>
          <p:nvPr/>
        </p:nvPicPr>
        <p:blipFill>
          <a:blip r:embed="rId2"/>
          <a:stretch>
            <a:fillRect/>
          </a:stretch>
        </p:blipFill>
        <p:spPr>
          <a:xfrm>
            <a:off x="1262063" y="3815255"/>
            <a:ext cx="4352925" cy="1133475"/>
          </a:xfrm>
          <a:prstGeom prst="rect">
            <a:avLst/>
          </a:prstGeom>
        </p:spPr>
      </p:pic>
      <p:pic>
        <p:nvPicPr>
          <p:cNvPr id="7" name="Picture 6">
            <a:extLst>
              <a:ext uri="{FF2B5EF4-FFF2-40B4-BE49-F238E27FC236}">
                <a16:creationId xmlns:a16="http://schemas.microsoft.com/office/drawing/2014/main" id="{3AA54D59-F12A-DF08-9C8E-C750EBE205B5}"/>
              </a:ext>
            </a:extLst>
          </p:cNvPr>
          <p:cNvPicPr>
            <a:picLocks noChangeAspect="1"/>
          </p:cNvPicPr>
          <p:nvPr/>
        </p:nvPicPr>
        <p:blipFill>
          <a:blip r:embed="rId3"/>
          <a:stretch>
            <a:fillRect/>
          </a:stretch>
        </p:blipFill>
        <p:spPr>
          <a:xfrm>
            <a:off x="929688" y="491030"/>
            <a:ext cx="4543425" cy="3324225"/>
          </a:xfrm>
          <a:prstGeom prst="rect">
            <a:avLst/>
          </a:prstGeom>
        </p:spPr>
      </p:pic>
      <p:sp>
        <p:nvSpPr>
          <p:cNvPr id="8" name="TextBox 7">
            <a:extLst>
              <a:ext uri="{FF2B5EF4-FFF2-40B4-BE49-F238E27FC236}">
                <a16:creationId xmlns:a16="http://schemas.microsoft.com/office/drawing/2014/main" id="{5A9BF0E7-DC2E-6AC9-9FC7-4E2DF4CF08D8}"/>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longer  answer questions </a:t>
            </a:r>
          </a:p>
        </p:txBody>
      </p:sp>
      <p:sp>
        <p:nvSpPr>
          <p:cNvPr id="10" name="TextBox 9">
            <a:extLst>
              <a:ext uri="{FF2B5EF4-FFF2-40B4-BE49-F238E27FC236}">
                <a16:creationId xmlns:a16="http://schemas.microsoft.com/office/drawing/2014/main" id="{13EFB0C6-8084-100E-CE7A-239635330423}"/>
              </a:ext>
            </a:extLst>
          </p:cNvPr>
          <p:cNvSpPr txBox="1"/>
          <p:nvPr/>
        </p:nvSpPr>
        <p:spPr>
          <a:xfrm>
            <a:off x="197267" y="4948730"/>
            <a:ext cx="6313570" cy="3110723"/>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p:txBody>
      </p:sp>
    </p:spTree>
    <p:extLst>
      <p:ext uri="{BB962C8B-B14F-4D97-AF65-F5344CB8AC3E}">
        <p14:creationId xmlns:p14="http://schemas.microsoft.com/office/powerpoint/2010/main" val="41062107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364743C-E620-732D-4A24-62E559348412}"/>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2543F1C7-903E-3FF8-87DD-818FE0A51417}"/>
              </a:ext>
            </a:extLst>
          </p:cNvPr>
          <p:cNvSpPr>
            <a:spLocks noGrp="1"/>
          </p:cNvSpPr>
          <p:nvPr>
            <p:ph type="sldNum" sz="quarter" idx="12"/>
          </p:nvPr>
        </p:nvSpPr>
        <p:spPr/>
        <p:txBody>
          <a:bodyPr/>
          <a:lstStyle/>
          <a:p>
            <a:fld id="{3DE4CC19-DBB9-436A-8E3E-053586E9C4B7}" type="slidenum">
              <a:rPr lang="en-GB" smtClean="0"/>
              <a:t>31</a:t>
            </a:fld>
            <a:endParaRPr lang="en-GB"/>
          </a:p>
        </p:txBody>
      </p:sp>
      <p:pic>
        <p:nvPicPr>
          <p:cNvPr id="5" name="Picture 4">
            <a:extLst>
              <a:ext uri="{FF2B5EF4-FFF2-40B4-BE49-F238E27FC236}">
                <a16:creationId xmlns:a16="http://schemas.microsoft.com/office/drawing/2014/main" id="{40711B6E-4AD9-5A77-A447-D118C278D8D5}"/>
              </a:ext>
            </a:extLst>
          </p:cNvPr>
          <p:cNvPicPr>
            <a:picLocks noChangeAspect="1"/>
          </p:cNvPicPr>
          <p:nvPr/>
        </p:nvPicPr>
        <p:blipFill>
          <a:blip r:embed="rId2"/>
          <a:stretch>
            <a:fillRect/>
          </a:stretch>
        </p:blipFill>
        <p:spPr>
          <a:xfrm>
            <a:off x="790575" y="1123699"/>
            <a:ext cx="5276850" cy="2886075"/>
          </a:xfrm>
          <a:prstGeom prst="rect">
            <a:avLst/>
          </a:prstGeom>
        </p:spPr>
      </p:pic>
      <p:sp>
        <p:nvSpPr>
          <p:cNvPr id="6" name="TextBox 5">
            <a:extLst>
              <a:ext uri="{FF2B5EF4-FFF2-40B4-BE49-F238E27FC236}">
                <a16:creationId xmlns:a16="http://schemas.microsoft.com/office/drawing/2014/main" id="{1A81C887-5EE9-5366-01BE-2CE6A866522B}"/>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longer  answer questions </a:t>
            </a:r>
          </a:p>
        </p:txBody>
      </p:sp>
      <p:sp>
        <p:nvSpPr>
          <p:cNvPr id="7" name="TextBox 6">
            <a:extLst>
              <a:ext uri="{FF2B5EF4-FFF2-40B4-BE49-F238E27FC236}">
                <a16:creationId xmlns:a16="http://schemas.microsoft.com/office/drawing/2014/main" id="{05BE45D9-64AA-F45E-B0B9-E3C2E6FB6B53}"/>
              </a:ext>
            </a:extLst>
          </p:cNvPr>
          <p:cNvSpPr txBox="1"/>
          <p:nvPr/>
        </p:nvSpPr>
        <p:spPr>
          <a:xfrm>
            <a:off x="544430" y="4909578"/>
            <a:ext cx="6313570" cy="3110723"/>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p:txBody>
      </p:sp>
    </p:spTree>
    <p:extLst>
      <p:ext uri="{BB962C8B-B14F-4D97-AF65-F5344CB8AC3E}">
        <p14:creationId xmlns:p14="http://schemas.microsoft.com/office/powerpoint/2010/main" val="39959801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48C6F25-B6C6-82F4-5C52-97C9381080CC}"/>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4540AEC3-B082-D263-018C-3FC8B932588F}"/>
              </a:ext>
            </a:extLst>
          </p:cNvPr>
          <p:cNvSpPr>
            <a:spLocks noGrp="1"/>
          </p:cNvSpPr>
          <p:nvPr>
            <p:ph type="sldNum" sz="quarter" idx="12"/>
          </p:nvPr>
        </p:nvSpPr>
        <p:spPr/>
        <p:txBody>
          <a:bodyPr/>
          <a:lstStyle/>
          <a:p>
            <a:fld id="{3DE4CC19-DBB9-436A-8E3E-053586E9C4B7}" type="slidenum">
              <a:rPr lang="en-GB" smtClean="0"/>
              <a:t>32</a:t>
            </a:fld>
            <a:endParaRPr lang="en-GB"/>
          </a:p>
        </p:txBody>
      </p:sp>
      <p:sp>
        <p:nvSpPr>
          <p:cNvPr id="5" name="TextBox 4">
            <a:extLst>
              <a:ext uri="{FF2B5EF4-FFF2-40B4-BE49-F238E27FC236}">
                <a16:creationId xmlns:a16="http://schemas.microsoft.com/office/drawing/2014/main" id="{AA9B1B52-47B0-9CF4-DF0A-028341B34878}"/>
              </a:ext>
            </a:extLst>
          </p:cNvPr>
          <p:cNvSpPr txBox="1"/>
          <p:nvPr/>
        </p:nvSpPr>
        <p:spPr>
          <a:xfrm>
            <a:off x="304800" y="1344371"/>
            <a:ext cx="6280985" cy="461665"/>
          </a:xfrm>
          <a:prstGeom prst="rect">
            <a:avLst/>
          </a:prstGeom>
          <a:noFill/>
        </p:spPr>
        <p:txBody>
          <a:bodyPr wrap="square">
            <a:spAutoFit/>
          </a:bodyPr>
          <a:lstStyle/>
          <a:p>
            <a:r>
              <a:rPr lang="en-GB" sz="1200" b="1" dirty="0"/>
              <a:t>Evaluate the success or likely success of one or more strategies to resolve regional differences in the UK. [9 marks]</a:t>
            </a:r>
          </a:p>
        </p:txBody>
      </p:sp>
      <p:sp>
        <p:nvSpPr>
          <p:cNvPr id="6" name="TextBox 5">
            <a:extLst>
              <a:ext uri="{FF2B5EF4-FFF2-40B4-BE49-F238E27FC236}">
                <a16:creationId xmlns:a16="http://schemas.microsoft.com/office/drawing/2014/main" id="{4DCE8B80-A564-7863-D7E8-4E274BF3B99E}"/>
              </a:ext>
            </a:extLst>
          </p:cNvPr>
          <p:cNvSpPr txBox="1"/>
          <p:nvPr/>
        </p:nvSpPr>
        <p:spPr>
          <a:xfrm>
            <a:off x="272215" y="2283842"/>
            <a:ext cx="6313570" cy="6434710"/>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a:p>
            <a:pPr>
              <a:lnSpc>
                <a:spcPct val="150000"/>
              </a:lnSpc>
            </a:pPr>
            <a:endParaRPr lang="en-GB" sz="1200" dirty="0"/>
          </a:p>
        </p:txBody>
      </p:sp>
      <p:sp>
        <p:nvSpPr>
          <p:cNvPr id="8" name="TextBox 7">
            <a:extLst>
              <a:ext uri="{FF2B5EF4-FFF2-40B4-BE49-F238E27FC236}">
                <a16:creationId xmlns:a16="http://schemas.microsoft.com/office/drawing/2014/main" id="{A51FC68E-5349-F304-D0C7-A45D920C7375}"/>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longer  answer questions </a:t>
            </a:r>
          </a:p>
        </p:txBody>
      </p:sp>
    </p:spTree>
    <p:extLst>
      <p:ext uri="{BB962C8B-B14F-4D97-AF65-F5344CB8AC3E}">
        <p14:creationId xmlns:p14="http://schemas.microsoft.com/office/powerpoint/2010/main" val="41070910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981B54F-4358-20B2-A36D-41694CDB3793}"/>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B710562A-1455-1962-024A-2D72402CBB72}"/>
              </a:ext>
            </a:extLst>
          </p:cNvPr>
          <p:cNvSpPr>
            <a:spLocks noGrp="1"/>
          </p:cNvSpPr>
          <p:nvPr>
            <p:ph type="sldNum" sz="quarter" idx="12"/>
          </p:nvPr>
        </p:nvSpPr>
        <p:spPr/>
        <p:txBody>
          <a:bodyPr/>
          <a:lstStyle/>
          <a:p>
            <a:fld id="{3DE4CC19-DBB9-436A-8E3E-053586E9C4B7}" type="slidenum">
              <a:rPr lang="en-GB" smtClean="0"/>
              <a:t>33</a:t>
            </a:fld>
            <a:endParaRPr lang="en-GB"/>
          </a:p>
        </p:txBody>
      </p:sp>
      <p:pic>
        <p:nvPicPr>
          <p:cNvPr id="5" name="Picture 4">
            <a:extLst>
              <a:ext uri="{FF2B5EF4-FFF2-40B4-BE49-F238E27FC236}">
                <a16:creationId xmlns:a16="http://schemas.microsoft.com/office/drawing/2014/main" id="{548D032F-0751-A662-5C32-992E7001014F}"/>
              </a:ext>
            </a:extLst>
          </p:cNvPr>
          <p:cNvPicPr>
            <a:picLocks noChangeAspect="1"/>
          </p:cNvPicPr>
          <p:nvPr/>
        </p:nvPicPr>
        <p:blipFill>
          <a:blip r:embed="rId2"/>
          <a:stretch>
            <a:fillRect/>
          </a:stretch>
        </p:blipFill>
        <p:spPr>
          <a:xfrm>
            <a:off x="1314952" y="807467"/>
            <a:ext cx="4314825" cy="1476375"/>
          </a:xfrm>
          <a:prstGeom prst="rect">
            <a:avLst/>
          </a:prstGeom>
        </p:spPr>
      </p:pic>
      <p:sp>
        <p:nvSpPr>
          <p:cNvPr id="6" name="TextBox 5">
            <a:extLst>
              <a:ext uri="{FF2B5EF4-FFF2-40B4-BE49-F238E27FC236}">
                <a16:creationId xmlns:a16="http://schemas.microsoft.com/office/drawing/2014/main" id="{106DF84A-870D-0605-52A5-E6678C843777}"/>
              </a:ext>
            </a:extLst>
          </p:cNvPr>
          <p:cNvSpPr txBox="1"/>
          <p:nvPr/>
        </p:nvSpPr>
        <p:spPr>
          <a:xfrm>
            <a:off x="272215" y="2283842"/>
            <a:ext cx="6313570" cy="6434710"/>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a:p>
            <a:pPr>
              <a:lnSpc>
                <a:spcPct val="150000"/>
              </a:lnSpc>
            </a:pPr>
            <a:endParaRPr lang="en-GB" sz="1200" dirty="0"/>
          </a:p>
        </p:txBody>
      </p:sp>
      <p:sp>
        <p:nvSpPr>
          <p:cNvPr id="7" name="TextBox 6">
            <a:extLst>
              <a:ext uri="{FF2B5EF4-FFF2-40B4-BE49-F238E27FC236}">
                <a16:creationId xmlns:a16="http://schemas.microsoft.com/office/drawing/2014/main" id="{9FF5871C-6A48-361D-AD8C-65661624C9BE}"/>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longer  answer questions </a:t>
            </a:r>
          </a:p>
        </p:txBody>
      </p:sp>
    </p:spTree>
    <p:extLst>
      <p:ext uri="{BB962C8B-B14F-4D97-AF65-F5344CB8AC3E}">
        <p14:creationId xmlns:p14="http://schemas.microsoft.com/office/powerpoint/2010/main" val="34332833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D7C3460-09DA-9BEC-DC80-52BE5F6F7167}"/>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A16B82F8-91EC-52D4-613C-6529CE6175D9}"/>
              </a:ext>
            </a:extLst>
          </p:cNvPr>
          <p:cNvSpPr>
            <a:spLocks noGrp="1"/>
          </p:cNvSpPr>
          <p:nvPr>
            <p:ph type="sldNum" sz="quarter" idx="12"/>
          </p:nvPr>
        </p:nvSpPr>
        <p:spPr/>
        <p:txBody>
          <a:bodyPr/>
          <a:lstStyle/>
          <a:p>
            <a:fld id="{3DE4CC19-DBB9-436A-8E3E-053586E9C4B7}" type="slidenum">
              <a:rPr lang="en-GB" smtClean="0"/>
              <a:t>34</a:t>
            </a:fld>
            <a:endParaRPr lang="en-GB"/>
          </a:p>
        </p:txBody>
      </p:sp>
      <p:sp>
        <p:nvSpPr>
          <p:cNvPr id="5" name="TextBox 4">
            <a:extLst>
              <a:ext uri="{FF2B5EF4-FFF2-40B4-BE49-F238E27FC236}">
                <a16:creationId xmlns:a16="http://schemas.microsoft.com/office/drawing/2014/main" id="{EB61342F-6C9B-A78C-50CF-B37392755288}"/>
              </a:ext>
            </a:extLst>
          </p:cNvPr>
          <p:cNvSpPr txBox="1"/>
          <p:nvPr/>
        </p:nvSpPr>
        <p:spPr>
          <a:xfrm>
            <a:off x="260182" y="1137596"/>
            <a:ext cx="6281484" cy="276999"/>
          </a:xfrm>
          <a:prstGeom prst="rect">
            <a:avLst/>
          </a:prstGeom>
          <a:noFill/>
        </p:spPr>
        <p:txBody>
          <a:bodyPr wrap="square">
            <a:spAutoFit/>
          </a:bodyPr>
          <a:lstStyle/>
          <a:p>
            <a:r>
              <a:rPr lang="en-GB" sz="1200" b="1" dirty="0"/>
              <a:t>Assess the importance of transport improvements to the UK economy. [9 marks]</a:t>
            </a:r>
          </a:p>
        </p:txBody>
      </p:sp>
      <p:sp>
        <p:nvSpPr>
          <p:cNvPr id="6" name="TextBox 5">
            <a:extLst>
              <a:ext uri="{FF2B5EF4-FFF2-40B4-BE49-F238E27FC236}">
                <a16:creationId xmlns:a16="http://schemas.microsoft.com/office/drawing/2014/main" id="{BB2D23E3-166D-A5A7-4AFB-3DD4966365D5}"/>
              </a:ext>
            </a:extLst>
          </p:cNvPr>
          <p:cNvSpPr txBox="1"/>
          <p:nvPr/>
        </p:nvSpPr>
        <p:spPr>
          <a:xfrm>
            <a:off x="276225" y="2283842"/>
            <a:ext cx="6313570" cy="6434710"/>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a:p>
            <a:pPr>
              <a:lnSpc>
                <a:spcPct val="150000"/>
              </a:lnSpc>
            </a:pPr>
            <a:endParaRPr lang="en-GB" sz="1200" dirty="0"/>
          </a:p>
        </p:txBody>
      </p:sp>
      <p:sp>
        <p:nvSpPr>
          <p:cNvPr id="7" name="TextBox 6">
            <a:extLst>
              <a:ext uri="{FF2B5EF4-FFF2-40B4-BE49-F238E27FC236}">
                <a16:creationId xmlns:a16="http://schemas.microsoft.com/office/drawing/2014/main" id="{195C4F0D-E719-3DC3-BF35-6D9A005E8F15}"/>
              </a:ext>
            </a:extLst>
          </p:cNvPr>
          <p:cNvSpPr txBox="1"/>
          <p:nvPr/>
        </p:nvSpPr>
        <p:spPr>
          <a:xfrm>
            <a:off x="276225" y="192505"/>
            <a:ext cx="3910764" cy="276999"/>
          </a:xfrm>
          <a:prstGeom prst="rect">
            <a:avLst/>
          </a:prstGeom>
          <a:solidFill>
            <a:srgbClr val="00B0F0"/>
          </a:solidFill>
        </p:spPr>
        <p:txBody>
          <a:bodyPr wrap="square" rtlCol="0">
            <a:spAutoFit/>
          </a:bodyPr>
          <a:lstStyle/>
          <a:p>
            <a:r>
              <a:rPr lang="en-GB" sz="1200" dirty="0"/>
              <a:t>Exam practice- longer  answer questions </a:t>
            </a:r>
          </a:p>
        </p:txBody>
      </p:sp>
    </p:spTree>
    <p:extLst>
      <p:ext uri="{BB962C8B-B14F-4D97-AF65-F5344CB8AC3E}">
        <p14:creationId xmlns:p14="http://schemas.microsoft.com/office/powerpoint/2010/main" val="9874749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57F23-E23A-4F91-930E-9929EB88E92F}"/>
              </a:ext>
            </a:extLst>
          </p:cNvPr>
          <p:cNvSpPr>
            <a:spLocks noGrp="1"/>
          </p:cNvSpPr>
          <p:nvPr>
            <p:ph type="ctrTitle"/>
          </p:nvPr>
        </p:nvSpPr>
        <p:spPr>
          <a:xfrm>
            <a:off x="514349" y="2330673"/>
            <a:ext cx="5829300" cy="3183467"/>
          </a:xfrm>
        </p:spPr>
        <p:txBody>
          <a:bodyPr>
            <a:normAutofit fontScale="90000"/>
          </a:bodyPr>
          <a:lstStyle/>
          <a:p>
            <a:br>
              <a:rPr lang="en-GB" sz="6000" dirty="0"/>
            </a:br>
            <a:br>
              <a:rPr lang="en-GB" sz="6000" dirty="0"/>
            </a:br>
            <a:r>
              <a:rPr lang="en-GB" sz="3600" dirty="0"/>
              <a:t>Question 3- Resource management </a:t>
            </a:r>
            <a:br>
              <a:rPr lang="en-GB" sz="3600" dirty="0"/>
            </a:br>
            <a:r>
              <a:rPr lang="en-GB" sz="3600" dirty="0"/>
              <a:t>Question 4- Food</a:t>
            </a:r>
            <a:endParaRPr lang="en-GB" sz="6000" dirty="0"/>
          </a:p>
        </p:txBody>
      </p:sp>
      <p:pic>
        <p:nvPicPr>
          <p:cNvPr id="1026" name="Picture 2" descr="Yate Academy - Home">
            <a:extLst>
              <a:ext uri="{FF2B5EF4-FFF2-40B4-BE49-F238E27FC236}">
                <a16:creationId xmlns:a16="http://schemas.microsoft.com/office/drawing/2014/main" id="{92495028-C900-4C92-9B59-835CA05157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0603" y="8061030"/>
            <a:ext cx="686093" cy="828212"/>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E9703727-97A8-4824-A041-1E5ACB9CEC75}"/>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1337ECEC-B330-285F-CF51-DBF9FA4D8EE3}"/>
              </a:ext>
            </a:extLst>
          </p:cNvPr>
          <p:cNvSpPr>
            <a:spLocks noGrp="1"/>
          </p:cNvSpPr>
          <p:nvPr>
            <p:ph type="sldNum" sz="quarter" idx="12"/>
          </p:nvPr>
        </p:nvSpPr>
        <p:spPr/>
        <p:txBody>
          <a:bodyPr/>
          <a:lstStyle/>
          <a:p>
            <a:fld id="{3DE4CC19-DBB9-436A-8E3E-053586E9C4B7}" type="slidenum">
              <a:rPr lang="en-GB" smtClean="0"/>
              <a:t>35</a:t>
            </a:fld>
            <a:endParaRPr lang="en-GB"/>
          </a:p>
        </p:txBody>
      </p:sp>
    </p:spTree>
    <p:extLst>
      <p:ext uri="{BB962C8B-B14F-4D97-AF65-F5344CB8AC3E}">
        <p14:creationId xmlns:p14="http://schemas.microsoft.com/office/powerpoint/2010/main" val="4594764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C Question 3 – The challenge of resource management  -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2527414356"/>
              </p:ext>
            </p:extLst>
          </p:nvPr>
        </p:nvGraphicFramePr>
        <p:xfrm>
          <a:off x="339856" y="763677"/>
          <a:ext cx="6350876" cy="7960810"/>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33083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TWO effects of malnourishment on people (NOT DEATH)</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3909807745"/>
                  </a:ext>
                </a:extLst>
              </a:tr>
              <a:tr h="29350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seasonal foods?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038026371"/>
                  </a:ext>
                </a:extLst>
              </a:tr>
              <a:tr h="29350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us organic farming?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3314718406"/>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THREE ways food demand in the UK has changed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spcAft>
                          <a:spcPts val="0"/>
                        </a:spcAft>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are food miles and carbon footprint?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TWO ways to reduce the carbon footprint of the food we eat </a:t>
                      </a: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spcAft>
                          <a:spcPts val="0"/>
                        </a:spcAft>
                        <a:buFontTx/>
                        <a:buNone/>
                      </a:pPr>
                      <a:endParaRPr lang="en-GB" sz="1200" dirty="0"/>
                    </a:p>
                  </a:txBody>
                  <a:tcPr/>
                </a:tc>
                <a:extLst>
                  <a:ext uri="{0D108BD9-81ED-4DB2-BD59-A6C34878D82A}">
                    <a16:rowId xmlns:a16="http://schemas.microsoft.com/office/drawing/2014/main" val="147567626"/>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water surplus and deficit?</a:t>
                      </a:r>
                    </a:p>
                  </a:txBody>
                  <a:tcPr marL="68580" marR="68580" marT="0" marB="0"/>
                </a:tc>
                <a:tc>
                  <a:txBody>
                    <a:bodyPr/>
                    <a:lstStyle/>
                    <a:p>
                      <a:pPr>
                        <a:spcAft>
                          <a:spcPts val="0"/>
                        </a:spcAft>
                        <a:buFontTx/>
                        <a:buNone/>
                      </a:pPr>
                      <a:r>
                        <a:rPr lang="en-GB" sz="1200" dirty="0"/>
                        <a:t>Surplus</a:t>
                      </a:r>
                    </a:p>
                    <a:p>
                      <a:pPr>
                        <a:spcAft>
                          <a:spcPts val="0"/>
                        </a:spcAft>
                        <a:buFontTx/>
                        <a:buNone/>
                      </a:pPr>
                      <a:endParaRPr lang="en-GB" sz="1200" dirty="0"/>
                    </a:p>
                    <a:p>
                      <a:pPr>
                        <a:spcAft>
                          <a:spcPts val="0"/>
                        </a:spcAft>
                        <a:buFontTx/>
                        <a:buNone/>
                      </a:pPr>
                      <a:r>
                        <a:rPr lang="en-GB" sz="1200" dirty="0"/>
                        <a:t>Deficit </a:t>
                      </a:r>
                    </a:p>
                  </a:txBody>
                  <a:tcPr/>
                </a:tc>
                <a:extLst>
                  <a:ext uri="{0D108BD9-81ED-4DB2-BD59-A6C34878D82A}">
                    <a16:rowId xmlns:a16="http://schemas.microsoft.com/office/drawing/2014/main" val="4200316036"/>
                  </a:ext>
                </a:extLst>
              </a:tr>
              <a:tr h="798928">
                <a:tc>
                  <a:txBody>
                    <a:bodyPr/>
                    <a:lstStyle/>
                    <a:p>
                      <a:pPr marL="0" marR="0" lvl="0" indent="0" algn="l" defTabSz="685800" rtl="0" eaLnBrk="1" fontAlgn="auto" latinLnBrk="0" hangingPunct="1">
                        <a:lnSpc>
                          <a:spcPct val="107000"/>
                        </a:lnSpc>
                        <a:spcBef>
                          <a:spcPts val="0"/>
                        </a:spcBef>
                        <a:spcAft>
                          <a:spcPts val="0"/>
                        </a:spcAft>
                        <a:buClrTx/>
                        <a:buSzTx/>
                        <a:buFont typeface="+mj-lt"/>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Which areas of the UK have water surplus and which has deficit</a:t>
                      </a:r>
                    </a:p>
                  </a:txBody>
                  <a:tcPr marL="68580" marR="68580" marT="0" marB="0"/>
                </a:tc>
                <a:tc>
                  <a:txBody>
                    <a:bodyPr/>
                    <a:lstStyle/>
                    <a:p>
                      <a:pPr>
                        <a:spcAft>
                          <a:spcPts val="0"/>
                        </a:spcAft>
                        <a:buFontTx/>
                        <a:buNone/>
                      </a:pPr>
                      <a:r>
                        <a:rPr lang="en-GB" sz="1200" dirty="0"/>
                        <a:t>Surplus</a:t>
                      </a:r>
                    </a:p>
                    <a:p>
                      <a:pPr>
                        <a:spcAft>
                          <a:spcPts val="0"/>
                        </a:spcAft>
                        <a:buFontTx/>
                        <a:buNone/>
                      </a:pPr>
                      <a:endParaRPr lang="en-GB" sz="1200" dirty="0"/>
                    </a:p>
                    <a:p>
                      <a:pPr>
                        <a:spcAft>
                          <a:spcPts val="0"/>
                        </a:spcAft>
                        <a:buFontTx/>
                        <a:buNone/>
                      </a:pPr>
                      <a:r>
                        <a:rPr lang="en-GB" sz="1200" dirty="0"/>
                        <a:t>Deficit </a:t>
                      </a:r>
                    </a:p>
                    <a:p>
                      <a:pPr>
                        <a:spcAft>
                          <a:spcPts val="0"/>
                        </a:spcAft>
                        <a:buFontTx/>
                        <a:buNone/>
                      </a:pPr>
                      <a:endParaRPr lang="en-GB" sz="1200" dirty="0"/>
                    </a:p>
                  </a:txBody>
                  <a:tcPr/>
                </a:tc>
                <a:extLst>
                  <a:ext uri="{0D108BD9-81ED-4DB2-BD59-A6C34878D82A}">
                    <a16:rowId xmlns:a16="http://schemas.microsoft.com/office/drawing/2014/main" val="2969259812"/>
                  </a:ext>
                </a:extLst>
              </a:tr>
              <a:tr h="798928">
                <a:tc>
                  <a:txBody>
                    <a:bodyPr/>
                    <a:lstStyle/>
                    <a:p>
                      <a:pPr marL="0" lvl="0" indent="0">
                        <a:lnSpc>
                          <a:spcPct val="107000"/>
                        </a:lnSpc>
                        <a:spcAft>
                          <a:spcPts val="0"/>
                        </a:spcAft>
                        <a:buFontTx/>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TWO ways the UK has tried to meet the increasing demand for water </a:t>
                      </a:r>
                    </a:p>
                    <a:p>
                      <a:pPr marL="0" lvl="0" indent="0">
                        <a:lnSpc>
                          <a:spcPct val="107000"/>
                        </a:lnSpc>
                        <a:spcAft>
                          <a:spcPts val="0"/>
                        </a:spcAft>
                        <a:buFontTx/>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233572199"/>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36</a:t>
            </a:fld>
            <a:endParaRPr lang="en-GB"/>
          </a:p>
        </p:txBody>
      </p:sp>
    </p:spTree>
    <p:extLst>
      <p:ext uri="{BB962C8B-B14F-4D97-AF65-F5344CB8AC3E}">
        <p14:creationId xmlns:p14="http://schemas.microsoft.com/office/powerpoint/2010/main" val="13878827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6145A05-68AE-C082-75D9-4248F06F687D}"/>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E1DBFE33-924A-23DF-6950-A55FD3870E43}"/>
              </a:ext>
            </a:extLst>
          </p:cNvPr>
          <p:cNvSpPr>
            <a:spLocks noGrp="1"/>
          </p:cNvSpPr>
          <p:nvPr>
            <p:ph type="sldNum" sz="quarter" idx="12"/>
          </p:nvPr>
        </p:nvSpPr>
        <p:spPr/>
        <p:txBody>
          <a:bodyPr/>
          <a:lstStyle/>
          <a:p>
            <a:fld id="{3DE4CC19-DBB9-436A-8E3E-053586E9C4B7}" type="slidenum">
              <a:rPr lang="en-GB" smtClean="0"/>
              <a:t>37</a:t>
            </a:fld>
            <a:endParaRPr lang="en-GB"/>
          </a:p>
        </p:txBody>
      </p:sp>
      <p:pic>
        <p:nvPicPr>
          <p:cNvPr id="5" name="Picture 4">
            <a:extLst>
              <a:ext uri="{FF2B5EF4-FFF2-40B4-BE49-F238E27FC236}">
                <a16:creationId xmlns:a16="http://schemas.microsoft.com/office/drawing/2014/main" id="{65545811-42E1-C59D-C5D1-5188EEE99AD6}"/>
              </a:ext>
            </a:extLst>
          </p:cNvPr>
          <p:cNvPicPr>
            <a:picLocks noChangeAspect="1"/>
          </p:cNvPicPr>
          <p:nvPr/>
        </p:nvPicPr>
        <p:blipFill>
          <a:blip r:embed="rId2"/>
          <a:stretch>
            <a:fillRect/>
          </a:stretch>
        </p:blipFill>
        <p:spPr>
          <a:xfrm>
            <a:off x="329484" y="2634288"/>
            <a:ext cx="5696081" cy="6021200"/>
          </a:xfrm>
          <a:prstGeom prst="rect">
            <a:avLst/>
          </a:prstGeom>
        </p:spPr>
      </p:pic>
      <p:sp>
        <p:nvSpPr>
          <p:cNvPr id="4" name="TextBox 3">
            <a:extLst>
              <a:ext uri="{FF2B5EF4-FFF2-40B4-BE49-F238E27FC236}">
                <a16:creationId xmlns:a16="http://schemas.microsoft.com/office/drawing/2014/main" id="{1803ED68-CF18-85EE-7D94-13EDA1AB8984}"/>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map skills </a:t>
            </a:r>
          </a:p>
        </p:txBody>
      </p:sp>
      <p:sp>
        <p:nvSpPr>
          <p:cNvPr id="6" name="TextBox 5">
            <a:extLst>
              <a:ext uri="{FF2B5EF4-FFF2-40B4-BE49-F238E27FC236}">
                <a16:creationId xmlns:a16="http://schemas.microsoft.com/office/drawing/2014/main" id="{2C4A2B9F-DC05-85C1-8C76-DAD81B3798A4}"/>
              </a:ext>
            </a:extLst>
          </p:cNvPr>
          <p:cNvSpPr txBox="1"/>
          <p:nvPr/>
        </p:nvSpPr>
        <p:spPr>
          <a:xfrm>
            <a:off x="203159" y="1190670"/>
            <a:ext cx="1142999" cy="276999"/>
          </a:xfrm>
          <a:prstGeom prst="rect">
            <a:avLst/>
          </a:prstGeom>
          <a:solidFill>
            <a:schemeClr val="accent1">
              <a:lumMod val="20000"/>
              <a:lumOff val="80000"/>
            </a:schemeClr>
          </a:solidFill>
        </p:spPr>
        <p:txBody>
          <a:bodyPr wrap="square" rtlCol="0">
            <a:spAutoFit/>
          </a:bodyPr>
          <a:lstStyle/>
          <a:p>
            <a:r>
              <a:rPr lang="en-GB" sz="1200" dirty="0"/>
              <a:t>Lack of water</a:t>
            </a:r>
          </a:p>
        </p:txBody>
      </p:sp>
      <p:sp>
        <p:nvSpPr>
          <p:cNvPr id="7" name="TextBox 6">
            <a:extLst>
              <a:ext uri="{FF2B5EF4-FFF2-40B4-BE49-F238E27FC236}">
                <a16:creationId xmlns:a16="http://schemas.microsoft.com/office/drawing/2014/main" id="{A18C6EC5-661B-6CB2-A144-D66B9C2E480A}"/>
              </a:ext>
            </a:extLst>
          </p:cNvPr>
          <p:cNvSpPr txBox="1"/>
          <p:nvPr/>
        </p:nvSpPr>
        <p:spPr>
          <a:xfrm>
            <a:off x="1700214" y="926280"/>
            <a:ext cx="2270208" cy="461665"/>
          </a:xfrm>
          <a:prstGeom prst="rect">
            <a:avLst/>
          </a:prstGeom>
          <a:solidFill>
            <a:schemeClr val="accent1">
              <a:lumMod val="20000"/>
              <a:lumOff val="80000"/>
            </a:schemeClr>
          </a:solidFill>
        </p:spPr>
        <p:txBody>
          <a:bodyPr wrap="square" rtlCol="0">
            <a:spAutoFit/>
          </a:bodyPr>
          <a:lstStyle/>
          <a:p>
            <a:pPr algn="ctr"/>
            <a:r>
              <a:rPr lang="en-GB" sz="1200" dirty="0"/>
              <a:t>Forced to drink contaminated water </a:t>
            </a:r>
          </a:p>
        </p:txBody>
      </p:sp>
      <p:sp>
        <p:nvSpPr>
          <p:cNvPr id="8" name="TextBox 7">
            <a:extLst>
              <a:ext uri="{FF2B5EF4-FFF2-40B4-BE49-F238E27FC236}">
                <a16:creationId xmlns:a16="http://schemas.microsoft.com/office/drawing/2014/main" id="{443589CF-384A-AB1E-7B87-0B267B4F85ED}"/>
              </a:ext>
            </a:extLst>
          </p:cNvPr>
          <p:cNvSpPr txBox="1"/>
          <p:nvPr/>
        </p:nvSpPr>
        <p:spPr>
          <a:xfrm>
            <a:off x="4116305" y="926280"/>
            <a:ext cx="2270208" cy="461665"/>
          </a:xfrm>
          <a:prstGeom prst="rect">
            <a:avLst/>
          </a:prstGeom>
          <a:solidFill>
            <a:schemeClr val="accent1">
              <a:lumMod val="20000"/>
              <a:lumOff val="80000"/>
            </a:schemeClr>
          </a:solidFill>
        </p:spPr>
        <p:txBody>
          <a:bodyPr wrap="square" rtlCol="0">
            <a:spAutoFit/>
          </a:bodyPr>
          <a:lstStyle/>
          <a:p>
            <a:pPr algn="ctr"/>
            <a:r>
              <a:rPr lang="en-GB" sz="1200" dirty="0"/>
              <a:t>Increase in water borne diseases e.g. cholera </a:t>
            </a:r>
          </a:p>
        </p:txBody>
      </p:sp>
      <p:sp>
        <p:nvSpPr>
          <p:cNvPr id="9" name="TextBox 8">
            <a:extLst>
              <a:ext uri="{FF2B5EF4-FFF2-40B4-BE49-F238E27FC236}">
                <a16:creationId xmlns:a16="http://schemas.microsoft.com/office/drawing/2014/main" id="{D7B23B19-2C41-0BEA-AD10-B699C1A0DCD7}"/>
              </a:ext>
            </a:extLst>
          </p:cNvPr>
          <p:cNvSpPr txBox="1"/>
          <p:nvPr/>
        </p:nvSpPr>
        <p:spPr>
          <a:xfrm>
            <a:off x="1700214" y="1755711"/>
            <a:ext cx="2270208" cy="646331"/>
          </a:xfrm>
          <a:prstGeom prst="rect">
            <a:avLst/>
          </a:prstGeom>
          <a:solidFill>
            <a:schemeClr val="accent1">
              <a:lumMod val="20000"/>
              <a:lumOff val="80000"/>
            </a:schemeClr>
          </a:solidFill>
        </p:spPr>
        <p:txBody>
          <a:bodyPr wrap="square" rtlCol="0">
            <a:spAutoFit/>
          </a:bodyPr>
          <a:lstStyle/>
          <a:p>
            <a:pPr algn="ctr"/>
            <a:r>
              <a:rPr lang="en-GB" sz="1200" dirty="0"/>
              <a:t>Forced to walk long distances to access clean water = mainly girls given the job </a:t>
            </a:r>
          </a:p>
        </p:txBody>
      </p:sp>
      <p:sp>
        <p:nvSpPr>
          <p:cNvPr id="10" name="TextBox 9">
            <a:extLst>
              <a:ext uri="{FF2B5EF4-FFF2-40B4-BE49-F238E27FC236}">
                <a16:creationId xmlns:a16="http://schemas.microsoft.com/office/drawing/2014/main" id="{15E8199A-31FC-0C7C-18B6-4E3566B14FC5}"/>
              </a:ext>
            </a:extLst>
          </p:cNvPr>
          <p:cNvSpPr txBox="1"/>
          <p:nvPr/>
        </p:nvSpPr>
        <p:spPr>
          <a:xfrm>
            <a:off x="4116305" y="1755711"/>
            <a:ext cx="2270208" cy="461665"/>
          </a:xfrm>
          <a:prstGeom prst="rect">
            <a:avLst/>
          </a:prstGeom>
          <a:solidFill>
            <a:schemeClr val="accent1">
              <a:lumMod val="20000"/>
              <a:lumOff val="80000"/>
            </a:schemeClr>
          </a:solidFill>
        </p:spPr>
        <p:txBody>
          <a:bodyPr wrap="square" rtlCol="0">
            <a:spAutoFit/>
          </a:bodyPr>
          <a:lstStyle/>
          <a:p>
            <a:pPr algn="ctr"/>
            <a:r>
              <a:rPr lang="en-GB" sz="1200" dirty="0"/>
              <a:t>Girls miss school= lower literacy rate</a:t>
            </a:r>
          </a:p>
        </p:txBody>
      </p:sp>
      <p:sp>
        <p:nvSpPr>
          <p:cNvPr id="11" name="Arrow: Right 10">
            <a:extLst>
              <a:ext uri="{FF2B5EF4-FFF2-40B4-BE49-F238E27FC236}">
                <a16:creationId xmlns:a16="http://schemas.microsoft.com/office/drawing/2014/main" id="{4B314595-F937-8F60-7CA0-A958F32DEB71}"/>
              </a:ext>
            </a:extLst>
          </p:cNvPr>
          <p:cNvSpPr/>
          <p:nvPr/>
        </p:nvSpPr>
        <p:spPr>
          <a:xfrm rot="20290432">
            <a:off x="1347537" y="1064780"/>
            <a:ext cx="352677" cy="114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048490D6-7D32-7794-D6DC-2B16E76D17DE}"/>
              </a:ext>
            </a:extLst>
          </p:cNvPr>
          <p:cNvSpPr/>
          <p:nvPr/>
        </p:nvSpPr>
        <p:spPr>
          <a:xfrm>
            <a:off x="3765884" y="1003316"/>
            <a:ext cx="369899" cy="1873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395F5184-45B9-79DE-C6A7-8A89C1D9E945}"/>
              </a:ext>
            </a:extLst>
          </p:cNvPr>
          <p:cNvSpPr/>
          <p:nvPr/>
        </p:nvSpPr>
        <p:spPr>
          <a:xfrm flipV="1">
            <a:off x="3910265" y="2024415"/>
            <a:ext cx="369899" cy="1972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F3084DE1-E299-8484-6A8F-23B730369C90}"/>
              </a:ext>
            </a:extLst>
          </p:cNvPr>
          <p:cNvSpPr/>
          <p:nvPr/>
        </p:nvSpPr>
        <p:spPr>
          <a:xfrm rot="2223683">
            <a:off x="1295817" y="1626909"/>
            <a:ext cx="352677" cy="114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Left 14">
            <a:extLst>
              <a:ext uri="{FF2B5EF4-FFF2-40B4-BE49-F238E27FC236}">
                <a16:creationId xmlns:a16="http://schemas.microsoft.com/office/drawing/2014/main" id="{215F4B95-AE62-827F-779B-39BFBF8F07C1}"/>
              </a:ext>
            </a:extLst>
          </p:cNvPr>
          <p:cNvSpPr/>
          <p:nvPr/>
        </p:nvSpPr>
        <p:spPr>
          <a:xfrm>
            <a:off x="4206847" y="4540098"/>
            <a:ext cx="1989416" cy="28875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7BABB2F-E886-8690-4B32-79167108E71C}"/>
              </a:ext>
            </a:extLst>
          </p:cNvPr>
          <p:cNvSpPr txBox="1"/>
          <p:nvPr/>
        </p:nvSpPr>
        <p:spPr>
          <a:xfrm>
            <a:off x="6196263" y="4491972"/>
            <a:ext cx="832435" cy="369332"/>
          </a:xfrm>
          <a:prstGeom prst="rect">
            <a:avLst/>
          </a:prstGeom>
          <a:noFill/>
        </p:spPr>
        <p:txBody>
          <a:bodyPr wrap="square" rtlCol="0">
            <a:spAutoFit/>
          </a:bodyPr>
          <a:lstStyle/>
          <a:p>
            <a:r>
              <a:rPr lang="en-GB" dirty="0"/>
              <a:t>India </a:t>
            </a:r>
          </a:p>
        </p:txBody>
      </p:sp>
      <p:sp>
        <p:nvSpPr>
          <p:cNvPr id="17" name="TextBox 16">
            <a:extLst>
              <a:ext uri="{FF2B5EF4-FFF2-40B4-BE49-F238E27FC236}">
                <a16:creationId xmlns:a16="http://schemas.microsoft.com/office/drawing/2014/main" id="{B7EC13C2-F51A-F531-9932-6892F3FAE4CD}"/>
              </a:ext>
            </a:extLst>
          </p:cNvPr>
          <p:cNvSpPr txBox="1"/>
          <p:nvPr/>
        </p:nvSpPr>
        <p:spPr>
          <a:xfrm>
            <a:off x="141622" y="671691"/>
            <a:ext cx="1051421" cy="369332"/>
          </a:xfrm>
          <a:prstGeom prst="rect">
            <a:avLst/>
          </a:prstGeom>
          <a:solidFill>
            <a:srgbClr val="FFFF00"/>
          </a:solidFill>
        </p:spPr>
        <p:txBody>
          <a:bodyPr wrap="square" rtlCol="0">
            <a:spAutoFit/>
          </a:bodyPr>
          <a:lstStyle/>
          <a:p>
            <a:r>
              <a:rPr lang="en-GB" dirty="0"/>
              <a:t>HINT</a:t>
            </a:r>
          </a:p>
        </p:txBody>
      </p:sp>
    </p:spTree>
    <p:extLst>
      <p:ext uri="{BB962C8B-B14F-4D97-AF65-F5344CB8AC3E}">
        <p14:creationId xmlns:p14="http://schemas.microsoft.com/office/powerpoint/2010/main" val="38699475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E7375F0-C07B-C150-370A-A9EFF6EDF923}"/>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6F053AD4-C017-F154-0F5F-225EAD14AD06}"/>
              </a:ext>
            </a:extLst>
          </p:cNvPr>
          <p:cNvSpPr>
            <a:spLocks noGrp="1"/>
          </p:cNvSpPr>
          <p:nvPr>
            <p:ph type="sldNum" sz="quarter" idx="12"/>
          </p:nvPr>
        </p:nvSpPr>
        <p:spPr/>
        <p:txBody>
          <a:bodyPr/>
          <a:lstStyle/>
          <a:p>
            <a:fld id="{3DE4CC19-DBB9-436A-8E3E-053586E9C4B7}" type="slidenum">
              <a:rPr lang="en-GB" smtClean="0"/>
              <a:t>38</a:t>
            </a:fld>
            <a:endParaRPr lang="en-GB"/>
          </a:p>
        </p:txBody>
      </p:sp>
      <p:pic>
        <p:nvPicPr>
          <p:cNvPr id="5" name="Picture 4">
            <a:extLst>
              <a:ext uri="{FF2B5EF4-FFF2-40B4-BE49-F238E27FC236}">
                <a16:creationId xmlns:a16="http://schemas.microsoft.com/office/drawing/2014/main" id="{9E33FF2D-91EE-87B5-C0BF-094BB486C628}"/>
              </a:ext>
            </a:extLst>
          </p:cNvPr>
          <p:cNvPicPr>
            <a:picLocks noChangeAspect="1"/>
          </p:cNvPicPr>
          <p:nvPr/>
        </p:nvPicPr>
        <p:blipFill>
          <a:blip r:embed="rId2"/>
          <a:stretch>
            <a:fillRect/>
          </a:stretch>
        </p:blipFill>
        <p:spPr>
          <a:xfrm>
            <a:off x="714948" y="809683"/>
            <a:ext cx="5248275" cy="3162300"/>
          </a:xfrm>
          <a:prstGeom prst="rect">
            <a:avLst/>
          </a:prstGeom>
        </p:spPr>
      </p:pic>
      <p:pic>
        <p:nvPicPr>
          <p:cNvPr id="7" name="Picture 6">
            <a:extLst>
              <a:ext uri="{FF2B5EF4-FFF2-40B4-BE49-F238E27FC236}">
                <a16:creationId xmlns:a16="http://schemas.microsoft.com/office/drawing/2014/main" id="{C1B38DE7-0938-EFA1-9F6D-DC0C3D8D5631}"/>
              </a:ext>
            </a:extLst>
          </p:cNvPr>
          <p:cNvPicPr>
            <a:picLocks noChangeAspect="1"/>
          </p:cNvPicPr>
          <p:nvPr/>
        </p:nvPicPr>
        <p:blipFill>
          <a:blip r:embed="rId3"/>
          <a:stretch>
            <a:fillRect/>
          </a:stretch>
        </p:blipFill>
        <p:spPr>
          <a:xfrm>
            <a:off x="1429323" y="4403735"/>
            <a:ext cx="4533900" cy="1733550"/>
          </a:xfrm>
          <a:prstGeom prst="rect">
            <a:avLst/>
          </a:prstGeom>
        </p:spPr>
      </p:pic>
      <p:pic>
        <p:nvPicPr>
          <p:cNvPr id="9" name="Picture 8">
            <a:extLst>
              <a:ext uri="{FF2B5EF4-FFF2-40B4-BE49-F238E27FC236}">
                <a16:creationId xmlns:a16="http://schemas.microsoft.com/office/drawing/2014/main" id="{EFE2FD64-3F4E-6E70-0B52-FF0393C148FC}"/>
              </a:ext>
            </a:extLst>
          </p:cNvPr>
          <p:cNvPicPr>
            <a:picLocks noChangeAspect="1"/>
          </p:cNvPicPr>
          <p:nvPr/>
        </p:nvPicPr>
        <p:blipFill>
          <a:blip r:embed="rId4"/>
          <a:stretch>
            <a:fillRect/>
          </a:stretch>
        </p:blipFill>
        <p:spPr>
          <a:xfrm>
            <a:off x="1476948" y="6484472"/>
            <a:ext cx="4438650" cy="1590675"/>
          </a:xfrm>
          <a:prstGeom prst="rect">
            <a:avLst/>
          </a:prstGeom>
        </p:spPr>
      </p:pic>
      <p:sp>
        <p:nvSpPr>
          <p:cNvPr id="4" name="TextBox 3">
            <a:extLst>
              <a:ext uri="{FF2B5EF4-FFF2-40B4-BE49-F238E27FC236}">
                <a16:creationId xmlns:a16="http://schemas.microsoft.com/office/drawing/2014/main" id="{93A7BC5B-8000-DBE8-9944-DCD68144BCB4}"/>
              </a:ext>
            </a:extLst>
          </p:cNvPr>
          <p:cNvSpPr txBox="1"/>
          <p:nvPr/>
        </p:nvSpPr>
        <p:spPr>
          <a:xfrm>
            <a:off x="74940" y="132695"/>
            <a:ext cx="3470365" cy="276999"/>
          </a:xfrm>
          <a:prstGeom prst="rect">
            <a:avLst/>
          </a:prstGeom>
          <a:solidFill>
            <a:srgbClr val="00B0F0"/>
          </a:solidFill>
        </p:spPr>
        <p:txBody>
          <a:bodyPr wrap="square" rtlCol="0">
            <a:spAutoFit/>
          </a:bodyPr>
          <a:lstStyle/>
          <a:p>
            <a:r>
              <a:rPr lang="en-GB" sz="1200" dirty="0"/>
              <a:t>Exam practice- short answer questions </a:t>
            </a:r>
          </a:p>
        </p:txBody>
      </p:sp>
      <p:sp>
        <p:nvSpPr>
          <p:cNvPr id="6" name="TextBox 5">
            <a:extLst>
              <a:ext uri="{FF2B5EF4-FFF2-40B4-BE49-F238E27FC236}">
                <a16:creationId xmlns:a16="http://schemas.microsoft.com/office/drawing/2014/main" id="{606756D2-7E35-01E6-B5F9-E7015F09334A}"/>
              </a:ext>
            </a:extLst>
          </p:cNvPr>
          <p:cNvSpPr txBox="1"/>
          <p:nvPr/>
        </p:nvSpPr>
        <p:spPr>
          <a:xfrm>
            <a:off x="74940" y="2294021"/>
            <a:ext cx="1354383" cy="1061829"/>
          </a:xfrm>
          <a:prstGeom prst="rect">
            <a:avLst/>
          </a:prstGeom>
          <a:solidFill>
            <a:srgbClr val="FFFF00"/>
          </a:solidFill>
        </p:spPr>
        <p:txBody>
          <a:bodyPr wrap="square" rtlCol="0">
            <a:spAutoFit/>
          </a:bodyPr>
          <a:lstStyle/>
          <a:p>
            <a:r>
              <a:rPr lang="en-GB" sz="1050" dirty="0"/>
              <a:t>HINT-</a:t>
            </a:r>
          </a:p>
          <a:p>
            <a:pPr marL="171450" indent="-171450">
              <a:buFont typeface="Arial" panose="020B0604020202020204" pitchFamily="34" charset="0"/>
              <a:buChar char="•"/>
            </a:pPr>
            <a:r>
              <a:rPr lang="en-GB" sz="1050" dirty="0"/>
              <a:t>Climate</a:t>
            </a:r>
          </a:p>
          <a:p>
            <a:pPr marL="171450" indent="-171450">
              <a:buFont typeface="Arial" panose="020B0604020202020204" pitchFamily="34" charset="0"/>
              <a:buChar char="•"/>
            </a:pPr>
            <a:r>
              <a:rPr lang="en-GB" sz="1050" dirty="0"/>
              <a:t>Demand for seasonal food</a:t>
            </a:r>
          </a:p>
          <a:p>
            <a:pPr marL="171450" indent="-171450">
              <a:buFont typeface="Arial" panose="020B0604020202020204" pitchFamily="34" charset="0"/>
              <a:buChar char="•"/>
            </a:pPr>
            <a:r>
              <a:rPr lang="en-GB" sz="1050" dirty="0"/>
              <a:t>Low wages for farmers </a:t>
            </a:r>
          </a:p>
        </p:txBody>
      </p:sp>
      <p:sp>
        <p:nvSpPr>
          <p:cNvPr id="8" name="TextBox 7">
            <a:extLst>
              <a:ext uri="{FF2B5EF4-FFF2-40B4-BE49-F238E27FC236}">
                <a16:creationId xmlns:a16="http://schemas.microsoft.com/office/drawing/2014/main" id="{BEFF76A6-5671-9CFE-D374-86CD66A309BD}"/>
              </a:ext>
            </a:extLst>
          </p:cNvPr>
          <p:cNvSpPr txBox="1"/>
          <p:nvPr/>
        </p:nvSpPr>
        <p:spPr>
          <a:xfrm>
            <a:off x="37756" y="4794481"/>
            <a:ext cx="1354383" cy="415498"/>
          </a:xfrm>
          <a:prstGeom prst="rect">
            <a:avLst/>
          </a:prstGeom>
          <a:solidFill>
            <a:srgbClr val="FFFF00"/>
          </a:solidFill>
        </p:spPr>
        <p:txBody>
          <a:bodyPr wrap="square" rtlCol="0">
            <a:spAutoFit/>
          </a:bodyPr>
          <a:lstStyle/>
          <a:p>
            <a:r>
              <a:rPr lang="en-GB" sz="1050" dirty="0"/>
              <a:t>HINT-</a:t>
            </a:r>
          </a:p>
          <a:p>
            <a:r>
              <a:rPr lang="en-GB" sz="1050" dirty="0"/>
              <a:t>Carbon footprint </a:t>
            </a:r>
          </a:p>
        </p:txBody>
      </p:sp>
      <p:sp>
        <p:nvSpPr>
          <p:cNvPr id="10" name="TextBox 9">
            <a:extLst>
              <a:ext uri="{FF2B5EF4-FFF2-40B4-BE49-F238E27FC236}">
                <a16:creationId xmlns:a16="http://schemas.microsoft.com/office/drawing/2014/main" id="{9702F26A-F73F-981F-13DA-5B7D8F06A758}"/>
              </a:ext>
            </a:extLst>
          </p:cNvPr>
          <p:cNvSpPr txBox="1"/>
          <p:nvPr/>
        </p:nvSpPr>
        <p:spPr>
          <a:xfrm>
            <a:off x="37755" y="6514087"/>
            <a:ext cx="1354383" cy="577081"/>
          </a:xfrm>
          <a:prstGeom prst="rect">
            <a:avLst/>
          </a:prstGeom>
          <a:solidFill>
            <a:srgbClr val="FFFF00"/>
          </a:solidFill>
        </p:spPr>
        <p:txBody>
          <a:bodyPr wrap="square" rtlCol="0">
            <a:spAutoFit/>
          </a:bodyPr>
          <a:lstStyle/>
          <a:p>
            <a:r>
              <a:rPr lang="en-GB" sz="1050" dirty="0"/>
              <a:t>HINT-</a:t>
            </a:r>
          </a:p>
          <a:p>
            <a:pPr marL="171450" indent="-171450">
              <a:buFont typeface="Arial" panose="020B0604020202020204" pitchFamily="34" charset="0"/>
              <a:buChar char="•"/>
            </a:pPr>
            <a:r>
              <a:rPr lang="en-GB" sz="1050" dirty="0"/>
              <a:t>Climate</a:t>
            </a:r>
          </a:p>
          <a:p>
            <a:pPr marL="171450" indent="-171450">
              <a:buFont typeface="Arial" panose="020B0604020202020204" pitchFamily="34" charset="0"/>
              <a:buChar char="•"/>
            </a:pPr>
            <a:r>
              <a:rPr lang="en-GB" sz="1050" dirty="0"/>
              <a:t>Conflict</a:t>
            </a:r>
          </a:p>
        </p:txBody>
      </p:sp>
    </p:spTree>
    <p:extLst>
      <p:ext uri="{BB962C8B-B14F-4D97-AF65-F5344CB8AC3E}">
        <p14:creationId xmlns:p14="http://schemas.microsoft.com/office/powerpoint/2010/main" val="17163127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F6E8219-E500-67C2-439D-8926B5B00ED3}"/>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3E16242F-FF6D-3A22-68EC-5192A6DA4891}"/>
              </a:ext>
            </a:extLst>
          </p:cNvPr>
          <p:cNvSpPr>
            <a:spLocks noGrp="1"/>
          </p:cNvSpPr>
          <p:nvPr>
            <p:ph type="sldNum" sz="quarter" idx="12"/>
          </p:nvPr>
        </p:nvSpPr>
        <p:spPr/>
        <p:txBody>
          <a:bodyPr/>
          <a:lstStyle/>
          <a:p>
            <a:fld id="{3DE4CC19-DBB9-436A-8E3E-053586E9C4B7}" type="slidenum">
              <a:rPr lang="en-GB" smtClean="0"/>
              <a:t>39</a:t>
            </a:fld>
            <a:endParaRPr lang="en-GB"/>
          </a:p>
        </p:txBody>
      </p:sp>
      <p:sp>
        <p:nvSpPr>
          <p:cNvPr id="4" name="TextBox 3">
            <a:extLst>
              <a:ext uri="{FF2B5EF4-FFF2-40B4-BE49-F238E27FC236}">
                <a16:creationId xmlns:a16="http://schemas.microsoft.com/office/drawing/2014/main" id="{FA7CB424-E9BE-1D7C-0712-8D0AFFA5AEB6}"/>
              </a:ext>
            </a:extLst>
          </p:cNvPr>
          <p:cNvSpPr txBox="1"/>
          <p:nvPr/>
        </p:nvSpPr>
        <p:spPr>
          <a:xfrm>
            <a:off x="288832" y="5377660"/>
            <a:ext cx="6071638" cy="276999"/>
          </a:xfrm>
          <a:prstGeom prst="rect">
            <a:avLst/>
          </a:prstGeom>
          <a:noFill/>
        </p:spPr>
        <p:txBody>
          <a:bodyPr wrap="square">
            <a:spAutoFit/>
          </a:bodyPr>
          <a:lstStyle/>
          <a:p>
            <a:r>
              <a:rPr lang="en-GB" sz="1200" b="1" dirty="0"/>
              <a:t>Suggest how inequalities in the consumption of resources influence well-being. [3 marks] </a:t>
            </a:r>
          </a:p>
        </p:txBody>
      </p:sp>
      <p:sp>
        <p:nvSpPr>
          <p:cNvPr id="6" name="TextBox 5">
            <a:extLst>
              <a:ext uri="{FF2B5EF4-FFF2-40B4-BE49-F238E27FC236}">
                <a16:creationId xmlns:a16="http://schemas.microsoft.com/office/drawing/2014/main" id="{9C5A2A65-8941-FE25-169D-6D41A11D802D}"/>
              </a:ext>
            </a:extLst>
          </p:cNvPr>
          <p:cNvSpPr txBox="1"/>
          <p:nvPr/>
        </p:nvSpPr>
        <p:spPr>
          <a:xfrm>
            <a:off x="288832" y="5934774"/>
            <a:ext cx="6280335" cy="2308324"/>
          </a:xfrm>
          <a:prstGeom prst="rect">
            <a:avLst/>
          </a:prstGeom>
          <a:noFill/>
        </p:spPr>
        <p:txBody>
          <a:bodyPr wrap="square">
            <a:spAutoFit/>
          </a:bodyPr>
          <a:lstStyle/>
          <a:p>
            <a:r>
              <a:rPr lang="en-GB" sz="18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dirty="0"/>
          </a:p>
        </p:txBody>
      </p:sp>
      <p:sp>
        <p:nvSpPr>
          <p:cNvPr id="7" name="TextBox 6">
            <a:extLst>
              <a:ext uri="{FF2B5EF4-FFF2-40B4-BE49-F238E27FC236}">
                <a16:creationId xmlns:a16="http://schemas.microsoft.com/office/drawing/2014/main" id="{3D79DDA1-365A-12C6-EBDF-656ACE7EDE32}"/>
              </a:ext>
            </a:extLst>
          </p:cNvPr>
          <p:cNvSpPr txBox="1"/>
          <p:nvPr/>
        </p:nvSpPr>
        <p:spPr>
          <a:xfrm>
            <a:off x="288832" y="446421"/>
            <a:ext cx="1142999" cy="276999"/>
          </a:xfrm>
          <a:prstGeom prst="rect">
            <a:avLst/>
          </a:prstGeom>
          <a:solidFill>
            <a:schemeClr val="accent1">
              <a:lumMod val="20000"/>
              <a:lumOff val="80000"/>
            </a:schemeClr>
          </a:solidFill>
        </p:spPr>
        <p:txBody>
          <a:bodyPr wrap="square" rtlCol="0">
            <a:spAutoFit/>
          </a:bodyPr>
          <a:lstStyle/>
          <a:p>
            <a:r>
              <a:rPr lang="en-GB" sz="1200" dirty="0"/>
              <a:t>Lack of water</a:t>
            </a:r>
          </a:p>
        </p:txBody>
      </p:sp>
      <p:sp>
        <p:nvSpPr>
          <p:cNvPr id="8" name="TextBox 7">
            <a:extLst>
              <a:ext uri="{FF2B5EF4-FFF2-40B4-BE49-F238E27FC236}">
                <a16:creationId xmlns:a16="http://schemas.microsoft.com/office/drawing/2014/main" id="{F0A7E92E-9C4B-E2C7-F80A-A4F4276AAAF1}"/>
              </a:ext>
            </a:extLst>
          </p:cNvPr>
          <p:cNvSpPr txBox="1"/>
          <p:nvPr/>
        </p:nvSpPr>
        <p:spPr>
          <a:xfrm>
            <a:off x="1785887" y="182031"/>
            <a:ext cx="2270208" cy="461665"/>
          </a:xfrm>
          <a:prstGeom prst="rect">
            <a:avLst/>
          </a:prstGeom>
          <a:solidFill>
            <a:schemeClr val="accent1">
              <a:lumMod val="20000"/>
              <a:lumOff val="80000"/>
            </a:schemeClr>
          </a:solidFill>
        </p:spPr>
        <p:txBody>
          <a:bodyPr wrap="square" rtlCol="0">
            <a:spAutoFit/>
          </a:bodyPr>
          <a:lstStyle/>
          <a:p>
            <a:pPr algn="ctr"/>
            <a:r>
              <a:rPr lang="en-GB" sz="1200" dirty="0"/>
              <a:t>Forced to drink contaminated water </a:t>
            </a:r>
          </a:p>
        </p:txBody>
      </p:sp>
      <p:sp>
        <p:nvSpPr>
          <p:cNvPr id="9" name="TextBox 8">
            <a:extLst>
              <a:ext uri="{FF2B5EF4-FFF2-40B4-BE49-F238E27FC236}">
                <a16:creationId xmlns:a16="http://schemas.microsoft.com/office/drawing/2014/main" id="{D1A0027F-AC61-6947-2584-1D1E36AAA953}"/>
              </a:ext>
            </a:extLst>
          </p:cNvPr>
          <p:cNvSpPr txBox="1"/>
          <p:nvPr/>
        </p:nvSpPr>
        <p:spPr>
          <a:xfrm>
            <a:off x="4201978" y="182031"/>
            <a:ext cx="2270208" cy="461665"/>
          </a:xfrm>
          <a:prstGeom prst="rect">
            <a:avLst/>
          </a:prstGeom>
          <a:solidFill>
            <a:schemeClr val="accent1">
              <a:lumMod val="20000"/>
              <a:lumOff val="80000"/>
            </a:schemeClr>
          </a:solidFill>
        </p:spPr>
        <p:txBody>
          <a:bodyPr wrap="square" rtlCol="0">
            <a:spAutoFit/>
          </a:bodyPr>
          <a:lstStyle/>
          <a:p>
            <a:pPr algn="ctr"/>
            <a:r>
              <a:rPr lang="en-GB" sz="1200" dirty="0"/>
              <a:t>Increase in water borne diseases e.g. cholera </a:t>
            </a:r>
          </a:p>
        </p:txBody>
      </p:sp>
      <p:sp>
        <p:nvSpPr>
          <p:cNvPr id="10" name="TextBox 9">
            <a:extLst>
              <a:ext uri="{FF2B5EF4-FFF2-40B4-BE49-F238E27FC236}">
                <a16:creationId xmlns:a16="http://schemas.microsoft.com/office/drawing/2014/main" id="{918D9744-533C-4C1E-DE2B-929038A74F3C}"/>
              </a:ext>
            </a:extLst>
          </p:cNvPr>
          <p:cNvSpPr txBox="1"/>
          <p:nvPr/>
        </p:nvSpPr>
        <p:spPr>
          <a:xfrm>
            <a:off x="1785887" y="1011462"/>
            <a:ext cx="2270208" cy="646331"/>
          </a:xfrm>
          <a:prstGeom prst="rect">
            <a:avLst/>
          </a:prstGeom>
          <a:solidFill>
            <a:schemeClr val="accent1">
              <a:lumMod val="20000"/>
              <a:lumOff val="80000"/>
            </a:schemeClr>
          </a:solidFill>
        </p:spPr>
        <p:txBody>
          <a:bodyPr wrap="square" rtlCol="0">
            <a:spAutoFit/>
          </a:bodyPr>
          <a:lstStyle/>
          <a:p>
            <a:pPr algn="ctr"/>
            <a:r>
              <a:rPr lang="en-GB" sz="1200" dirty="0"/>
              <a:t>Forced to walk long distances to access clean water = mainly girls given the job </a:t>
            </a:r>
          </a:p>
        </p:txBody>
      </p:sp>
      <p:sp>
        <p:nvSpPr>
          <p:cNvPr id="11" name="TextBox 10">
            <a:extLst>
              <a:ext uri="{FF2B5EF4-FFF2-40B4-BE49-F238E27FC236}">
                <a16:creationId xmlns:a16="http://schemas.microsoft.com/office/drawing/2014/main" id="{7A3BA720-04AA-419C-E541-8DF1FE612EC4}"/>
              </a:ext>
            </a:extLst>
          </p:cNvPr>
          <p:cNvSpPr txBox="1"/>
          <p:nvPr/>
        </p:nvSpPr>
        <p:spPr>
          <a:xfrm>
            <a:off x="4201978" y="1011462"/>
            <a:ext cx="2270208" cy="461665"/>
          </a:xfrm>
          <a:prstGeom prst="rect">
            <a:avLst/>
          </a:prstGeom>
          <a:solidFill>
            <a:schemeClr val="accent1">
              <a:lumMod val="20000"/>
              <a:lumOff val="80000"/>
            </a:schemeClr>
          </a:solidFill>
        </p:spPr>
        <p:txBody>
          <a:bodyPr wrap="square" rtlCol="0">
            <a:spAutoFit/>
          </a:bodyPr>
          <a:lstStyle/>
          <a:p>
            <a:pPr algn="ctr"/>
            <a:r>
              <a:rPr lang="en-GB" sz="1200" dirty="0"/>
              <a:t>Girls miss school= lower literacy rate</a:t>
            </a:r>
          </a:p>
        </p:txBody>
      </p:sp>
      <p:sp>
        <p:nvSpPr>
          <p:cNvPr id="12" name="Arrow: Right 11">
            <a:extLst>
              <a:ext uri="{FF2B5EF4-FFF2-40B4-BE49-F238E27FC236}">
                <a16:creationId xmlns:a16="http://schemas.microsoft.com/office/drawing/2014/main" id="{A0713326-18C7-393F-8107-477422FEEF7B}"/>
              </a:ext>
            </a:extLst>
          </p:cNvPr>
          <p:cNvSpPr/>
          <p:nvPr/>
        </p:nvSpPr>
        <p:spPr>
          <a:xfrm rot="20290432">
            <a:off x="1433210" y="320531"/>
            <a:ext cx="352677" cy="114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053CCC38-6091-9088-D06F-623229700995}"/>
              </a:ext>
            </a:extLst>
          </p:cNvPr>
          <p:cNvSpPr/>
          <p:nvPr/>
        </p:nvSpPr>
        <p:spPr>
          <a:xfrm>
            <a:off x="3851557" y="259067"/>
            <a:ext cx="369899" cy="1873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71BD6C1F-6644-C6C4-498F-55A75036D621}"/>
              </a:ext>
            </a:extLst>
          </p:cNvPr>
          <p:cNvSpPr/>
          <p:nvPr/>
        </p:nvSpPr>
        <p:spPr>
          <a:xfrm flipV="1">
            <a:off x="3995938" y="1280166"/>
            <a:ext cx="369899" cy="1972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98AECFE2-77AC-D44A-2A38-98AB40831489}"/>
              </a:ext>
            </a:extLst>
          </p:cNvPr>
          <p:cNvSpPr/>
          <p:nvPr/>
        </p:nvSpPr>
        <p:spPr>
          <a:xfrm rot="2223683">
            <a:off x="1381490" y="882660"/>
            <a:ext cx="352677" cy="114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52B0489F-4E36-09FA-AA66-D47643110ED8}"/>
              </a:ext>
            </a:extLst>
          </p:cNvPr>
          <p:cNvSpPr txBox="1"/>
          <p:nvPr/>
        </p:nvSpPr>
        <p:spPr>
          <a:xfrm>
            <a:off x="308310" y="2207217"/>
            <a:ext cx="1142999" cy="276999"/>
          </a:xfrm>
          <a:prstGeom prst="rect">
            <a:avLst/>
          </a:prstGeom>
          <a:solidFill>
            <a:schemeClr val="accent4">
              <a:lumMod val="40000"/>
              <a:lumOff val="60000"/>
            </a:schemeClr>
          </a:solidFill>
        </p:spPr>
        <p:txBody>
          <a:bodyPr wrap="square" rtlCol="0">
            <a:spAutoFit/>
          </a:bodyPr>
          <a:lstStyle/>
          <a:p>
            <a:r>
              <a:rPr lang="en-GB" sz="1200" dirty="0"/>
              <a:t>Lack of food</a:t>
            </a:r>
          </a:p>
        </p:txBody>
      </p:sp>
      <p:sp>
        <p:nvSpPr>
          <p:cNvPr id="17" name="TextBox 16">
            <a:extLst>
              <a:ext uri="{FF2B5EF4-FFF2-40B4-BE49-F238E27FC236}">
                <a16:creationId xmlns:a16="http://schemas.microsoft.com/office/drawing/2014/main" id="{71891738-540B-0E67-E7ED-B4AB195B15A1}"/>
              </a:ext>
            </a:extLst>
          </p:cNvPr>
          <p:cNvSpPr txBox="1"/>
          <p:nvPr/>
        </p:nvSpPr>
        <p:spPr>
          <a:xfrm>
            <a:off x="1805365" y="1942827"/>
            <a:ext cx="2270208" cy="276999"/>
          </a:xfrm>
          <a:prstGeom prst="rect">
            <a:avLst/>
          </a:prstGeom>
          <a:solidFill>
            <a:schemeClr val="accent4">
              <a:lumMod val="40000"/>
              <a:lumOff val="60000"/>
            </a:schemeClr>
          </a:solidFill>
        </p:spPr>
        <p:txBody>
          <a:bodyPr wrap="square" rtlCol="0">
            <a:spAutoFit/>
          </a:bodyPr>
          <a:lstStyle/>
          <a:p>
            <a:pPr algn="ctr"/>
            <a:r>
              <a:rPr lang="en-GB" sz="1200" dirty="0"/>
              <a:t>Rising food prices </a:t>
            </a:r>
          </a:p>
        </p:txBody>
      </p:sp>
      <p:sp>
        <p:nvSpPr>
          <p:cNvPr id="18" name="TextBox 17">
            <a:extLst>
              <a:ext uri="{FF2B5EF4-FFF2-40B4-BE49-F238E27FC236}">
                <a16:creationId xmlns:a16="http://schemas.microsoft.com/office/drawing/2014/main" id="{676970A4-5F2F-518C-5CDD-5594431FB20F}"/>
              </a:ext>
            </a:extLst>
          </p:cNvPr>
          <p:cNvSpPr txBox="1"/>
          <p:nvPr/>
        </p:nvSpPr>
        <p:spPr>
          <a:xfrm>
            <a:off x="4221456" y="1942827"/>
            <a:ext cx="2270208" cy="461665"/>
          </a:xfrm>
          <a:prstGeom prst="rect">
            <a:avLst/>
          </a:prstGeom>
          <a:solidFill>
            <a:schemeClr val="accent4">
              <a:lumMod val="40000"/>
              <a:lumOff val="60000"/>
            </a:schemeClr>
          </a:solidFill>
        </p:spPr>
        <p:txBody>
          <a:bodyPr wrap="square" rtlCol="0">
            <a:spAutoFit/>
          </a:bodyPr>
          <a:lstStyle/>
          <a:p>
            <a:pPr algn="ctr"/>
            <a:r>
              <a:rPr lang="en-GB" sz="1200" dirty="0"/>
              <a:t>Malnutrition and social unrest (riots) </a:t>
            </a:r>
          </a:p>
        </p:txBody>
      </p:sp>
      <p:sp>
        <p:nvSpPr>
          <p:cNvPr id="19" name="TextBox 18">
            <a:extLst>
              <a:ext uri="{FF2B5EF4-FFF2-40B4-BE49-F238E27FC236}">
                <a16:creationId xmlns:a16="http://schemas.microsoft.com/office/drawing/2014/main" id="{1E1B1F1D-4A87-093F-733D-4288A30B39B8}"/>
              </a:ext>
            </a:extLst>
          </p:cNvPr>
          <p:cNvSpPr txBox="1"/>
          <p:nvPr/>
        </p:nvSpPr>
        <p:spPr>
          <a:xfrm>
            <a:off x="1805365" y="2772258"/>
            <a:ext cx="2270208" cy="276999"/>
          </a:xfrm>
          <a:prstGeom prst="rect">
            <a:avLst/>
          </a:prstGeom>
          <a:solidFill>
            <a:schemeClr val="accent4">
              <a:lumMod val="40000"/>
              <a:lumOff val="60000"/>
            </a:schemeClr>
          </a:solidFill>
        </p:spPr>
        <p:txBody>
          <a:bodyPr wrap="square" rtlCol="0">
            <a:spAutoFit/>
          </a:bodyPr>
          <a:lstStyle/>
          <a:p>
            <a:pPr algn="ctr"/>
            <a:r>
              <a:rPr lang="en-GB" sz="1200" dirty="0"/>
              <a:t>Widespread famine</a:t>
            </a:r>
          </a:p>
        </p:txBody>
      </p:sp>
      <p:sp>
        <p:nvSpPr>
          <p:cNvPr id="20" name="TextBox 19">
            <a:extLst>
              <a:ext uri="{FF2B5EF4-FFF2-40B4-BE49-F238E27FC236}">
                <a16:creationId xmlns:a16="http://schemas.microsoft.com/office/drawing/2014/main" id="{44B6B0E5-A38B-9EE8-49DB-C7B33328BF26}"/>
              </a:ext>
            </a:extLst>
          </p:cNvPr>
          <p:cNvSpPr txBox="1"/>
          <p:nvPr/>
        </p:nvSpPr>
        <p:spPr>
          <a:xfrm>
            <a:off x="4221456" y="2772258"/>
            <a:ext cx="2270208" cy="461665"/>
          </a:xfrm>
          <a:prstGeom prst="rect">
            <a:avLst/>
          </a:prstGeom>
          <a:solidFill>
            <a:schemeClr val="accent4">
              <a:lumMod val="40000"/>
              <a:lumOff val="60000"/>
            </a:schemeClr>
          </a:solidFill>
        </p:spPr>
        <p:txBody>
          <a:bodyPr wrap="square" rtlCol="0">
            <a:spAutoFit/>
          </a:bodyPr>
          <a:lstStyle/>
          <a:p>
            <a:pPr algn="ctr"/>
            <a:r>
              <a:rPr lang="en-GB" sz="1200" dirty="0"/>
              <a:t>Unable to work, loss of earnings and potential death </a:t>
            </a:r>
          </a:p>
        </p:txBody>
      </p:sp>
      <p:sp>
        <p:nvSpPr>
          <p:cNvPr id="21" name="Arrow: Right 20">
            <a:extLst>
              <a:ext uri="{FF2B5EF4-FFF2-40B4-BE49-F238E27FC236}">
                <a16:creationId xmlns:a16="http://schemas.microsoft.com/office/drawing/2014/main" id="{8CFEA7A2-A399-FFE4-5589-189F3EFCE288}"/>
              </a:ext>
            </a:extLst>
          </p:cNvPr>
          <p:cNvSpPr/>
          <p:nvPr/>
        </p:nvSpPr>
        <p:spPr>
          <a:xfrm rot="20290432">
            <a:off x="1452688" y="2081327"/>
            <a:ext cx="352677" cy="114316"/>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id="{A674162D-EAAB-4F6D-2220-2BAD22189E79}"/>
              </a:ext>
            </a:extLst>
          </p:cNvPr>
          <p:cNvSpPr/>
          <p:nvPr/>
        </p:nvSpPr>
        <p:spPr>
          <a:xfrm>
            <a:off x="3871035" y="2019863"/>
            <a:ext cx="369899" cy="18735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rrow: Right 22">
            <a:extLst>
              <a:ext uri="{FF2B5EF4-FFF2-40B4-BE49-F238E27FC236}">
                <a16:creationId xmlns:a16="http://schemas.microsoft.com/office/drawing/2014/main" id="{2BDD0030-883C-6C5C-81F6-C524AAF1FA33}"/>
              </a:ext>
            </a:extLst>
          </p:cNvPr>
          <p:cNvSpPr/>
          <p:nvPr/>
        </p:nvSpPr>
        <p:spPr>
          <a:xfrm flipV="1">
            <a:off x="3995938" y="2867679"/>
            <a:ext cx="369899" cy="19727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Right 23">
            <a:extLst>
              <a:ext uri="{FF2B5EF4-FFF2-40B4-BE49-F238E27FC236}">
                <a16:creationId xmlns:a16="http://schemas.microsoft.com/office/drawing/2014/main" id="{6D14BF11-A596-376C-A65E-31C5E48D8040}"/>
              </a:ext>
            </a:extLst>
          </p:cNvPr>
          <p:cNvSpPr/>
          <p:nvPr/>
        </p:nvSpPr>
        <p:spPr>
          <a:xfrm rot="2223683">
            <a:off x="1400968" y="2643456"/>
            <a:ext cx="352677" cy="114316"/>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8F78F9DD-CFFF-FD93-8900-96343EC1BC3D}"/>
              </a:ext>
            </a:extLst>
          </p:cNvPr>
          <p:cNvSpPr txBox="1"/>
          <p:nvPr/>
        </p:nvSpPr>
        <p:spPr>
          <a:xfrm>
            <a:off x="368518" y="3947975"/>
            <a:ext cx="1142999" cy="276999"/>
          </a:xfrm>
          <a:prstGeom prst="rect">
            <a:avLst/>
          </a:prstGeom>
          <a:solidFill>
            <a:schemeClr val="accent6">
              <a:lumMod val="60000"/>
              <a:lumOff val="40000"/>
            </a:schemeClr>
          </a:solidFill>
        </p:spPr>
        <p:txBody>
          <a:bodyPr wrap="square" rtlCol="0">
            <a:spAutoFit/>
          </a:bodyPr>
          <a:lstStyle/>
          <a:p>
            <a:r>
              <a:rPr lang="en-GB" sz="1200" dirty="0"/>
              <a:t>Lack of energy</a:t>
            </a:r>
          </a:p>
        </p:txBody>
      </p:sp>
      <p:sp>
        <p:nvSpPr>
          <p:cNvPr id="26" name="TextBox 25">
            <a:extLst>
              <a:ext uri="{FF2B5EF4-FFF2-40B4-BE49-F238E27FC236}">
                <a16:creationId xmlns:a16="http://schemas.microsoft.com/office/drawing/2014/main" id="{5B147C5C-120A-BB50-0C48-20F1ADBC9FA0}"/>
              </a:ext>
            </a:extLst>
          </p:cNvPr>
          <p:cNvSpPr txBox="1"/>
          <p:nvPr/>
        </p:nvSpPr>
        <p:spPr>
          <a:xfrm>
            <a:off x="1865573" y="3683586"/>
            <a:ext cx="2190522" cy="276999"/>
          </a:xfrm>
          <a:prstGeom prst="rect">
            <a:avLst/>
          </a:prstGeom>
          <a:solidFill>
            <a:schemeClr val="accent6">
              <a:lumMod val="60000"/>
              <a:lumOff val="40000"/>
            </a:schemeClr>
          </a:solidFill>
        </p:spPr>
        <p:txBody>
          <a:bodyPr wrap="square" rtlCol="0">
            <a:spAutoFit/>
          </a:bodyPr>
          <a:lstStyle/>
          <a:p>
            <a:pPr algn="ctr"/>
            <a:r>
              <a:rPr lang="en-GB" sz="1200" dirty="0"/>
              <a:t>Not enough power for factories </a:t>
            </a:r>
          </a:p>
        </p:txBody>
      </p:sp>
      <p:sp>
        <p:nvSpPr>
          <p:cNvPr id="27" name="TextBox 26">
            <a:extLst>
              <a:ext uri="{FF2B5EF4-FFF2-40B4-BE49-F238E27FC236}">
                <a16:creationId xmlns:a16="http://schemas.microsoft.com/office/drawing/2014/main" id="{CB2F71CB-3C4D-ABC4-084E-2E304477400E}"/>
              </a:ext>
            </a:extLst>
          </p:cNvPr>
          <p:cNvSpPr txBox="1"/>
          <p:nvPr/>
        </p:nvSpPr>
        <p:spPr>
          <a:xfrm>
            <a:off x="4281664" y="3683585"/>
            <a:ext cx="2270208" cy="461665"/>
          </a:xfrm>
          <a:prstGeom prst="rect">
            <a:avLst/>
          </a:prstGeom>
          <a:solidFill>
            <a:schemeClr val="accent6">
              <a:lumMod val="60000"/>
              <a:lumOff val="40000"/>
            </a:schemeClr>
          </a:solidFill>
        </p:spPr>
        <p:txBody>
          <a:bodyPr wrap="square" rtlCol="0">
            <a:spAutoFit/>
          </a:bodyPr>
          <a:lstStyle/>
          <a:p>
            <a:pPr algn="ctr"/>
            <a:r>
              <a:rPr lang="en-GB" sz="1200" dirty="0"/>
              <a:t>Less products made= less income generated </a:t>
            </a:r>
          </a:p>
        </p:txBody>
      </p:sp>
      <p:sp>
        <p:nvSpPr>
          <p:cNvPr id="28" name="TextBox 27">
            <a:extLst>
              <a:ext uri="{FF2B5EF4-FFF2-40B4-BE49-F238E27FC236}">
                <a16:creationId xmlns:a16="http://schemas.microsoft.com/office/drawing/2014/main" id="{CD360E25-0FDE-4496-80A5-F2B5354CF4A6}"/>
              </a:ext>
            </a:extLst>
          </p:cNvPr>
          <p:cNvSpPr txBox="1"/>
          <p:nvPr/>
        </p:nvSpPr>
        <p:spPr>
          <a:xfrm>
            <a:off x="1865573" y="4513016"/>
            <a:ext cx="2270208" cy="276999"/>
          </a:xfrm>
          <a:prstGeom prst="rect">
            <a:avLst/>
          </a:prstGeom>
          <a:solidFill>
            <a:schemeClr val="accent6">
              <a:lumMod val="60000"/>
              <a:lumOff val="40000"/>
            </a:schemeClr>
          </a:solidFill>
        </p:spPr>
        <p:txBody>
          <a:bodyPr wrap="square" rtlCol="0">
            <a:spAutoFit/>
          </a:bodyPr>
          <a:lstStyle/>
          <a:p>
            <a:pPr algn="ctr"/>
            <a:r>
              <a:rPr lang="en-GB" sz="1200" dirty="0"/>
              <a:t>Less electricity for homes</a:t>
            </a:r>
          </a:p>
        </p:txBody>
      </p:sp>
      <p:sp>
        <p:nvSpPr>
          <p:cNvPr id="29" name="TextBox 28">
            <a:extLst>
              <a:ext uri="{FF2B5EF4-FFF2-40B4-BE49-F238E27FC236}">
                <a16:creationId xmlns:a16="http://schemas.microsoft.com/office/drawing/2014/main" id="{14FD0CC3-A710-0E34-0355-C76AD62EE5E0}"/>
              </a:ext>
            </a:extLst>
          </p:cNvPr>
          <p:cNvSpPr txBox="1"/>
          <p:nvPr/>
        </p:nvSpPr>
        <p:spPr>
          <a:xfrm>
            <a:off x="4281664" y="4513016"/>
            <a:ext cx="2270208" cy="461665"/>
          </a:xfrm>
          <a:prstGeom prst="rect">
            <a:avLst/>
          </a:prstGeom>
          <a:solidFill>
            <a:schemeClr val="accent6">
              <a:lumMod val="60000"/>
              <a:lumOff val="40000"/>
            </a:schemeClr>
          </a:solidFill>
        </p:spPr>
        <p:txBody>
          <a:bodyPr wrap="square" rtlCol="0">
            <a:spAutoFit/>
          </a:bodyPr>
          <a:lstStyle/>
          <a:p>
            <a:pPr algn="ctr"/>
            <a:r>
              <a:rPr lang="en-GB" sz="1200" dirty="0"/>
              <a:t>Health problems caused by a lack of heating or cooling in houses </a:t>
            </a:r>
          </a:p>
        </p:txBody>
      </p:sp>
      <p:sp>
        <p:nvSpPr>
          <p:cNvPr id="30" name="Arrow: Right 29">
            <a:extLst>
              <a:ext uri="{FF2B5EF4-FFF2-40B4-BE49-F238E27FC236}">
                <a16:creationId xmlns:a16="http://schemas.microsoft.com/office/drawing/2014/main" id="{FAD34BEB-FB48-FC23-D563-53EF7188ED98}"/>
              </a:ext>
            </a:extLst>
          </p:cNvPr>
          <p:cNvSpPr/>
          <p:nvPr/>
        </p:nvSpPr>
        <p:spPr>
          <a:xfrm rot="20290432">
            <a:off x="1512896" y="3822085"/>
            <a:ext cx="352677" cy="114316"/>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Arrow: Right 30">
            <a:extLst>
              <a:ext uri="{FF2B5EF4-FFF2-40B4-BE49-F238E27FC236}">
                <a16:creationId xmlns:a16="http://schemas.microsoft.com/office/drawing/2014/main" id="{D85AEA78-83D8-E975-EAF6-56E31AF37654}"/>
              </a:ext>
            </a:extLst>
          </p:cNvPr>
          <p:cNvSpPr/>
          <p:nvPr/>
        </p:nvSpPr>
        <p:spPr>
          <a:xfrm>
            <a:off x="3995937" y="3842915"/>
            <a:ext cx="369899" cy="187354"/>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Arrow: Right 31">
            <a:extLst>
              <a:ext uri="{FF2B5EF4-FFF2-40B4-BE49-F238E27FC236}">
                <a16:creationId xmlns:a16="http://schemas.microsoft.com/office/drawing/2014/main" id="{7B66E6CD-9F91-AE4C-D3D5-DD0F3AE9C813}"/>
              </a:ext>
            </a:extLst>
          </p:cNvPr>
          <p:cNvSpPr/>
          <p:nvPr/>
        </p:nvSpPr>
        <p:spPr>
          <a:xfrm flipV="1">
            <a:off x="3911765" y="4559882"/>
            <a:ext cx="369899" cy="197275"/>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rrow: Right 32">
            <a:extLst>
              <a:ext uri="{FF2B5EF4-FFF2-40B4-BE49-F238E27FC236}">
                <a16:creationId xmlns:a16="http://schemas.microsoft.com/office/drawing/2014/main" id="{5A67CA06-1D08-8608-7FF8-AF3D3990527A}"/>
              </a:ext>
            </a:extLst>
          </p:cNvPr>
          <p:cNvSpPr/>
          <p:nvPr/>
        </p:nvSpPr>
        <p:spPr>
          <a:xfrm rot="2223683">
            <a:off x="1461176" y="4384214"/>
            <a:ext cx="352677" cy="114316"/>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938304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C Question 3 – The challenge of resource management  -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174408117"/>
              </p:ext>
            </p:extLst>
          </p:nvPr>
        </p:nvGraphicFramePr>
        <p:xfrm>
          <a:off x="253562" y="988517"/>
          <a:ext cx="6350876" cy="4198967"/>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33083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Traditionally where did  the UK get most of its energy supply?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3909807745"/>
                  </a:ext>
                </a:extLst>
              </a:tr>
              <a:tr h="29350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TWO reasons for the decline in traditional energy supplies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4038026371"/>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What is fracking?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an advantage and disadvantage of fracking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Name THREE types of renewable energy</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47567626"/>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40</a:t>
            </a:fld>
            <a:endParaRPr lang="en-GB"/>
          </a:p>
        </p:txBody>
      </p:sp>
    </p:spTree>
    <p:extLst>
      <p:ext uri="{BB962C8B-B14F-4D97-AF65-F5344CB8AC3E}">
        <p14:creationId xmlns:p14="http://schemas.microsoft.com/office/powerpoint/2010/main" val="9209887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90E842-67B7-56A3-3F86-08BFC899B3CA}"/>
              </a:ext>
            </a:extLst>
          </p:cNvPr>
          <p:cNvPicPr>
            <a:picLocks noChangeAspect="1"/>
          </p:cNvPicPr>
          <p:nvPr/>
        </p:nvPicPr>
        <p:blipFill>
          <a:blip r:embed="rId2"/>
          <a:stretch>
            <a:fillRect/>
          </a:stretch>
        </p:blipFill>
        <p:spPr>
          <a:xfrm>
            <a:off x="947618" y="484337"/>
            <a:ext cx="4301275" cy="3284082"/>
          </a:xfrm>
          <a:prstGeom prst="rect">
            <a:avLst/>
          </a:prstGeom>
        </p:spPr>
      </p:pic>
      <p:sp>
        <p:nvSpPr>
          <p:cNvPr id="2" name="Footer Placeholder 1">
            <a:extLst>
              <a:ext uri="{FF2B5EF4-FFF2-40B4-BE49-F238E27FC236}">
                <a16:creationId xmlns:a16="http://schemas.microsoft.com/office/drawing/2014/main" id="{7C2A62FC-2598-FF78-4FC8-36891B68D5C2}"/>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78CD8C5E-5C5B-9D40-EC70-1499089EBC3A}"/>
              </a:ext>
            </a:extLst>
          </p:cNvPr>
          <p:cNvSpPr>
            <a:spLocks noGrp="1"/>
          </p:cNvSpPr>
          <p:nvPr>
            <p:ph type="sldNum" sz="quarter" idx="12"/>
          </p:nvPr>
        </p:nvSpPr>
        <p:spPr/>
        <p:txBody>
          <a:bodyPr/>
          <a:lstStyle/>
          <a:p>
            <a:fld id="{3DE4CC19-DBB9-436A-8E3E-053586E9C4B7}" type="slidenum">
              <a:rPr lang="en-GB" smtClean="0"/>
              <a:t>41</a:t>
            </a:fld>
            <a:endParaRPr lang="en-GB"/>
          </a:p>
        </p:txBody>
      </p:sp>
      <p:sp>
        <p:nvSpPr>
          <p:cNvPr id="5" name="TextBox 4">
            <a:extLst>
              <a:ext uri="{FF2B5EF4-FFF2-40B4-BE49-F238E27FC236}">
                <a16:creationId xmlns:a16="http://schemas.microsoft.com/office/drawing/2014/main" id="{B35CF4D8-5FDE-1370-359E-9D45BEC81FCA}"/>
              </a:ext>
            </a:extLst>
          </p:cNvPr>
          <p:cNvSpPr txBox="1"/>
          <p:nvPr/>
        </p:nvSpPr>
        <p:spPr>
          <a:xfrm>
            <a:off x="216428" y="3672975"/>
            <a:ext cx="6425144" cy="5816977"/>
          </a:xfrm>
          <a:prstGeom prst="rect">
            <a:avLst/>
          </a:prstGeom>
          <a:noFill/>
        </p:spPr>
        <p:txBody>
          <a:bodyPr wrap="square">
            <a:spAutoFit/>
          </a:bodyPr>
          <a:lstStyle/>
          <a:p>
            <a:r>
              <a:rPr lang="en-GB" sz="1200" b="1" dirty="0">
                <a:solidFill>
                  <a:srgbClr val="00B0F0"/>
                </a:solidFill>
              </a:rPr>
              <a:t>Using Figure 10 </a:t>
            </a:r>
            <a:r>
              <a:rPr lang="en-GB" sz="1200" b="1" dirty="0"/>
              <a:t>and your own understanding box , discuss the issues arising from the UK’s changing energy mix. [6 marks]</a:t>
            </a:r>
          </a:p>
          <a:p>
            <a:endParaRPr lang="en-GB" sz="1200" b="1" dirty="0"/>
          </a:p>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a:p>
            <a:pPr>
              <a:lnSpc>
                <a:spcPct val="150000"/>
              </a:lnSpc>
            </a:pPr>
            <a:endParaRPr lang="en-GB" sz="1200" dirty="0"/>
          </a:p>
          <a:p>
            <a:pPr>
              <a:lnSpc>
                <a:spcPct val="150000"/>
              </a:lnSpc>
            </a:pPr>
            <a:endParaRPr lang="en-GB" sz="1200" dirty="0"/>
          </a:p>
          <a:p>
            <a:endParaRPr lang="en-GB" sz="1200" b="1" dirty="0"/>
          </a:p>
        </p:txBody>
      </p:sp>
      <p:sp>
        <p:nvSpPr>
          <p:cNvPr id="8" name="TextBox 7">
            <a:extLst>
              <a:ext uri="{FF2B5EF4-FFF2-40B4-BE49-F238E27FC236}">
                <a16:creationId xmlns:a16="http://schemas.microsoft.com/office/drawing/2014/main" id="{42C32575-1F6F-D64A-2479-E54822473AEA}"/>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longer answers </a:t>
            </a:r>
          </a:p>
        </p:txBody>
      </p:sp>
      <p:sp>
        <p:nvSpPr>
          <p:cNvPr id="9" name="Arrow: Right 8">
            <a:extLst>
              <a:ext uri="{FF2B5EF4-FFF2-40B4-BE49-F238E27FC236}">
                <a16:creationId xmlns:a16="http://schemas.microsoft.com/office/drawing/2014/main" id="{8CB40C48-F67C-BBB2-B19C-A8E2ED87299E}"/>
              </a:ext>
            </a:extLst>
          </p:cNvPr>
          <p:cNvSpPr/>
          <p:nvPr/>
        </p:nvSpPr>
        <p:spPr>
          <a:xfrm rot="9935168">
            <a:off x="3404505" y="1926810"/>
            <a:ext cx="2287142" cy="9241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BB95830-35CC-9EB9-8DA0-446EC39A3A08}"/>
              </a:ext>
            </a:extLst>
          </p:cNvPr>
          <p:cNvSpPr txBox="1"/>
          <p:nvPr/>
        </p:nvSpPr>
        <p:spPr>
          <a:xfrm>
            <a:off x="5600701" y="797530"/>
            <a:ext cx="1026584" cy="1107996"/>
          </a:xfrm>
          <a:prstGeom prst="rect">
            <a:avLst/>
          </a:prstGeom>
          <a:noFill/>
        </p:spPr>
        <p:txBody>
          <a:bodyPr wrap="square" rtlCol="0">
            <a:spAutoFit/>
          </a:bodyPr>
          <a:lstStyle/>
          <a:p>
            <a:r>
              <a:rPr lang="en-GB" sz="1100" dirty="0">
                <a:solidFill>
                  <a:srgbClr val="FF0000"/>
                </a:solidFill>
              </a:rPr>
              <a:t>Nuclear waste is expensive to dispose of =  energy is more expensive to buy </a:t>
            </a:r>
          </a:p>
        </p:txBody>
      </p:sp>
      <p:sp>
        <p:nvSpPr>
          <p:cNvPr id="11" name="Arrow: Right 10">
            <a:extLst>
              <a:ext uri="{FF2B5EF4-FFF2-40B4-BE49-F238E27FC236}">
                <a16:creationId xmlns:a16="http://schemas.microsoft.com/office/drawing/2014/main" id="{7954B3D9-D72C-66C5-2330-D6A91A2F43D5}"/>
              </a:ext>
            </a:extLst>
          </p:cNvPr>
          <p:cNvSpPr/>
          <p:nvPr/>
        </p:nvSpPr>
        <p:spPr>
          <a:xfrm rot="9935168" flipV="1">
            <a:off x="4087362" y="2529928"/>
            <a:ext cx="1769781" cy="8879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3E38887C-0E45-35E0-81F3-357B5DC55379}"/>
              </a:ext>
            </a:extLst>
          </p:cNvPr>
          <p:cNvSpPr txBox="1"/>
          <p:nvPr/>
        </p:nvSpPr>
        <p:spPr>
          <a:xfrm>
            <a:off x="5831416" y="2150614"/>
            <a:ext cx="1026584" cy="1277273"/>
          </a:xfrm>
          <a:prstGeom prst="rect">
            <a:avLst/>
          </a:prstGeom>
          <a:noFill/>
        </p:spPr>
        <p:txBody>
          <a:bodyPr wrap="square" rtlCol="0">
            <a:spAutoFit/>
          </a:bodyPr>
          <a:lstStyle/>
          <a:p>
            <a:r>
              <a:rPr lang="en-GB" sz="1100" dirty="0">
                <a:solidFill>
                  <a:srgbClr val="FF0000"/>
                </a:solidFill>
              </a:rPr>
              <a:t>Renewable energy = unreliable and expensive to build = energy is more expensive </a:t>
            </a:r>
          </a:p>
        </p:txBody>
      </p:sp>
      <p:sp>
        <p:nvSpPr>
          <p:cNvPr id="13" name="Arrow: Right 12">
            <a:extLst>
              <a:ext uri="{FF2B5EF4-FFF2-40B4-BE49-F238E27FC236}">
                <a16:creationId xmlns:a16="http://schemas.microsoft.com/office/drawing/2014/main" id="{B49A70AD-84C0-5A66-6D4B-13CF453FDD8E}"/>
              </a:ext>
            </a:extLst>
          </p:cNvPr>
          <p:cNvSpPr/>
          <p:nvPr/>
        </p:nvSpPr>
        <p:spPr>
          <a:xfrm rot="168934">
            <a:off x="868330" y="1687662"/>
            <a:ext cx="1963561" cy="14024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AACE7A09-DA5D-CF92-1152-5ABE01F291AC}"/>
              </a:ext>
            </a:extLst>
          </p:cNvPr>
          <p:cNvSpPr txBox="1"/>
          <p:nvPr/>
        </p:nvSpPr>
        <p:spPr>
          <a:xfrm>
            <a:off x="82518" y="1136835"/>
            <a:ext cx="1026584" cy="1277273"/>
          </a:xfrm>
          <a:prstGeom prst="rect">
            <a:avLst/>
          </a:prstGeom>
          <a:noFill/>
        </p:spPr>
        <p:txBody>
          <a:bodyPr wrap="square" rtlCol="0">
            <a:spAutoFit/>
          </a:bodyPr>
          <a:lstStyle/>
          <a:p>
            <a:r>
              <a:rPr lang="en-GB" sz="1100" dirty="0">
                <a:solidFill>
                  <a:srgbClr val="FF0000"/>
                </a:solidFill>
              </a:rPr>
              <a:t>Releases methane= greenhouse gas= contribute to climate change </a:t>
            </a:r>
          </a:p>
        </p:txBody>
      </p:sp>
      <p:sp>
        <p:nvSpPr>
          <p:cNvPr id="15" name="TextBox 14">
            <a:extLst>
              <a:ext uri="{FF2B5EF4-FFF2-40B4-BE49-F238E27FC236}">
                <a16:creationId xmlns:a16="http://schemas.microsoft.com/office/drawing/2014/main" id="{4F6BA78D-B7F8-7BD8-8A79-A97D5EBC62B5}"/>
              </a:ext>
            </a:extLst>
          </p:cNvPr>
          <p:cNvSpPr txBox="1"/>
          <p:nvPr/>
        </p:nvSpPr>
        <p:spPr>
          <a:xfrm>
            <a:off x="38430" y="3365765"/>
            <a:ext cx="1655280" cy="369332"/>
          </a:xfrm>
          <a:prstGeom prst="rect">
            <a:avLst/>
          </a:prstGeom>
          <a:noFill/>
        </p:spPr>
        <p:txBody>
          <a:bodyPr wrap="square" rtlCol="0">
            <a:spAutoFit/>
          </a:bodyPr>
          <a:lstStyle/>
          <a:p>
            <a:r>
              <a:rPr lang="en-GB" sz="900" dirty="0">
                <a:solidFill>
                  <a:srgbClr val="00B0F0"/>
                </a:solidFill>
              </a:rPr>
              <a:t>Remember to quote data from the figure </a:t>
            </a:r>
          </a:p>
        </p:txBody>
      </p:sp>
    </p:spTree>
    <p:extLst>
      <p:ext uri="{BB962C8B-B14F-4D97-AF65-F5344CB8AC3E}">
        <p14:creationId xmlns:p14="http://schemas.microsoft.com/office/powerpoint/2010/main" val="13645501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FE6E6E1-1BA5-B6AE-D80A-A47A35E3E6DE}"/>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7060CB8D-E45F-EE71-10E6-837F52631F9D}"/>
              </a:ext>
            </a:extLst>
          </p:cNvPr>
          <p:cNvSpPr>
            <a:spLocks noGrp="1"/>
          </p:cNvSpPr>
          <p:nvPr>
            <p:ph type="sldNum" sz="quarter" idx="12"/>
          </p:nvPr>
        </p:nvSpPr>
        <p:spPr/>
        <p:txBody>
          <a:bodyPr/>
          <a:lstStyle/>
          <a:p>
            <a:fld id="{3DE4CC19-DBB9-436A-8E3E-053586E9C4B7}" type="slidenum">
              <a:rPr lang="en-GB" smtClean="0"/>
              <a:t>42</a:t>
            </a:fld>
            <a:endParaRPr lang="en-GB"/>
          </a:p>
        </p:txBody>
      </p:sp>
      <p:pic>
        <p:nvPicPr>
          <p:cNvPr id="5" name="Picture 4">
            <a:extLst>
              <a:ext uri="{FF2B5EF4-FFF2-40B4-BE49-F238E27FC236}">
                <a16:creationId xmlns:a16="http://schemas.microsoft.com/office/drawing/2014/main" id="{B7EA8E69-8DBE-F94C-5949-9078A303E8A6}"/>
              </a:ext>
            </a:extLst>
          </p:cNvPr>
          <p:cNvPicPr>
            <a:picLocks noChangeAspect="1"/>
          </p:cNvPicPr>
          <p:nvPr/>
        </p:nvPicPr>
        <p:blipFill>
          <a:blip r:embed="rId2"/>
          <a:stretch>
            <a:fillRect/>
          </a:stretch>
        </p:blipFill>
        <p:spPr>
          <a:xfrm>
            <a:off x="833367" y="3341871"/>
            <a:ext cx="5191266" cy="1125146"/>
          </a:xfrm>
          <a:prstGeom prst="rect">
            <a:avLst/>
          </a:prstGeom>
        </p:spPr>
      </p:pic>
      <p:pic>
        <p:nvPicPr>
          <p:cNvPr id="7" name="Picture 6">
            <a:extLst>
              <a:ext uri="{FF2B5EF4-FFF2-40B4-BE49-F238E27FC236}">
                <a16:creationId xmlns:a16="http://schemas.microsoft.com/office/drawing/2014/main" id="{50B40AA7-8AFA-6BD7-36D7-F5A68078B2E1}"/>
              </a:ext>
            </a:extLst>
          </p:cNvPr>
          <p:cNvPicPr>
            <a:picLocks noChangeAspect="1"/>
          </p:cNvPicPr>
          <p:nvPr/>
        </p:nvPicPr>
        <p:blipFill>
          <a:blip r:embed="rId3"/>
          <a:stretch>
            <a:fillRect/>
          </a:stretch>
        </p:blipFill>
        <p:spPr>
          <a:xfrm>
            <a:off x="751567" y="858580"/>
            <a:ext cx="2409073" cy="2034897"/>
          </a:xfrm>
          <a:prstGeom prst="rect">
            <a:avLst/>
          </a:prstGeom>
        </p:spPr>
      </p:pic>
      <p:pic>
        <p:nvPicPr>
          <p:cNvPr id="9" name="Picture 8">
            <a:extLst>
              <a:ext uri="{FF2B5EF4-FFF2-40B4-BE49-F238E27FC236}">
                <a16:creationId xmlns:a16="http://schemas.microsoft.com/office/drawing/2014/main" id="{093E4A1E-E6A2-4D8F-AFFC-3CAA25CE800D}"/>
              </a:ext>
            </a:extLst>
          </p:cNvPr>
          <p:cNvPicPr>
            <a:picLocks noChangeAspect="1"/>
          </p:cNvPicPr>
          <p:nvPr/>
        </p:nvPicPr>
        <p:blipFill>
          <a:blip r:embed="rId4"/>
          <a:stretch>
            <a:fillRect/>
          </a:stretch>
        </p:blipFill>
        <p:spPr>
          <a:xfrm>
            <a:off x="4586288" y="484338"/>
            <a:ext cx="1520145" cy="2030684"/>
          </a:xfrm>
          <a:prstGeom prst="rect">
            <a:avLst/>
          </a:prstGeom>
        </p:spPr>
      </p:pic>
      <p:sp>
        <p:nvSpPr>
          <p:cNvPr id="11" name="TextBox 10">
            <a:extLst>
              <a:ext uri="{FF2B5EF4-FFF2-40B4-BE49-F238E27FC236}">
                <a16:creationId xmlns:a16="http://schemas.microsoft.com/office/drawing/2014/main" id="{8D6AA59C-1ACA-9AEB-BE77-4D604194BB7B}"/>
              </a:ext>
            </a:extLst>
          </p:cNvPr>
          <p:cNvSpPr txBox="1"/>
          <p:nvPr/>
        </p:nvSpPr>
        <p:spPr>
          <a:xfrm>
            <a:off x="270809" y="4238659"/>
            <a:ext cx="6465840" cy="5049716"/>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a:p>
            <a:pPr>
              <a:lnSpc>
                <a:spcPct val="150000"/>
              </a:lnSpc>
            </a:pPr>
            <a:endParaRPr lang="en-GB" sz="1200" dirty="0"/>
          </a:p>
          <a:p>
            <a:pPr>
              <a:lnSpc>
                <a:spcPct val="150000"/>
              </a:lnSpc>
            </a:pPr>
            <a:endParaRPr lang="en-GB" sz="1200" dirty="0"/>
          </a:p>
        </p:txBody>
      </p:sp>
      <p:sp>
        <p:nvSpPr>
          <p:cNvPr id="12" name="TextBox 11">
            <a:extLst>
              <a:ext uri="{FF2B5EF4-FFF2-40B4-BE49-F238E27FC236}">
                <a16:creationId xmlns:a16="http://schemas.microsoft.com/office/drawing/2014/main" id="{70C7FA87-DF0A-5E44-5EDC-E3C17F8517DB}"/>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longer answers </a:t>
            </a:r>
          </a:p>
        </p:txBody>
      </p:sp>
    </p:spTree>
    <p:extLst>
      <p:ext uri="{BB962C8B-B14F-4D97-AF65-F5344CB8AC3E}">
        <p14:creationId xmlns:p14="http://schemas.microsoft.com/office/powerpoint/2010/main" val="19186830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FF8F5ED-15EE-729B-01B5-7FF5786DCF1F}"/>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50E505B8-BF0B-39F3-EB6C-80172F57205D}"/>
              </a:ext>
            </a:extLst>
          </p:cNvPr>
          <p:cNvSpPr>
            <a:spLocks noGrp="1"/>
          </p:cNvSpPr>
          <p:nvPr>
            <p:ph type="sldNum" sz="quarter" idx="12"/>
          </p:nvPr>
        </p:nvSpPr>
        <p:spPr/>
        <p:txBody>
          <a:bodyPr/>
          <a:lstStyle/>
          <a:p>
            <a:fld id="{3DE4CC19-DBB9-436A-8E3E-053586E9C4B7}" type="slidenum">
              <a:rPr lang="en-GB" smtClean="0"/>
              <a:t>43</a:t>
            </a:fld>
            <a:endParaRPr lang="en-GB"/>
          </a:p>
        </p:txBody>
      </p:sp>
      <p:pic>
        <p:nvPicPr>
          <p:cNvPr id="5" name="Picture 4">
            <a:extLst>
              <a:ext uri="{FF2B5EF4-FFF2-40B4-BE49-F238E27FC236}">
                <a16:creationId xmlns:a16="http://schemas.microsoft.com/office/drawing/2014/main" id="{579FD353-23FA-E276-AD11-3485D79C022C}"/>
              </a:ext>
            </a:extLst>
          </p:cNvPr>
          <p:cNvPicPr>
            <a:picLocks noChangeAspect="1"/>
          </p:cNvPicPr>
          <p:nvPr/>
        </p:nvPicPr>
        <p:blipFill>
          <a:blip r:embed="rId2"/>
          <a:stretch>
            <a:fillRect/>
          </a:stretch>
        </p:blipFill>
        <p:spPr>
          <a:xfrm>
            <a:off x="1701573" y="3490368"/>
            <a:ext cx="3629025" cy="752475"/>
          </a:xfrm>
          <a:prstGeom prst="rect">
            <a:avLst/>
          </a:prstGeom>
        </p:spPr>
      </p:pic>
      <p:pic>
        <p:nvPicPr>
          <p:cNvPr id="7" name="Picture 6">
            <a:extLst>
              <a:ext uri="{FF2B5EF4-FFF2-40B4-BE49-F238E27FC236}">
                <a16:creationId xmlns:a16="http://schemas.microsoft.com/office/drawing/2014/main" id="{F92382A8-CD04-7824-DDBC-D5FA8175FED3}"/>
              </a:ext>
            </a:extLst>
          </p:cNvPr>
          <p:cNvPicPr>
            <a:picLocks noChangeAspect="1"/>
          </p:cNvPicPr>
          <p:nvPr/>
        </p:nvPicPr>
        <p:blipFill>
          <a:blip r:embed="rId3"/>
          <a:stretch>
            <a:fillRect/>
          </a:stretch>
        </p:blipFill>
        <p:spPr>
          <a:xfrm>
            <a:off x="269348" y="974891"/>
            <a:ext cx="3440468" cy="2338388"/>
          </a:xfrm>
          <a:prstGeom prst="rect">
            <a:avLst/>
          </a:prstGeom>
        </p:spPr>
      </p:pic>
      <p:pic>
        <p:nvPicPr>
          <p:cNvPr id="9" name="Picture 8">
            <a:extLst>
              <a:ext uri="{FF2B5EF4-FFF2-40B4-BE49-F238E27FC236}">
                <a16:creationId xmlns:a16="http://schemas.microsoft.com/office/drawing/2014/main" id="{B1775A7D-0BA3-F591-2E4A-1B449847E14F}"/>
              </a:ext>
            </a:extLst>
          </p:cNvPr>
          <p:cNvPicPr>
            <a:picLocks noChangeAspect="1"/>
          </p:cNvPicPr>
          <p:nvPr/>
        </p:nvPicPr>
        <p:blipFill>
          <a:blip r:embed="rId4"/>
          <a:stretch>
            <a:fillRect/>
          </a:stretch>
        </p:blipFill>
        <p:spPr>
          <a:xfrm>
            <a:off x="3606061" y="733975"/>
            <a:ext cx="2967451" cy="2579304"/>
          </a:xfrm>
          <a:prstGeom prst="rect">
            <a:avLst/>
          </a:prstGeom>
        </p:spPr>
      </p:pic>
      <p:sp>
        <p:nvSpPr>
          <p:cNvPr id="10" name="TextBox 9">
            <a:extLst>
              <a:ext uri="{FF2B5EF4-FFF2-40B4-BE49-F238E27FC236}">
                <a16:creationId xmlns:a16="http://schemas.microsoft.com/office/drawing/2014/main" id="{BB93DEFF-1604-CF67-A26E-9011866CDA0F}"/>
              </a:ext>
            </a:extLst>
          </p:cNvPr>
          <p:cNvSpPr txBox="1"/>
          <p:nvPr/>
        </p:nvSpPr>
        <p:spPr>
          <a:xfrm>
            <a:off x="270809" y="4238659"/>
            <a:ext cx="6465840" cy="5049716"/>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a:p>
            <a:pPr>
              <a:lnSpc>
                <a:spcPct val="150000"/>
              </a:lnSpc>
            </a:pPr>
            <a:endParaRPr lang="en-GB" sz="1200" dirty="0"/>
          </a:p>
          <a:p>
            <a:pPr>
              <a:lnSpc>
                <a:spcPct val="150000"/>
              </a:lnSpc>
            </a:pPr>
            <a:endParaRPr lang="en-GB" sz="1200" dirty="0"/>
          </a:p>
        </p:txBody>
      </p:sp>
    </p:spTree>
    <p:extLst>
      <p:ext uri="{BB962C8B-B14F-4D97-AF65-F5344CB8AC3E}">
        <p14:creationId xmlns:p14="http://schemas.microsoft.com/office/powerpoint/2010/main" val="25274070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7699C4-C607-429A-B212-00A8C97CA366}"/>
              </a:ext>
            </a:extLst>
          </p:cNvPr>
          <p:cNvSpPr txBox="1"/>
          <p:nvPr/>
        </p:nvSpPr>
        <p:spPr>
          <a:xfrm>
            <a:off x="339856" y="182031"/>
            <a:ext cx="5280916" cy="830997"/>
          </a:xfrm>
          <a:prstGeom prst="rect">
            <a:avLst/>
          </a:prstGeom>
          <a:noFill/>
        </p:spPr>
        <p:txBody>
          <a:bodyPr wrap="square" rtlCol="0">
            <a:spAutoFit/>
          </a:bodyPr>
          <a:lstStyle/>
          <a:p>
            <a:r>
              <a:rPr lang="en-GB" sz="1200" b="1" u="sng" dirty="0"/>
              <a:t>Section C Question 4 – Food- Quiz Questions</a:t>
            </a:r>
          </a:p>
          <a:p>
            <a:endParaRPr lang="en-GB" sz="1200" b="1" u="sng" dirty="0"/>
          </a:p>
          <a:p>
            <a:endParaRPr lang="en-GB" sz="1200" b="1" u="sng" dirty="0"/>
          </a:p>
          <a:p>
            <a:endParaRPr lang="en-GB" sz="1200" b="1" u="sng" dirty="0"/>
          </a:p>
        </p:txBody>
      </p:sp>
      <p:sp>
        <p:nvSpPr>
          <p:cNvPr id="2" name="Footer Placeholder 1">
            <a:extLst>
              <a:ext uri="{FF2B5EF4-FFF2-40B4-BE49-F238E27FC236}">
                <a16:creationId xmlns:a16="http://schemas.microsoft.com/office/drawing/2014/main" id="{2A15CBCB-70AC-4624-A5F5-F02701159723}"/>
              </a:ext>
            </a:extLst>
          </p:cNvPr>
          <p:cNvSpPr>
            <a:spLocks noGrp="1"/>
          </p:cNvSpPr>
          <p:nvPr>
            <p:ph type="ftr" sz="quarter" idx="11"/>
          </p:nvPr>
        </p:nvSpPr>
        <p:spPr/>
        <p:txBody>
          <a:bodyPr/>
          <a:lstStyle/>
          <a:p>
            <a:r>
              <a:rPr lang="en-GB"/>
              <a:t>Mrs Mayo 2023 </a:t>
            </a:r>
          </a:p>
        </p:txBody>
      </p:sp>
      <p:graphicFrame>
        <p:nvGraphicFramePr>
          <p:cNvPr id="3" name="Table 2">
            <a:extLst>
              <a:ext uri="{FF2B5EF4-FFF2-40B4-BE49-F238E27FC236}">
                <a16:creationId xmlns:a16="http://schemas.microsoft.com/office/drawing/2014/main" id="{DB4A2622-69A2-4CCA-AD6C-6FC18F6C1127}"/>
              </a:ext>
            </a:extLst>
          </p:cNvPr>
          <p:cNvGraphicFramePr>
            <a:graphicFrameLocks noGrp="1"/>
          </p:cNvGraphicFramePr>
          <p:nvPr>
            <p:extLst>
              <p:ext uri="{D42A27DB-BD31-4B8C-83A1-F6EECF244321}">
                <p14:modId xmlns:p14="http://schemas.microsoft.com/office/powerpoint/2010/main" val="3861992541"/>
              </p:ext>
            </p:extLst>
          </p:nvPr>
        </p:nvGraphicFramePr>
        <p:xfrm>
          <a:off x="339856" y="763677"/>
          <a:ext cx="6350876" cy="6992816"/>
        </p:xfrm>
        <a:graphic>
          <a:graphicData uri="http://schemas.openxmlformats.org/drawingml/2006/table">
            <a:tbl>
              <a:tblPr firstRow="1" bandRow="1">
                <a:tableStyleId>{616DA210-FB5B-4158-B5E0-FEB733F419BA}</a:tableStyleId>
              </a:tblPr>
              <a:tblGrid>
                <a:gridCol w="1563592">
                  <a:extLst>
                    <a:ext uri="{9D8B030D-6E8A-4147-A177-3AD203B41FA5}">
                      <a16:colId xmlns:a16="http://schemas.microsoft.com/office/drawing/2014/main" val="1118497083"/>
                    </a:ext>
                  </a:extLst>
                </a:gridCol>
                <a:gridCol w="4787284">
                  <a:extLst>
                    <a:ext uri="{9D8B030D-6E8A-4147-A177-3AD203B41FA5}">
                      <a16:colId xmlns:a16="http://schemas.microsoft.com/office/drawing/2014/main" val="3970819649"/>
                    </a:ext>
                  </a:extLst>
                </a:gridCol>
              </a:tblGrid>
              <a:tr h="229773">
                <a:tc>
                  <a:txBody>
                    <a:bodyPr/>
                    <a:lstStyle/>
                    <a:p>
                      <a:pPr>
                        <a:spcAft>
                          <a:spcPts val="0"/>
                        </a:spcAft>
                        <a:buFontTx/>
                        <a:buNone/>
                      </a:pPr>
                      <a:r>
                        <a:rPr lang="en-GB" sz="1200" dirty="0"/>
                        <a:t>Question </a:t>
                      </a:r>
                    </a:p>
                  </a:txBody>
                  <a:tcPr/>
                </a:tc>
                <a:tc>
                  <a:txBody>
                    <a:bodyPr/>
                    <a:lstStyle/>
                    <a:p>
                      <a:pPr>
                        <a:spcAft>
                          <a:spcPts val="0"/>
                        </a:spcAft>
                        <a:buFontTx/>
                        <a:buNone/>
                      </a:pPr>
                      <a:r>
                        <a:rPr lang="en-GB" sz="1200" dirty="0"/>
                        <a:t>Answer </a:t>
                      </a:r>
                    </a:p>
                  </a:txBody>
                  <a:tcPr/>
                </a:tc>
                <a:extLst>
                  <a:ext uri="{0D108BD9-81ED-4DB2-BD59-A6C34878D82A}">
                    <a16:rowId xmlns:a16="http://schemas.microsoft.com/office/drawing/2014/main" val="1015868703"/>
                  </a:ext>
                </a:extLst>
              </a:tr>
              <a:tr h="404553">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TWO physical causes of food insecurity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spcAft>
                          <a:spcPts val="0"/>
                        </a:spcAft>
                        <a:buFontTx/>
                        <a:buNone/>
                      </a:pPr>
                      <a:endParaRPr lang="en-GB" sz="1200" dirty="0"/>
                    </a:p>
                  </a:txBody>
                  <a:tcPr/>
                </a:tc>
                <a:extLst>
                  <a:ext uri="{0D108BD9-81ED-4DB2-BD59-A6C34878D82A}">
                    <a16:rowId xmlns:a16="http://schemas.microsoft.com/office/drawing/2014/main" val="3909807745"/>
                  </a:ext>
                </a:extLst>
              </a:tr>
              <a:tr h="29350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TWO human  causes of food insecurity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spcAft>
                          <a:spcPts val="0"/>
                        </a:spcAft>
                        <a:buFontTx/>
                        <a:buNone/>
                      </a:pPr>
                      <a:endParaRPr lang="en-GB" sz="1200" dirty="0"/>
                    </a:p>
                  </a:txBody>
                  <a:tcPr/>
                </a:tc>
                <a:extLst>
                  <a:ext uri="{0D108BD9-81ED-4DB2-BD59-A6C34878D82A}">
                    <a16:rowId xmlns:a16="http://schemas.microsoft.com/office/drawing/2014/main" val="4038026371"/>
                  </a:ext>
                </a:extLst>
              </a:tr>
              <a:tr h="293502">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THREE impacts of food insecurity </a:t>
                      </a: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0"/>
                        </a:spcAft>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spcAft>
                          <a:spcPts val="0"/>
                        </a:spcAft>
                        <a:buFontTx/>
                        <a:buNone/>
                      </a:pPr>
                      <a:endParaRPr lang="en-GB" sz="1200" dirty="0"/>
                    </a:p>
                  </a:txBody>
                  <a:tcPr/>
                </a:tc>
                <a:extLst>
                  <a:ext uri="{0D108BD9-81ED-4DB2-BD59-A6C34878D82A}">
                    <a16:rowId xmlns:a16="http://schemas.microsoft.com/office/drawing/2014/main" val="3314718406"/>
                  </a:ext>
                </a:extLst>
              </a:tr>
              <a:tr h="58270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THREE ways to increase food supplies </a:t>
                      </a:r>
                    </a:p>
                  </a:txBody>
                  <a:tcPr marL="68580" marR="68580" marT="0" marB="0"/>
                </a:tc>
                <a:tc>
                  <a:txBody>
                    <a:bodyPr/>
                    <a:lstStyle/>
                    <a:p>
                      <a:pPr>
                        <a:buFontTx/>
                        <a:buNone/>
                      </a:pPr>
                      <a:r>
                        <a:rPr lang="en-GB" sz="1200" dirty="0"/>
                        <a:t>1. </a:t>
                      </a:r>
                    </a:p>
                    <a:p>
                      <a:pPr>
                        <a:buFontTx/>
                        <a:buNone/>
                      </a:pPr>
                      <a:endParaRPr lang="en-GB" sz="1200" dirty="0"/>
                    </a:p>
                    <a:p>
                      <a:pPr>
                        <a:buFontTx/>
                        <a:buNone/>
                      </a:pPr>
                      <a:endParaRPr lang="en-GB" sz="1200" dirty="0"/>
                    </a:p>
                    <a:p>
                      <a:pPr>
                        <a:buFontTx/>
                        <a:buNone/>
                      </a:pPr>
                      <a:r>
                        <a:rPr lang="en-GB" sz="1200" dirty="0"/>
                        <a:t>2.</a:t>
                      </a:r>
                    </a:p>
                    <a:p>
                      <a:pPr>
                        <a:buFontTx/>
                        <a:buNone/>
                      </a:pPr>
                      <a:endParaRPr lang="en-GB" sz="1200" dirty="0"/>
                    </a:p>
                    <a:p>
                      <a:pPr>
                        <a:buFontTx/>
                        <a:buNone/>
                      </a:pPr>
                      <a:endParaRPr lang="en-GB" sz="1200" dirty="0"/>
                    </a:p>
                    <a:p>
                      <a:pPr>
                        <a:buFontTx/>
                        <a:buNone/>
                      </a:pPr>
                      <a:r>
                        <a:rPr lang="en-GB" sz="1200" dirty="0"/>
                        <a:t>3.</a:t>
                      </a:r>
                    </a:p>
                    <a:p>
                      <a:pPr>
                        <a:spcAft>
                          <a:spcPts val="0"/>
                        </a:spcAft>
                        <a:buFontTx/>
                        <a:buNone/>
                      </a:pPr>
                      <a:endParaRPr lang="en-GB" sz="1200" dirty="0"/>
                    </a:p>
                  </a:txBody>
                  <a:tcPr/>
                </a:tc>
                <a:extLst>
                  <a:ext uri="{0D108BD9-81ED-4DB2-BD59-A6C34878D82A}">
                    <a16:rowId xmlns:a16="http://schemas.microsoft.com/office/drawing/2014/main" val="2497548374"/>
                  </a:ext>
                </a:extLst>
              </a:tr>
              <a:tr h="798928">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Give an example of a large scale agribusiness </a:t>
                      </a:r>
                    </a:p>
                  </a:txBody>
                  <a:tcPr marL="68580" marR="68580" marT="0" marB="0"/>
                </a:tc>
                <a:tc>
                  <a:txBody>
                    <a:bodyPr/>
                    <a:lstStyle/>
                    <a:p>
                      <a:pPr>
                        <a:spcAft>
                          <a:spcPts val="0"/>
                        </a:spcAft>
                        <a:buFontTx/>
                        <a:buNone/>
                      </a:pPr>
                      <a:endParaRPr lang="en-GB" sz="1200" dirty="0"/>
                    </a:p>
                  </a:txBody>
                  <a:tcPr/>
                </a:tc>
                <a:extLst>
                  <a:ext uri="{0D108BD9-81ED-4DB2-BD59-A6C34878D82A}">
                    <a16:rowId xmlns:a16="http://schemas.microsoft.com/office/drawing/2014/main" val="1635707161"/>
                  </a:ext>
                </a:extLst>
              </a:tr>
              <a:tr h="798928">
                <a:tc>
                  <a:txBody>
                    <a:bodyPr/>
                    <a:lstStyle/>
                    <a:p>
                      <a:pPr marL="0" lvl="0" indent="0">
                        <a:lnSpc>
                          <a:spcPct val="107000"/>
                        </a:lnSpc>
                        <a:spcAft>
                          <a:spcPts val="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Give an example of a local sustainable farming method </a:t>
                      </a:r>
                    </a:p>
                  </a:txBody>
                  <a:tcPr marL="68580" marR="68580" marT="0" marB="0"/>
                </a:tc>
                <a:tc>
                  <a:txBody>
                    <a:bodyPr/>
                    <a:lstStyle/>
                    <a:p>
                      <a:pPr>
                        <a:buFontTx/>
                        <a:buNone/>
                      </a:pPr>
                      <a:endParaRPr lang="en-GB" sz="1200" dirty="0"/>
                    </a:p>
                  </a:txBody>
                  <a:tcPr/>
                </a:tc>
                <a:extLst>
                  <a:ext uri="{0D108BD9-81ED-4DB2-BD59-A6C34878D82A}">
                    <a16:rowId xmlns:a16="http://schemas.microsoft.com/office/drawing/2014/main" val="147567626"/>
                  </a:ext>
                </a:extLst>
              </a:tr>
            </a:tbl>
          </a:graphicData>
        </a:graphic>
      </p:graphicFrame>
      <p:sp>
        <p:nvSpPr>
          <p:cNvPr id="5" name="Slide Number Placeholder 4">
            <a:extLst>
              <a:ext uri="{FF2B5EF4-FFF2-40B4-BE49-F238E27FC236}">
                <a16:creationId xmlns:a16="http://schemas.microsoft.com/office/drawing/2014/main" id="{2F0D090E-8E84-D68D-AB2B-FBB3BC0D7BBB}"/>
              </a:ext>
            </a:extLst>
          </p:cNvPr>
          <p:cNvSpPr>
            <a:spLocks noGrp="1"/>
          </p:cNvSpPr>
          <p:nvPr>
            <p:ph type="sldNum" sz="quarter" idx="12"/>
          </p:nvPr>
        </p:nvSpPr>
        <p:spPr/>
        <p:txBody>
          <a:bodyPr/>
          <a:lstStyle/>
          <a:p>
            <a:fld id="{3DE4CC19-DBB9-436A-8E3E-053586E9C4B7}" type="slidenum">
              <a:rPr lang="en-GB" smtClean="0"/>
              <a:t>44</a:t>
            </a:fld>
            <a:endParaRPr lang="en-GB"/>
          </a:p>
        </p:txBody>
      </p:sp>
    </p:spTree>
    <p:extLst>
      <p:ext uri="{BB962C8B-B14F-4D97-AF65-F5344CB8AC3E}">
        <p14:creationId xmlns:p14="http://schemas.microsoft.com/office/powerpoint/2010/main" val="42186498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D9F428C-8FFC-8461-994F-0CE708F74228}"/>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B9C5C507-4221-C826-7872-8EFF58F108C9}"/>
              </a:ext>
            </a:extLst>
          </p:cNvPr>
          <p:cNvSpPr>
            <a:spLocks noGrp="1"/>
          </p:cNvSpPr>
          <p:nvPr>
            <p:ph type="sldNum" sz="quarter" idx="12"/>
          </p:nvPr>
        </p:nvSpPr>
        <p:spPr/>
        <p:txBody>
          <a:bodyPr/>
          <a:lstStyle/>
          <a:p>
            <a:fld id="{3DE4CC19-DBB9-436A-8E3E-053586E9C4B7}" type="slidenum">
              <a:rPr lang="en-GB" smtClean="0"/>
              <a:t>45</a:t>
            </a:fld>
            <a:endParaRPr lang="en-GB"/>
          </a:p>
        </p:txBody>
      </p:sp>
      <p:pic>
        <p:nvPicPr>
          <p:cNvPr id="7" name="Picture 6">
            <a:extLst>
              <a:ext uri="{FF2B5EF4-FFF2-40B4-BE49-F238E27FC236}">
                <a16:creationId xmlns:a16="http://schemas.microsoft.com/office/drawing/2014/main" id="{343D1126-565C-BE54-7F53-EBEA2E059BFA}"/>
              </a:ext>
            </a:extLst>
          </p:cNvPr>
          <p:cNvPicPr>
            <a:picLocks noChangeAspect="1"/>
          </p:cNvPicPr>
          <p:nvPr/>
        </p:nvPicPr>
        <p:blipFill>
          <a:blip r:embed="rId2"/>
          <a:stretch>
            <a:fillRect/>
          </a:stretch>
        </p:blipFill>
        <p:spPr>
          <a:xfrm>
            <a:off x="1215691" y="612660"/>
            <a:ext cx="4299045" cy="4404893"/>
          </a:xfrm>
          <a:prstGeom prst="rect">
            <a:avLst/>
          </a:prstGeom>
        </p:spPr>
      </p:pic>
      <p:pic>
        <p:nvPicPr>
          <p:cNvPr id="9" name="Picture 8">
            <a:extLst>
              <a:ext uri="{FF2B5EF4-FFF2-40B4-BE49-F238E27FC236}">
                <a16:creationId xmlns:a16="http://schemas.microsoft.com/office/drawing/2014/main" id="{12411B0C-E630-1A92-0C6D-DCDD84E8C2F2}"/>
              </a:ext>
            </a:extLst>
          </p:cNvPr>
          <p:cNvPicPr>
            <a:picLocks noChangeAspect="1"/>
          </p:cNvPicPr>
          <p:nvPr/>
        </p:nvPicPr>
        <p:blipFill>
          <a:blip r:embed="rId3"/>
          <a:stretch>
            <a:fillRect/>
          </a:stretch>
        </p:blipFill>
        <p:spPr>
          <a:xfrm>
            <a:off x="1343264" y="4985429"/>
            <a:ext cx="4381500" cy="1028700"/>
          </a:xfrm>
          <a:prstGeom prst="rect">
            <a:avLst/>
          </a:prstGeom>
        </p:spPr>
      </p:pic>
      <p:pic>
        <p:nvPicPr>
          <p:cNvPr id="11" name="Picture 10">
            <a:extLst>
              <a:ext uri="{FF2B5EF4-FFF2-40B4-BE49-F238E27FC236}">
                <a16:creationId xmlns:a16="http://schemas.microsoft.com/office/drawing/2014/main" id="{23645A3A-0FA3-54DE-273E-8C0C3619BF30}"/>
              </a:ext>
            </a:extLst>
          </p:cNvPr>
          <p:cNvPicPr>
            <a:picLocks noChangeAspect="1"/>
          </p:cNvPicPr>
          <p:nvPr/>
        </p:nvPicPr>
        <p:blipFill>
          <a:blip r:embed="rId4"/>
          <a:stretch>
            <a:fillRect/>
          </a:stretch>
        </p:blipFill>
        <p:spPr>
          <a:xfrm>
            <a:off x="1233487" y="6086475"/>
            <a:ext cx="4391025" cy="3057525"/>
          </a:xfrm>
          <a:prstGeom prst="rect">
            <a:avLst/>
          </a:prstGeom>
        </p:spPr>
      </p:pic>
      <p:sp>
        <p:nvSpPr>
          <p:cNvPr id="4" name="TextBox 3">
            <a:extLst>
              <a:ext uri="{FF2B5EF4-FFF2-40B4-BE49-F238E27FC236}">
                <a16:creationId xmlns:a16="http://schemas.microsoft.com/office/drawing/2014/main" id="{568C9018-6D85-B68F-608B-B3917D46F7E6}"/>
              </a:ext>
            </a:extLst>
          </p:cNvPr>
          <p:cNvSpPr txBox="1"/>
          <p:nvPr/>
        </p:nvSpPr>
        <p:spPr>
          <a:xfrm>
            <a:off x="141622" y="207338"/>
            <a:ext cx="2409073" cy="276999"/>
          </a:xfrm>
          <a:prstGeom prst="rect">
            <a:avLst/>
          </a:prstGeom>
          <a:solidFill>
            <a:srgbClr val="00B0F0"/>
          </a:solidFill>
        </p:spPr>
        <p:txBody>
          <a:bodyPr wrap="square" rtlCol="0">
            <a:spAutoFit/>
          </a:bodyPr>
          <a:lstStyle/>
          <a:p>
            <a:r>
              <a:rPr lang="en-GB" sz="1200" dirty="0"/>
              <a:t>Exam practice- map skills </a:t>
            </a:r>
          </a:p>
        </p:txBody>
      </p:sp>
    </p:spTree>
    <p:extLst>
      <p:ext uri="{BB962C8B-B14F-4D97-AF65-F5344CB8AC3E}">
        <p14:creationId xmlns:p14="http://schemas.microsoft.com/office/powerpoint/2010/main" val="21785349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D9F428C-8FFC-8461-994F-0CE708F74228}"/>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B9C5C507-4221-C826-7872-8EFF58F108C9}"/>
              </a:ext>
            </a:extLst>
          </p:cNvPr>
          <p:cNvSpPr>
            <a:spLocks noGrp="1"/>
          </p:cNvSpPr>
          <p:nvPr>
            <p:ph type="sldNum" sz="quarter" idx="12"/>
          </p:nvPr>
        </p:nvSpPr>
        <p:spPr/>
        <p:txBody>
          <a:bodyPr/>
          <a:lstStyle/>
          <a:p>
            <a:fld id="{3DE4CC19-DBB9-436A-8E3E-053586E9C4B7}" type="slidenum">
              <a:rPr lang="en-GB" smtClean="0"/>
              <a:t>46</a:t>
            </a:fld>
            <a:endParaRPr lang="en-GB"/>
          </a:p>
        </p:txBody>
      </p:sp>
      <p:pic>
        <p:nvPicPr>
          <p:cNvPr id="5" name="Picture 4">
            <a:extLst>
              <a:ext uri="{FF2B5EF4-FFF2-40B4-BE49-F238E27FC236}">
                <a16:creationId xmlns:a16="http://schemas.microsoft.com/office/drawing/2014/main" id="{9829CD87-AA2F-5745-6DE1-23765DAFC8BD}"/>
              </a:ext>
            </a:extLst>
          </p:cNvPr>
          <p:cNvPicPr>
            <a:picLocks noChangeAspect="1"/>
          </p:cNvPicPr>
          <p:nvPr/>
        </p:nvPicPr>
        <p:blipFill>
          <a:blip r:embed="rId2"/>
          <a:stretch>
            <a:fillRect/>
          </a:stretch>
        </p:blipFill>
        <p:spPr>
          <a:xfrm>
            <a:off x="1129203" y="6322486"/>
            <a:ext cx="4953000" cy="2152650"/>
          </a:xfrm>
          <a:prstGeom prst="rect">
            <a:avLst/>
          </a:prstGeom>
        </p:spPr>
      </p:pic>
      <p:pic>
        <p:nvPicPr>
          <p:cNvPr id="7" name="Picture 6">
            <a:extLst>
              <a:ext uri="{FF2B5EF4-FFF2-40B4-BE49-F238E27FC236}">
                <a16:creationId xmlns:a16="http://schemas.microsoft.com/office/drawing/2014/main" id="{343D1126-565C-BE54-7F53-EBEA2E059BFA}"/>
              </a:ext>
            </a:extLst>
          </p:cNvPr>
          <p:cNvPicPr>
            <a:picLocks noChangeAspect="1"/>
          </p:cNvPicPr>
          <p:nvPr/>
        </p:nvPicPr>
        <p:blipFill>
          <a:blip r:embed="rId3"/>
          <a:stretch>
            <a:fillRect/>
          </a:stretch>
        </p:blipFill>
        <p:spPr>
          <a:xfrm>
            <a:off x="1279477" y="1462349"/>
            <a:ext cx="4299045" cy="4404893"/>
          </a:xfrm>
          <a:prstGeom prst="rect">
            <a:avLst/>
          </a:prstGeom>
        </p:spPr>
      </p:pic>
      <p:sp>
        <p:nvSpPr>
          <p:cNvPr id="4" name="TextBox 3">
            <a:extLst>
              <a:ext uri="{FF2B5EF4-FFF2-40B4-BE49-F238E27FC236}">
                <a16:creationId xmlns:a16="http://schemas.microsoft.com/office/drawing/2014/main" id="{C122A668-3EEB-ED2B-D3F7-72AF26B8B856}"/>
              </a:ext>
            </a:extLst>
          </p:cNvPr>
          <p:cNvSpPr txBox="1"/>
          <p:nvPr/>
        </p:nvSpPr>
        <p:spPr>
          <a:xfrm>
            <a:off x="74940" y="132695"/>
            <a:ext cx="2409073" cy="276999"/>
          </a:xfrm>
          <a:prstGeom prst="rect">
            <a:avLst/>
          </a:prstGeom>
          <a:solidFill>
            <a:srgbClr val="00B0F0"/>
          </a:solidFill>
        </p:spPr>
        <p:txBody>
          <a:bodyPr wrap="square" rtlCol="0">
            <a:spAutoFit/>
          </a:bodyPr>
          <a:lstStyle/>
          <a:p>
            <a:r>
              <a:rPr lang="en-GB" sz="1200" dirty="0"/>
              <a:t>Exam practice- map skills </a:t>
            </a:r>
          </a:p>
        </p:txBody>
      </p:sp>
    </p:spTree>
    <p:extLst>
      <p:ext uri="{BB962C8B-B14F-4D97-AF65-F5344CB8AC3E}">
        <p14:creationId xmlns:p14="http://schemas.microsoft.com/office/powerpoint/2010/main" val="21040631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70715D9-3C16-D83A-4C10-F202CFEEC352}"/>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1DF3A9AC-7E91-5A60-A2DA-970874EEDB8D}"/>
              </a:ext>
            </a:extLst>
          </p:cNvPr>
          <p:cNvSpPr>
            <a:spLocks noGrp="1"/>
          </p:cNvSpPr>
          <p:nvPr>
            <p:ph type="sldNum" sz="quarter" idx="12"/>
          </p:nvPr>
        </p:nvSpPr>
        <p:spPr/>
        <p:txBody>
          <a:bodyPr/>
          <a:lstStyle/>
          <a:p>
            <a:fld id="{3DE4CC19-DBB9-436A-8E3E-053586E9C4B7}" type="slidenum">
              <a:rPr lang="en-GB" smtClean="0"/>
              <a:t>47</a:t>
            </a:fld>
            <a:endParaRPr lang="en-GB"/>
          </a:p>
        </p:txBody>
      </p:sp>
      <p:sp>
        <p:nvSpPr>
          <p:cNvPr id="9" name="TextBox 8">
            <a:extLst>
              <a:ext uri="{FF2B5EF4-FFF2-40B4-BE49-F238E27FC236}">
                <a16:creationId xmlns:a16="http://schemas.microsoft.com/office/drawing/2014/main" id="{D0DFA86D-7E31-B718-534C-0872DAA421D0}"/>
              </a:ext>
            </a:extLst>
          </p:cNvPr>
          <p:cNvSpPr txBox="1"/>
          <p:nvPr/>
        </p:nvSpPr>
        <p:spPr>
          <a:xfrm>
            <a:off x="280737" y="3773753"/>
            <a:ext cx="6577263" cy="276999"/>
          </a:xfrm>
          <a:prstGeom prst="rect">
            <a:avLst/>
          </a:prstGeom>
          <a:noFill/>
        </p:spPr>
        <p:txBody>
          <a:bodyPr wrap="square">
            <a:spAutoFit/>
          </a:bodyPr>
          <a:lstStyle/>
          <a:p>
            <a:r>
              <a:rPr lang="en-GB" sz="1200" b="1" dirty="0"/>
              <a:t>To what extent strategies to increase food supplies sustainable . [6 marks]</a:t>
            </a:r>
          </a:p>
        </p:txBody>
      </p:sp>
      <p:sp>
        <p:nvSpPr>
          <p:cNvPr id="10" name="TextBox 9">
            <a:extLst>
              <a:ext uri="{FF2B5EF4-FFF2-40B4-BE49-F238E27FC236}">
                <a16:creationId xmlns:a16="http://schemas.microsoft.com/office/drawing/2014/main" id="{52AFCA49-B406-2DDD-8FD8-4FF0510E9F63}"/>
              </a:ext>
            </a:extLst>
          </p:cNvPr>
          <p:cNvSpPr txBox="1"/>
          <p:nvPr/>
        </p:nvSpPr>
        <p:spPr>
          <a:xfrm>
            <a:off x="270809" y="3980758"/>
            <a:ext cx="6465840" cy="4772717"/>
          </a:xfrm>
          <a:prstGeom prst="rect">
            <a:avLst/>
          </a:prstGeom>
          <a:noFill/>
        </p:spPr>
        <p:txBody>
          <a:bodyPr wrap="square">
            <a:spAutoFit/>
          </a:bodyPr>
          <a:lstStyle/>
          <a:p>
            <a:pPr>
              <a:lnSpc>
                <a:spcPct val="150000"/>
              </a:lnSpc>
            </a:pPr>
            <a:r>
              <a:rPr lang="en-GB" sz="1200" b="1" dirty="0">
                <a:solidFill>
                  <a:srgbClr val="0070C0"/>
                </a:solidFill>
              </a:rPr>
              <a:t>To some extent food supplies can be made more sustainable . </a:t>
            </a:r>
          </a:p>
          <a:p>
            <a:pPr>
              <a:lnSpc>
                <a:spcPct val="150000"/>
              </a:lnSpc>
            </a:pPr>
            <a:r>
              <a:rPr lang="en-GB" sz="1200" b="1" dirty="0">
                <a:solidFill>
                  <a:srgbClr val="0070C0"/>
                </a:solidFill>
              </a:rPr>
              <a:t>One example is__________________. This  works by________________________________________________________________________________An advantage of this technique is______________________________</a:t>
            </a:r>
          </a:p>
          <a:p>
            <a:pPr>
              <a:lnSpc>
                <a:spcPct val="150000"/>
              </a:lnSpc>
            </a:pPr>
            <a:r>
              <a:rPr lang="en-GB" sz="1200" b="1" dirty="0">
                <a:solidFill>
                  <a:srgbClr val="0070C0"/>
                </a:solidFill>
              </a:rPr>
              <a:t>__________________________________________________________________________________However____________________________________________________________________________________________________________________________________________________________Another example is__________________. This  works by________________________________________________________________________________An advantage of this technique is______________________________</a:t>
            </a:r>
          </a:p>
          <a:p>
            <a:pPr>
              <a:lnSpc>
                <a:spcPct val="150000"/>
              </a:lnSpc>
            </a:pPr>
            <a:r>
              <a:rPr lang="en-GB" sz="1200" b="1" dirty="0">
                <a:solidFill>
                  <a:srgbClr val="0070C0"/>
                </a:solidFill>
              </a:rPr>
              <a:t>__________________________________________________________________________________However______________________________________________________________________________________________________________________________________________________________________________________________________________________________________________Overall these techniques can increase food supplies but can be more expensive to set up  which make it more difficult for LIC countries to use them. </a:t>
            </a:r>
            <a:endParaRPr lang="en-GB" sz="1200" dirty="0"/>
          </a:p>
          <a:p>
            <a:pPr>
              <a:lnSpc>
                <a:spcPct val="150000"/>
              </a:lnSpc>
            </a:pPr>
            <a:endParaRPr lang="en-GB" sz="1200" dirty="0"/>
          </a:p>
        </p:txBody>
      </p:sp>
      <p:graphicFrame>
        <p:nvGraphicFramePr>
          <p:cNvPr id="12" name="Table 12">
            <a:extLst>
              <a:ext uri="{FF2B5EF4-FFF2-40B4-BE49-F238E27FC236}">
                <a16:creationId xmlns:a16="http://schemas.microsoft.com/office/drawing/2014/main" id="{E4B3C0E8-5D08-57FE-D467-B6E1411501E2}"/>
              </a:ext>
            </a:extLst>
          </p:cNvPr>
          <p:cNvGraphicFramePr>
            <a:graphicFrameLocks noGrp="1"/>
          </p:cNvGraphicFramePr>
          <p:nvPr>
            <p:extLst>
              <p:ext uri="{D42A27DB-BD31-4B8C-83A1-F6EECF244321}">
                <p14:modId xmlns:p14="http://schemas.microsoft.com/office/powerpoint/2010/main" val="3423655680"/>
              </p:ext>
            </p:extLst>
          </p:nvPr>
        </p:nvGraphicFramePr>
        <p:xfrm>
          <a:off x="280737" y="542995"/>
          <a:ext cx="6455912" cy="2903220"/>
        </p:xfrm>
        <a:graphic>
          <a:graphicData uri="http://schemas.openxmlformats.org/drawingml/2006/table">
            <a:tbl>
              <a:tblPr firstRow="1" bandRow="1">
                <a:tableStyleId>{5940675A-B579-460E-94D1-54222C63F5DA}</a:tableStyleId>
              </a:tblPr>
              <a:tblGrid>
                <a:gridCol w="1613978">
                  <a:extLst>
                    <a:ext uri="{9D8B030D-6E8A-4147-A177-3AD203B41FA5}">
                      <a16:colId xmlns:a16="http://schemas.microsoft.com/office/drawing/2014/main" val="1385449456"/>
                    </a:ext>
                  </a:extLst>
                </a:gridCol>
                <a:gridCol w="1613978">
                  <a:extLst>
                    <a:ext uri="{9D8B030D-6E8A-4147-A177-3AD203B41FA5}">
                      <a16:colId xmlns:a16="http://schemas.microsoft.com/office/drawing/2014/main" val="3318926085"/>
                    </a:ext>
                  </a:extLst>
                </a:gridCol>
                <a:gridCol w="1750403">
                  <a:extLst>
                    <a:ext uri="{9D8B030D-6E8A-4147-A177-3AD203B41FA5}">
                      <a16:colId xmlns:a16="http://schemas.microsoft.com/office/drawing/2014/main" val="1869994059"/>
                    </a:ext>
                  </a:extLst>
                </a:gridCol>
                <a:gridCol w="1477553">
                  <a:extLst>
                    <a:ext uri="{9D8B030D-6E8A-4147-A177-3AD203B41FA5}">
                      <a16:colId xmlns:a16="http://schemas.microsoft.com/office/drawing/2014/main" val="3048083017"/>
                    </a:ext>
                  </a:extLst>
                </a:gridCol>
              </a:tblGrid>
              <a:tr h="1043955">
                <a:tc>
                  <a:txBody>
                    <a:bodyPr/>
                    <a:lstStyle/>
                    <a:p>
                      <a:r>
                        <a:rPr lang="en-GB" sz="1050" b="1" u="sng" dirty="0"/>
                        <a:t>Aeroponics and hydroponics </a:t>
                      </a:r>
                    </a:p>
                    <a:p>
                      <a:endParaRPr lang="en-GB" sz="1050" dirty="0"/>
                    </a:p>
                    <a:p>
                      <a:r>
                        <a:rPr lang="en-GB" sz="1050" dirty="0"/>
                        <a:t>allowing plants to get nutrients  without growing in soil, =nutrient supply, direct to the plants, without soil.= increases food supply and yield </a:t>
                      </a:r>
                    </a:p>
                  </a:txBody>
                  <a:tcPr>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b="1" u="sng" dirty="0"/>
                        <a:t>Biotechnology</a:t>
                      </a:r>
                      <a:r>
                        <a:rPr lang="en-GB" sz="1050" u="sng" dirty="0"/>
                        <a:t> </a:t>
                      </a:r>
                      <a:r>
                        <a:rPr lang="en-GB" sz="1050" dirty="0"/>
                        <a:t>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05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b="1" dirty="0"/>
                        <a:t>Genetically engineering </a:t>
                      </a:r>
                      <a:r>
                        <a:rPr lang="en-GB" sz="1050" dirty="0"/>
                        <a:t>crops to improve productivity, including have higher yields, resistant to drought, disease or pests, higher nutritional value</a:t>
                      </a:r>
                    </a:p>
                  </a:txBody>
                  <a:tcPr>
                    <a:solidFill>
                      <a:schemeClr val="accent2">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b="1" u="sng" dirty="0"/>
                        <a:t>The New Green Revolution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050" b="1" u="sng"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t>improves food supply </a:t>
                      </a:r>
                      <a:r>
                        <a:rPr lang="en-GB" sz="1050" b="1" dirty="0"/>
                        <a:t>using a mixture of biotechnology and sustainable farming techniques = </a:t>
                      </a:r>
                      <a:r>
                        <a:rPr lang="en-GB" sz="1050" b="0" dirty="0"/>
                        <a:t>increases food supply, by using high yield and </a:t>
                      </a:r>
                      <a:r>
                        <a:rPr lang="en-GB" sz="1050" b="1" dirty="0"/>
                        <a:t>GM varieties</a:t>
                      </a:r>
                      <a:r>
                        <a:rPr lang="en-GB" sz="1050" dirty="0"/>
                        <a:t>, including varieties with pest and disease resistance. </a:t>
                      </a:r>
                    </a:p>
                  </a:txBody>
                  <a:tcPr>
                    <a:solidFill>
                      <a:schemeClr val="accent4">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b="1" u="sng" dirty="0"/>
                        <a:t>Irrigation</a:t>
                      </a:r>
                      <a:r>
                        <a:rPr lang="en-GB" sz="1050" u="sng" dirty="0"/>
                        <a:t>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050" u="sng"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t>process of </a:t>
                      </a:r>
                      <a:r>
                        <a:rPr lang="en-GB" sz="1050" b="1" dirty="0"/>
                        <a:t>artificially watering</a:t>
                      </a:r>
                      <a:r>
                        <a:rPr lang="en-GB" sz="1050" dirty="0"/>
                        <a:t> the land =increases food supply by making dry areas more productive=- higher yields </a:t>
                      </a:r>
                    </a:p>
                  </a:txBody>
                  <a:tcPr>
                    <a:solidFill>
                      <a:schemeClr val="accent6">
                        <a:lumMod val="20000"/>
                        <a:lumOff val="80000"/>
                      </a:schemeClr>
                    </a:solidFill>
                  </a:tcPr>
                </a:tc>
                <a:extLst>
                  <a:ext uri="{0D108BD9-81ED-4DB2-BD59-A6C34878D82A}">
                    <a16:rowId xmlns:a16="http://schemas.microsoft.com/office/drawing/2014/main" val="3200955017"/>
                  </a:ext>
                </a:extLst>
              </a:tr>
              <a:tr h="104395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t>Expensive, and only used for high value crops </a:t>
                      </a:r>
                    </a:p>
                    <a:p>
                      <a:endParaRPr lang="en-GB" sz="1050" dirty="0"/>
                    </a:p>
                  </a:txBody>
                  <a:tcPr>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b="0" dirty="0"/>
                        <a:t>GM plants may interbreed with wild plants and </a:t>
                      </a:r>
                      <a:r>
                        <a:rPr lang="en-GB" sz="1050" b="1" dirty="0"/>
                        <a:t>pass on their genes or disrupt ecosystems. </a:t>
                      </a:r>
                      <a:endParaRPr lang="en-GB" sz="1050" dirty="0"/>
                    </a:p>
                    <a:p>
                      <a:endParaRPr lang="en-GB" sz="1050" dirty="0"/>
                    </a:p>
                  </a:txBody>
                  <a:tcPr>
                    <a:solidFill>
                      <a:schemeClr val="accent2">
                        <a:lumMod val="20000"/>
                        <a:lumOff val="80000"/>
                      </a:schemeClr>
                    </a:solidFill>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050" b="1" dirty="0"/>
                        <a:t>Reduced biodiversity as only a few crops are relied on instead of a variety</a:t>
                      </a:r>
                      <a:r>
                        <a:rPr lang="en-GB" sz="1050" dirty="0"/>
                        <a:t>. </a:t>
                      </a:r>
                    </a:p>
                    <a:p>
                      <a:pPr marL="171450" marR="0" lvl="0" indent="-171450" algn="l" rtl="0">
                        <a:lnSpc>
                          <a:spcPct val="100000"/>
                        </a:lnSpc>
                        <a:spcBef>
                          <a:spcPts val="0"/>
                        </a:spcBef>
                        <a:spcAft>
                          <a:spcPts val="0"/>
                        </a:spcAft>
                        <a:buClr>
                          <a:schemeClr val="dk1"/>
                        </a:buClr>
                        <a:buSzPts val="1200"/>
                        <a:buFont typeface="Arial"/>
                        <a:buChar char="•"/>
                      </a:pPr>
                      <a:endParaRPr lang="en-GB" sz="1050" dirty="0"/>
                    </a:p>
                    <a:p>
                      <a:pPr marL="171450" marR="0" lvl="0" indent="-95250" algn="l" rtl="0">
                        <a:spcBef>
                          <a:spcPts val="0"/>
                        </a:spcBef>
                        <a:spcAft>
                          <a:spcPts val="0"/>
                        </a:spcAft>
                        <a:buClr>
                          <a:schemeClr val="dk1"/>
                        </a:buClr>
                        <a:buSzPts val="1200"/>
                        <a:buFont typeface="Arial"/>
                        <a:buNone/>
                      </a:pPr>
                      <a:endParaRPr lang="en-GB" sz="1050" b="1" dirty="0"/>
                    </a:p>
                    <a:p>
                      <a:endParaRPr lang="en-GB" sz="1050" dirty="0"/>
                    </a:p>
                  </a:txBody>
                  <a:tcPr>
                    <a:solidFill>
                      <a:schemeClr val="accent4">
                        <a:lumMod val="20000"/>
                        <a:lumOff val="80000"/>
                      </a:schemeClr>
                    </a:solidFill>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050" dirty="0"/>
                        <a:t>Water is usually extracted from rivers, underground stores, so can cause the depletion of water in other areas and stores. </a:t>
                      </a:r>
                    </a:p>
                  </a:txBody>
                  <a:tcPr>
                    <a:solidFill>
                      <a:schemeClr val="accent6">
                        <a:lumMod val="20000"/>
                        <a:lumOff val="80000"/>
                      </a:schemeClr>
                    </a:solidFill>
                  </a:tcPr>
                </a:tc>
                <a:extLst>
                  <a:ext uri="{0D108BD9-81ED-4DB2-BD59-A6C34878D82A}">
                    <a16:rowId xmlns:a16="http://schemas.microsoft.com/office/drawing/2014/main" val="1994381705"/>
                  </a:ext>
                </a:extLst>
              </a:tr>
            </a:tbl>
          </a:graphicData>
        </a:graphic>
      </p:graphicFrame>
    </p:spTree>
    <p:extLst>
      <p:ext uri="{BB962C8B-B14F-4D97-AF65-F5344CB8AC3E}">
        <p14:creationId xmlns:p14="http://schemas.microsoft.com/office/powerpoint/2010/main" val="15108383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C7799DB-6FA1-9D10-67E3-926C55D7C093}"/>
              </a:ext>
            </a:extLst>
          </p:cNvPr>
          <p:cNvSpPr>
            <a:spLocks noGrp="1"/>
          </p:cNvSpPr>
          <p:nvPr>
            <p:ph type="ftr" sz="quarter" idx="11"/>
          </p:nvPr>
        </p:nvSpPr>
        <p:spPr/>
        <p:txBody>
          <a:bodyPr/>
          <a:lstStyle/>
          <a:p>
            <a:r>
              <a:rPr lang="en-GB"/>
              <a:t>Mrs Mayo 2023 </a:t>
            </a:r>
          </a:p>
        </p:txBody>
      </p:sp>
      <p:sp>
        <p:nvSpPr>
          <p:cNvPr id="3" name="Slide Number Placeholder 2">
            <a:extLst>
              <a:ext uri="{FF2B5EF4-FFF2-40B4-BE49-F238E27FC236}">
                <a16:creationId xmlns:a16="http://schemas.microsoft.com/office/drawing/2014/main" id="{729A5A77-4710-B09C-7E7E-87D9BBB7F368}"/>
              </a:ext>
            </a:extLst>
          </p:cNvPr>
          <p:cNvSpPr>
            <a:spLocks noGrp="1"/>
          </p:cNvSpPr>
          <p:nvPr>
            <p:ph type="sldNum" sz="quarter" idx="12"/>
          </p:nvPr>
        </p:nvSpPr>
        <p:spPr/>
        <p:txBody>
          <a:bodyPr/>
          <a:lstStyle/>
          <a:p>
            <a:fld id="{3DE4CC19-DBB9-436A-8E3E-053586E9C4B7}" type="slidenum">
              <a:rPr lang="en-GB" smtClean="0"/>
              <a:t>48</a:t>
            </a:fld>
            <a:endParaRPr lang="en-GB"/>
          </a:p>
        </p:txBody>
      </p:sp>
      <p:sp>
        <p:nvSpPr>
          <p:cNvPr id="5" name="TextBox 4">
            <a:extLst>
              <a:ext uri="{FF2B5EF4-FFF2-40B4-BE49-F238E27FC236}">
                <a16:creationId xmlns:a16="http://schemas.microsoft.com/office/drawing/2014/main" id="{EF27CD53-C247-0A3D-2117-7D411C5539A2}"/>
              </a:ext>
            </a:extLst>
          </p:cNvPr>
          <p:cNvSpPr txBox="1"/>
          <p:nvPr/>
        </p:nvSpPr>
        <p:spPr>
          <a:xfrm>
            <a:off x="590703" y="2994997"/>
            <a:ext cx="5954475" cy="830997"/>
          </a:xfrm>
          <a:prstGeom prst="rect">
            <a:avLst/>
          </a:prstGeom>
          <a:noFill/>
        </p:spPr>
        <p:txBody>
          <a:bodyPr wrap="square">
            <a:spAutoFit/>
          </a:bodyPr>
          <a:lstStyle/>
          <a:p>
            <a:r>
              <a:rPr lang="en-GB" sz="1200" b="1" dirty="0"/>
              <a:t>‘A large scale agricultural development can bring both advantages and disadvantages.’ Explain this statement using an example you have studied. [6 marks] </a:t>
            </a:r>
          </a:p>
          <a:p>
            <a:endParaRPr lang="en-GB" sz="1200" b="1" dirty="0"/>
          </a:p>
          <a:p>
            <a:r>
              <a:rPr lang="en-GB" sz="1200" b="1" dirty="0"/>
              <a:t>Name of development ________________________________________</a:t>
            </a:r>
          </a:p>
        </p:txBody>
      </p:sp>
      <p:graphicFrame>
        <p:nvGraphicFramePr>
          <p:cNvPr id="6" name="Table 6">
            <a:extLst>
              <a:ext uri="{FF2B5EF4-FFF2-40B4-BE49-F238E27FC236}">
                <a16:creationId xmlns:a16="http://schemas.microsoft.com/office/drawing/2014/main" id="{8D56A2FB-3652-290E-AB9A-F6AA18BFD3B4}"/>
              </a:ext>
            </a:extLst>
          </p:cNvPr>
          <p:cNvGraphicFramePr>
            <a:graphicFrameLocks noGrp="1"/>
          </p:cNvGraphicFramePr>
          <p:nvPr>
            <p:extLst>
              <p:ext uri="{D42A27DB-BD31-4B8C-83A1-F6EECF244321}">
                <p14:modId xmlns:p14="http://schemas.microsoft.com/office/powerpoint/2010/main" val="3608128857"/>
              </p:ext>
            </p:extLst>
          </p:nvPr>
        </p:nvGraphicFramePr>
        <p:xfrm>
          <a:off x="196515" y="0"/>
          <a:ext cx="6348663" cy="2865120"/>
        </p:xfrm>
        <a:graphic>
          <a:graphicData uri="http://schemas.openxmlformats.org/drawingml/2006/table">
            <a:tbl>
              <a:tblPr firstRow="1" bandRow="1">
                <a:tableStyleId>{5C22544A-7EE6-4342-B048-85BDC9FD1C3A}</a:tableStyleId>
              </a:tblPr>
              <a:tblGrid>
                <a:gridCol w="2116221">
                  <a:extLst>
                    <a:ext uri="{9D8B030D-6E8A-4147-A177-3AD203B41FA5}">
                      <a16:colId xmlns:a16="http://schemas.microsoft.com/office/drawing/2014/main" val="1572862092"/>
                    </a:ext>
                  </a:extLst>
                </a:gridCol>
                <a:gridCol w="2116221">
                  <a:extLst>
                    <a:ext uri="{9D8B030D-6E8A-4147-A177-3AD203B41FA5}">
                      <a16:colId xmlns:a16="http://schemas.microsoft.com/office/drawing/2014/main" val="1740568763"/>
                    </a:ext>
                  </a:extLst>
                </a:gridCol>
                <a:gridCol w="2116221">
                  <a:extLst>
                    <a:ext uri="{9D8B030D-6E8A-4147-A177-3AD203B41FA5}">
                      <a16:colId xmlns:a16="http://schemas.microsoft.com/office/drawing/2014/main" val="1265757373"/>
                    </a:ext>
                  </a:extLst>
                </a:gridCol>
              </a:tblGrid>
              <a:tr h="320842">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solidFill>
                            <a:schemeClr val="dk1"/>
                          </a:solidFill>
                          <a:latin typeface="+mn-lt"/>
                          <a:ea typeface="Calibri"/>
                          <a:cs typeface="Calibri"/>
                          <a:sym typeface="Calibri"/>
                        </a:rPr>
                        <a:t>What they did</a:t>
                      </a:r>
                      <a:endParaRPr lang="en-GB" sz="1100" dirty="0"/>
                    </a:p>
                    <a:p>
                      <a:pPr>
                        <a:buFontTx/>
                        <a:buNone/>
                      </a:pPr>
                      <a:endParaRPr lang="en-GB" sz="1100" dirty="0"/>
                    </a:p>
                  </a:txBody>
                  <a:tcPr>
                    <a:solidFill>
                      <a:schemeClr val="accent1">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solidFill>
                            <a:srgbClr val="000000"/>
                          </a:solidFill>
                          <a:latin typeface="+mn-lt"/>
                          <a:ea typeface="Calibri"/>
                          <a:cs typeface="Calibri"/>
                          <a:sym typeface="Calibri"/>
                        </a:rPr>
                        <a:t>Advantages of the project</a:t>
                      </a:r>
                      <a:endParaRPr lang="en-GB" sz="1100" dirty="0"/>
                    </a:p>
                    <a:p>
                      <a:pPr>
                        <a:buFontTx/>
                        <a:buNone/>
                      </a:pPr>
                      <a:endParaRPr lang="en-GB" sz="1100" dirty="0"/>
                    </a:p>
                  </a:txBody>
                  <a:tcPr>
                    <a:solidFill>
                      <a:schemeClr val="accent2">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solidFill>
                            <a:srgbClr val="000000"/>
                          </a:solidFill>
                          <a:latin typeface="+mn-lt"/>
                          <a:ea typeface="Calibri"/>
                          <a:cs typeface="Calibri"/>
                          <a:sym typeface="Calibri"/>
                        </a:rPr>
                        <a:t>Disadvantages if the project</a:t>
                      </a:r>
                      <a:endParaRPr lang="en-GB" sz="1100" dirty="0"/>
                    </a:p>
                    <a:p>
                      <a:pPr>
                        <a:buFontTx/>
                        <a:buNone/>
                      </a:pPr>
                      <a:endParaRPr lang="en-GB" sz="1100" dirty="0"/>
                    </a:p>
                  </a:txBody>
                  <a:tcPr>
                    <a:solidFill>
                      <a:schemeClr val="accent6">
                        <a:lumMod val="20000"/>
                        <a:lumOff val="80000"/>
                      </a:schemeClr>
                    </a:solidFill>
                  </a:tcPr>
                </a:tc>
                <a:extLst>
                  <a:ext uri="{0D108BD9-81ED-4DB2-BD59-A6C34878D82A}">
                    <a16:rowId xmlns:a16="http://schemas.microsoft.com/office/drawing/2014/main" val="819525502"/>
                  </a:ext>
                </a:extLst>
              </a:tr>
              <a:tr h="739954">
                <a:tc>
                  <a:txBody>
                    <a:bodyPr/>
                    <a:lstStyle/>
                    <a:p>
                      <a:pPr marL="0" marR="0" lvl="0" indent="0" algn="l" rtl="0">
                        <a:spcBef>
                          <a:spcPts val="0"/>
                        </a:spcBef>
                        <a:spcAft>
                          <a:spcPts val="0"/>
                        </a:spcAft>
                        <a:buClr>
                          <a:schemeClr val="dk1"/>
                        </a:buClr>
                        <a:buSzPts val="1200"/>
                        <a:buFontTx/>
                        <a:buNone/>
                      </a:pPr>
                      <a:r>
                        <a:rPr lang="en-GB" sz="1100" dirty="0">
                          <a:solidFill>
                            <a:schemeClr val="dk1"/>
                          </a:solidFill>
                          <a:latin typeface="+mn-lt"/>
                          <a:ea typeface="Calibri"/>
                          <a:cs typeface="Calibri"/>
                          <a:sym typeface="Calibri"/>
                        </a:rPr>
                        <a:t>Huge number of greenhouses, made from polythene and plastic. In fact it has the largest concentration of green houses in the world, covering over 30,000 hectares., producing over 2.7 million tonnes of produce each year.</a:t>
                      </a:r>
                      <a:endParaRPr lang="en-GB" sz="1100" dirty="0"/>
                    </a:p>
                    <a:p>
                      <a:pPr marL="0" marR="0" lvl="0" indent="0" algn="l" rtl="0">
                        <a:spcBef>
                          <a:spcPts val="0"/>
                        </a:spcBef>
                        <a:spcAft>
                          <a:spcPts val="0"/>
                        </a:spcAft>
                        <a:buClr>
                          <a:schemeClr val="dk1"/>
                        </a:buClr>
                        <a:buSzPts val="1200"/>
                        <a:buFontTx/>
                        <a:buNone/>
                      </a:pPr>
                      <a:r>
                        <a:rPr lang="en-GB" sz="1100" dirty="0">
                          <a:solidFill>
                            <a:schemeClr val="dk1"/>
                          </a:solidFill>
                          <a:latin typeface="+mn-lt"/>
                          <a:ea typeface="Calibri"/>
                          <a:cs typeface="Calibri"/>
                          <a:sym typeface="Calibri"/>
                        </a:rPr>
                        <a:t>They grow the plants using hydroponics, plants are grown in bags and water and nutrients fed into the base of the plant via drip irrigation</a:t>
                      </a:r>
                      <a:endParaRPr lang="en-GB" sz="1100" dirty="0">
                        <a:solidFill>
                          <a:srgbClr val="000000"/>
                        </a:solidFill>
                        <a:latin typeface="+mn-lt"/>
                        <a:ea typeface="Calibri"/>
                        <a:cs typeface="Calibri"/>
                        <a:sym typeface="Calibri"/>
                      </a:endParaRPr>
                    </a:p>
                    <a:p>
                      <a:pPr>
                        <a:buFontTx/>
                        <a:buNone/>
                      </a:pPr>
                      <a:endParaRPr lang="en-GB" sz="1100" dirty="0"/>
                    </a:p>
                  </a:txBody>
                  <a:tcPr>
                    <a:solidFill>
                      <a:schemeClr val="accent1">
                        <a:lumMod val="20000"/>
                        <a:lumOff val="80000"/>
                      </a:schemeClr>
                    </a:solidFill>
                  </a:tcPr>
                </a:tc>
                <a:tc>
                  <a:txBody>
                    <a:bodyPr/>
                    <a:lstStyle/>
                    <a:p>
                      <a:pPr marL="0" marR="0" lvl="0" indent="0" algn="l" rtl="0">
                        <a:spcBef>
                          <a:spcPts val="0"/>
                        </a:spcBef>
                        <a:spcAft>
                          <a:spcPts val="0"/>
                        </a:spcAft>
                        <a:buClr>
                          <a:srgbClr val="000000"/>
                        </a:buClr>
                        <a:buSzPts val="1200"/>
                        <a:buFontTx/>
                        <a:buNone/>
                      </a:pPr>
                      <a:r>
                        <a:rPr lang="en-GB" sz="1100" dirty="0">
                          <a:solidFill>
                            <a:srgbClr val="000000"/>
                          </a:solidFill>
                          <a:latin typeface="+mn-lt"/>
                          <a:ea typeface="Calibri"/>
                          <a:cs typeface="Calibri"/>
                          <a:sym typeface="Calibri"/>
                        </a:rPr>
                        <a:t>It provides hundreds of jobs for the local area &gt; increase wages &gt; increase in standard of living &gt; increase in GDP</a:t>
                      </a:r>
                      <a:endParaRPr lang="en-GB" sz="1100" dirty="0"/>
                    </a:p>
                    <a:p>
                      <a:pPr marL="0" marR="0" lvl="0" indent="0" algn="l" rtl="0">
                        <a:spcBef>
                          <a:spcPts val="0"/>
                        </a:spcBef>
                        <a:spcAft>
                          <a:spcPts val="0"/>
                        </a:spcAft>
                        <a:buClr>
                          <a:schemeClr val="dk1"/>
                        </a:buClr>
                        <a:buSzPts val="1200"/>
                        <a:buFontTx/>
                        <a:buNone/>
                      </a:pPr>
                      <a:r>
                        <a:rPr lang="en-GB" sz="1100" dirty="0">
                          <a:solidFill>
                            <a:schemeClr val="dk1"/>
                          </a:solidFill>
                          <a:latin typeface="+mn-lt"/>
                          <a:ea typeface="Calibri"/>
                          <a:cs typeface="Calibri"/>
                          <a:sym typeface="Calibri"/>
                        </a:rPr>
                        <a:t>Get 2 crops a year &gt; increase in profits</a:t>
                      </a:r>
                      <a:r>
                        <a:rPr lang="en-GB" sz="1100" dirty="0">
                          <a:solidFill>
                            <a:schemeClr val="dk1"/>
                          </a:solidFill>
                          <a:latin typeface="+mn-lt"/>
                          <a:ea typeface="+mn-ea"/>
                          <a:cs typeface="+mn-cs"/>
                          <a:sym typeface="Calibri"/>
                        </a:rPr>
                        <a:t>= </a:t>
                      </a:r>
                      <a:r>
                        <a:rPr lang="en-GB" sz="1100" dirty="0">
                          <a:solidFill>
                            <a:schemeClr val="dk1"/>
                          </a:solidFill>
                          <a:latin typeface="+mn-lt"/>
                          <a:ea typeface="Calibri"/>
                          <a:cs typeface="Calibri"/>
                          <a:sym typeface="Calibri"/>
                        </a:rPr>
                        <a:t>Generates over $1.5 billion every year.  </a:t>
                      </a:r>
                      <a:endParaRPr lang="en-GB" sz="1100" dirty="0"/>
                    </a:p>
                    <a:p>
                      <a:pPr marL="0" marR="0" lvl="0" indent="0" algn="l" rtl="0">
                        <a:spcBef>
                          <a:spcPts val="0"/>
                        </a:spcBef>
                        <a:spcAft>
                          <a:spcPts val="0"/>
                        </a:spcAft>
                        <a:buClr>
                          <a:schemeClr val="dk1"/>
                        </a:buClr>
                        <a:buSzPts val="1200"/>
                        <a:buFontTx/>
                        <a:buNone/>
                      </a:pPr>
                      <a:r>
                        <a:rPr lang="en-GB" sz="1100" dirty="0">
                          <a:solidFill>
                            <a:schemeClr val="dk1"/>
                          </a:solidFill>
                          <a:latin typeface="+mn-lt"/>
                          <a:ea typeface="Calibri"/>
                          <a:cs typeface="Calibri"/>
                          <a:sym typeface="Calibri"/>
                        </a:rPr>
                        <a:t>Less water used by drip irrigation and hydroponics &gt; no use of soil &gt; less soil erosion &gt; keeping soil rich for future generations</a:t>
                      </a:r>
                      <a:endParaRPr lang="en-GB" sz="1100" dirty="0"/>
                    </a:p>
                  </a:txBody>
                  <a:tcPr>
                    <a:solidFill>
                      <a:schemeClr val="accent2">
                        <a:lumMod val="20000"/>
                        <a:lumOff val="80000"/>
                      </a:schemeClr>
                    </a:solidFill>
                  </a:tcPr>
                </a:tc>
                <a:tc>
                  <a:txBody>
                    <a:bodyPr/>
                    <a:lstStyle/>
                    <a:p>
                      <a:pPr marL="0" marR="0" lvl="0" indent="0" algn="l" rtl="0">
                        <a:spcBef>
                          <a:spcPts val="0"/>
                        </a:spcBef>
                        <a:spcAft>
                          <a:spcPts val="0"/>
                        </a:spcAft>
                        <a:buClr>
                          <a:schemeClr val="dk1"/>
                        </a:buClr>
                        <a:buSzPts val="1200"/>
                        <a:buFontTx/>
                        <a:buNone/>
                      </a:pPr>
                      <a:r>
                        <a:rPr lang="en-GB" sz="1100" dirty="0">
                          <a:solidFill>
                            <a:schemeClr val="dk1"/>
                          </a:solidFill>
                          <a:latin typeface="+mn-lt"/>
                          <a:ea typeface="Calibri"/>
                          <a:cs typeface="Calibri"/>
                          <a:sym typeface="Calibri"/>
                        </a:rPr>
                        <a:t>Almeria uses many immigrant workers for labour from North Africa, Eastern Europe and South America &gt; low wage and work in poor conditions &gt; many work illegally and enter the country through dangerous methods </a:t>
                      </a:r>
                      <a:endParaRPr lang="en-GB" sz="1100" dirty="0"/>
                    </a:p>
                    <a:p>
                      <a:pPr marL="0" marR="0" lvl="0" indent="0" algn="l" rtl="0">
                        <a:spcBef>
                          <a:spcPts val="0"/>
                        </a:spcBef>
                        <a:spcAft>
                          <a:spcPts val="0"/>
                        </a:spcAft>
                        <a:buClr>
                          <a:schemeClr val="dk1"/>
                        </a:buClr>
                        <a:buSzPts val="1200"/>
                        <a:buFontTx/>
                        <a:buNone/>
                      </a:pPr>
                      <a:r>
                        <a:rPr lang="en-GB" sz="1100" dirty="0">
                          <a:solidFill>
                            <a:schemeClr val="dk1"/>
                          </a:solidFill>
                          <a:latin typeface="+mn-lt"/>
                          <a:ea typeface="Calibri"/>
                          <a:cs typeface="Calibri"/>
                          <a:sym typeface="Calibri"/>
                        </a:rPr>
                        <a:t>Lots of litter has been left in the area including chemical containers and plastic has been dumped into the sea. </a:t>
                      </a:r>
                      <a:endParaRPr lang="en-GB" sz="1100" dirty="0"/>
                    </a:p>
                    <a:p>
                      <a:pPr>
                        <a:buFontTx/>
                        <a:buNone/>
                      </a:pPr>
                      <a:endParaRPr lang="en-GB" sz="1100" dirty="0"/>
                    </a:p>
                  </a:txBody>
                  <a:tcPr>
                    <a:solidFill>
                      <a:schemeClr val="accent6">
                        <a:lumMod val="20000"/>
                        <a:lumOff val="80000"/>
                      </a:schemeClr>
                    </a:solidFill>
                  </a:tcPr>
                </a:tc>
                <a:extLst>
                  <a:ext uri="{0D108BD9-81ED-4DB2-BD59-A6C34878D82A}">
                    <a16:rowId xmlns:a16="http://schemas.microsoft.com/office/drawing/2014/main" val="505428559"/>
                  </a:ext>
                </a:extLst>
              </a:tr>
            </a:tbl>
          </a:graphicData>
        </a:graphic>
      </p:graphicFrame>
      <p:sp>
        <p:nvSpPr>
          <p:cNvPr id="8" name="TextBox 7">
            <a:extLst>
              <a:ext uri="{FF2B5EF4-FFF2-40B4-BE49-F238E27FC236}">
                <a16:creationId xmlns:a16="http://schemas.microsoft.com/office/drawing/2014/main" id="{AEBF5039-3458-AB54-5D23-F4A90DCBCCA7}"/>
              </a:ext>
            </a:extLst>
          </p:cNvPr>
          <p:cNvSpPr txBox="1"/>
          <p:nvPr/>
        </p:nvSpPr>
        <p:spPr>
          <a:xfrm>
            <a:off x="337540" y="3825994"/>
            <a:ext cx="6348662" cy="4218719"/>
          </a:xfrm>
          <a:prstGeom prst="rect">
            <a:avLst/>
          </a:prstGeom>
          <a:noFill/>
        </p:spPr>
        <p:txBody>
          <a:bodyPr wrap="square">
            <a:spAutoFit/>
          </a:bodyPr>
          <a:lstStyle/>
          <a:p>
            <a:pPr>
              <a:lnSpc>
                <a:spcPct val="150000"/>
              </a:lnSpc>
            </a:pPr>
            <a:r>
              <a:rPr lang="en-GB" sz="1200" b="1" dirty="0">
                <a:solidFill>
                  <a:srgbClr val="0070C0"/>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200" dirty="0"/>
          </a:p>
        </p:txBody>
      </p:sp>
    </p:spTree>
    <p:extLst>
      <p:ext uri="{BB962C8B-B14F-4D97-AF65-F5344CB8AC3E}">
        <p14:creationId xmlns:p14="http://schemas.microsoft.com/office/powerpoint/2010/main" val="5507813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426</TotalTime>
  <Words>3095</Words>
  <Application>Microsoft Office PowerPoint</Application>
  <PresentationFormat>On-screen Show (4:3)</PresentationFormat>
  <Paragraphs>613</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Calibri Light</vt:lpstr>
      <vt:lpstr>Symbol</vt:lpstr>
      <vt:lpstr>Office Theme</vt:lpstr>
      <vt:lpstr>Paper Two Human Geography  5th June 2024  Question 1- Urban Environments Question 2- Economic World Question 3- Resource management  Question 4- Food </vt:lpstr>
      <vt:lpstr>  Question 1- Urban Environments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Question 2- Economic World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Question 3- Resource management  Question 4- Food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Lakers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Ricketts</dc:creator>
  <cp:lastModifiedBy>Anna Mayo</cp:lastModifiedBy>
  <cp:revision>27</cp:revision>
  <cp:lastPrinted>2019-06-11T11:33:15Z</cp:lastPrinted>
  <dcterms:created xsi:type="dcterms:W3CDTF">2019-06-11T10:28:21Z</dcterms:created>
  <dcterms:modified xsi:type="dcterms:W3CDTF">2024-03-13T15:58:30Z</dcterms:modified>
</cp:coreProperties>
</file>