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4" r:id="rId2"/>
    <p:sldId id="265" r:id="rId3"/>
    <p:sldId id="266" r:id="rId4"/>
    <p:sldId id="256" r:id="rId5"/>
    <p:sldId id="257" r:id="rId6"/>
    <p:sldId id="259" r:id="rId7"/>
  </p:sldIdLst>
  <p:sldSz cx="9144000" cy="6858000" type="screen4x3"/>
  <p:notesSz cx="6794500" cy="9906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114" d="100"/>
          <a:sy n="114" d="100"/>
        </p:scale>
        <p:origin x="156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4255178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41801654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2677499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2160561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558252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1965778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1952659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23874431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11518794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10251444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7EF2B9D-807A-431B-99A5-AF8DF6605C93}" type="datetimeFigureOut">
              <a:rPr lang="en-GB" smtClean="0"/>
              <a:t>19/04/2021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A9D3590A-90D1-4D1C-B32A-BBAF6E44133C}" type="slidenum">
              <a:rPr lang="en-GB" smtClean="0"/>
              <a:t>‹#›</a:t>
            </a:fld>
            <a:endParaRPr lang="en-GB" dirty="0"/>
          </a:p>
        </p:txBody>
      </p:sp>
    </p:spTree>
    <p:extLst>
      <p:ext uri="{BB962C8B-B14F-4D97-AF65-F5344CB8AC3E}">
        <p14:creationId xmlns:p14="http://schemas.microsoft.com/office/powerpoint/2010/main" val="22282022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EF2B9D-807A-431B-99A5-AF8DF6605C93}" type="datetimeFigureOut">
              <a:rPr lang="en-GB" smtClean="0"/>
              <a:t>19/04/2021</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D3590A-90D1-4D1C-B32A-BBAF6E44133C}" type="slidenum">
              <a:rPr lang="en-GB" smtClean="0"/>
              <a:t>‹#›</a:t>
            </a:fld>
            <a:endParaRPr lang="en-GB" dirty="0"/>
          </a:p>
        </p:txBody>
      </p:sp>
    </p:spTree>
    <p:extLst>
      <p:ext uri="{BB962C8B-B14F-4D97-AF65-F5344CB8AC3E}">
        <p14:creationId xmlns:p14="http://schemas.microsoft.com/office/powerpoint/2010/main" val="104126081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9CD35E56-F2EE-48D2-9160-94554C5B103E}"/>
              </a:ext>
            </a:extLst>
          </p:cNvPr>
          <p:cNvGraphicFramePr>
            <a:graphicFrameLocks noGrp="1"/>
          </p:cNvGraphicFramePr>
          <p:nvPr>
            <p:extLst>
              <p:ext uri="{D42A27DB-BD31-4B8C-83A1-F6EECF244321}">
                <p14:modId xmlns:p14="http://schemas.microsoft.com/office/powerpoint/2010/main" val="1025112416"/>
              </p:ext>
            </p:extLst>
          </p:nvPr>
        </p:nvGraphicFramePr>
        <p:xfrm>
          <a:off x="132712" y="465521"/>
          <a:ext cx="8683778" cy="6212489"/>
        </p:xfrm>
        <a:graphic>
          <a:graphicData uri="http://schemas.openxmlformats.org/drawingml/2006/table">
            <a:tbl>
              <a:tblPr firstRow="1" bandRow="1">
                <a:tableStyleId>{5940675A-B579-460E-94D1-54222C63F5DA}</a:tableStyleId>
              </a:tblPr>
              <a:tblGrid>
                <a:gridCol w="802880">
                  <a:extLst>
                    <a:ext uri="{9D8B030D-6E8A-4147-A177-3AD203B41FA5}">
                      <a16:colId xmlns:a16="http://schemas.microsoft.com/office/drawing/2014/main" val="367593653"/>
                    </a:ext>
                  </a:extLst>
                </a:gridCol>
                <a:gridCol w="1325241">
                  <a:extLst>
                    <a:ext uri="{9D8B030D-6E8A-4147-A177-3AD203B41FA5}">
                      <a16:colId xmlns:a16="http://schemas.microsoft.com/office/drawing/2014/main" val="3839936574"/>
                    </a:ext>
                  </a:extLst>
                </a:gridCol>
                <a:gridCol w="1533832">
                  <a:extLst>
                    <a:ext uri="{9D8B030D-6E8A-4147-A177-3AD203B41FA5}">
                      <a16:colId xmlns:a16="http://schemas.microsoft.com/office/drawing/2014/main" val="1145610984"/>
                    </a:ext>
                  </a:extLst>
                </a:gridCol>
                <a:gridCol w="1681316">
                  <a:extLst>
                    <a:ext uri="{9D8B030D-6E8A-4147-A177-3AD203B41FA5}">
                      <a16:colId xmlns:a16="http://schemas.microsoft.com/office/drawing/2014/main" val="4188888372"/>
                    </a:ext>
                  </a:extLst>
                </a:gridCol>
                <a:gridCol w="1578077">
                  <a:extLst>
                    <a:ext uri="{9D8B030D-6E8A-4147-A177-3AD203B41FA5}">
                      <a16:colId xmlns:a16="http://schemas.microsoft.com/office/drawing/2014/main" val="85939449"/>
                    </a:ext>
                  </a:extLst>
                </a:gridCol>
                <a:gridCol w="1762432">
                  <a:extLst>
                    <a:ext uri="{9D8B030D-6E8A-4147-A177-3AD203B41FA5}">
                      <a16:colId xmlns:a16="http://schemas.microsoft.com/office/drawing/2014/main" val="2987433537"/>
                    </a:ext>
                  </a:extLst>
                </a:gridCol>
              </a:tblGrid>
              <a:tr h="158976">
                <a:tc gridSpan="6">
                  <a:txBody>
                    <a:bodyPr/>
                    <a:lstStyle/>
                    <a:p>
                      <a:r>
                        <a:rPr lang="en-GB" sz="1200" dirty="0"/>
                        <a:t>KS3 Curriculum Map</a:t>
                      </a:r>
                    </a:p>
                  </a:txBody>
                  <a:tcPr marL="51435" marR="51435" marT="25718" marB="25718"/>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968701803"/>
                  </a:ext>
                </a:extLst>
              </a:tr>
              <a:tr h="257457">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145183991"/>
                  </a:ext>
                </a:extLst>
              </a:tr>
              <a:tr h="3991492">
                <a:tc>
                  <a:txBody>
                    <a:bodyPr/>
                    <a:lstStyle/>
                    <a:p>
                      <a:r>
                        <a:rPr lang="en-GB" sz="1200" dirty="0"/>
                        <a:t>Year 7 </a:t>
                      </a:r>
                    </a:p>
                  </a:txBody>
                  <a:tcPr marL="51435" marR="51435" marT="25718" marB="25718"/>
                </a:tc>
                <a:tc>
                  <a:txBody>
                    <a:bodyPr/>
                    <a:lstStyle/>
                    <a:p>
                      <a:r>
                        <a:rPr lang="en-GB" sz="1200" b="1" u="sng" dirty="0"/>
                        <a:t>Geographical skills </a:t>
                      </a:r>
                    </a:p>
                    <a:p>
                      <a:r>
                        <a:rPr lang="en-GB" sz="1200" b="1" i="0" u="sng" kern="1200" dirty="0">
                          <a:solidFill>
                            <a:schemeClr val="tx1"/>
                          </a:solidFill>
                          <a:effectLst/>
                          <a:latin typeface="+mn-lt"/>
                          <a:ea typeface="+mn-ea"/>
                          <a:cs typeface="+mn-cs"/>
                        </a:rPr>
                        <a:t>Overview: </a:t>
                      </a:r>
                      <a:r>
                        <a:rPr lang="en-GB" sz="1200" i="0" kern="1200" dirty="0">
                          <a:solidFill>
                            <a:schemeClr val="tx1"/>
                          </a:solidFill>
                          <a:effectLst/>
                          <a:latin typeface="+mn-lt"/>
                          <a:ea typeface="+mn-ea"/>
                          <a:cs typeface="+mn-cs"/>
                        </a:rPr>
                        <a:t>students will learn, OS maps, atlas skills, choropleth maps, graphs, grid references, scale and distance.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 side assessments students will continuously use geographical skills to understand data and physical features throughout KS3.</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Geographical Skills </a:t>
                      </a:r>
                      <a:endParaRPr lang="en-GB" sz="1200" b="1" i="0" u="sng" dirty="0"/>
                    </a:p>
                  </a:txBody>
                  <a:tcPr marL="51435" marR="51435" marT="25718" marB="25718"/>
                </a:tc>
                <a:tc>
                  <a:txBody>
                    <a:bodyPr/>
                    <a:lstStyle/>
                    <a:p>
                      <a:r>
                        <a:rPr lang="en-GB" sz="1200" b="1" u="sng" dirty="0"/>
                        <a:t>Rivers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u="sng" dirty="0"/>
                        <a:t>Overview: </a:t>
                      </a:r>
                      <a:r>
                        <a:rPr lang="en-GB" sz="1200" i="0" dirty="0">
                          <a:solidFill>
                            <a:srgbClr val="000000"/>
                          </a:solidFill>
                          <a:effectLst/>
                          <a:latin typeface="+mn-lt"/>
                          <a:ea typeface="Calibri" panose="020F0502020204030204" pitchFamily="34" charset="0"/>
                        </a:rPr>
                        <a:t>students will learn the key geographical processes which enable water to shape and change the landscape in the UK. They will consider how natural processes can impact on humans and how these can be managed. </a:t>
                      </a:r>
                      <a:r>
                        <a:rPr kumimoji="0" lang="en-GB" sz="1200" b="1" i="0" u="sng" strike="noStrike" kern="1200" cap="none" spc="0" normalizeH="0" baseline="0" noProof="0" dirty="0">
                          <a:ln>
                            <a:noFill/>
                          </a:ln>
                          <a:solidFill>
                            <a:prstClr val="black"/>
                          </a:solidFill>
                          <a:effectLst/>
                          <a:uLnTx/>
                          <a:uFillTx/>
                          <a:latin typeface="+mn-lt"/>
                          <a:ea typeface="+mn-ea"/>
                          <a:cs typeface="+mn-cs"/>
                        </a:rPr>
                        <a:t>Interleaving/retrieval:</a:t>
                      </a:r>
                      <a:r>
                        <a:rPr kumimoji="0" lang="en-GB" sz="1200" b="0" i="0" u="none" strike="noStrike" kern="1200" cap="none" spc="0" normalizeH="0" baseline="0" noProof="0" dirty="0">
                          <a:ln>
                            <a:noFill/>
                          </a:ln>
                          <a:solidFill>
                            <a:prstClr val="black"/>
                          </a:solidFill>
                          <a:effectLst/>
                          <a:uLnTx/>
                          <a:uFillTx/>
                          <a:latin typeface="+mn-lt"/>
                          <a:ea typeface="+mn-ea"/>
                          <a:cs typeface="+mn-cs"/>
                        </a:rPr>
                        <a:t> Along side assessments students will revisit the water cycle in topic 4 of Y7 and processes such as erosion and transportation in Topic 5 of Y8 and the  understanding of impacts and management are themes present in multiple topics across KS3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sng" strike="noStrike" kern="1200" cap="none" spc="0" normalizeH="0" baseline="0" noProof="0" dirty="0">
                          <a:ln>
                            <a:noFill/>
                          </a:ln>
                          <a:solidFill>
                            <a:prstClr val="black"/>
                          </a:solidFill>
                          <a:effectLst/>
                          <a:uLnTx/>
                          <a:uFillTx/>
                          <a:latin typeface="+mn-lt"/>
                          <a:ea typeface="+mn-ea"/>
                          <a:cs typeface="+mn-cs"/>
                        </a:rPr>
                        <a:t>Big Ideas: </a:t>
                      </a:r>
                      <a:r>
                        <a:rPr kumimoji="0" lang="en-GB" sz="1200" b="0" i="0" u="none" strike="noStrike" kern="1200" cap="none" spc="0" normalizeH="0" baseline="0" noProof="0" dirty="0">
                          <a:ln>
                            <a:noFill/>
                          </a:ln>
                          <a:solidFill>
                            <a:prstClr val="black"/>
                          </a:solidFill>
                          <a:effectLst/>
                          <a:uLnTx/>
                          <a:uFillTx/>
                          <a:latin typeface="+mn-lt"/>
                          <a:ea typeface="+mn-ea"/>
                          <a:cs typeface="+mn-cs"/>
                        </a:rPr>
                        <a:t>Impacts, Processes, Formations, Interactions and Sustainability </a:t>
                      </a:r>
                    </a:p>
                  </a:txBody>
                  <a:tcPr marL="51435" marR="51435" marT="25718" marB="25718"/>
                </a:tc>
                <a:tc>
                  <a:txBody>
                    <a:bodyPr/>
                    <a:lstStyle/>
                    <a:p>
                      <a:r>
                        <a:rPr lang="en-GB" sz="1200" b="1" i="0" u="sng" dirty="0"/>
                        <a:t>Development </a:t>
                      </a:r>
                    </a:p>
                    <a:p>
                      <a:r>
                        <a:rPr lang="en-GB" sz="1200" b="1" i="0" u="sng" kern="1200" dirty="0">
                          <a:solidFill>
                            <a:schemeClr val="tx1"/>
                          </a:solidFill>
                          <a:effectLst/>
                          <a:latin typeface="+mn-lt"/>
                          <a:ea typeface="+mn-ea"/>
                          <a:cs typeface="+mn-cs"/>
                        </a:rPr>
                        <a:t>Overview:</a:t>
                      </a:r>
                      <a:r>
                        <a:rPr lang="en-GB" sz="1200" i="0" kern="1200" dirty="0">
                          <a:solidFill>
                            <a:schemeClr val="tx1"/>
                          </a:solidFill>
                          <a:effectLst/>
                          <a:latin typeface="+mn-lt"/>
                          <a:ea typeface="+mn-ea"/>
                          <a:cs typeface="+mn-cs"/>
                        </a:rPr>
                        <a:t> students will examine the factors which affect development and solutions to the development gap. While having examples of contrasting areas of development,  students will also study the DR Congo in-depth to then contrast with the UK’s level of development. </a:t>
                      </a:r>
                    </a:p>
                    <a:p>
                      <a:r>
                        <a:rPr lang="en-GB" sz="1200" b="1" i="0" u="sng" kern="1200" dirty="0">
                          <a:solidFill>
                            <a:schemeClr val="tx1"/>
                          </a:solidFill>
                          <a:effectLst/>
                          <a:latin typeface="+mn-lt"/>
                          <a:ea typeface="+mn-ea"/>
                          <a:cs typeface="+mn-cs"/>
                        </a:rPr>
                        <a:t>Interleaving/retrieval: </a:t>
                      </a:r>
                      <a:r>
                        <a:rPr kumimoji="0" lang="en-GB" sz="1200" b="0" i="0" u="none" strike="noStrike" kern="1200" cap="none" spc="0" normalizeH="0" baseline="0" noProof="0" dirty="0">
                          <a:ln>
                            <a:noFill/>
                          </a:ln>
                          <a:solidFill>
                            <a:prstClr val="black"/>
                          </a:solidFill>
                          <a:effectLst/>
                          <a:uLnTx/>
                          <a:uFillTx/>
                          <a:latin typeface="+mn-lt"/>
                          <a:ea typeface="+mn-ea"/>
                          <a:cs typeface="+mn-cs"/>
                        </a:rPr>
                        <a:t>Along side assessments students will revisit the concepts of differing levels of development when considering migration, a country’s ability to manage hazards, the need for exploitation of resources and  differing economies. </a:t>
                      </a:r>
                    </a:p>
                    <a:p>
                      <a:r>
                        <a:rPr kumimoji="0" lang="en-GB" sz="1200" b="1" i="0" u="sng" strike="noStrike" kern="1200" cap="none" spc="0" normalizeH="0" baseline="0" noProof="0" dirty="0">
                          <a:ln>
                            <a:noFill/>
                          </a:ln>
                          <a:solidFill>
                            <a:prstClr val="black"/>
                          </a:solidFill>
                          <a:effectLst/>
                          <a:uLnTx/>
                          <a:uFillTx/>
                          <a:latin typeface="+mn-lt"/>
                          <a:ea typeface="+mn-ea"/>
                          <a:cs typeface="+mn-cs"/>
                        </a:rPr>
                        <a:t>Big Ideas</a:t>
                      </a:r>
                      <a:r>
                        <a:rPr kumimoji="0" lang="en-GB" sz="1200" b="0" i="0" u="none" strike="noStrike" kern="1200" cap="none" spc="0" normalizeH="0" baseline="0" noProof="0" dirty="0">
                          <a:ln>
                            <a:noFill/>
                          </a:ln>
                          <a:solidFill>
                            <a:prstClr val="black"/>
                          </a:solidFill>
                          <a:effectLst/>
                          <a:uLnTx/>
                          <a:uFillTx/>
                          <a:latin typeface="+mn-lt"/>
                          <a:ea typeface="+mn-ea"/>
                          <a:cs typeface="+mn-cs"/>
                        </a:rPr>
                        <a:t>: Impacts, Processes, Sustainability</a:t>
                      </a:r>
                      <a:endParaRPr lang="en-GB" sz="1200" b="1" i="0" u="sng" dirty="0"/>
                    </a:p>
                  </a:txBody>
                  <a:tcPr marL="51435" marR="51435" marT="25718" marB="25718"/>
                </a:tc>
                <a:tc>
                  <a:txBody>
                    <a:bodyPr/>
                    <a:lstStyle/>
                    <a:p>
                      <a:r>
                        <a:rPr lang="en-GB" sz="1200" b="1" u="sng" dirty="0"/>
                        <a:t>Weather and climate </a:t>
                      </a:r>
                    </a:p>
                    <a:p>
                      <a:r>
                        <a:rPr lang="en-GB" sz="1200" b="1" i="0" u="sng" dirty="0">
                          <a:solidFill>
                            <a:schemeClr val="tx1"/>
                          </a:solidFill>
                          <a:effectLst/>
                          <a:latin typeface="Calibri" panose="020F0502020204030204" pitchFamily="34" charset="0"/>
                          <a:ea typeface="Calibri" panose="020F0502020204030204" pitchFamily="34" charset="0"/>
                        </a:rPr>
                        <a:t>Overview: </a:t>
                      </a:r>
                      <a:r>
                        <a:rPr lang="en-GB" sz="1200" i="0" dirty="0">
                          <a:solidFill>
                            <a:srgbClr val="000000"/>
                          </a:solidFill>
                          <a:effectLst/>
                          <a:latin typeface="Calibri" panose="020F0502020204030204" pitchFamily="34" charset="0"/>
                          <a:ea typeface="Calibri" panose="020F0502020204030204" pitchFamily="34" charset="0"/>
                        </a:rPr>
                        <a:t>students will learn the key features of weather and climate and the factors which affect the weather and rainfall patterns around the UK. They will develop their numeracy skills through graph analysis and manipulation of data.</a:t>
                      </a:r>
                    </a:p>
                    <a:p>
                      <a:r>
                        <a:rPr lang="en-GB" sz="1200" b="1" i="0" u="sng" dirty="0">
                          <a:solidFill>
                            <a:srgbClr val="000000"/>
                          </a:solidFill>
                          <a:effectLst/>
                          <a:latin typeface="Calibri" panose="020F0502020204030204" pitchFamily="34" charset="0"/>
                          <a:ea typeface="Calibri" panose="020F0502020204030204" pitchFamily="34" charset="0"/>
                        </a:rPr>
                        <a:t>Interleaving/retrieval: </a:t>
                      </a:r>
                      <a:r>
                        <a:rPr lang="en-GB" sz="1200" b="0" i="0" u="none" dirty="0">
                          <a:solidFill>
                            <a:srgbClr val="000000"/>
                          </a:solidFill>
                          <a:effectLst/>
                          <a:latin typeface="Calibri" panose="020F0502020204030204" pitchFamily="34" charset="0"/>
                          <a:ea typeface="Calibri" panose="020F0502020204030204" pitchFamily="34" charset="0"/>
                        </a:rPr>
                        <a:t>Alongside the assessments students will use geographical skills to understand data e.g. climate graphs. Revisit climate in Topic 3 Y8. Topic 4 Y8 – how climate impacts biomes/ecosystems. </a:t>
                      </a:r>
                    </a:p>
                    <a:p>
                      <a:r>
                        <a:rPr lang="en-GB" sz="1200" b="1" i="0" u="sng" dirty="0">
                          <a:solidFill>
                            <a:srgbClr val="000000"/>
                          </a:solidFill>
                          <a:effectLst/>
                          <a:latin typeface="Calibri" panose="020F0502020204030204" pitchFamily="34" charset="0"/>
                        </a:rPr>
                        <a:t>Big Ideas: </a:t>
                      </a:r>
                      <a:r>
                        <a:rPr lang="en-GB" sz="1200" b="0" i="0" u="none" dirty="0">
                          <a:solidFill>
                            <a:srgbClr val="000000"/>
                          </a:solidFill>
                          <a:effectLst/>
                          <a:latin typeface="Calibri" panose="020F0502020204030204" pitchFamily="34" charset="0"/>
                        </a:rPr>
                        <a:t>Geographical skills, Processes</a:t>
                      </a:r>
                      <a:endParaRPr lang="en-GB" sz="1200" b="0" i="0" u="none" dirty="0"/>
                    </a:p>
                  </a:txBody>
                  <a:tcPr marL="51435" marR="51435" marT="25718" marB="25718"/>
                </a:tc>
                <a:tc>
                  <a:txBody>
                    <a:bodyPr/>
                    <a:lstStyle/>
                    <a:p>
                      <a:r>
                        <a:rPr lang="en-GB" sz="1200" b="1" u="sng" dirty="0"/>
                        <a:t>Population</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i="0" u="sng" dirty="0">
                          <a:solidFill>
                            <a:schemeClr val="tx1"/>
                          </a:solidFill>
                          <a:effectLst/>
                          <a:latin typeface="Calibri" panose="020F0502020204030204" pitchFamily="34" charset="0"/>
                          <a:ea typeface="Calibri" panose="020F0502020204030204" pitchFamily="34" charset="0"/>
                        </a:rPr>
                        <a:t>Overview: </a:t>
                      </a:r>
                      <a:r>
                        <a:rPr lang="en-GB" sz="1200" i="0" dirty="0">
                          <a:solidFill>
                            <a:srgbClr val="000000"/>
                          </a:solidFill>
                          <a:effectLst/>
                          <a:latin typeface="Calibri" panose="020F0502020204030204" pitchFamily="34" charset="0"/>
                          <a:ea typeface="Calibri" panose="020F0502020204030204" pitchFamily="34" charset="0"/>
                        </a:rPr>
                        <a:t>students will understand the worlds growing population and the changing dynamics over time and across the world in relation to development.  Students will consider the One Child policy and education in Kerala as a methods of population management. The impacts of an aging population. Students will consider the reasons for migration and the impacts on the host and source countries.</a:t>
                      </a:r>
                      <a:r>
                        <a:rPr kumimoji="0" lang="en-GB" sz="12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 Interleaving/retrieval: </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Alongside the assessments students will use geographical skills through the use of data and graphs, Development, Students will revisit migration when considering how this affects urban areas in Topic 2 Y8.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sng"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Big Ideas: </a:t>
                      </a:r>
                      <a:r>
                        <a:rPr kumimoji="0" lang="en-GB" sz="12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mn-cs"/>
                        </a:rPr>
                        <a:t>Impacts Processes, Sustainability</a:t>
                      </a:r>
                      <a:endParaRPr lang="en-GB" sz="1200" b="0" i="0" u="none" dirty="0">
                        <a:solidFill>
                          <a:srgbClr val="000000"/>
                        </a:solidFill>
                        <a:effectLst/>
                        <a:latin typeface="Calibri" panose="020F0502020204030204" pitchFamily="34" charset="0"/>
                        <a:ea typeface="Calibri" panose="020F0502020204030204" pitchFamily="34" charset="0"/>
                      </a:endParaRPr>
                    </a:p>
                  </a:txBody>
                  <a:tcPr marL="51435" marR="51435" marT="25718" marB="25718"/>
                </a:tc>
                <a:extLst>
                  <a:ext uri="{0D108BD9-81ED-4DB2-BD59-A6C34878D82A}">
                    <a16:rowId xmlns:a16="http://schemas.microsoft.com/office/drawing/2014/main" val="4015830850"/>
                  </a:ext>
                </a:extLst>
              </a:tr>
            </a:tbl>
          </a:graphicData>
        </a:graphic>
      </p:graphicFrame>
      <p:sp>
        <p:nvSpPr>
          <p:cNvPr id="2" name="TextBox 1">
            <a:extLst>
              <a:ext uri="{FF2B5EF4-FFF2-40B4-BE49-F238E27FC236}">
                <a16:creationId xmlns:a16="http://schemas.microsoft.com/office/drawing/2014/main" id="{A30E9050-1130-4DA7-BE6D-F0F0DB6C16DC}"/>
              </a:ext>
            </a:extLst>
          </p:cNvPr>
          <p:cNvSpPr txBox="1"/>
          <p:nvPr/>
        </p:nvSpPr>
        <p:spPr>
          <a:xfrm>
            <a:off x="67112" y="0"/>
            <a:ext cx="6727971" cy="369332"/>
          </a:xfrm>
          <a:prstGeom prst="rect">
            <a:avLst/>
          </a:prstGeom>
          <a:noFill/>
        </p:spPr>
        <p:txBody>
          <a:bodyPr wrap="square" rtlCol="0">
            <a:spAutoFit/>
          </a:bodyPr>
          <a:lstStyle/>
          <a:p>
            <a:r>
              <a:rPr lang="en-GB" dirty="0">
                <a:highlight>
                  <a:srgbClr val="FFFF00"/>
                </a:highlight>
              </a:rPr>
              <a:t>Geography Curriculum Map KS3 </a:t>
            </a:r>
          </a:p>
        </p:txBody>
      </p:sp>
    </p:spTree>
    <p:extLst>
      <p:ext uri="{BB962C8B-B14F-4D97-AF65-F5344CB8AC3E}">
        <p14:creationId xmlns:p14="http://schemas.microsoft.com/office/powerpoint/2010/main" val="13544957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20A17D47-3C62-402A-8609-094736B35548}"/>
              </a:ext>
            </a:extLst>
          </p:cNvPr>
          <p:cNvGraphicFramePr>
            <a:graphicFrameLocks noGrp="1"/>
          </p:cNvGraphicFramePr>
          <p:nvPr>
            <p:extLst/>
          </p:nvPr>
        </p:nvGraphicFramePr>
        <p:xfrm>
          <a:off x="144973" y="156816"/>
          <a:ext cx="8871436" cy="6525205"/>
        </p:xfrm>
        <a:graphic>
          <a:graphicData uri="http://schemas.openxmlformats.org/drawingml/2006/table">
            <a:tbl>
              <a:tblPr firstRow="1" bandRow="1">
                <a:tableStyleId>{5940675A-B579-460E-94D1-54222C63F5DA}</a:tableStyleId>
              </a:tblPr>
              <a:tblGrid>
                <a:gridCol w="820230">
                  <a:extLst>
                    <a:ext uri="{9D8B030D-6E8A-4147-A177-3AD203B41FA5}">
                      <a16:colId xmlns:a16="http://schemas.microsoft.com/office/drawing/2014/main" val="1485842287"/>
                    </a:ext>
                  </a:extLst>
                </a:gridCol>
                <a:gridCol w="1499695">
                  <a:extLst>
                    <a:ext uri="{9D8B030D-6E8A-4147-A177-3AD203B41FA5}">
                      <a16:colId xmlns:a16="http://schemas.microsoft.com/office/drawing/2014/main" val="1385924237"/>
                    </a:ext>
                  </a:extLst>
                </a:gridCol>
                <a:gridCol w="1616785">
                  <a:extLst>
                    <a:ext uri="{9D8B030D-6E8A-4147-A177-3AD203B41FA5}">
                      <a16:colId xmlns:a16="http://schemas.microsoft.com/office/drawing/2014/main" val="1780379246"/>
                    </a:ext>
                  </a:extLst>
                </a:gridCol>
                <a:gridCol w="1666687">
                  <a:extLst>
                    <a:ext uri="{9D8B030D-6E8A-4147-A177-3AD203B41FA5}">
                      <a16:colId xmlns:a16="http://schemas.microsoft.com/office/drawing/2014/main" val="973213821"/>
                    </a:ext>
                  </a:extLst>
                </a:gridCol>
                <a:gridCol w="1657798">
                  <a:extLst>
                    <a:ext uri="{9D8B030D-6E8A-4147-A177-3AD203B41FA5}">
                      <a16:colId xmlns:a16="http://schemas.microsoft.com/office/drawing/2014/main" val="1750018601"/>
                    </a:ext>
                  </a:extLst>
                </a:gridCol>
                <a:gridCol w="1610241">
                  <a:extLst>
                    <a:ext uri="{9D8B030D-6E8A-4147-A177-3AD203B41FA5}">
                      <a16:colId xmlns:a16="http://schemas.microsoft.com/office/drawing/2014/main" val="3128731845"/>
                    </a:ext>
                  </a:extLst>
                </a:gridCol>
              </a:tblGrid>
              <a:tr h="255849">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351310179"/>
                  </a:ext>
                </a:extLst>
              </a:tr>
              <a:tr h="6264582">
                <a:tc>
                  <a:txBody>
                    <a:bodyPr/>
                    <a:lstStyle/>
                    <a:p>
                      <a:r>
                        <a:rPr lang="en-GB" sz="1200" dirty="0"/>
                        <a:t>Year 8 </a:t>
                      </a:r>
                    </a:p>
                  </a:txBody>
                  <a:tcPr marL="51435" marR="51435" marT="25718" marB="25718"/>
                </a:tc>
                <a:tc>
                  <a:txBody>
                    <a:bodyPr/>
                    <a:lstStyle/>
                    <a:p>
                      <a:r>
                        <a:rPr lang="en-GB" sz="1200" b="1" u="sng" dirty="0"/>
                        <a:t>Tectonic Hazards</a:t>
                      </a:r>
                    </a:p>
                    <a:p>
                      <a:r>
                        <a:rPr lang="en-GB" sz="1200" b="1" i="0" u="sng" kern="1200" dirty="0">
                          <a:solidFill>
                            <a:schemeClr val="tx1"/>
                          </a:solidFill>
                          <a:effectLst/>
                          <a:latin typeface="+mn-lt"/>
                          <a:ea typeface="+mn-ea"/>
                          <a:cs typeface="+mn-cs"/>
                        </a:rPr>
                        <a:t>Overview: </a:t>
                      </a:r>
                    </a:p>
                    <a:p>
                      <a:r>
                        <a:rPr lang="en-GB" sz="1200" i="0" dirty="0">
                          <a:solidFill>
                            <a:srgbClr val="000000"/>
                          </a:solidFill>
                          <a:effectLst/>
                          <a:latin typeface="Calibri" panose="020F0502020204030204" pitchFamily="34" charset="0"/>
                          <a:ea typeface="Calibri" panose="020F0502020204030204" pitchFamily="34" charset="0"/>
                        </a:rPr>
                        <a:t>Students will study the structure of the earth and plate margins to aid their understanding of the formations of a range of tectonic hazards. Students will examine a verity of tectonic events in contrasting areas focusing on effects and responses to investigate the links between development and significance of impacts and ability to respond.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t>
                      </a:r>
                      <a:r>
                        <a:rPr lang="en-GB" sz="1200" b="0" i="0" u="none" dirty="0">
                          <a:solidFill>
                            <a:srgbClr val="000000"/>
                          </a:solidFill>
                          <a:effectLst/>
                          <a:latin typeface="Calibri" panose="020F0502020204030204" pitchFamily="34" charset="0"/>
                          <a:ea typeface="Calibri" panose="020F0502020204030204" pitchFamily="34" charset="0"/>
                        </a:rPr>
                        <a:t>Alongside the assessments students will recall concepts of differing levels of development, the understanding of impacts and management. </a:t>
                      </a:r>
                      <a:endParaRPr lang="en-GB" sz="1200" b="0" i="0" u="none" kern="1200" dirty="0">
                        <a:solidFill>
                          <a:schemeClr val="tx1"/>
                        </a:solidFill>
                        <a:effectLst/>
                        <a:latin typeface="+mn-lt"/>
                        <a:ea typeface="+mn-ea"/>
                        <a:cs typeface="+mn-cs"/>
                      </a:endParaRP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Impacts, Processes, formations, Sustainability, Interactions</a:t>
                      </a:r>
                      <a:endParaRPr lang="en-GB" sz="1200" b="0" u="none" dirty="0"/>
                    </a:p>
                  </a:txBody>
                  <a:tcPr marL="51435" marR="51435" marT="25718" marB="25718"/>
                </a:tc>
                <a:tc>
                  <a:txBody>
                    <a:bodyPr/>
                    <a:lstStyle/>
                    <a:p>
                      <a:r>
                        <a:rPr lang="en-GB" sz="1200" b="1" u="sng" dirty="0"/>
                        <a:t>Urban Change</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study the global rates of urbanisation. Understand the causes and impacts of urbanisation on NEEs with an in-depth case study of an NEE. </a:t>
                      </a:r>
                    </a:p>
                    <a:p>
                      <a:r>
                        <a:rPr lang="en-GB" sz="1200" b="0" i="0" u="none" kern="1200" dirty="0">
                          <a:solidFill>
                            <a:schemeClr val="tx1"/>
                          </a:solidFill>
                          <a:effectLst/>
                          <a:latin typeface="+mn-lt"/>
                          <a:ea typeface="+mn-ea"/>
                          <a:cs typeface="+mn-cs"/>
                        </a:rPr>
                        <a:t>Students will then consider the UK’s population distribution. There will be a focus on London considering post-industrial change, counter urbanisation and the impacts on rural and urban areas and to consider the need and successes/challenges of regeneration in London.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the assessments students will recall population, development and causes and impacts</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Impacts, Processes, Sustainability, Interactions</a:t>
                      </a:r>
                      <a:endParaRPr lang="en-GB" sz="1200" b="0" u="none" dirty="0"/>
                    </a:p>
                  </a:txBody>
                  <a:tcPr marL="51435" marR="51435" marT="25718" marB="25718"/>
                </a:tc>
                <a:tc>
                  <a:txBody>
                    <a:bodyPr/>
                    <a:lstStyle/>
                    <a:p>
                      <a:r>
                        <a:rPr lang="en-GB" sz="1200" b="1" i="0" u="sng" dirty="0"/>
                        <a:t>Climate change</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understand the difference between the natural and enhanced greenhouse effect.  Consider the global impacts of climate change followed by an in-depth case study on Bangladesh and the Maldives. Students will then contrast this to the impacts of climate change on the east coast of the UK. Students will then evaluate the effectiveness of mitigation and adaptation strategies.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the assessments students will recall climate and weather from Y7 topic 4. Impacts and management from  and a countries ability to do this.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Impacts, Processes, interactions and sustainability. </a:t>
                      </a:r>
                      <a:endParaRPr lang="en-GB" sz="1200" b="0" u="none" dirty="0"/>
                    </a:p>
                    <a:p>
                      <a:endParaRPr lang="en-GB" sz="1200" b="1" i="0" u="sng" dirty="0"/>
                    </a:p>
                  </a:txBody>
                  <a:tcPr marL="51435" marR="51435" marT="25718" marB="25718"/>
                </a:tc>
                <a:tc>
                  <a:txBody>
                    <a:bodyPr/>
                    <a:lstStyle/>
                    <a:p>
                      <a:r>
                        <a:rPr lang="en-GB" sz="1200" b="1" u="sng" dirty="0"/>
                        <a:t>Ecosystems</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develop an understanding of the range and scale of biomes and ecosystems. Understand how changes can impact on food chains and food webs. Students will then study the tropical rainforest in-depth considering climate, distribution, value, plant and animal adaptations and how humans live in the TRF. </a:t>
                      </a:r>
                    </a:p>
                    <a:p>
                      <a:r>
                        <a:rPr lang="en-GB" sz="1200" b="0" i="0" u="none" kern="1200" dirty="0">
                          <a:solidFill>
                            <a:schemeClr val="tx1"/>
                          </a:solidFill>
                          <a:effectLst/>
                          <a:latin typeface="+mn-lt"/>
                          <a:ea typeface="+mn-ea"/>
                          <a:cs typeface="+mn-cs"/>
                        </a:rPr>
                        <a:t>Students will then contrast this to hot deserts considering climate, distribution, value, plant and animal adaptations and how humans live in hot deserts.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assessments students will recall climate and weather, Geographical skills and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Geographical skills, Interactions, processes, sustainability </a:t>
                      </a:r>
                      <a:endParaRPr lang="en-GB" sz="1200" b="0" u="none" dirty="0"/>
                    </a:p>
                  </a:txBody>
                  <a:tcPr marL="51435" marR="51435" marT="25718" marB="25718"/>
                </a:tc>
                <a:tc>
                  <a:txBody>
                    <a:bodyPr/>
                    <a:lstStyle/>
                    <a:p>
                      <a:r>
                        <a:rPr lang="en-GB" sz="1200" b="1" u="sng" dirty="0"/>
                        <a:t>Coasts</a:t>
                      </a:r>
                    </a:p>
                    <a:p>
                      <a:r>
                        <a:rPr lang="en-GB" sz="1200" b="1" i="0" u="sng" kern="1200" dirty="0">
                          <a:solidFill>
                            <a:schemeClr val="tx1"/>
                          </a:solidFill>
                          <a:effectLst/>
                          <a:latin typeface="+mn-lt"/>
                          <a:ea typeface="+mn-ea"/>
                          <a:cs typeface="+mn-cs"/>
                        </a:rPr>
                        <a:t>Overview: </a:t>
                      </a:r>
                    </a:p>
                    <a:p>
                      <a:pPr algn="l">
                        <a:lnSpc>
                          <a:spcPct val="107000"/>
                        </a:lnSpc>
                        <a:spcAft>
                          <a:spcPts val="800"/>
                        </a:spcAft>
                      </a:pPr>
                      <a:r>
                        <a:rPr lang="en-GB" sz="1200" i="0" dirty="0">
                          <a:solidFill>
                            <a:srgbClr val="000000"/>
                          </a:solidFill>
                          <a:effectLst/>
                          <a:latin typeface="Calibri" panose="020F0502020204030204" pitchFamily="34" charset="0"/>
                          <a:ea typeface="Calibri" panose="020F0502020204030204" pitchFamily="34" charset="0"/>
                        </a:rPr>
                        <a:t>Students will learn the key geographical processes which enable water to shape and change the landscape in the UK. They will consider how natural processes can impact on humans and how these can be managed</a:t>
                      </a:r>
                      <a:r>
                        <a:rPr lang="en-GB" sz="1200" i="1" dirty="0">
                          <a:solidFill>
                            <a:srgbClr val="000000"/>
                          </a:solidFill>
                          <a:effectLst/>
                          <a:latin typeface="Calibri" panose="020F0502020204030204" pitchFamily="34" charset="0"/>
                          <a:ea typeface="Calibri" panose="020F0502020204030204" pitchFamily="34" charset="0"/>
                        </a:rPr>
                        <a:t>.  </a:t>
                      </a:r>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the assessments students will recall processed covered in topic 2 Y7 and the consideration of impacts and the need for management strategies. </a:t>
                      </a:r>
                    </a:p>
                    <a:p>
                      <a:pPr algn="l">
                        <a:lnSpc>
                          <a:spcPct val="107000"/>
                        </a:lnSpc>
                        <a:spcAft>
                          <a:spcPts val="800"/>
                        </a:spcAft>
                      </a:pPr>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Processes, Formations, Impacts, Interactions and Sustainability. </a:t>
                      </a:r>
                      <a:endParaRPr lang="en-GB" sz="1200" b="1" u="sng" dirty="0"/>
                    </a:p>
                    <a:p>
                      <a:endParaRPr lang="en-GB" sz="1200" b="1" u="sng" dirty="0"/>
                    </a:p>
                  </a:txBody>
                  <a:tcPr marL="51435" marR="51435" marT="25718" marB="25718"/>
                </a:tc>
                <a:extLst>
                  <a:ext uri="{0D108BD9-81ED-4DB2-BD59-A6C34878D82A}">
                    <a16:rowId xmlns:a16="http://schemas.microsoft.com/office/drawing/2014/main" val="3657272625"/>
                  </a:ext>
                </a:extLst>
              </a:tr>
            </a:tbl>
          </a:graphicData>
        </a:graphic>
      </p:graphicFrame>
    </p:spTree>
    <p:extLst>
      <p:ext uri="{BB962C8B-B14F-4D97-AF65-F5344CB8AC3E}">
        <p14:creationId xmlns:p14="http://schemas.microsoft.com/office/powerpoint/2010/main" val="32042756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15BF8479-E95E-4854-9B7C-6B5086AAD4AA}"/>
              </a:ext>
            </a:extLst>
          </p:cNvPr>
          <p:cNvGraphicFramePr>
            <a:graphicFrameLocks noGrp="1"/>
          </p:cNvGraphicFramePr>
          <p:nvPr>
            <p:extLst/>
          </p:nvPr>
        </p:nvGraphicFramePr>
        <p:xfrm>
          <a:off x="201696" y="107040"/>
          <a:ext cx="8740608" cy="6503672"/>
        </p:xfrm>
        <a:graphic>
          <a:graphicData uri="http://schemas.openxmlformats.org/drawingml/2006/table">
            <a:tbl>
              <a:tblPr firstRow="1" bandRow="1">
                <a:tableStyleId>{5940675A-B579-460E-94D1-54222C63F5DA}</a:tableStyleId>
              </a:tblPr>
              <a:tblGrid>
                <a:gridCol w="808134">
                  <a:extLst>
                    <a:ext uri="{9D8B030D-6E8A-4147-A177-3AD203B41FA5}">
                      <a16:colId xmlns:a16="http://schemas.microsoft.com/office/drawing/2014/main" val="608458720"/>
                    </a:ext>
                  </a:extLst>
                </a:gridCol>
                <a:gridCol w="1477579">
                  <a:extLst>
                    <a:ext uri="{9D8B030D-6E8A-4147-A177-3AD203B41FA5}">
                      <a16:colId xmlns:a16="http://schemas.microsoft.com/office/drawing/2014/main" val="679086991"/>
                    </a:ext>
                  </a:extLst>
                </a:gridCol>
                <a:gridCol w="1592942">
                  <a:extLst>
                    <a:ext uri="{9D8B030D-6E8A-4147-A177-3AD203B41FA5}">
                      <a16:colId xmlns:a16="http://schemas.microsoft.com/office/drawing/2014/main" val="1313458346"/>
                    </a:ext>
                  </a:extLst>
                </a:gridCol>
                <a:gridCol w="1642108">
                  <a:extLst>
                    <a:ext uri="{9D8B030D-6E8A-4147-A177-3AD203B41FA5}">
                      <a16:colId xmlns:a16="http://schemas.microsoft.com/office/drawing/2014/main" val="3939783025"/>
                    </a:ext>
                  </a:extLst>
                </a:gridCol>
                <a:gridCol w="1633350">
                  <a:extLst>
                    <a:ext uri="{9D8B030D-6E8A-4147-A177-3AD203B41FA5}">
                      <a16:colId xmlns:a16="http://schemas.microsoft.com/office/drawing/2014/main" val="1969734297"/>
                    </a:ext>
                  </a:extLst>
                </a:gridCol>
                <a:gridCol w="1586495">
                  <a:extLst>
                    <a:ext uri="{9D8B030D-6E8A-4147-A177-3AD203B41FA5}">
                      <a16:colId xmlns:a16="http://schemas.microsoft.com/office/drawing/2014/main" val="931818628"/>
                    </a:ext>
                  </a:extLst>
                </a:gridCol>
              </a:tblGrid>
              <a:tr h="224798">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4155878806"/>
                  </a:ext>
                </a:extLst>
              </a:tr>
              <a:tr h="4479707">
                <a:tc>
                  <a:txBody>
                    <a:bodyPr/>
                    <a:lstStyle/>
                    <a:p>
                      <a:r>
                        <a:rPr lang="en-GB" sz="1200" dirty="0"/>
                        <a:t>Year 9 </a:t>
                      </a:r>
                    </a:p>
                  </a:txBody>
                  <a:tcPr marL="51435" marR="51435" marT="25718" marB="25718"/>
                </a:tc>
                <a:tc>
                  <a:txBody>
                    <a:bodyPr/>
                    <a:lstStyle/>
                    <a:p>
                      <a:r>
                        <a:rPr lang="en-GB" sz="1200" b="1" u="sng" dirty="0"/>
                        <a:t>Global resources </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understand the importance of resources and the impact security and insecurity can have on quality of life. Students will examine food water and energy considering strategies to increase production and how to make supplies more sustainable. Case studies will include the Colorado River, Food in the UK, solar energy in Tunisia and Nuclear energy.  </a:t>
                      </a:r>
                    </a:p>
                    <a:p>
                      <a:r>
                        <a:rPr lang="en-GB" sz="1200" b="1" i="0" u="sng" kern="1200" dirty="0">
                          <a:solidFill>
                            <a:schemeClr val="tx1"/>
                          </a:solidFill>
                          <a:effectLst/>
                          <a:latin typeface="+mn-lt"/>
                          <a:ea typeface="+mn-ea"/>
                          <a:cs typeface="+mn-cs"/>
                        </a:rPr>
                        <a:t>Interleaving/retrieval: </a:t>
                      </a:r>
                      <a:r>
                        <a:rPr lang="en-GB" sz="1200" b="0" i="0" u="none" kern="1200" dirty="0">
                          <a:solidFill>
                            <a:schemeClr val="tx1"/>
                          </a:solidFill>
                          <a:effectLst/>
                          <a:latin typeface="+mn-lt"/>
                          <a:ea typeface="+mn-ea"/>
                          <a:cs typeface="+mn-cs"/>
                        </a:rPr>
                        <a:t>Alongside assessments students will revisit ideas of sustainability and quality of life previously discussed in topics 3 and 5 of Y7 and topic 2 of Y8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Interactions, impacts, sustainability. </a:t>
                      </a:r>
                      <a:endParaRPr lang="en-GB" sz="1200" b="1" u="sng" dirty="0"/>
                    </a:p>
                    <a:p>
                      <a:endParaRPr lang="en-GB" sz="1200" b="1" u="sng" dirty="0"/>
                    </a:p>
                  </a:txBody>
                  <a:tcPr marL="51435" marR="51435" marT="25718" marB="25718"/>
                </a:tc>
                <a:tc>
                  <a:txBody>
                    <a:bodyPr/>
                    <a:lstStyle/>
                    <a:p>
                      <a:r>
                        <a:rPr lang="en-GB" sz="1200" b="1" u="sng" dirty="0"/>
                        <a:t>Economic geography</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understand that economies are made up of different sectors of employment which can impact on a country’s economy. Students will examine global supply chains and study TNCs in-depth. Students will understand the factors affecting international trade and the role of trading blocs. Students will then consider the impact of international trade with an in-depth study of Sierra Leone and if a TNC can be more powerful than a country.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assessments students will recall differing levels of wealth globally, understanding of impacts and evaluation skills.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Interactions, processes, impacts </a:t>
                      </a:r>
                      <a:endParaRPr lang="en-GB" sz="1200" b="0" u="none" dirty="0"/>
                    </a:p>
                    <a:p>
                      <a:endParaRPr lang="en-GB" sz="1200" b="1" u="sng" dirty="0"/>
                    </a:p>
                  </a:txBody>
                  <a:tcPr marL="51435" marR="51435" marT="25718" marB="25718"/>
                </a:tc>
                <a:tc>
                  <a:txBody>
                    <a:bodyPr/>
                    <a:lstStyle/>
                    <a:p>
                      <a:r>
                        <a:rPr lang="en-GB" sz="1200" b="1" u="sng" dirty="0"/>
                        <a:t>Exploitation of ecosystems  </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examine the need to exploit an ecosystem, considering the cause and impact of deforestation with a study of the DR Congo’s mineral extraction. Students will then consider overfishing and the more sustainable solutions in the North Sea. Students will then examine if exploiting an ecosystem for safaris is truly exploitation or a more sustainable use of the environment.  </a:t>
                      </a:r>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the assessments students will recall knowledge from topic 4 Y8, topic 3 Y7 and topic 1 Y9.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Sustainability, Interactions and Impacts </a:t>
                      </a:r>
                      <a:endParaRPr lang="en-GB" sz="1200" b="0" u="none" dirty="0"/>
                    </a:p>
                    <a:p>
                      <a:endParaRPr lang="en-GB" sz="1200" b="1" u="sng" dirty="0"/>
                    </a:p>
                  </a:txBody>
                  <a:tcPr marL="51435" marR="51435" marT="25718" marB="25718"/>
                </a:tc>
                <a:tc>
                  <a:txBody>
                    <a:bodyPr/>
                    <a:lstStyle/>
                    <a:p>
                      <a:r>
                        <a:rPr lang="en-GB" sz="1200" b="1" u="sng" dirty="0"/>
                        <a:t>Tourism </a:t>
                      </a:r>
                    </a:p>
                    <a:p>
                      <a:r>
                        <a:rPr lang="en-GB" sz="1200" b="1" i="0" u="sng" kern="1200" dirty="0">
                          <a:solidFill>
                            <a:schemeClr val="tx1"/>
                          </a:solidFill>
                          <a:effectLst/>
                          <a:latin typeface="+mn-lt"/>
                          <a:ea typeface="+mn-ea"/>
                          <a:cs typeface="+mn-cs"/>
                        </a:rPr>
                        <a:t>Overview: </a:t>
                      </a:r>
                    </a:p>
                    <a:p>
                      <a:pPr algn="l">
                        <a:lnSpc>
                          <a:spcPct val="107000"/>
                        </a:lnSpc>
                        <a:spcAft>
                          <a:spcPts val="800"/>
                        </a:spcAft>
                      </a:pPr>
                      <a:r>
                        <a:rPr lang="en-GB" sz="1200" i="0" dirty="0">
                          <a:solidFill>
                            <a:srgbClr val="000000"/>
                          </a:solidFill>
                          <a:effectLst/>
                          <a:latin typeface="+mn-lt"/>
                          <a:ea typeface="Calibri" panose="020F0502020204030204" pitchFamily="34" charset="0"/>
                        </a:rPr>
                        <a:t>Students will study the changing global patterns of tourism over time. They will investigate the impact of tourism in the UK with an in-depth study of Blackpool.  Students will evaluate the impact of tourism on both a National and International level.  They will examine whether sustainable tourism is a suitable solution to the problems created by visitors on the natural environment.  </a:t>
                      </a:r>
                      <a:endParaRPr lang="en-GB" sz="1200" b="0" i="0" u="none" kern="1200" dirty="0">
                        <a:solidFill>
                          <a:schemeClr val="tx1"/>
                        </a:solidFill>
                        <a:effectLst/>
                        <a:latin typeface="+mn-lt"/>
                        <a:ea typeface="+mn-ea"/>
                        <a:cs typeface="+mn-cs"/>
                      </a:endParaRP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 side the assessments students will use geographical skills to consider data, recall coastal landscapes from Topic 5 Y8.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Sustainability, Geographical Skills,  Interactions and Impacts </a:t>
                      </a:r>
                      <a:endParaRPr lang="en-GB" sz="1200" b="0" u="none" dirty="0"/>
                    </a:p>
                    <a:p>
                      <a:endParaRPr lang="en-GB" sz="1200" b="1" u="sng" dirty="0"/>
                    </a:p>
                  </a:txBody>
                  <a:tcPr marL="51435" marR="51435" marT="25718" marB="25718"/>
                </a:tc>
                <a:tc>
                  <a:txBody>
                    <a:bodyPr/>
                    <a:lstStyle/>
                    <a:p>
                      <a:r>
                        <a:rPr lang="en-GB" sz="1200" b="1" u="sng" dirty="0"/>
                        <a:t>Local field work </a:t>
                      </a:r>
                    </a:p>
                    <a:p>
                      <a:r>
                        <a:rPr lang="en-GB" sz="1200" b="1" i="0" u="sng" kern="1200" dirty="0">
                          <a:solidFill>
                            <a:schemeClr val="tx1"/>
                          </a:solidFill>
                          <a:effectLst/>
                          <a:latin typeface="+mn-lt"/>
                          <a:ea typeface="+mn-ea"/>
                          <a:cs typeface="+mn-cs"/>
                        </a:rPr>
                        <a:t>Overview: </a:t>
                      </a:r>
                    </a:p>
                    <a:p>
                      <a:r>
                        <a:rPr lang="en-GB" sz="1200" b="0" i="0" u="none" kern="1200" dirty="0">
                          <a:solidFill>
                            <a:schemeClr val="tx1"/>
                          </a:solidFill>
                          <a:effectLst/>
                          <a:latin typeface="+mn-lt"/>
                          <a:ea typeface="+mn-ea"/>
                          <a:cs typeface="+mn-cs"/>
                        </a:rPr>
                        <a:t>Students will start by understanding what fieldwork is and the importance of carrying out a reliable investigation. Students will create an hypothesis based on possible microclimates around the school. Students will carryout the investigation and create a report with data analysis to draw conclusions and an evaluation of their fieldwork. </a:t>
                      </a:r>
                    </a:p>
                    <a:p>
                      <a:r>
                        <a:rPr lang="en-GB" sz="1200" b="1" i="0" u="sng" kern="1200" dirty="0">
                          <a:solidFill>
                            <a:schemeClr val="tx1"/>
                          </a:solidFill>
                          <a:effectLst/>
                          <a:latin typeface="+mn-lt"/>
                          <a:ea typeface="+mn-ea"/>
                          <a:cs typeface="+mn-cs"/>
                        </a:rPr>
                        <a:t>Interleaving/retrieval:</a:t>
                      </a:r>
                      <a:r>
                        <a:rPr lang="en-GB" sz="1200" b="0" i="0" u="none" kern="1200" dirty="0">
                          <a:solidFill>
                            <a:schemeClr val="tx1"/>
                          </a:solidFill>
                          <a:effectLst/>
                          <a:latin typeface="+mn-lt"/>
                          <a:ea typeface="+mn-ea"/>
                          <a:cs typeface="+mn-cs"/>
                        </a:rPr>
                        <a:t> Alongside the assessments students will recall knowledge from Y7 topic 4 and topic 1. </a:t>
                      </a:r>
                    </a:p>
                    <a:p>
                      <a:r>
                        <a:rPr lang="en-GB" sz="1200" b="1" i="0" u="sng" kern="1200" dirty="0">
                          <a:solidFill>
                            <a:schemeClr val="tx1"/>
                          </a:solidFill>
                          <a:effectLst/>
                          <a:latin typeface="+mn-lt"/>
                          <a:ea typeface="+mn-ea"/>
                          <a:cs typeface="+mn-cs"/>
                        </a:rPr>
                        <a:t>Big Ideas: </a:t>
                      </a:r>
                      <a:r>
                        <a:rPr lang="en-GB" sz="1200" b="0" i="0" u="none" kern="1200" dirty="0">
                          <a:solidFill>
                            <a:schemeClr val="tx1"/>
                          </a:solidFill>
                          <a:effectLst/>
                          <a:latin typeface="+mn-lt"/>
                          <a:ea typeface="+mn-ea"/>
                          <a:cs typeface="+mn-cs"/>
                        </a:rPr>
                        <a:t>Interactions, Geographical skills </a:t>
                      </a:r>
                      <a:endParaRPr lang="en-GB" sz="1200" b="0" u="none" dirty="0"/>
                    </a:p>
                    <a:p>
                      <a:endParaRPr lang="en-GB" sz="1200" b="1" u="sng" dirty="0"/>
                    </a:p>
                  </a:txBody>
                  <a:tcPr marL="51435" marR="51435" marT="25718" marB="25718"/>
                </a:tc>
                <a:extLst>
                  <a:ext uri="{0D108BD9-81ED-4DB2-BD59-A6C34878D82A}">
                    <a16:rowId xmlns:a16="http://schemas.microsoft.com/office/drawing/2014/main" val="3501019600"/>
                  </a:ext>
                </a:extLst>
              </a:tr>
            </a:tbl>
          </a:graphicData>
        </a:graphic>
      </p:graphicFrame>
    </p:spTree>
    <p:extLst>
      <p:ext uri="{BB962C8B-B14F-4D97-AF65-F5344CB8AC3E}">
        <p14:creationId xmlns:p14="http://schemas.microsoft.com/office/powerpoint/2010/main" val="3497079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8234C69-2A19-4E25-A75C-5071B18DAB7E}"/>
              </a:ext>
            </a:extLst>
          </p:cNvPr>
          <p:cNvSpPr/>
          <p:nvPr/>
        </p:nvSpPr>
        <p:spPr>
          <a:xfrm>
            <a:off x="152096" y="122840"/>
            <a:ext cx="8908013" cy="1651029"/>
          </a:xfrm>
          <a:prstGeom prst="rect">
            <a:avLst/>
          </a:prstGeom>
        </p:spPr>
        <p:txBody>
          <a:bodyPr wrap="square">
            <a:spAutoFit/>
          </a:bodyPr>
          <a:lstStyle/>
          <a:p>
            <a:pPr>
              <a:lnSpc>
                <a:spcPct val="107000"/>
              </a:lnSpc>
              <a:spcAft>
                <a:spcPts val="450"/>
              </a:spcAft>
            </a:pPr>
            <a:r>
              <a:rPr lang="en-GB" sz="1600" b="1" u="sng" dirty="0">
                <a:solidFill>
                  <a:srgbClr val="000000"/>
                </a:solidFill>
                <a:highlight>
                  <a:srgbClr val="FFFF00"/>
                </a:highlight>
                <a:latin typeface="Calibri" panose="020F0502020204030204" pitchFamily="34" charset="0"/>
                <a:ea typeface="Times New Roman" panose="02020603050405020304" pitchFamily="18" charset="0"/>
                <a:cs typeface="Times New Roman" panose="02020603050405020304" pitchFamily="18" charset="0"/>
              </a:rPr>
              <a:t>Geography curriculum 2020-2021</a:t>
            </a:r>
            <a:endParaRPr lang="en-GB" sz="1600" dirty="0">
              <a:highlight>
                <a:srgbClr val="FFFF00"/>
              </a:highlight>
              <a:latin typeface="Times New Roman" panose="02020603050405020304" pitchFamily="18" charset="0"/>
              <a:ea typeface="Times New Roman" panose="02020603050405020304" pitchFamily="18" charset="0"/>
            </a:endParaRPr>
          </a:p>
          <a:p>
            <a:endParaRPr lang="en-GB"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endParaRPr>
          </a:p>
          <a:p>
            <a:r>
              <a:rPr lang="en-GB" sz="1600" dirty="0">
                <a:solidFill>
                  <a:srgbClr val="000000"/>
                </a:solidFill>
                <a:latin typeface="Calibri" panose="020F0502020204030204" pitchFamily="34" charset="0"/>
                <a:ea typeface="Times New Roman" panose="02020603050405020304" pitchFamily="18" charset="0"/>
                <a:cs typeface="Times New Roman" panose="02020603050405020304" pitchFamily="18" charset="0"/>
              </a:rPr>
              <a:t>The development topic is being taught in both Y7 and Y8 as we feel that knowledge gained during this topic underpins many of the following topics. The decision was taken to teach this topic in person rather than remotely due to it being a higher leverage topic. By Providing this topic to Y8 students will be able to better understand and articulate more complex concepts in KS3. </a:t>
            </a:r>
            <a:endParaRPr lang="en-GB" sz="1600" dirty="0">
              <a:latin typeface="Times New Roman" panose="02020603050405020304" pitchFamily="18" charset="0"/>
              <a:ea typeface="Times New Roman" panose="02020603050405020304" pitchFamily="18" charset="0"/>
            </a:endParaRPr>
          </a:p>
        </p:txBody>
      </p:sp>
      <p:graphicFrame>
        <p:nvGraphicFramePr>
          <p:cNvPr id="3" name="Table 2">
            <a:extLst>
              <a:ext uri="{FF2B5EF4-FFF2-40B4-BE49-F238E27FC236}">
                <a16:creationId xmlns:a16="http://schemas.microsoft.com/office/drawing/2014/main" id="{EBA984F4-567C-492D-8CF9-6CF00020E9F7}"/>
              </a:ext>
            </a:extLst>
          </p:cNvPr>
          <p:cNvGraphicFramePr>
            <a:graphicFrameLocks noGrp="1"/>
          </p:cNvGraphicFramePr>
          <p:nvPr>
            <p:extLst>
              <p:ext uri="{D42A27DB-BD31-4B8C-83A1-F6EECF244321}">
                <p14:modId xmlns:p14="http://schemas.microsoft.com/office/powerpoint/2010/main" val="3206354708"/>
              </p:ext>
            </p:extLst>
          </p:nvPr>
        </p:nvGraphicFramePr>
        <p:xfrm>
          <a:off x="673233" y="4242847"/>
          <a:ext cx="7797534" cy="1943106"/>
        </p:xfrm>
        <a:graphic>
          <a:graphicData uri="http://schemas.openxmlformats.org/drawingml/2006/table">
            <a:tbl>
              <a:tblPr firstRow="1" bandRow="1">
                <a:tableStyleId>{5940675A-B579-460E-94D1-54222C63F5DA}</a:tableStyleId>
              </a:tblPr>
              <a:tblGrid>
                <a:gridCol w="1299589">
                  <a:extLst>
                    <a:ext uri="{9D8B030D-6E8A-4147-A177-3AD203B41FA5}">
                      <a16:colId xmlns:a16="http://schemas.microsoft.com/office/drawing/2014/main" val="367593653"/>
                    </a:ext>
                  </a:extLst>
                </a:gridCol>
                <a:gridCol w="1299589">
                  <a:extLst>
                    <a:ext uri="{9D8B030D-6E8A-4147-A177-3AD203B41FA5}">
                      <a16:colId xmlns:a16="http://schemas.microsoft.com/office/drawing/2014/main" val="3839936574"/>
                    </a:ext>
                  </a:extLst>
                </a:gridCol>
                <a:gridCol w="1299589">
                  <a:extLst>
                    <a:ext uri="{9D8B030D-6E8A-4147-A177-3AD203B41FA5}">
                      <a16:colId xmlns:a16="http://schemas.microsoft.com/office/drawing/2014/main" val="1145610984"/>
                    </a:ext>
                  </a:extLst>
                </a:gridCol>
                <a:gridCol w="1299589">
                  <a:extLst>
                    <a:ext uri="{9D8B030D-6E8A-4147-A177-3AD203B41FA5}">
                      <a16:colId xmlns:a16="http://schemas.microsoft.com/office/drawing/2014/main" val="4188888372"/>
                    </a:ext>
                  </a:extLst>
                </a:gridCol>
                <a:gridCol w="1299589">
                  <a:extLst>
                    <a:ext uri="{9D8B030D-6E8A-4147-A177-3AD203B41FA5}">
                      <a16:colId xmlns:a16="http://schemas.microsoft.com/office/drawing/2014/main" val="85939449"/>
                    </a:ext>
                  </a:extLst>
                </a:gridCol>
                <a:gridCol w="1299589">
                  <a:extLst>
                    <a:ext uri="{9D8B030D-6E8A-4147-A177-3AD203B41FA5}">
                      <a16:colId xmlns:a16="http://schemas.microsoft.com/office/drawing/2014/main" val="2987433537"/>
                    </a:ext>
                  </a:extLst>
                </a:gridCol>
              </a:tblGrid>
              <a:tr h="354094">
                <a:tc gridSpan="6">
                  <a:txBody>
                    <a:bodyPr/>
                    <a:lstStyle/>
                    <a:p>
                      <a:r>
                        <a:rPr lang="en-GB" sz="1200" dirty="0"/>
                        <a:t>KS3 Curriculum Map 2020-2021 (Changes with reflection on 2019-2020 curriculum) (Pre remote learning) </a:t>
                      </a:r>
                    </a:p>
                  </a:txBody>
                  <a:tcPr marL="51435" marR="51435" marT="25718" marB="25718"/>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968701803"/>
                  </a:ext>
                </a:extLst>
              </a:tr>
              <a:tr h="214609">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145183991"/>
                  </a:ext>
                </a:extLst>
              </a:tr>
              <a:tr h="500301">
                <a:tc>
                  <a:txBody>
                    <a:bodyPr/>
                    <a:lstStyle/>
                    <a:p>
                      <a:r>
                        <a:rPr lang="en-GB" sz="1200" dirty="0"/>
                        <a:t>Year 7 </a:t>
                      </a:r>
                    </a:p>
                  </a:txBody>
                  <a:tcPr marL="51435" marR="51435" marT="25718" marB="25718"/>
                </a:tc>
                <a:tc>
                  <a:txBody>
                    <a:bodyPr/>
                    <a:lstStyle/>
                    <a:p>
                      <a:r>
                        <a:rPr lang="en-GB" sz="1200" dirty="0"/>
                        <a:t>Geographical skills </a:t>
                      </a:r>
                    </a:p>
                    <a:p>
                      <a:r>
                        <a:rPr lang="en-GB" sz="1200" dirty="0"/>
                        <a:t>Ecosystems </a:t>
                      </a:r>
                    </a:p>
                  </a:txBody>
                  <a:tcPr marL="51435" marR="51435" marT="25718" marB="25718"/>
                </a:tc>
                <a:tc>
                  <a:txBody>
                    <a:bodyPr/>
                    <a:lstStyle/>
                    <a:p>
                      <a:r>
                        <a:rPr lang="en-GB" sz="1200" dirty="0"/>
                        <a:t>Development </a:t>
                      </a:r>
                    </a:p>
                  </a:txBody>
                  <a:tcPr marL="51435" marR="51435" marT="25718" marB="25718"/>
                </a:tc>
                <a:tc>
                  <a:txBody>
                    <a:bodyPr/>
                    <a:lstStyle/>
                    <a:p>
                      <a:r>
                        <a:rPr lang="en-GB" sz="1200" dirty="0"/>
                        <a:t>Rivers</a:t>
                      </a:r>
                    </a:p>
                  </a:txBody>
                  <a:tcPr marL="51435" marR="51435" marT="25718" marB="25718"/>
                </a:tc>
                <a:tc>
                  <a:txBody>
                    <a:bodyPr/>
                    <a:lstStyle/>
                    <a:p>
                      <a:r>
                        <a:rPr lang="en-GB" sz="1200" dirty="0"/>
                        <a:t>Weather and climate </a:t>
                      </a:r>
                    </a:p>
                  </a:txBody>
                  <a:tcPr marL="51435" marR="51435" marT="25718" marB="25718"/>
                </a:tc>
                <a:tc>
                  <a:txBody>
                    <a:bodyPr/>
                    <a:lstStyle/>
                    <a:p>
                      <a:r>
                        <a:rPr lang="en-GB" sz="1200" dirty="0"/>
                        <a:t>Population </a:t>
                      </a:r>
                    </a:p>
                  </a:txBody>
                  <a:tcPr marL="51435" marR="51435" marT="25718" marB="25718"/>
                </a:tc>
                <a:extLst>
                  <a:ext uri="{0D108BD9-81ED-4DB2-BD59-A6C34878D82A}">
                    <a16:rowId xmlns:a16="http://schemas.microsoft.com/office/drawing/2014/main" val="4015830850"/>
                  </a:ext>
                </a:extLst>
              </a:tr>
              <a:tr h="354094">
                <a:tc>
                  <a:txBody>
                    <a:bodyPr/>
                    <a:lstStyle/>
                    <a:p>
                      <a:r>
                        <a:rPr lang="en-GB" sz="1200" dirty="0"/>
                        <a:t>Year 8 </a:t>
                      </a:r>
                    </a:p>
                  </a:txBody>
                  <a:tcPr marL="51435" marR="51435" marT="25718" marB="25718"/>
                </a:tc>
                <a:tc>
                  <a:txBody>
                    <a:bodyPr/>
                    <a:lstStyle/>
                    <a:p>
                      <a:r>
                        <a:rPr lang="en-GB" sz="1200" dirty="0"/>
                        <a:t>Rivers</a:t>
                      </a:r>
                    </a:p>
                  </a:txBody>
                  <a:tcPr marL="51435" marR="51435" marT="25718" marB="25718"/>
                </a:tc>
                <a:tc>
                  <a:txBody>
                    <a:bodyPr/>
                    <a:lstStyle/>
                    <a:p>
                      <a:r>
                        <a:rPr lang="en-GB" sz="1200" dirty="0"/>
                        <a:t>Development </a:t>
                      </a:r>
                    </a:p>
                  </a:txBody>
                  <a:tcPr marL="51435" marR="51435" marT="25718" marB="25718"/>
                </a:tc>
                <a:tc>
                  <a:txBody>
                    <a:bodyPr/>
                    <a:lstStyle/>
                    <a:p>
                      <a:r>
                        <a:rPr lang="en-GB" sz="1200" dirty="0"/>
                        <a:t>Tectonic Hazards</a:t>
                      </a:r>
                    </a:p>
                  </a:txBody>
                  <a:tcPr marL="51435" marR="51435" marT="25718" marB="25718"/>
                </a:tc>
                <a:tc>
                  <a:txBody>
                    <a:bodyPr/>
                    <a:lstStyle/>
                    <a:p>
                      <a:r>
                        <a:rPr lang="en-GB" sz="1200" dirty="0"/>
                        <a:t>Climate Change</a:t>
                      </a:r>
                    </a:p>
                  </a:txBody>
                  <a:tcPr marL="51435" marR="51435" marT="25718" marB="25718"/>
                </a:tc>
                <a:tc>
                  <a:txBody>
                    <a:bodyPr/>
                    <a:lstStyle/>
                    <a:p>
                      <a:r>
                        <a:rPr lang="en-GB" sz="1200" dirty="0"/>
                        <a:t>Coasts</a:t>
                      </a:r>
                    </a:p>
                  </a:txBody>
                  <a:tcPr marL="51435" marR="51435" marT="25718" marB="25718"/>
                </a:tc>
                <a:extLst>
                  <a:ext uri="{0D108BD9-81ED-4DB2-BD59-A6C34878D82A}">
                    <a16:rowId xmlns:a16="http://schemas.microsoft.com/office/drawing/2014/main" val="3993636053"/>
                  </a:ext>
                </a:extLst>
              </a:tr>
              <a:tr h="500301">
                <a:tc>
                  <a:txBody>
                    <a:bodyPr/>
                    <a:lstStyle/>
                    <a:p>
                      <a:r>
                        <a:rPr lang="en-GB" sz="1200" dirty="0"/>
                        <a:t>Year 9 </a:t>
                      </a:r>
                    </a:p>
                  </a:txBody>
                  <a:tcPr marL="51435" marR="51435" marT="25718" marB="25718"/>
                </a:tc>
                <a:tc>
                  <a:txBody>
                    <a:bodyPr/>
                    <a:lstStyle/>
                    <a:p>
                      <a:r>
                        <a:rPr lang="en-GB" sz="1200" dirty="0"/>
                        <a:t>Tectonic Hazards </a:t>
                      </a:r>
                    </a:p>
                  </a:txBody>
                  <a:tcPr marL="51435" marR="51435" marT="25718" marB="25718"/>
                </a:tc>
                <a:tc>
                  <a:txBody>
                    <a:bodyPr/>
                    <a:lstStyle/>
                    <a:p>
                      <a:r>
                        <a:rPr lang="en-GB" sz="1200" dirty="0"/>
                        <a:t>Ecosystems </a:t>
                      </a:r>
                    </a:p>
                  </a:txBody>
                  <a:tcPr marL="51435" marR="51435" marT="25718" marB="25718"/>
                </a:tc>
                <a:tc>
                  <a:txBody>
                    <a:bodyPr/>
                    <a:lstStyle/>
                    <a:p>
                      <a:r>
                        <a:rPr lang="en-GB" sz="1200" dirty="0"/>
                        <a:t>Exploitations and ecosystems </a:t>
                      </a:r>
                    </a:p>
                  </a:txBody>
                  <a:tcPr marL="51435" marR="51435" marT="25718" marB="25718"/>
                </a:tc>
                <a:tc>
                  <a:txBody>
                    <a:bodyPr/>
                    <a:lstStyle/>
                    <a:p>
                      <a:r>
                        <a:rPr lang="en-GB" sz="1200" dirty="0"/>
                        <a:t>Economic geography</a:t>
                      </a:r>
                    </a:p>
                  </a:txBody>
                  <a:tcPr marL="51435" marR="51435" marT="25718" marB="25718"/>
                </a:tc>
                <a:tc>
                  <a:txBody>
                    <a:bodyPr/>
                    <a:lstStyle/>
                    <a:p>
                      <a:r>
                        <a:rPr lang="en-GB" sz="1200" dirty="0"/>
                        <a:t>Global Resources</a:t>
                      </a:r>
                    </a:p>
                  </a:txBody>
                  <a:tcPr marL="51435" marR="51435" marT="25718" marB="25718"/>
                </a:tc>
                <a:extLst>
                  <a:ext uri="{0D108BD9-81ED-4DB2-BD59-A6C34878D82A}">
                    <a16:rowId xmlns:a16="http://schemas.microsoft.com/office/drawing/2014/main" val="4058104921"/>
                  </a:ext>
                </a:extLst>
              </a:tr>
            </a:tbl>
          </a:graphicData>
        </a:graphic>
      </p:graphicFrame>
    </p:spTree>
    <p:extLst>
      <p:ext uri="{BB962C8B-B14F-4D97-AF65-F5344CB8AC3E}">
        <p14:creationId xmlns:p14="http://schemas.microsoft.com/office/powerpoint/2010/main" val="1572072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49D5BC01-E550-4E12-92A9-FE6C47695888}"/>
              </a:ext>
            </a:extLst>
          </p:cNvPr>
          <p:cNvGraphicFramePr>
            <a:graphicFrameLocks noGrp="1"/>
          </p:cNvGraphicFramePr>
          <p:nvPr>
            <p:extLst>
              <p:ext uri="{D42A27DB-BD31-4B8C-83A1-F6EECF244321}">
                <p14:modId xmlns:p14="http://schemas.microsoft.com/office/powerpoint/2010/main" val="975808454"/>
              </p:ext>
            </p:extLst>
          </p:nvPr>
        </p:nvGraphicFramePr>
        <p:xfrm>
          <a:off x="673233" y="227328"/>
          <a:ext cx="7797534" cy="1817374"/>
        </p:xfrm>
        <a:graphic>
          <a:graphicData uri="http://schemas.openxmlformats.org/drawingml/2006/table">
            <a:tbl>
              <a:tblPr firstRow="1" bandRow="1">
                <a:tableStyleId>{5940675A-B579-460E-94D1-54222C63F5DA}</a:tableStyleId>
              </a:tblPr>
              <a:tblGrid>
                <a:gridCol w="1299589">
                  <a:extLst>
                    <a:ext uri="{9D8B030D-6E8A-4147-A177-3AD203B41FA5}">
                      <a16:colId xmlns:a16="http://schemas.microsoft.com/office/drawing/2014/main" val="367593653"/>
                    </a:ext>
                  </a:extLst>
                </a:gridCol>
                <a:gridCol w="1299589">
                  <a:extLst>
                    <a:ext uri="{9D8B030D-6E8A-4147-A177-3AD203B41FA5}">
                      <a16:colId xmlns:a16="http://schemas.microsoft.com/office/drawing/2014/main" val="3839936574"/>
                    </a:ext>
                  </a:extLst>
                </a:gridCol>
                <a:gridCol w="1299589">
                  <a:extLst>
                    <a:ext uri="{9D8B030D-6E8A-4147-A177-3AD203B41FA5}">
                      <a16:colId xmlns:a16="http://schemas.microsoft.com/office/drawing/2014/main" val="1145610984"/>
                    </a:ext>
                  </a:extLst>
                </a:gridCol>
                <a:gridCol w="1299589">
                  <a:extLst>
                    <a:ext uri="{9D8B030D-6E8A-4147-A177-3AD203B41FA5}">
                      <a16:colId xmlns:a16="http://schemas.microsoft.com/office/drawing/2014/main" val="4188888372"/>
                    </a:ext>
                  </a:extLst>
                </a:gridCol>
                <a:gridCol w="1299589">
                  <a:extLst>
                    <a:ext uri="{9D8B030D-6E8A-4147-A177-3AD203B41FA5}">
                      <a16:colId xmlns:a16="http://schemas.microsoft.com/office/drawing/2014/main" val="85939449"/>
                    </a:ext>
                  </a:extLst>
                </a:gridCol>
                <a:gridCol w="1299589">
                  <a:extLst>
                    <a:ext uri="{9D8B030D-6E8A-4147-A177-3AD203B41FA5}">
                      <a16:colId xmlns:a16="http://schemas.microsoft.com/office/drawing/2014/main" val="2987433537"/>
                    </a:ext>
                  </a:extLst>
                </a:gridCol>
              </a:tblGrid>
              <a:tr h="178960">
                <a:tc gridSpan="6">
                  <a:txBody>
                    <a:bodyPr/>
                    <a:lstStyle/>
                    <a:p>
                      <a:r>
                        <a:rPr lang="en-GB" sz="1200" dirty="0"/>
                        <a:t>KS3 Curriculum Map 2020-2021 (Post Remote Learning) </a:t>
                      </a:r>
                    </a:p>
                  </a:txBody>
                  <a:tcPr marL="51435" marR="51435" marT="25718" marB="25718"/>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968701803"/>
                  </a:ext>
                </a:extLst>
              </a:tr>
              <a:tr h="178960">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145183991"/>
                  </a:ext>
                </a:extLst>
              </a:tr>
              <a:tr h="398621">
                <a:tc>
                  <a:txBody>
                    <a:bodyPr/>
                    <a:lstStyle/>
                    <a:p>
                      <a:r>
                        <a:rPr lang="en-GB" sz="1200" dirty="0"/>
                        <a:t>Year 7 </a:t>
                      </a:r>
                    </a:p>
                  </a:txBody>
                  <a:tcPr marL="51435" marR="51435" marT="25718" marB="25718"/>
                </a:tc>
                <a:tc>
                  <a:txBody>
                    <a:bodyPr/>
                    <a:lstStyle/>
                    <a:p>
                      <a:r>
                        <a:rPr lang="en-GB" sz="1200" dirty="0"/>
                        <a:t>Geographical skills </a:t>
                      </a:r>
                    </a:p>
                    <a:p>
                      <a:r>
                        <a:rPr lang="en-GB" sz="1200" dirty="0"/>
                        <a:t>Ecosystems </a:t>
                      </a:r>
                    </a:p>
                  </a:txBody>
                  <a:tcPr marL="51435" marR="51435" marT="25718" marB="25718"/>
                </a:tc>
                <a:tc>
                  <a:txBody>
                    <a:bodyPr/>
                    <a:lstStyle/>
                    <a:p>
                      <a:r>
                        <a:rPr lang="en-GB" sz="1200" dirty="0"/>
                        <a:t>Resources – Remote learning </a:t>
                      </a:r>
                    </a:p>
                  </a:txBody>
                  <a:tcPr marL="51435" marR="51435" marT="25718" marB="25718"/>
                </a:tc>
                <a:tc>
                  <a:txBody>
                    <a:bodyPr/>
                    <a:lstStyle/>
                    <a:p>
                      <a:r>
                        <a:rPr lang="en-GB" sz="1200" dirty="0"/>
                        <a:t>Resources – Remote learning </a:t>
                      </a:r>
                    </a:p>
                  </a:txBody>
                  <a:tcPr marL="51435" marR="51435" marT="25718" marB="25718"/>
                </a:tc>
                <a:tc>
                  <a:txBody>
                    <a:bodyPr/>
                    <a:lstStyle/>
                    <a:p>
                      <a:r>
                        <a:rPr lang="en-GB" sz="1200" dirty="0"/>
                        <a:t>Development </a:t>
                      </a:r>
                    </a:p>
                  </a:txBody>
                  <a:tcPr marL="51435" marR="51435" marT="25718" marB="25718"/>
                </a:tc>
                <a:tc>
                  <a:txBody>
                    <a:bodyPr/>
                    <a:lstStyle/>
                    <a:p>
                      <a:r>
                        <a:rPr lang="en-GB" sz="1200" dirty="0"/>
                        <a:t>Development </a:t>
                      </a:r>
                    </a:p>
                  </a:txBody>
                  <a:tcPr marL="51435" marR="51435" marT="25718" marB="25718"/>
                </a:tc>
                <a:extLst>
                  <a:ext uri="{0D108BD9-81ED-4DB2-BD59-A6C34878D82A}">
                    <a16:rowId xmlns:a16="http://schemas.microsoft.com/office/drawing/2014/main" val="4015830850"/>
                  </a:ext>
                </a:extLst>
              </a:tr>
              <a:tr h="398621">
                <a:tc>
                  <a:txBody>
                    <a:bodyPr/>
                    <a:lstStyle/>
                    <a:p>
                      <a:r>
                        <a:rPr lang="en-GB" sz="1200" dirty="0"/>
                        <a:t>Year 8 </a:t>
                      </a:r>
                    </a:p>
                  </a:txBody>
                  <a:tcPr marL="51435" marR="51435" marT="25718" marB="25718"/>
                </a:tc>
                <a:tc>
                  <a:txBody>
                    <a:bodyPr/>
                    <a:lstStyle/>
                    <a:p>
                      <a:r>
                        <a:rPr lang="en-GB" sz="1200" dirty="0"/>
                        <a:t>Rivers</a:t>
                      </a:r>
                    </a:p>
                  </a:txBody>
                  <a:tcPr marL="51435" marR="51435" marT="25718" marB="25718"/>
                </a:tc>
                <a:tc>
                  <a:txBody>
                    <a:bodyPr/>
                    <a:lstStyle/>
                    <a:p>
                      <a:r>
                        <a:rPr lang="en-GB" sz="1200" dirty="0"/>
                        <a:t>Urbanisation – Remote learning </a:t>
                      </a:r>
                    </a:p>
                  </a:txBody>
                  <a:tcPr marL="51435" marR="51435" marT="25718" marB="25718"/>
                </a:tc>
                <a:tc>
                  <a:txBody>
                    <a:bodyPr/>
                    <a:lstStyle/>
                    <a:p>
                      <a:r>
                        <a:rPr lang="en-GB" sz="1200" dirty="0"/>
                        <a:t>Urbanisation – Remote learning </a:t>
                      </a:r>
                    </a:p>
                  </a:txBody>
                  <a:tcPr marL="51435" marR="51435" marT="25718" marB="25718"/>
                </a:tc>
                <a:tc>
                  <a:txBody>
                    <a:bodyPr/>
                    <a:lstStyle/>
                    <a:p>
                      <a:r>
                        <a:rPr lang="en-GB" sz="1200" dirty="0"/>
                        <a:t>Development </a:t>
                      </a:r>
                    </a:p>
                  </a:txBody>
                  <a:tcPr marL="51435" marR="51435" marT="25718" marB="25718"/>
                </a:tc>
                <a:tc>
                  <a:txBody>
                    <a:bodyPr/>
                    <a:lstStyle/>
                    <a:p>
                      <a:r>
                        <a:rPr lang="en-GB" sz="1200" dirty="0"/>
                        <a:t>Development </a:t>
                      </a:r>
                    </a:p>
                  </a:txBody>
                  <a:tcPr marL="51435" marR="51435" marT="25718" marB="25718"/>
                </a:tc>
                <a:extLst>
                  <a:ext uri="{0D108BD9-81ED-4DB2-BD59-A6C34878D82A}">
                    <a16:rowId xmlns:a16="http://schemas.microsoft.com/office/drawing/2014/main" val="3993636053"/>
                  </a:ext>
                </a:extLst>
              </a:tr>
              <a:tr h="514350">
                <a:tc>
                  <a:txBody>
                    <a:bodyPr/>
                    <a:lstStyle/>
                    <a:p>
                      <a:r>
                        <a:rPr lang="en-GB" sz="1200" dirty="0"/>
                        <a:t>Year 9 </a:t>
                      </a:r>
                    </a:p>
                  </a:txBody>
                  <a:tcPr marL="51435" marR="51435" marT="25718" marB="25718"/>
                </a:tc>
                <a:tc>
                  <a:txBody>
                    <a:bodyPr/>
                    <a:lstStyle/>
                    <a:p>
                      <a:r>
                        <a:rPr lang="en-GB" sz="1200" dirty="0"/>
                        <a:t>Tectonic Hazards </a:t>
                      </a:r>
                    </a:p>
                  </a:txBody>
                  <a:tcPr marL="51435" marR="51435" marT="25718" marB="25718"/>
                </a:tc>
                <a:tc>
                  <a:txBody>
                    <a:bodyPr/>
                    <a:lstStyle/>
                    <a:p>
                      <a:r>
                        <a:rPr lang="en-GB" sz="1200" dirty="0"/>
                        <a:t> Plastic pollution – Remote learning </a:t>
                      </a:r>
                    </a:p>
                  </a:txBody>
                  <a:tcPr marL="51435" marR="51435" marT="25718" marB="25718"/>
                </a:tc>
                <a:tc>
                  <a:txBody>
                    <a:bodyPr/>
                    <a:lstStyle/>
                    <a:p>
                      <a:r>
                        <a:rPr lang="en-GB" sz="1200" dirty="0"/>
                        <a:t>Plastic pollution – Remote learning </a:t>
                      </a:r>
                    </a:p>
                  </a:txBody>
                  <a:tcPr marL="51435" marR="51435" marT="25718" marB="25718"/>
                </a:tc>
                <a:tc>
                  <a:txBody>
                    <a:bodyPr/>
                    <a:lstStyle/>
                    <a:p>
                      <a:r>
                        <a:rPr lang="en-GB" sz="1200" dirty="0"/>
                        <a:t>Ecosystems</a:t>
                      </a:r>
                    </a:p>
                  </a:txBody>
                  <a:tcPr marL="51435" marR="51435" marT="25718" marB="25718"/>
                </a:tc>
                <a:tc>
                  <a:txBody>
                    <a:bodyPr/>
                    <a:lstStyle/>
                    <a:p>
                      <a:r>
                        <a:rPr lang="en-GB" sz="1200" dirty="0"/>
                        <a:t>Exploitation of ecosystems </a:t>
                      </a:r>
                    </a:p>
                  </a:txBody>
                  <a:tcPr marL="51435" marR="51435" marT="25718" marB="25718"/>
                </a:tc>
                <a:extLst>
                  <a:ext uri="{0D108BD9-81ED-4DB2-BD59-A6C34878D82A}">
                    <a16:rowId xmlns:a16="http://schemas.microsoft.com/office/drawing/2014/main" val="4058104921"/>
                  </a:ext>
                </a:extLst>
              </a:tr>
            </a:tbl>
          </a:graphicData>
        </a:graphic>
      </p:graphicFrame>
      <p:sp>
        <p:nvSpPr>
          <p:cNvPr id="6" name="Rectangle 5">
            <a:extLst>
              <a:ext uri="{FF2B5EF4-FFF2-40B4-BE49-F238E27FC236}">
                <a16:creationId xmlns:a16="http://schemas.microsoft.com/office/drawing/2014/main" id="{5A14B0C0-AC69-4897-8A46-9A6B21DFE6E2}"/>
              </a:ext>
            </a:extLst>
          </p:cNvPr>
          <p:cNvSpPr/>
          <p:nvPr/>
        </p:nvSpPr>
        <p:spPr>
          <a:xfrm>
            <a:off x="285226" y="2298030"/>
            <a:ext cx="8741328" cy="3699603"/>
          </a:xfrm>
          <a:prstGeom prst="rect">
            <a:avLst/>
          </a:prstGeom>
        </p:spPr>
        <p:txBody>
          <a:bodyPr wrap="square">
            <a:spAutoFit/>
          </a:bodyPr>
          <a:lstStyle/>
          <a:p>
            <a:pPr>
              <a:lnSpc>
                <a:spcPct val="107000"/>
              </a:lnSpc>
              <a:spcAft>
                <a:spcPts val="450"/>
              </a:spcAft>
            </a:pPr>
            <a:r>
              <a:rPr lang="en-GB" sz="1200" b="1" u="sng" dirty="0">
                <a:highlight>
                  <a:srgbClr val="FFFF00"/>
                </a:highlight>
                <a:latin typeface="Calibri" panose="020F0502020204030204" pitchFamily="34" charset="0"/>
                <a:ea typeface="Calibri" panose="020F0502020204030204" pitchFamily="34" charset="0"/>
              </a:rPr>
              <a:t>Remote learning and post remote learning rational 2020-2021 </a:t>
            </a:r>
            <a:endParaRPr lang="en-GB" sz="1200" dirty="0">
              <a:highlight>
                <a:srgbClr val="FFFF00"/>
              </a:highlight>
              <a:latin typeface="Calibri" panose="020F0502020204030204" pitchFamily="34" charset="0"/>
              <a:ea typeface="Calibri" panose="020F0502020204030204" pitchFamily="34" charset="0"/>
            </a:endParaRPr>
          </a:p>
          <a:p>
            <a:pPr>
              <a:lnSpc>
                <a:spcPct val="107000"/>
              </a:lnSpc>
              <a:spcAft>
                <a:spcPts val="450"/>
              </a:spcAft>
            </a:pPr>
            <a:r>
              <a:rPr lang="en-GB" sz="1200" dirty="0">
                <a:latin typeface="Calibri" panose="020F0502020204030204" pitchFamily="34" charset="0"/>
                <a:ea typeface="Calibri" panose="020F0502020204030204" pitchFamily="34" charset="0"/>
              </a:rPr>
              <a:t>Development is the highest leverage topic left to teach for both Year 7 and Year 8. This topic underpins many of the geographical concepts that will allow students to greater understand future topics in more depth. The development topic allows students to understand the concepts of inequality, impacts and solutions on a scale they have not yet encountered.  For Y7 this will allow them to build on this knowledge and skills gained in future topics such as urban change and population. </a:t>
            </a:r>
          </a:p>
          <a:p>
            <a:pPr>
              <a:lnSpc>
                <a:spcPct val="107000"/>
              </a:lnSpc>
              <a:spcAft>
                <a:spcPts val="450"/>
              </a:spcAft>
            </a:pPr>
            <a:r>
              <a:rPr lang="en-GB" sz="1200" dirty="0">
                <a:latin typeface="Calibri" panose="020F0502020204030204" pitchFamily="34" charset="0"/>
                <a:ea typeface="Calibri" panose="020F0502020204030204" pitchFamily="34" charset="0"/>
              </a:rPr>
              <a:t>In Y9 students will gain a broad and balanced understanding of ecosystems and how they are exploited for human gain. The topic of Economic Geography was dropped in favour of this as students have already gained an understanding of this through other topics and will be taught in greater detail to those who continue on to GCSE geography. The topic of ecosystems and their exploitation can have many misconceptions that we wish to address before all students move on from KS3 so that they can complete their KS3 education having studied a breadth of geographical concepts that will enable them to be successful if they continue on to GCSE geography or not. </a:t>
            </a:r>
          </a:p>
          <a:p>
            <a:pPr>
              <a:lnSpc>
                <a:spcPct val="107000"/>
              </a:lnSpc>
              <a:spcAft>
                <a:spcPts val="450"/>
              </a:spcAft>
            </a:pPr>
            <a:r>
              <a:rPr lang="en-GB" sz="1200" dirty="0">
                <a:latin typeface="Calibri" panose="020F0502020204030204" pitchFamily="34" charset="0"/>
                <a:ea typeface="Calibri" panose="020F0502020204030204" pitchFamily="34" charset="0"/>
              </a:rPr>
              <a:t>During lockdown the decision was made to teach Y7 resources, Y8 urbanisation and Y9 Plastic pollutions. For Y7 this enabled students to have access to a complete and well planned SOW that will be revisited in Y9 with greater depth. Y8 were taught the Urbanisation topic as this interleaves with population and migration topic they studied in Y7 and help to introduce them to the development topic they are studying on their return. Y9 studied the topic of plastic pollution as this further builds on knowledge gained during the tourism topic. </a:t>
            </a:r>
          </a:p>
          <a:p>
            <a:pPr>
              <a:lnSpc>
                <a:spcPct val="107000"/>
              </a:lnSpc>
              <a:spcAft>
                <a:spcPts val="450"/>
              </a:spcAft>
            </a:pPr>
            <a:r>
              <a:rPr lang="en-GB" sz="1200" dirty="0">
                <a:latin typeface="Calibri" panose="020F0502020204030204" pitchFamily="34" charset="0"/>
                <a:ea typeface="Calibri" panose="020F0502020204030204" pitchFamily="34" charset="0"/>
              </a:rPr>
              <a:t>All students will have an assessment in term 3 that will cover the topics that have been taught upon their return to school but also the topics covered during their remote learning. They will revisit this knowledge during low stakes quizzes at the start of each lesson so that they are continually revising in preparation for this. </a:t>
            </a:r>
          </a:p>
        </p:txBody>
      </p:sp>
    </p:spTree>
    <p:extLst>
      <p:ext uri="{BB962C8B-B14F-4D97-AF65-F5344CB8AC3E}">
        <p14:creationId xmlns:p14="http://schemas.microsoft.com/office/powerpoint/2010/main" val="28841018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2CF8FD18-DA27-400C-B70A-381573BC615A}"/>
              </a:ext>
            </a:extLst>
          </p:cNvPr>
          <p:cNvGraphicFramePr>
            <a:graphicFrameLocks noGrp="1"/>
          </p:cNvGraphicFramePr>
          <p:nvPr>
            <p:extLst>
              <p:ext uri="{D42A27DB-BD31-4B8C-83A1-F6EECF244321}">
                <p14:modId xmlns:p14="http://schemas.microsoft.com/office/powerpoint/2010/main" val="103808144"/>
              </p:ext>
            </p:extLst>
          </p:nvPr>
        </p:nvGraphicFramePr>
        <p:xfrm>
          <a:off x="393260" y="103835"/>
          <a:ext cx="8515848" cy="1994888"/>
        </p:xfrm>
        <a:graphic>
          <a:graphicData uri="http://schemas.openxmlformats.org/drawingml/2006/table">
            <a:tbl>
              <a:tblPr firstRow="1" bandRow="1">
                <a:tableStyleId>{5940675A-B579-460E-94D1-54222C63F5DA}</a:tableStyleId>
              </a:tblPr>
              <a:tblGrid>
                <a:gridCol w="1419308">
                  <a:extLst>
                    <a:ext uri="{9D8B030D-6E8A-4147-A177-3AD203B41FA5}">
                      <a16:colId xmlns:a16="http://schemas.microsoft.com/office/drawing/2014/main" val="367593653"/>
                    </a:ext>
                  </a:extLst>
                </a:gridCol>
                <a:gridCol w="1419308">
                  <a:extLst>
                    <a:ext uri="{9D8B030D-6E8A-4147-A177-3AD203B41FA5}">
                      <a16:colId xmlns:a16="http://schemas.microsoft.com/office/drawing/2014/main" val="3839936574"/>
                    </a:ext>
                  </a:extLst>
                </a:gridCol>
                <a:gridCol w="1419308">
                  <a:extLst>
                    <a:ext uri="{9D8B030D-6E8A-4147-A177-3AD203B41FA5}">
                      <a16:colId xmlns:a16="http://schemas.microsoft.com/office/drawing/2014/main" val="1145610984"/>
                    </a:ext>
                  </a:extLst>
                </a:gridCol>
                <a:gridCol w="1419308">
                  <a:extLst>
                    <a:ext uri="{9D8B030D-6E8A-4147-A177-3AD203B41FA5}">
                      <a16:colId xmlns:a16="http://schemas.microsoft.com/office/drawing/2014/main" val="4188888372"/>
                    </a:ext>
                  </a:extLst>
                </a:gridCol>
                <a:gridCol w="1419308">
                  <a:extLst>
                    <a:ext uri="{9D8B030D-6E8A-4147-A177-3AD203B41FA5}">
                      <a16:colId xmlns:a16="http://schemas.microsoft.com/office/drawing/2014/main" val="85939449"/>
                    </a:ext>
                  </a:extLst>
                </a:gridCol>
                <a:gridCol w="1419308">
                  <a:extLst>
                    <a:ext uri="{9D8B030D-6E8A-4147-A177-3AD203B41FA5}">
                      <a16:colId xmlns:a16="http://schemas.microsoft.com/office/drawing/2014/main" val="2987433537"/>
                    </a:ext>
                  </a:extLst>
                </a:gridCol>
              </a:tblGrid>
              <a:tr h="168958">
                <a:tc gridSpan="6">
                  <a:txBody>
                    <a:bodyPr/>
                    <a:lstStyle/>
                    <a:p>
                      <a:r>
                        <a:rPr lang="en-GB" sz="1200" dirty="0"/>
                        <a:t>KS3 Curriculum Map 2021-2022</a:t>
                      </a:r>
                    </a:p>
                  </a:txBody>
                  <a:tcPr marL="51435" marR="51435" marT="25718" marB="25718"/>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968701803"/>
                  </a:ext>
                </a:extLst>
              </a:tr>
              <a:tr h="168958">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145183991"/>
                  </a:ext>
                </a:extLst>
              </a:tr>
              <a:tr h="393879">
                <a:tc>
                  <a:txBody>
                    <a:bodyPr/>
                    <a:lstStyle/>
                    <a:p>
                      <a:r>
                        <a:rPr lang="en-GB" sz="1200" dirty="0"/>
                        <a:t>Year 7 </a:t>
                      </a:r>
                    </a:p>
                  </a:txBody>
                  <a:tcPr marL="51435" marR="51435" marT="25718" marB="25718"/>
                </a:tc>
                <a:tc>
                  <a:txBody>
                    <a:bodyPr/>
                    <a:lstStyle/>
                    <a:p>
                      <a:r>
                        <a:rPr lang="en-GB" sz="1200" dirty="0"/>
                        <a:t>Geographical skills </a:t>
                      </a:r>
                    </a:p>
                    <a:p>
                      <a:r>
                        <a:rPr lang="en-GB" sz="1200" dirty="0"/>
                        <a:t> </a:t>
                      </a:r>
                    </a:p>
                  </a:txBody>
                  <a:tcPr marL="51435" marR="51435" marT="25718" marB="25718"/>
                </a:tc>
                <a:tc>
                  <a:txBody>
                    <a:bodyPr/>
                    <a:lstStyle/>
                    <a:p>
                      <a:r>
                        <a:rPr lang="en-GB" sz="1200" dirty="0"/>
                        <a:t>Rivers</a:t>
                      </a:r>
                    </a:p>
                  </a:txBody>
                  <a:tcPr marL="51435" marR="51435" marT="25718" marB="25718"/>
                </a:tc>
                <a:tc>
                  <a:txBody>
                    <a:bodyPr/>
                    <a:lstStyle/>
                    <a:p>
                      <a:r>
                        <a:rPr lang="en-GB" sz="1200" dirty="0"/>
                        <a:t>Development </a:t>
                      </a:r>
                    </a:p>
                  </a:txBody>
                  <a:tcPr marL="51435" marR="51435" marT="25718" marB="25718"/>
                </a:tc>
                <a:tc>
                  <a:txBody>
                    <a:bodyPr/>
                    <a:lstStyle/>
                    <a:p>
                      <a:r>
                        <a:rPr lang="en-GB" sz="1200" dirty="0"/>
                        <a:t>Weather and climate </a:t>
                      </a:r>
                    </a:p>
                  </a:txBody>
                  <a:tcPr marL="51435" marR="51435" marT="25718" marB="25718"/>
                </a:tc>
                <a:tc>
                  <a:txBody>
                    <a:bodyPr/>
                    <a:lstStyle/>
                    <a:p>
                      <a:r>
                        <a:rPr lang="en-GB" sz="1200" dirty="0"/>
                        <a:t>Population</a:t>
                      </a:r>
                    </a:p>
                  </a:txBody>
                  <a:tcPr marL="51435" marR="51435" marT="25718" marB="25718"/>
                </a:tc>
                <a:extLst>
                  <a:ext uri="{0D108BD9-81ED-4DB2-BD59-A6C34878D82A}">
                    <a16:rowId xmlns:a16="http://schemas.microsoft.com/office/drawing/2014/main" val="4015830850"/>
                  </a:ext>
                </a:extLst>
              </a:tr>
              <a:tr h="508984">
                <a:tc>
                  <a:txBody>
                    <a:bodyPr/>
                    <a:lstStyle/>
                    <a:p>
                      <a:r>
                        <a:rPr lang="en-GB" sz="1200" dirty="0"/>
                        <a:t>Year 8 </a:t>
                      </a:r>
                    </a:p>
                  </a:txBody>
                  <a:tcPr marL="51435" marR="51435" marT="25718" marB="25718"/>
                </a:tc>
                <a:tc>
                  <a:txBody>
                    <a:bodyPr/>
                    <a:lstStyle/>
                    <a:p>
                      <a:r>
                        <a:rPr lang="en-GB" sz="1200" dirty="0"/>
                        <a:t>Tectonic Hazards</a:t>
                      </a:r>
                    </a:p>
                  </a:txBody>
                  <a:tcPr marL="51435" marR="51435" marT="25718" marB="25718"/>
                </a:tc>
                <a:tc>
                  <a:txBody>
                    <a:bodyPr/>
                    <a:lstStyle/>
                    <a:p>
                      <a:r>
                        <a:rPr lang="en-GB" sz="1200" dirty="0"/>
                        <a:t>Urban Change</a:t>
                      </a:r>
                    </a:p>
                  </a:txBody>
                  <a:tcPr marL="51435" marR="51435" marT="25718" marB="25718"/>
                </a:tc>
                <a:tc>
                  <a:txBody>
                    <a:bodyPr/>
                    <a:lstStyle/>
                    <a:p>
                      <a:r>
                        <a:rPr lang="en-GB" sz="1200" dirty="0"/>
                        <a:t>Weather and climate with climate change</a:t>
                      </a:r>
                    </a:p>
                  </a:txBody>
                  <a:tcPr marL="51435" marR="51435" marT="25718" marB="25718"/>
                </a:tc>
                <a:tc>
                  <a:txBody>
                    <a:bodyPr/>
                    <a:lstStyle/>
                    <a:p>
                      <a:r>
                        <a:rPr lang="en-GB" sz="1200" dirty="0"/>
                        <a:t>Ecosystems</a:t>
                      </a:r>
                    </a:p>
                  </a:txBody>
                  <a:tcPr marL="51435" marR="51435" marT="25718" marB="25718"/>
                </a:tc>
                <a:tc>
                  <a:txBody>
                    <a:bodyPr/>
                    <a:lstStyle/>
                    <a:p>
                      <a:r>
                        <a:rPr lang="en-GB" sz="1200" dirty="0"/>
                        <a:t>Coasts</a:t>
                      </a:r>
                    </a:p>
                  </a:txBody>
                  <a:tcPr marL="51435" marR="51435" marT="25718" marB="25718"/>
                </a:tc>
                <a:extLst>
                  <a:ext uri="{0D108BD9-81ED-4DB2-BD59-A6C34878D82A}">
                    <a16:rowId xmlns:a16="http://schemas.microsoft.com/office/drawing/2014/main" val="3993636053"/>
                  </a:ext>
                </a:extLst>
              </a:tr>
              <a:tr h="508984">
                <a:tc>
                  <a:txBody>
                    <a:bodyPr/>
                    <a:lstStyle/>
                    <a:p>
                      <a:r>
                        <a:rPr lang="en-GB" sz="1200" dirty="0"/>
                        <a:t>Year 9 </a:t>
                      </a:r>
                    </a:p>
                  </a:txBody>
                  <a:tcPr marL="51435" marR="51435" marT="25718" marB="25718"/>
                </a:tc>
                <a:tc>
                  <a:txBody>
                    <a:bodyPr/>
                    <a:lstStyle/>
                    <a:p>
                      <a:r>
                        <a:rPr lang="en-GB" sz="1200" dirty="0"/>
                        <a:t>Tectonic Hazards </a:t>
                      </a:r>
                    </a:p>
                  </a:txBody>
                  <a:tcPr marL="51435" marR="51435" marT="25718" marB="25718"/>
                </a:tc>
                <a:tc>
                  <a:txBody>
                    <a:bodyPr/>
                    <a:lstStyle/>
                    <a:p>
                      <a:r>
                        <a:rPr lang="en-GB" sz="1200" dirty="0"/>
                        <a:t>Climate change</a:t>
                      </a:r>
                    </a:p>
                  </a:txBody>
                  <a:tcPr marL="51435" marR="51435" marT="25718" marB="25718"/>
                </a:tc>
                <a:tc>
                  <a:txBody>
                    <a:bodyPr/>
                    <a:lstStyle/>
                    <a:p>
                      <a:r>
                        <a:rPr lang="en-GB" sz="1200" dirty="0"/>
                        <a:t>Ecosystems and ecosystems exploitation </a:t>
                      </a:r>
                    </a:p>
                  </a:txBody>
                  <a:tcPr marL="51435" marR="51435" marT="25718" marB="25718"/>
                </a:tc>
                <a:tc>
                  <a:txBody>
                    <a:bodyPr/>
                    <a:lstStyle/>
                    <a:p>
                      <a:r>
                        <a:rPr lang="en-GB" sz="1200" dirty="0"/>
                        <a:t>Coasts</a:t>
                      </a:r>
                    </a:p>
                  </a:txBody>
                  <a:tcPr marL="51435" marR="51435" marT="25718" marB="25718"/>
                </a:tc>
                <a:tc>
                  <a:txBody>
                    <a:bodyPr/>
                    <a:lstStyle/>
                    <a:p>
                      <a:r>
                        <a:rPr lang="en-GB" sz="1200" dirty="0"/>
                        <a:t>Global resources </a:t>
                      </a:r>
                    </a:p>
                  </a:txBody>
                  <a:tcPr marL="51435" marR="51435" marT="25718" marB="25718"/>
                </a:tc>
                <a:extLst>
                  <a:ext uri="{0D108BD9-81ED-4DB2-BD59-A6C34878D82A}">
                    <a16:rowId xmlns:a16="http://schemas.microsoft.com/office/drawing/2014/main" val="4058104921"/>
                  </a:ext>
                </a:extLst>
              </a:tr>
            </a:tbl>
          </a:graphicData>
        </a:graphic>
      </p:graphicFrame>
      <p:graphicFrame>
        <p:nvGraphicFramePr>
          <p:cNvPr id="4" name="Table 3">
            <a:extLst>
              <a:ext uri="{FF2B5EF4-FFF2-40B4-BE49-F238E27FC236}">
                <a16:creationId xmlns:a16="http://schemas.microsoft.com/office/drawing/2014/main" id="{0D96C9AA-79A3-4501-B089-325BE65EB011}"/>
              </a:ext>
            </a:extLst>
          </p:cNvPr>
          <p:cNvGraphicFramePr>
            <a:graphicFrameLocks noGrp="1"/>
          </p:cNvGraphicFramePr>
          <p:nvPr>
            <p:extLst>
              <p:ext uri="{D42A27DB-BD31-4B8C-83A1-F6EECF244321}">
                <p14:modId xmlns:p14="http://schemas.microsoft.com/office/powerpoint/2010/main" val="1048091274"/>
              </p:ext>
            </p:extLst>
          </p:nvPr>
        </p:nvGraphicFramePr>
        <p:xfrm>
          <a:off x="393260" y="2198579"/>
          <a:ext cx="8515848" cy="1585917"/>
        </p:xfrm>
        <a:graphic>
          <a:graphicData uri="http://schemas.openxmlformats.org/drawingml/2006/table">
            <a:tbl>
              <a:tblPr firstRow="1" bandRow="1">
                <a:tableStyleId>{5940675A-B579-460E-94D1-54222C63F5DA}</a:tableStyleId>
              </a:tblPr>
              <a:tblGrid>
                <a:gridCol w="1419308">
                  <a:extLst>
                    <a:ext uri="{9D8B030D-6E8A-4147-A177-3AD203B41FA5}">
                      <a16:colId xmlns:a16="http://schemas.microsoft.com/office/drawing/2014/main" val="367593653"/>
                    </a:ext>
                  </a:extLst>
                </a:gridCol>
                <a:gridCol w="1419308">
                  <a:extLst>
                    <a:ext uri="{9D8B030D-6E8A-4147-A177-3AD203B41FA5}">
                      <a16:colId xmlns:a16="http://schemas.microsoft.com/office/drawing/2014/main" val="3839936574"/>
                    </a:ext>
                  </a:extLst>
                </a:gridCol>
                <a:gridCol w="1419308">
                  <a:extLst>
                    <a:ext uri="{9D8B030D-6E8A-4147-A177-3AD203B41FA5}">
                      <a16:colId xmlns:a16="http://schemas.microsoft.com/office/drawing/2014/main" val="1145610984"/>
                    </a:ext>
                  </a:extLst>
                </a:gridCol>
                <a:gridCol w="1419308">
                  <a:extLst>
                    <a:ext uri="{9D8B030D-6E8A-4147-A177-3AD203B41FA5}">
                      <a16:colId xmlns:a16="http://schemas.microsoft.com/office/drawing/2014/main" val="4188888372"/>
                    </a:ext>
                  </a:extLst>
                </a:gridCol>
                <a:gridCol w="1419308">
                  <a:extLst>
                    <a:ext uri="{9D8B030D-6E8A-4147-A177-3AD203B41FA5}">
                      <a16:colId xmlns:a16="http://schemas.microsoft.com/office/drawing/2014/main" val="85939449"/>
                    </a:ext>
                  </a:extLst>
                </a:gridCol>
                <a:gridCol w="1419308">
                  <a:extLst>
                    <a:ext uri="{9D8B030D-6E8A-4147-A177-3AD203B41FA5}">
                      <a16:colId xmlns:a16="http://schemas.microsoft.com/office/drawing/2014/main" val="2987433537"/>
                    </a:ext>
                  </a:extLst>
                </a:gridCol>
              </a:tblGrid>
              <a:tr h="178960">
                <a:tc gridSpan="6">
                  <a:txBody>
                    <a:bodyPr/>
                    <a:lstStyle/>
                    <a:p>
                      <a:r>
                        <a:rPr lang="en-GB" sz="1200" dirty="0"/>
                        <a:t>KS3 Curriculum Map 2022-2023</a:t>
                      </a:r>
                    </a:p>
                  </a:txBody>
                  <a:tcPr marL="51435" marR="51435" marT="25718" marB="25718"/>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968701803"/>
                  </a:ext>
                </a:extLst>
              </a:tr>
              <a:tr h="178960">
                <a:tc>
                  <a:txBody>
                    <a:bodyPr/>
                    <a:lstStyle/>
                    <a:p>
                      <a:r>
                        <a:rPr lang="en-GB" sz="1200" dirty="0"/>
                        <a:t>Year group </a:t>
                      </a:r>
                    </a:p>
                  </a:txBody>
                  <a:tcPr marL="51435" marR="51435" marT="25718" marB="25718"/>
                </a:tc>
                <a:tc>
                  <a:txBody>
                    <a:bodyPr/>
                    <a:lstStyle/>
                    <a:p>
                      <a:r>
                        <a:rPr lang="en-GB" sz="1200" dirty="0"/>
                        <a:t>Topic 1 </a:t>
                      </a:r>
                    </a:p>
                  </a:txBody>
                  <a:tcPr marL="51435" marR="51435" marT="25718" marB="25718"/>
                </a:tc>
                <a:tc>
                  <a:txBody>
                    <a:bodyPr/>
                    <a:lstStyle/>
                    <a:p>
                      <a:r>
                        <a:rPr lang="en-GB" sz="1200" dirty="0"/>
                        <a:t>Topic 2 </a:t>
                      </a:r>
                    </a:p>
                  </a:txBody>
                  <a:tcPr marL="51435" marR="51435" marT="25718" marB="25718"/>
                </a:tc>
                <a:tc>
                  <a:txBody>
                    <a:bodyPr/>
                    <a:lstStyle/>
                    <a:p>
                      <a:r>
                        <a:rPr lang="en-GB" sz="1200" dirty="0"/>
                        <a:t>Topic 3</a:t>
                      </a:r>
                    </a:p>
                  </a:txBody>
                  <a:tcPr marL="51435" marR="51435" marT="25718" marB="25718"/>
                </a:tc>
                <a:tc>
                  <a:txBody>
                    <a:bodyPr/>
                    <a:lstStyle/>
                    <a:p>
                      <a:r>
                        <a:rPr lang="en-GB" sz="1200" dirty="0"/>
                        <a:t>Topic 4 </a:t>
                      </a:r>
                    </a:p>
                  </a:txBody>
                  <a:tcPr marL="51435" marR="51435" marT="25718" marB="25718"/>
                </a:tc>
                <a:tc>
                  <a:txBody>
                    <a:bodyPr/>
                    <a:lstStyle/>
                    <a:p>
                      <a:r>
                        <a:rPr lang="en-GB" sz="1200" dirty="0"/>
                        <a:t>Topic 5 </a:t>
                      </a:r>
                    </a:p>
                  </a:txBody>
                  <a:tcPr marL="51435" marR="51435" marT="25718" marB="25718"/>
                </a:tc>
                <a:extLst>
                  <a:ext uri="{0D108BD9-81ED-4DB2-BD59-A6C34878D82A}">
                    <a16:rowId xmlns:a16="http://schemas.microsoft.com/office/drawing/2014/main" val="3145183991"/>
                  </a:ext>
                </a:extLst>
              </a:tr>
              <a:tr h="398621">
                <a:tc>
                  <a:txBody>
                    <a:bodyPr/>
                    <a:lstStyle/>
                    <a:p>
                      <a:r>
                        <a:rPr lang="en-GB" sz="1200" dirty="0"/>
                        <a:t>Year 7 </a:t>
                      </a:r>
                    </a:p>
                  </a:txBody>
                  <a:tcPr marL="51435" marR="51435" marT="25718" marB="25718"/>
                </a:tc>
                <a:tc>
                  <a:txBody>
                    <a:bodyPr/>
                    <a:lstStyle/>
                    <a:p>
                      <a:r>
                        <a:rPr lang="en-GB" sz="1200" dirty="0"/>
                        <a:t>Geographical skills </a:t>
                      </a:r>
                    </a:p>
                    <a:p>
                      <a:r>
                        <a:rPr lang="en-GB" sz="1200" dirty="0"/>
                        <a:t> </a:t>
                      </a:r>
                    </a:p>
                  </a:txBody>
                  <a:tcPr marL="51435" marR="51435" marT="25718" marB="25718"/>
                </a:tc>
                <a:tc>
                  <a:txBody>
                    <a:bodyPr/>
                    <a:lstStyle/>
                    <a:p>
                      <a:r>
                        <a:rPr lang="en-GB" sz="1200" dirty="0"/>
                        <a:t>Rivers</a:t>
                      </a:r>
                    </a:p>
                  </a:txBody>
                  <a:tcPr marL="51435" marR="51435" marT="25718" marB="25718"/>
                </a:tc>
                <a:tc>
                  <a:txBody>
                    <a:bodyPr/>
                    <a:lstStyle/>
                    <a:p>
                      <a:r>
                        <a:rPr lang="en-GB" sz="1200" dirty="0"/>
                        <a:t>Development </a:t>
                      </a:r>
                    </a:p>
                  </a:txBody>
                  <a:tcPr marL="51435" marR="51435" marT="25718" marB="25718"/>
                </a:tc>
                <a:tc>
                  <a:txBody>
                    <a:bodyPr/>
                    <a:lstStyle/>
                    <a:p>
                      <a:r>
                        <a:rPr lang="en-GB" sz="1200" dirty="0"/>
                        <a:t>Weather and climate </a:t>
                      </a:r>
                    </a:p>
                  </a:txBody>
                  <a:tcPr marL="51435" marR="51435" marT="25718" marB="25718"/>
                </a:tc>
                <a:tc>
                  <a:txBody>
                    <a:bodyPr/>
                    <a:lstStyle/>
                    <a:p>
                      <a:r>
                        <a:rPr lang="en-GB" sz="1200" dirty="0"/>
                        <a:t>Population</a:t>
                      </a:r>
                    </a:p>
                  </a:txBody>
                  <a:tcPr marL="51435" marR="51435" marT="25718" marB="25718"/>
                </a:tc>
                <a:extLst>
                  <a:ext uri="{0D108BD9-81ED-4DB2-BD59-A6C34878D82A}">
                    <a16:rowId xmlns:a16="http://schemas.microsoft.com/office/drawing/2014/main" val="4015830850"/>
                  </a:ext>
                </a:extLst>
              </a:tr>
              <a:tr h="282893">
                <a:tc>
                  <a:txBody>
                    <a:bodyPr/>
                    <a:lstStyle/>
                    <a:p>
                      <a:r>
                        <a:rPr lang="en-GB" sz="1200" dirty="0"/>
                        <a:t>Year 8 </a:t>
                      </a:r>
                    </a:p>
                  </a:txBody>
                  <a:tcPr marL="51435" marR="51435" marT="25718" marB="25718"/>
                </a:tc>
                <a:tc>
                  <a:txBody>
                    <a:bodyPr/>
                    <a:lstStyle/>
                    <a:p>
                      <a:r>
                        <a:rPr lang="en-GB" sz="1200" dirty="0"/>
                        <a:t>Tectonic Hazards</a:t>
                      </a:r>
                    </a:p>
                  </a:txBody>
                  <a:tcPr marL="51435" marR="51435" marT="25718" marB="25718"/>
                </a:tc>
                <a:tc>
                  <a:txBody>
                    <a:bodyPr/>
                    <a:lstStyle/>
                    <a:p>
                      <a:r>
                        <a:rPr lang="en-GB" sz="1200" dirty="0"/>
                        <a:t>Urban Change</a:t>
                      </a:r>
                    </a:p>
                  </a:txBody>
                  <a:tcPr marL="51435" marR="51435" marT="25718" marB="25718"/>
                </a:tc>
                <a:tc>
                  <a:txBody>
                    <a:bodyPr/>
                    <a:lstStyle/>
                    <a:p>
                      <a:r>
                        <a:rPr lang="en-GB" sz="1200" dirty="0"/>
                        <a:t>Climate change</a:t>
                      </a:r>
                    </a:p>
                  </a:txBody>
                  <a:tcPr marL="51435" marR="51435" marT="25718" marB="25718"/>
                </a:tc>
                <a:tc>
                  <a:txBody>
                    <a:bodyPr/>
                    <a:lstStyle/>
                    <a:p>
                      <a:r>
                        <a:rPr lang="en-GB" sz="1200" dirty="0"/>
                        <a:t>Ecosystems</a:t>
                      </a:r>
                    </a:p>
                  </a:txBody>
                  <a:tcPr marL="51435" marR="51435" marT="25718" marB="25718"/>
                </a:tc>
                <a:tc>
                  <a:txBody>
                    <a:bodyPr/>
                    <a:lstStyle/>
                    <a:p>
                      <a:r>
                        <a:rPr lang="en-GB" sz="1200" dirty="0"/>
                        <a:t>Coasts</a:t>
                      </a:r>
                    </a:p>
                  </a:txBody>
                  <a:tcPr marL="51435" marR="51435" marT="25718" marB="25718"/>
                </a:tc>
                <a:extLst>
                  <a:ext uri="{0D108BD9-81ED-4DB2-BD59-A6C34878D82A}">
                    <a16:rowId xmlns:a16="http://schemas.microsoft.com/office/drawing/2014/main" val="3993636053"/>
                  </a:ext>
                </a:extLst>
              </a:tr>
              <a:tr h="398621">
                <a:tc>
                  <a:txBody>
                    <a:bodyPr/>
                    <a:lstStyle/>
                    <a:p>
                      <a:r>
                        <a:rPr lang="en-GB" sz="1200" dirty="0"/>
                        <a:t>Year 9 </a:t>
                      </a:r>
                    </a:p>
                  </a:txBody>
                  <a:tcPr marL="51435" marR="51435" marT="25718" marB="25718"/>
                </a:tc>
                <a:tc>
                  <a:txBody>
                    <a:bodyPr/>
                    <a:lstStyle/>
                    <a:p>
                      <a:r>
                        <a:rPr lang="en-GB" sz="1200" dirty="0"/>
                        <a:t>Ecosystems and exploitation </a:t>
                      </a:r>
                    </a:p>
                  </a:txBody>
                  <a:tcPr marL="51435" marR="51435" marT="25718" marB="25718"/>
                </a:tc>
                <a:tc>
                  <a:txBody>
                    <a:bodyPr/>
                    <a:lstStyle/>
                    <a:p>
                      <a:r>
                        <a:rPr lang="en-GB" sz="1200" dirty="0"/>
                        <a:t>Rivers</a:t>
                      </a:r>
                    </a:p>
                  </a:txBody>
                  <a:tcPr marL="51435" marR="51435" marT="25718" marB="25718"/>
                </a:tc>
                <a:tc>
                  <a:txBody>
                    <a:bodyPr/>
                    <a:lstStyle/>
                    <a:p>
                      <a:r>
                        <a:rPr lang="en-GB" sz="1200" dirty="0"/>
                        <a:t>Economic Geography</a:t>
                      </a:r>
                    </a:p>
                  </a:txBody>
                  <a:tcPr marL="51435" marR="51435" marT="25718" marB="25718"/>
                </a:tc>
                <a:tc>
                  <a:txBody>
                    <a:bodyPr/>
                    <a:lstStyle/>
                    <a:p>
                      <a:r>
                        <a:rPr lang="en-GB" sz="1200" dirty="0"/>
                        <a:t>Global resources </a:t>
                      </a:r>
                    </a:p>
                  </a:txBody>
                  <a:tcPr marL="51435" marR="51435" marT="25718" marB="25718"/>
                </a:tc>
                <a:tc>
                  <a:txBody>
                    <a:bodyPr/>
                    <a:lstStyle/>
                    <a:p>
                      <a:r>
                        <a:rPr lang="en-GB" sz="1200" dirty="0"/>
                        <a:t>Local field work </a:t>
                      </a:r>
                    </a:p>
                  </a:txBody>
                  <a:tcPr marL="51435" marR="51435" marT="25718" marB="25718"/>
                </a:tc>
                <a:extLst>
                  <a:ext uri="{0D108BD9-81ED-4DB2-BD59-A6C34878D82A}">
                    <a16:rowId xmlns:a16="http://schemas.microsoft.com/office/drawing/2014/main" val="4058104921"/>
                  </a:ext>
                </a:extLst>
              </a:tr>
            </a:tbl>
          </a:graphicData>
        </a:graphic>
      </p:graphicFrame>
      <p:sp>
        <p:nvSpPr>
          <p:cNvPr id="2" name="TextBox 1">
            <a:extLst>
              <a:ext uri="{FF2B5EF4-FFF2-40B4-BE49-F238E27FC236}">
                <a16:creationId xmlns:a16="http://schemas.microsoft.com/office/drawing/2014/main" id="{A0D52708-C7DF-4939-BC24-51EF1F8B0690}"/>
              </a:ext>
            </a:extLst>
          </p:cNvPr>
          <p:cNvSpPr txBox="1"/>
          <p:nvPr/>
        </p:nvSpPr>
        <p:spPr>
          <a:xfrm>
            <a:off x="0" y="3959190"/>
            <a:ext cx="9144000" cy="2800767"/>
          </a:xfrm>
          <a:prstGeom prst="rect">
            <a:avLst/>
          </a:prstGeom>
          <a:noFill/>
        </p:spPr>
        <p:txBody>
          <a:bodyPr wrap="square" rtlCol="0">
            <a:spAutoFit/>
          </a:bodyPr>
          <a:lstStyle/>
          <a:p>
            <a:r>
              <a:rPr lang="en-GB" sz="1100" dirty="0">
                <a:highlight>
                  <a:srgbClr val="FFFF00"/>
                </a:highlight>
              </a:rPr>
              <a:t>Future adaptations to the curriculum for students taught remotely</a:t>
            </a:r>
          </a:p>
          <a:p>
            <a:r>
              <a:rPr lang="en-GB" sz="1100" dirty="0"/>
              <a:t>In order to accommodate the changes made in light of remote learning adaptations will need to be made for each year group going forward. Where possible we have followed the curriculum we have but reordered or compressed topics to give students the breadth and depth of knowledge they require to be a good geographer. </a:t>
            </a:r>
          </a:p>
          <a:p>
            <a:r>
              <a:rPr lang="en-GB" sz="1100" dirty="0"/>
              <a:t>2021-2022s Y9 will have missed the topics of coasts, climate change and tectonics. to make room for the higher leverage topics we have removed the topic of tourism as students will gain an understanding of this in the ecosystems exploitation topic. The ecosystems and exploitation topic have been condensed as students already have a basic understanding of ecosystems through the topic of cold environments previously studied when they were in Y7. this will allow for greater time to be spent on exploitation and ensure students have a well rounded knowledge of all topics. </a:t>
            </a:r>
          </a:p>
          <a:p>
            <a:r>
              <a:rPr lang="en-GB" sz="1100" dirty="0"/>
              <a:t>2021-2022s Y8 have missed the topics of weather and climate, Urban and Rivers. The topic of Weather and climate will be taught with the topic of climate change. An understanding of weather is vital to understanding climate change by teaching this as one topic allows students to understand both topics well. The Topic of weather will be interleaved in Y9 during the local fieldwork topic where students will undertake an investigation into microclimates. This has allowed room for the topic of Urban to be taught in Y8 as per the curriculum. Rivers will be taught in Y9 as the ecosystems and exploitation topics will be merged as they too have some knowledge of ecosystems through a previously taught topic in Y7 focusing on cold environments. </a:t>
            </a:r>
          </a:p>
          <a:p>
            <a:r>
              <a:rPr lang="en-GB" sz="1100" dirty="0"/>
              <a:t>New students joining Y7 in the 2021-2022 academic year will follow the curriculum as is set out in our curriculum overview. </a:t>
            </a:r>
          </a:p>
          <a:p>
            <a:r>
              <a:rPr lang="en-GB" sz="1100" dirty="0"/>
              <a:t>By the end of the 2022-2032 academic year all students who were taught remotely and consequently had changes made to their curriculum will have completed KS3 with the breadth and depth of knowledge we would expect for our students to become good geographers. </a:t>
            </a:r>
          </a:p>
        </p:txBody>
      </p:sp>
    </p:spTree>
    <p:extLst>
      <p:ext uri="{BB962C8B-B14F-4D97-AF65-F5344CB8AC3E}">
        <p14:creationId xmlns:p14="http://schemas.microsoft.com/office/powerpoint/2010/main" val="3762302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458</TotalTime>
  <Words>2523</Words>
  <Application>Microsoft Office PowerPoint</Application>
  <PresentationFormat>On-screen Show (4:3)</PresentationFormat>
  <Paragraphs>209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 Ricketts</dc:creator>
  <cp:lastModifiedBy>Claire Ricketts</cp:lastModifiedBy>
  <cp:revision>35</cp:revision>
  <cp:lastPrinted>2021-04-19T10:09:17Z</cp:lastPrinted>
  <dcterms:created xsi:type="dcterms:W3CDTF">2021-04-13T09:50:32Z</dcterms:created>
  <dcterms:modified xsi:type="dcterms:W3CDTF">2021-04-19T15:22:07Z</dcterms:modified>
</cp:coreProperties>
</file>