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3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15" autoAdjust="0"/>
    <p:restoredTop sz="94419" autoAdjust="0"/>
  </p:normalViewPr>
  <p:slideViewPr>
    <p:cSldViewPr snapToGrid="0">
      <p:cViewPr varScale="1">
        <p:scale>
          <a:sx n="61" d="100"/>
          <a:sy n="61" d="100"/>
        </p:scale>
        <p:origin x="84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8804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3342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24542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29763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2641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035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148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9215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89207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419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788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BE482-C279-404A-8B97-C59A138A8C75}" type="datetimeFigureOut">
              <a:rPr lang="en-GB" smtClean="0"/>
              <a:t>26/09/2019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152A9F-6A50-4384-AA1F-5EB3CBEA21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440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4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20.png"/><Relationship Id="rId5" Type="http://schemas.openxmlformats.org/officeDocument/2006/relationships/image" Target="../media/image17.png"/><Relationship Id="rId15" Type="http://schemas.openxmlformats.org/officeDocument/2006/relationships/image" Target="../media/image6.jpe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6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3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Image result for unit conversion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810" b="21246"/>
          <a:stretch/>
        </p:blipFill>
        <p:spPr bwMode="auto">
          <a:xfrm>
            <a:off x="5403273" y="1350487"/>
            <a:ext cx="2399367" cy="97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97114765"/>
                  </p:ext>
                </p:extLst>
              </p:nvPr>
            </p:nvGraphicFramePr>
            <p:xfrm>
              <a:off x="637721" y="212088"/>
              <a:ext cx="10918177" cy="6466954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511244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703070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703863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2795962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Types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of </a:t>
                          </a: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Number: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Odd: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ends in 1, 3, 5, 7, 9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Even: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ends in 0, 2, 4, 6, 8 (is divisible by 2)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Factor: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divides exactly into a number </a:t>
                          </a:r>
                        </a:p>
                        <a:p>
                          <a:r>
                            <a:rPr lang="en-GB" sz="120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5 is a factor of 10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Multiple: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in the times table of a number </a:t>
                          </a:r>
                        </a:p>
                        <a:p>
                          <a:r>
                            <a:rPr lang="en-GB" sz="120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20 is a multiple of 10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Prime Numbers: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can only be divided by one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and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itself: 2, 3, 5, 7, 11, 13, 17... are prime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Triangular</a:t>
                          </a:r>
                          <a:r>
                            <a:rPr lang="en-GB" sz="1200" b="1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number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: counts dots arranged in an equilateral triangle</a:t>
                          </a: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Fibonacci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Sequence: 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Each number equals the sum of the two numbers before it.0,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1,1,2,3,5,8…</a:t>
                          </a:r>
                          <a:endParaRPr lang="en-GB" sz="1200" b="0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Unit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Conversions: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Length: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mm, cm, m, km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Area: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mm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cm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km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(hectares)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Volume: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mm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cm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ml, litres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Mass: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g, kg</a:t>
                          </a: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 </a:t>
                          </a: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Conversions:	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	</a:t>
                          </a:r>
                        </a:p>
                        <a:p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1 litre = 1000 ml</a:t>
                          </a:r>
                        </a:p>
                        <a:p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1kg = 1000g</a:t>
                          </a:r>
                        </a:p>
                        <a:p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Time:</a:t>
                          </a:r>
                        </a:p>
                        <a:p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60 seconds = 1 minute</a:t>
                          </a:r>
                        </a:p>
                        <a:p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60minutes =</a:t>
                          </a:r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1 hour</a:t>
                          </a:r>
                        </a:p>
                        <a:p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24 hours = 1 day</a:t>
                          </a:r>
                        </a:p>
                        <a:p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365 days = 1 year </a:t>
                          </a:r>
                          <a:endParaRPr lang="en-GB" sz="1200" b="1" u="none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Fraction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Decimal, Percentage: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1066501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Compound Interest: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baseline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The amount after n years is: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baseline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Starting amount x (1</a:t>
                          </a:r>
                          <a14:m>
                            <m:oMath xmlns:m="http://schemas.openxmlformats.org/officeDocument/2006/math"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Times New Roman" panose="02020603050405020304" pitchFamily="18" charset="0"/>
                                </a:rPr>
                                <m:t>±</m:t>
                              </m:r>
                              <m:f>
                                <m:f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𝑟</m:t>
                                  </m:r>
                                </m:num>
                                <m:den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100</m:t>
                                  </m:r>
                                </m:den>
                              </m:f>
                              <m:sSup>
                                <m:sSup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)</m:t>
                                  </m:r>
                                </m:e>
                                <m:sup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𝑛</m:t>
                                  </m:r>
                                </m:sup>
                              </m:sSup>
                            </m:oMath>
                          </a14:m>
                          <a:endParaRPr lang="en-GB" sz="1200" b="0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Key Terms: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Sum: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add the numbers together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Product: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multiply the numbers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Difference: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biggest take away the smallest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Estimate: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round the numbers first and give an approximate answer</a:t>
                          </a: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  <a:tr h="2382634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BIDMAS: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B</a:t>
                          </a:r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rackets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I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ndices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                        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ivision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                         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M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ultiplication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                 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A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ddition</a:t>
                          </a:r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ubtraction</a:t>
                          </a: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Square / Cubes: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Square Numbers: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can be written as a number multiplied by itself.</a:t>
                          </a:r>
                          <a:r>
                            <a:rPr lang="en-GB" sz="120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kern="1200" baseline="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</a:t>
                          </a:r>
                          <a:r>
                            <a:rPr lang="en-GB" sz="120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g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9 is a square number because it can be written as 3x3.</a:t>
                          </a: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The first 5 square numbers are 1, 4, 9, 16, 25, ...</a:t>
                          </a: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Square Root: 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is a value that, when multiplied by itself, gives the number. </a:t>
                          </a:r>
                          <a:r>
                            <a:rPr lang="en-GB" sz="1200" b="0" i="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: 4 × 4 = 16, so the </a:t>
                          </a:r>
                          <a:r>
                            <a:rPr lang="en-GB" sz="12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square root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of 16 is 4</a:t>
                          </a:r>
                          <a:endParaRPr lang="en-GB" sz="1200" b="1" u="none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Cube</a:t>
                          </a:r>
                          <a:r>
                            <a:rPr lang="en-GB" sz="1200" b="1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Numbers</a:t>
                          </a:r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: a number that is multiplied by itself, and by itself again. </a:t>
                          </a:r>
                          <a:r>
                            <a:rPr lang="en-GB" sz="1200" b="0" u="none" kern="1200" baseline="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2 x 2 x 2 = 8</a:t>
                          </a:r>
                        </a:p>
                        <a:p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The first 5 cube numbers are 1, 8, 27, 64, 125 …..</a:t>
                          </a: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Compound Measures: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Speed</a:t>
                          </a:r>
                          <a:r>
                            <a:rPr lang="en-GB" sz="1400" b="0" baseline="0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b="0" i="1" baseline="0" smtClean="0"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i="1" baseline="0" smtClean="0"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  <m:t>𝑑𝑖𝑠𝑡𝑎𝑛𝑐𝑒</m:t>
                                  </m:r>
                                </m:num>
                                <m:den>
                                  <m:r>
                                    <a:rPr lang="en-GB" sz="1400" b="0" i="1" baseline="0" smtClean="0"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  <m:t>𝑡𝑖𝑚𝑒</m:t>
                                  </m:r>
                                </m:den>
                              </m:f>
                            </m:oMath>
                          </a14:m>
                          <a:endParaRPr lang="en-GB" sz="14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4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4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Density</a:t>
                          </a:r>
                          <a:r>
                            <a:rPr lang="en-GB" sz="1400" b="0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400" b="0" i="1" smtClean="0"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400" b="0" i="1" smtClean="0"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  <m:t>𝑚𝑎𝑠𝑠</m:t>
                                  </m:r>
                                </m:num>
                                <m:den>
                                  <m:r>
                                    <a:rPr lang="en-GB" sz="1400" b="0" i="1" smtClean="0"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  <m:t>𝑣𝑜𝑙𝑢𝑚𝑒</m:t>
                                  </m:r>
                                </m:den>
                              </m:f>
                            </m:oMath>
                          </a14:m>
                          <a:endParaRPr lang="en-GB" sz="1200" b="0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797114765"/>
                  </p:ext>
                </p:extLst>
              </p:nvPr>
            </p:nvGraphicFramePr>
            <p:xfrm>
              <a:off x="637721" y="212088"/>
              <a:ext cx="10918177" cy="6466954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511244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703070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703863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2956560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Types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of </a:t>
                          </a: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Number: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Odd: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ends in 1, 3, 5, 7, 9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Even: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ends in 0, 2, 4, 6, 8 (is divisible by 2)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Factor: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divides exactly into a number </a:t>
                          </a:r>
                        </a:p>
                        <a:p>
                          <a:r>
                            <a:rPr lang="en-GB" sz="120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5 is a factor of 10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Multiple: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in the times table of a number </a:t>
                          </a:r>
                        </a:p>
                        <a:p>
                          <a:r>
                            <a:rPr lang="en-GB" sz="120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20 is a multiple of 10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Prime Numbers: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can only be divided by one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and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itself: 2, 3, 5, 7, 11, 13, 17... are prime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Triangular</a:t>
                          </a:r>
                          <a:r>
                            <a:rPr lang="en-GB" sz="1200" b="1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number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: counts dots arranged in an equilateral triangle</a:t>
                          </a: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Fibonacci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Sequence: 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Each number equals the sum of the two numbers before it.0,</a:t>
                          </a:r>
                          <a:r>
                            <a:rPr lang="en-GB" sz="1200" b="0" i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1,1,2,3,5,8…</a:t>
                          </a:r>
                          <a:endParaRPr lang="en-GB" sz="1200" b="0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Unit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Conversions: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Length: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mm, cm, m,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km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Area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mm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cm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km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(hectares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)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Volume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mm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cm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m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ml,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litres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Mass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use g, kg</a:t>
                          </a: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 </a:t>
                          </a:r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Conversions:	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	</a:t>
                          </a:r>
                        </a:p>
                        <a:p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1 litre = 1000 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ml</a:t>
                          </a:r>
                        </a:p>
                        <a:p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1kg 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= 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1000g</a:t>
                          </a:r>
                        </a:p>
                        <a:p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Time:</a:t>
                          </a:r>
                        </a:p>
                        <a:p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60 seconds = 1 minute</a:t>
                          </a:r>
                        </a:p>
                        <a:p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60minutes =</a:t>
                          </a:r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1 hour</a:t>
                          </a:r>
                        </a:p>
                        <a:p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24 hours = 1 day</a:t>
                          </a:r>
                        </a:p>
                        <a:p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365 days = 1 year </a:t>
                          </a:r>
                          <a:endParaRPr lang="en-GB" sz="1200" b="1" u="none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Fraction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, Decimal, Percentage: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112776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74" t="-267027" r="-211458" b="-21243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Key Terms: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Sum: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add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the numbers together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Product: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multiply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the numbers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Difference: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biggest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take away the smallest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Estimate: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round the numbers first and give an approximate answer</a:t>
                          </a: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  <a:tr h="2382634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BIDMAS: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B</a:t>
                          </a:r>
                          <a:r>
                            <a:rPr lang="en-GB" sz="1200" b="0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rackets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I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ndices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                        </a:t>
                          </a:r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ivision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                         </a:t>
                          </a:r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M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ultiplication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                 </a:t>
                          </a:r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A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ddition</a:t>
                          </a:r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ubtraction</a:t>
                          </a: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Square / Cubes:</a:t>
                          </a: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Square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Numbers: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can be written as a number multiplied by itself.</a:t>
                          </a:r>
                          <a:r>
                            <a:rPr lang="en-GB" sz="120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kern="1200" baseline="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</a:t>
                          </a:r>
                          <a:r>
                            <a:rPr lang="en-GB" sz="120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g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9 is a square number because it can be written as 3x3.</a:t>
                          </a: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The first 5 square numbers are 1, 4, 9, 16, 25, ...</a:t>
                          </a: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Square </a:t>
                          </a:r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Root: 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is a value that, when multiplied by itself, gives the number. </a:t>
                          </a:r>
                          <a:r>
                            <a:rPr lang="en-GB" sz="1200" b="0" i="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: 4 × 4 = 16, so the </a:t>
                          </a:r>
                          <a:r>
                            <a:rPr lang="en-GB" sz="12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square root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of 16 is 4</a:t>
                          </a:r>
                          <a:endParaRPr lang="en-GB" sz="1200" b="1" u="none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Verdana" panose="020B060403050404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Cube</a:t>
                          </a:r>
                          <a:r>
                            <a:rPr lang="en-GB" sz="1200" b="1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1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Numbers</a:t>
                          </a:r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: a number that is multiplied by itself, and by itself again. </a:t>
                          </a:r>
                          <a:r>
                            <a:rPr lang="en-GB" sz="1200" b="0" u="none" kern="1200" baseline="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 2 x 2 x 2 = 8</a:t>
                          </a:r>
                        </a:p>
                        <a:p>
                          <a:r>
                            <a:rPr lang="en-GB" sz="1200" b="0" u="none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The first 5 cube numbers are 1, 8, 27, 64, 125 …..</a:t>
                          </a: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3"/>
                          <a:stretch>
                            <a:fillRect l="-194901" t="-173657" r="-329" b="-51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66807" t="49473" r="8723" b="3481"/>
          <a:stretch/>
        </p:blipFill>
        <p:spPr>
          <a:xfrm>
            <a:off x="9837691" y="5628516"/>
            <a:ext cx="1012614" cy="812756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23709374"/>
                  </p:ext>
                </p:extLst>
              </p:nvPr>
            </p:nvGraphicFramePr>
            <p:xfrm>
              <a:off x="7907616" y="607130"/>
              <a:ext cx="3543305" cy="3215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91307">
                      <a:extLst>
                        <a:ext uri="{9D8B030D-6E8A-4147-A177-3AD203B41FA5}">
                          <a16:colId xmlns:a16="http://schemas.microsoft.com/office/drawing/2014/main" val="404686876"/>
                        </a:ext>
                      </a:extLst>
                    </a:gridCol>
                    <a:gridCol w="770905">
                      <a:extLst>
                        <a:ext uri="{9D8B030D-6E8A-4147-A177-3AD203B41FA5}">
                          <a16:colId xmlns:a16="http://schemas.microsoft.com/office/drawing/2014/main" val="1395014105"/>
                        </a:ext>
                      </a:extLst>
                    </a:gridCol>
                    <a:gridCol w="794374">
                      <a:extLst>
                        <a:ext uri="{9D8B030D-6E8A-4147-A177-3AD203B41FA5}">
                          <a16:colId xmlns:a16="http://schemas.microsoft.com/office/drawing/2014/main" val="1479675729"/>
                        </a:ext>
                      </a:extLst>
                    </a:gridCol>
                    <a:gridCol w="986719">
                      <a:extLst>
                        <a:ext uri="{9D8B030D-6E8A-4147-A177-3AD203B41FA5}">
                          <a16:colId xmlns:a16="http://schemas.microsoft.com/office/drawing/2014/main" val="3702990415"/>
                        </a:ext>
                      </a:extLst>
                    </a:gridCol>
                  </a:tblGrid>
                  <a:tr h="332509"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Percentage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Decimal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Fractions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Method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28128579"/>
                      </a:ext>
                    </a:extLst>
                  </a:tr>
                  <a:tr h="266008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50%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0.5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2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69357311"/>
                      </a:ext>
                    </a:extLst>
                  </a:tr>
                  <a:tr h="194906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25%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0.25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4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7157813"/>
                      </a:ext>
                    </a:extLst>
                  </a:tr>
                  <a:tr h="194906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0.10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10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22855982"/>
                      </a:ext>
                    </a:extLst>
                  </a:tr>
                  <a:tr h="194906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0.01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100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100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72342323"/>
                      </a:ext>
                    </a:extLst>
                  </a:tr>
                  <a:tr h="194906">
                    <a:tc>
                      <a:txBody>
                        <a:bodyPr/>
                        <a:lstStyle/>
                        <a:p>
                          <a:r>
                            <a:rPr lang="en-GB" sz="11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33.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̇"/>
                                  <m:ctrlPr>
                                    <a:rPr lang="en-GB" sz="110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1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  <m:t>3</m:t>
                                  </m:r>
                                </m:e>
                              </m:acc>
                              <m:r>
                                <a:rPr lang="en-GB" sz="1100" b="0" i="1" kern="120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 panose="02040503050406030204" pitchFamily="18" charset="0"/>
                                  <a:ea typeface="Verdana" panose="020B0604030504040204" pitchFamily="34" charset="0"/>
                                  <a:cs typeface="Arial" panose="020B0604020202020204" pitchFamily="34" charset="0"/>
                                </a:rPr>
                                <m:t>%</m:t>
                              </m:r>
                            </m:oMath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Verdana" panose="020B0604030504040204" pitchFamily="34" charset="0"/>
                              <a:cs typeface="Arial" panose="020B0604020202020204" pitchFamily="34" charset="0"/>
                            </a:rPr>
                            <a:t>0.3</a:t>
                          </a:r>
                          <a14:m>
                            <m:oMath xmlns:m="http://schemas.openxmlformats.org/officeDocument/2006/math">
                              <m:acc>
                                <m:accPr>
                                  <m:chr m:val="̇"/>
                                  <m:ctrlPr>
                                    <a:rPr lang="en-GB" sz="110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</m:ctrlPr>
                                </m:accPr>
                                <m:e>
                                  <m:r>
                                    <a:rPr lang="en-GB" sz="1100" b="0" i="1" kern="1200" smtClean="0">
                                      <a:solidFill>
                                        <a:schemeClr val="tx1"/>
                                      </a:solidFill>
                                      <a:effectLst/>
                                      <a:latin typeface="Cambria Math" panose="02040503050406030204" pitchFamily="18" charset="0"/>
                                      <a:ea typeface="Verdana" panose="020B0604030504040204" pitchFamily="34" charset="0"/>
                                      <a:cs typeface="Arial" panose="020B0604020202020204" pitchFamily="34" charset="0"/>
                                    </a:rPr>
                                    <m:t>3</m:t>
                                  </m:r>
                                </m:e>
                              </m:acc>
                            </m:oMath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3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28654519"/>
                      </a:ext>
                    </a:extLst>
                  </a:tr>
                  <a:tr h="194906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0.20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5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21075173"/>
                      </a:ext>
                    </a:extLst>
                  </a:tr>
                  <a:tr h="402267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0.40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num>
                                  <m:den>
                                    <m:r>
                                      <a:rPr lang="en-GB" sz="1100" b="0" i="1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5,</a:t>
                          </a:r>
                          <a:r>
                            <a:rPr lang="en-GB" sz="1100" baseline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multiply by 2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53463565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2" name="Table 1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923709374"/>
                  </p:ext>
                </p:extLst>
              </p:nvPr>
            </p:nvGraphicFramePr>
            <p:xfrm>
              <a:off x="7907616" y="607130"/>
              <a:ext cx="3543305" cy="321560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91307">
                      <a:extLst>
                        <a:ext uri="{9D8B030D-6E8A-4147-A177-3AD203B41FA5}">
                          <a16:colId xmlns:a16="http://schemas.microsoft.com/office/drawing/2014/main" val="404686876"/>
                        </a:ext>
                      </a:extLst>
                    </a:gridCol>
                    <a:gridCol w="770905">
                      <a:extLst>
                        <a:ext uri="{9D8B030D-6E8A-4147-A177-3AD203B41FA5}">
                          <a16:colId xmlns:a16="http://schemas.microsoft.com/office/drawing/2014/main" val="1395014105"/>
                        </a:ext>
                      </a:extLst>
                    </a:gridCol>
                    <a:gridCol w="794374">
                      <a:extLst>
                        <a:ext uri="{9D8B030D-6E8A-4147-A177-3AD203B41FA5}">
                          <a16:colId xmlns:a16="http://schemas.microsoft.com/office/drawing/2014/main" val="1479675729"/>
                        </a:ext>
                      </a:extLst>
                    </a:gridCol>
                    <a:gridCol w="986719">
                      <a:extLst>
                        <a:ext uri="{9D8B030D-6E8A-4147-A177-3AD203B41FA5}">
                          <a16:colId xmlns:a16="http://schemas.microsoft.com/office/drawing/2014/main" val="3702990415"/>
                        </a:ext>
                      </a:extLst>
                    </a:gridCol>
                  </a:tblGrid>
                  <a:tr h="332509"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Percentage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Decimal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Fractions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u="sng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Method</a:t>
                          </a:r>
                          <a:endParaRPr lang="en-GB" sz="1100" u="sng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828128579"/>
                      </a:ext>
                    </a:extLst>
                  </a:tr>
                  <a:tr h="405257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50%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0.5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84848" r="-125191" b="-62727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2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69357311"/>
                      </a:ext>
                    </a:extLst>
                  </a:tr>
                  <a:tr h="405257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25%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0.25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182090" r="-125191" b="-5179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4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7157813"/>
                      </a:ext>
                    </a:extLst>
                  </a:tr>
                  <a:tr h="406400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0.10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282090" r="-125191" b="-41791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10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522855982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1%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0.01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365714" r="-125191" b="-300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100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072342323"/>
                      </a:ext>
                    </a:extLst>
                  </a:tr>
                  <a:tr h="4064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613" t="-486567" r="-258282" b="-2134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30159" t="-486567" r="-234127" b="-2134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486567" r="-125191" b="-2134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3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28654519"/>
                      </a:ext>
                    </a:extLst>
                  </a:tr>
                  <a:tr h="406337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20%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0.20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586567" r="-125191" b="-11343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5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21075173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40%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0.40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21374" t="-657143" r="-125191" b="-8571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10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Divide by 5,</a:t>
                          </a:r>
                          <a:r>
                            <a:rPr lang="en-GB" sz="1100" baseline="0" dirty="0" smtClean="0">
                              <a:latin typeface="Arial" panose="020B0604020202020204" pitchFamily="34" charset="0"/>
                              <a:cs typeface="Arial" panose="020B0604020202020204" pitchFamily="34" charset="0"/>
                            </a:rPr>
                            <a:t> multiply by 2</a:t>
                          </a:r>
                          <a:endParaRPr lang="en-GB" sz="1100" dirty="0"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534635657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67105" r="9712" b="50044"/>
          <a:stretch/>
        </p:blipFill>
        <p:spPr>
          <a:xfrm>
            <a:off x="9853548" y="4508309"/>
            <a:ext cx="980901" cy="88243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92971" y="2083153"/>
            <a:ext cx="1790700" cy="485775"/>
          </a:xfrm>
          <a:prstGeom prst="rect">
            <a:avLst/>
          </a:prstGeom>
        </p:spPr>
      </p:pic>
      <p:pic>
        <p:nvPicPr>
          <p:cNvPr id="10" name="Picture 2" descr="Image result for greenshaw learning trust logo">
            <a:extLst>
              <a:ext uri="{FF2B5EF4-FFF2-40B4-BE49-F238E27FC236}">
                <a16:creationId xmlns:a16="http://schemas.microsoft.com/office/drawing/2014/main" id="{819BE73E-CD84-441E-9166-DF9435683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48317" y="5508901"/>
            <a:ext cx="1490787" cy="68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035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93890309"/>
                  </p:ext>
                </p:extLst>
              </p:nvPr>
            </p:nvGraphicFramePr>
            <p:xfrm>
              <a:off x="552458" y="246651"/>
              <a:ext cx="11071877" cy="6397828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684368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693358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694151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2787280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Area: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Rectangle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l x w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Parallelogram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b x 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Triangle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b x 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Trapezium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(a +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b) h</a:t>
                          </a: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Volume: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Cuboid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l x w x 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Prism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area of cross section x length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Cylinder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r>
                                <a:rPr lang="en-GB" sz="12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𝜋</m:t>
                              </m:r>
                              <m:sSup>
                                <m:sSupPr>
                                  <m:ctrlP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𝑟</m:t>
                                  </m:r>
                                </m:e>
                                <m:sup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sup>
                              </m:sSup>
                              <m:r>
                                <a:rPr lang="en-GB" sz="12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h</m:t>
                              </m:r>
                            </m:oMath>
                          </a14:m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Circles: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Circumference</a:t>
                          </a: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𝜋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𝑥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𝑑𝑖𝑎𝑚𝑒𝑡𝑒𝑟</m:t>
                              </m:r>
                            </m:oMath>
                          </a14:m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                   </a:t>
                          </a:r>
                          <a:r>
                            <a:rPr lang="en-GB" sz="14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=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𝜋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𝑑</m:t>
                              </m:r>
                            </m:oMath>
                          </a14:m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Area</a:t>
                          </a: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𝜋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𝑥</m:t>
                              </m:r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𝑟𝑎𝑑𝑖𝑢𝑠</m:t>
                                  </m:r>
                                </m:e>
                                <m:sup>
                                  <m: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    =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0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𝜋</m:t>
                              </m:r>
                              <m:sSup>
                                <m:sSupPr>
                                  <m:ctrlP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𝑟</m:t>
                                  </m:r>
                                </m:e>
                                <m:sup>
                                  <m:r>
                                    <a:rPr lang="en-GB" sz="1400" b="0" i="1" u="none" smtClean="0">
                                      <a:effectLst/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sup>
                              </m:sSup>
                            </m:oMath>
                          </a14:m>
                          <a:endParaRPr lang="en-GB" sz="14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1355842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Pythagoras: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For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 right-angled triangle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𝑎</m:t>
                                    </m:r>
                                  </m:e>
                                  <m:sup>
                                    <m: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GB" sz="1200" b="0" i="1" u="none" smtClean="0">
                                    <a:effectLst/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+</m:t>
                                </m:r>
                                <m:sSup>
                                  <m:sSupPr>
                                    <m:ctrlP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𝑏</m:t>
                                    </m:r>
                                  </m:e>
                                  <m:sup>
                                    <m: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2</m:t>
                                    </m:r>
                                  </m:sup>
                                </m:sSup>
                                <m:r>
                                  <a:rPr lang="en-GB" sz="1200" b="0" i="1" u="none" smtClean="0">
                                    <a:effectLst/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= </m:t>
                                </m:r>
                                <m:sSup>
                                  <m:sSupPr>
                                    <m:ctrlP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𝑐</m:t>
                                    </m:r>
                                  </m:e>
                                  <m:sup>
                                    <m:r>
                                      <a:rPr lang="en-GB" sz="1200" b="0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Trigonometry: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err="1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Sinx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⁰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𝑂𝑃𝑃</m:t>
                                  </m:r>
                                </m:num>
                                <m:den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𝐻𝑌𝑃</m:t>
                                  </m:r>
                                </m:den>
                              </m:f>
                            </m:oMath>
                          </a14:m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err="1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Cosx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⁰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𝐴𝐷𝐽</m:t>
                                  </m:r>
                                </m:num>
                                <m:den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𝐻𝑌𝑃</m:t>
                                  </m:r>
                                </m:den>
                              </m:f>
                            </m:oMath>
                          </a14:m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err="1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Tanx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⁰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𝑂𝑃𝑃</m:t>
                                  </m:r>
                                </m:num>
                                <m:den>
                                  <m:r>
                                    <a:rPr lang="en-GB" sz="1200" b="0" i="1" u="none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𝐴𝐷𝐽</m:t>
                                  </m:r>
                                </m:den>
                              </m:f>
                            </m:oMath>
                          </a14:m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  <a:tr h="2186762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2D Shapes: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Square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                      </a:t>
                          </a: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Parallelogram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Rectangle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                 </a:t>
                          </a: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Trapezium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Rhombus 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                </a:t>
                          </a: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Kite</a:t>
                          </a:r>
                          <a:endParaRPr lang="en-GB" sz="1200" b="1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3D Shapes:</a:t>
                          </a:r>
                        </a:p>
                        <a:p>
                          <a:pPr algn="l">
                            <a:lnSpc>
                              <a:spcPct val="200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Cube                             Triangular prism</a:t>
                          </a:r>
                        </a:p>
                        <a:p>
                          <a:pPr algn="l">
                            <a:lnSpc>
                              <a:spcPct val="200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Cuboid                          Cone    </a:t>
                          </a:r>
                        </a:p>
                        <a:p>
                          <a:pPr algn="l">
                            <a:lnSpc>
                              <a:spcPct val="200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Cylinder                        Sphere</a:t>
                          </a: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Key Terms: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Perimeter: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the distance around the outside of a shape.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Area: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The shape inside a 2D shape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Volume:</a:t>
                          </a: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The space inside a 3D shape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Faces: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Sides of a 3D shape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Edges: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Lines used to connect sides of a 3D shape.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Vertices: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Corners of a 3D shapes</a:t>
                          </a: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93890309"/>
                  </p:ext>
                </p:extLst>
              </p:nvPr>
            </p:nvGraphicFramePr>
            <p:xfrm>
              <a:off x="552458" y="246651"/>
              <a:ext cx="11071877" cy="6397828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684368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693358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694151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2832989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65" t="-1935" r="-200661" b="-12645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00000" t="-1935" r="-100330" b="-126452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00000" t="-1302" r="-330" b="-52388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1378077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65" t="-209735" r="-200661" b="-16017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00000" t="-209735" r="-100330" b="-160177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  <a:tr h="2186762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2D </a:t>
                          </a: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Shapes:</a:t>
                          </a: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Square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                      </a:t>
                          </a: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Parallelogram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Rectangle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                 </a:t>
                          </a: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Trapezium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Rhombus 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                </a:t>
                          </a: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Kite</a:t>
                          </a:r>
                          <a:endParaRPr lang="en-GB" sz="1200" b="1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3D </a:t>
                          </a: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Shapes:</a:t>
                          </a: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lnSpc>
                              <a:spcPct val="200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Cube                             Triangular prism</a:t>
                          </a:r>
                        </a:p>
                        <a:p>
                          <a:pPr algn="l">
                            <a:lnSpc>
                              <a:spcPct val="200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Cuboid                          Cone    </a:t>
                          </a:r>
                        </a:p>
                        <a:p>
                          <a:pPr algn="l">
                            <a:lnSpc>
                              <a:spcPct val="200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Cylinder                        Sphere</a:t>
                          </a: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Key Terms: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Perimeter: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the distance around the outside of a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shape.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Area</a:t>
                          </a: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: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The shape inside a 2D shape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Volume:</a:t>
                          </a: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The space inside a 3D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shape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Faces: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Sides of a 3D shape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Edges: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Lines used to connect sides of a 3D shape.</a:t>
                          </a:r>
                        </a:p>
                        <a:p>
                          <a:pPr algn="l">
                            <a:lnSpc>
                              <a:spcPct val="100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Vertices: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Corners of a 3D shapes</a:t>
                          </a: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547" t="76732" b="1975"/>
          <a:stretch/>
        </p:blipFill>
        <p:spPr>
          <a:xfrm>
            <a:off x="2710813" y="2458305"/>
            <a:ext cx="1275258" cy="58415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917" t="68388" r="4592"/>
          <a:stretch/>
        </p:blipFill>
        <p:spPr>
          <a:xfrm>
            <a:off x="5842917" y="2368014"/>
            <a:ext cx="1289403" cy="69069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71622" t="10810" b="7588"/>
          <a:stretch/>
        </p:blipFill>
        <p:spPr>
          <a:xfrm>
            <a:off x="2796894" y="3674663"/>
            <a:ext cx="989332" cy="6068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70856" t="10484" r="1045" b="4994"/>
          <a:stretch/>
        </p:blipFill>
        <p:spPr>
          <a:xfrm>
            <a:off x="6088396" y="3417727"/>
            <a:ext cx="1206276" cy="755646"/>
          </a:xfrm>
          <a:prstGeom prst="rect">
            <a:avLst/>
          </a:prstGeom>
        </p:spPr>
      </p:pic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256445" y="4970012"/>
            <a:ext cx="323850" cy="32543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1327781" y="5545984"/>
            <a:ext cx="674688" cy="2778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1" name="AutoShape 5"/>
          <p:cNvSpPr>
            <a:spLocks noChangeArrowheads="1"/>
          </p:cNvSpPr>
          <p:nvPr/>
        </p:nvSpPr>
        <p:spPr bwMode="auto">
          <a:xfrm>
            <a:off x="1291163" y="6055753"/>
            <a:ext cx="436563" cy="303213"/>
          </a:xfrm>
          <a:prstGeom prst="parallelogram">
            <a:avLst>
              <a:gd name="adj" fmla="val 35995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3249566" y="4970012"/>
            <a:ext cx="779463" cy="303213"/>
          </a:xfrm>
          <a:prstGeom prst="parallelogram">
            <a:avLst>
              <a:gd name="adj" fmla="val 64267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15" name="Group 14"/>
          <p:cNvGrpSpPr/>
          <p:nvPr/>
        </p:nvGrpSpPr>
        <p:grpSpPr>
          <a:xfrm rot="5400000">
            <a:off x="3279339" y="6052417"/>
            <a:ext cx="444500" cy="342900"/>
            <a:chOff x="2903942" y="5718954"/>
            <a:chExt cx="444500" cy="342900"/>
          </a:xfrm>
        </p:grpSpPr>
        <p:cxnSp>
          <p:nvCxnSpPr>
            <p:cNvPr id="3079" name="AutoShape 7"/>
            <p:cNvCxnSpPr>
              <a:cxnSpLocks noChangeShapeType="1"/>
            </p:cNvCxnSpPr>
            <p:nvPr/>
          </p:nvCxnSpPr>
          <p:spPr bwMode="auto">
            <a:xfrm flipH="1">
              <a:off x="2903942" y="5718954"/>
              <a:ext cx="103187" cy="17462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80" name="AutoShape 8"/>
            <p:cNvCxnSpPr>
              <a:cxnSpLocks noChangeShapeType="1"/>
            </p:cNvCxnSpPr>
            <p:nvPr/>
          </p:nvCxnSpPr>
          <p:spPr bwMode="auto">
            <a:xfrm flipH="1" flipV="1">
              <a:off x="2903942" y="5885641"/>
              <a:ext cx="103187" cy="176213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81" name="AutoShape 9"/>
            <p:cNvCxnSpPr>
              <a:cxnSpLocks noChangeShapeType="1"/>
            </p:cNvCxnSpPr>
            <p:nvPr/>
          </p:nvCxnSpPr>
          <p:spPr bwMode="auto">
            <a:xfrm flipV="1">
              <a:off x="3007129" y="5893579"/>
              <a:ext cx="341313" cy="16827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3082" name="AutoShape 10"/>
            <p:cNvCxnSpPr>
              <a:cxnSpLocks noChangeShapeType="1"/>
            </p:cNvCxnSpPr>
            <p:nvPr/>
          </p:nvCxnSpPr>
          <p:spPr bwMode="auto">
            <a:xfrm>
              <a:off x="3007129" y="5726891"/>
              <a:ext cx="341313" cy="166688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3" name="AutoShape 11"/>
          <p:cNvSpPr>
            <a:spLocks noChangeArrowheads="1"/>
          </p:cNvSpPr>
          <p:nvPr/>
        </p:nvSpPr>
        <p:spPr bwMode="auto">
          <a:xfrm>
            <a:off x="3249566" y="5516796"/>
            <a:ext cx="620713" cy="246063"/>
          </a:xfrm>
          <a:custGeom>
            <a:avLst/>
            <a:gdLst>
              <a:gd name="G0" fmla="+- 5400 0 0"/>
              <a:gd name="G1" fmla="+- 21600 0 5400"/>
              <a:gd name="G2" fmla="*/ 5400 1 2"/>
              <a:gd name="G3" fmla="+- 21600 0 G2"/>
              <a:gd name="G4" fmla="+/ 5400 21600 2"/>
              <a:gd name="G5" fmla="+/ G1 0 2"/>
              <a:gd name="G6" fmla="*/ 21600 21600 5400"/>
              <a:gd name="G7" fmla="*/ G6 1 2"/>
              <a:gd name="G8" fmla="+- 21600 0 G7"/>
              <a:gd name="G9" fmla="*/ 21600 1 2"/>
              <a:gd name="G10" fmla="+- 5400 0 G9"/>
              <a:gd name="G11" fmla="?: G10 G8 0"/>
              <a:gd name="G12" fmla="?: G10 G7 21600"/>
              <a:gd name="T0" fmla="*/ 18900 w 21600"/>
              <a:gd name="T1" fmla="*/ 10800 h 21600"/>
              <a:gd name="T2" fmla="*/ 10800 w 21600"/>
              <a:gd name="T3" fmla="*/ 21600 h 21600"/>
              <a:gd name="T4" fmla="*/ 2700 w 21600"/>
              <a:gd name="T5" fmla="*/ 10800 h 21600"/>
              <a:gd name="T6" fmla="*/ 10800 w 21600"/>
              <a:gd name="T7" fmla="*/ 0 h 21600"/>
              <a:gd name="T8" fmla="*/ 4500 w 21600"/>
              <a:gd name="T9" fmla="*/ 4500 h 21600"/>
              <a:gd name="T10" fmla="*/ 17100 w 21600"/>
              <a:gd name="T11" fmla="*/ 171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547" t="51065" b="25944"/>
          <a:stretch/>
        </p:blipFill>
        <p:spPr>
          <a:xfrm>
            <a:off x="2682923" y="1810090"/>
            <a:ext cx="1212372" cy="5996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547" t="25397" b="51977"/>
          <a:stretch/>
        </p:blipFill>
        <p:spPr>
          <a:xfrm>
            <a:off x="2796894" y="1217420"/>
            <a:ext cx="984430" cy="47917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547" b="76184"/>
          <a:stretch/>
        </p:blipFill>
        <p:spPr>
          <a:xfrm>
            <a:off x="2707940" y="414768"/>
            <a:ext cx="1162339" cy="59551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917" t="33639" r="3867" b="37066"/>
          <a:stretch/>
        </p:blipFill>
        <p:spPr>
          <a:xfrm>
            <a:off x="5842917" y="1608580"/>
            <a:ext cx="1314341" cy="64008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9E9E9"/>
              </a:clrFrom>
              <a:clrTo>
                <a:srgbClr val="E9E9E9">
                  <a:alpha val="0"/>
                </a:srgbClr>
              </a:clrTo>
            </a:clrChange>
          </a:blip>
          <a:srcRect l="57917" r="3942" b="68010"/>
          <a:stretch/>
        </p:blipFill>
        <p:spPr>
          <a:xfrm>
            <a:off x="5868349" y="523037"/>
            <a:ext cx="1311770" cy="6989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01398" y="690301"/>
            <a:ext cx="1775535" cy="2024733"/>
          </a:xfrm>
          <a:prstGeom prst="rect">
            <a:avLst/>
          </a:prstGeom>
        </p:spPr>
      </p:pic>
      <p:sp>
        <p:nvSpPr>
          <p:cNvPr id="16" name="Can 15"/>
          <p:cNvSpPr/>
          <p:nvPr/>
        </p:nvSpPr>
        <p:spPr>
          <a:xfrm>
            <a:off x="5033268" y="5967520"/>
            <a:ext cx="332509" cy="483149"/>
          </a:xfrm>
          <a:prstGeom prst="can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ube 16"/>
          <p:cNvSpPr/>
          <p:nvPr/>
        </p:nvSpPr>
        <p:spPr>
          <a:xfrm>
            <a:off x="4904509" y="4970012"/>
            <a:ext cx="399011" cy="408323"/>
          </a:xfrm>
          <a:prstGeom prst="cub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Cube 29"/>
          <p:cNvSpPr/>
          <p:nvPr/>
        </p:nvSpPr>
        <p:spPr>
          <a:xfrm>
            <a:off x="4842825" y="5513944"/>
            <a:ext cx="777329" cy="408323"/>
          </a:xfrm>
          <a:prstGeom prst="cub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"/>
          <p:cNvSpPr>
            <a:spLocks noChangeArrowheads="1"/>
          </p:cNvSpPr>
          <p:nvPr/>
        </p:nvSpPr>
        <p:spPr bwMode="auto">
          <a:xfrm>
            <a:off x="6524234" y="5450734"/>
            <a:ext cx="414338" cy="71438"/>
          </a:xfrm>
          <a:prstGeom prst="ellips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cxnSp>
        <p:nvCxnSpPr>
          <p:cNvPr id="1027" name="AutoShape 3"/>
          <p:cNvCxnSpPr>
            <a:cxnSpLocks noChangeShapeType="1"/>
          </p:cNvCxnSpPr>
          <p:nvPr/>
        </p:nvCxnSpPr>
        <p:spPr bwMode="auto">
          <a:xfrm>
            <a:off x="6524234" y="5493143"/>
            <a:ext cx="207963" cy="33496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028" name="AutoShape 4"/>
          <p:cNvCxnSpPr>
            <a:cxnSpLocks noChangeShapeType="1"/>
          </p:cNvCxnSpPr>
          <p:nvPr/>
        </p:nvCxnSpPr>
        <p:spPr bwMode="auto">
          <a:xfrm flipH="1">
            <a:off x="6732197" y="5493143"/>
            <a:ext cx="206375" cy="334963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29" name="Group 28"/>
          <p:cNvGrpSpPr/>
          <p:nvPr/>
        </p:nvGrpSpPr>
        <p:grpSpPr>
          <a:xfrm>
            <a:off x="7132320" y="4970012"/>
            <a:ext cx="731520" cy="416548"/>
            <a:chOff x="7132320" y="4856335"/>
            <a:chExt cx="812800" cy="530225"/>
          </a:xfrm>
          <a:noFill/>
        </p:grpSpPr>
        <p:sp>
          <p:nvSpPr>
            <p:cNvPr id="27" name="AutoShape 5"/>
            <p:cNvSpPr>
              <a:spLocks noChangeArrowheads="1"/>
            </p:cNvSpPr>
            <p:nvPr/>
          </p:nvSpPr>
          <p:spPr bwMode="auto">
            <a:xfrm>
              <a:off x="7132320" y="4981748"/>
              <a:ext cx="260350" cy="404812"/>
            </a:xfrm>
            <a:prstGeom prst="rtTriangle">
              <a:avLst/>
            </a:prstGeom>
            <a:grpFill/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AutoShape 6"/>
            <p:cNvSpPr>
              <a:spLocks noChangeArrowheads="1"/>
            </p:cNvSpPr>
            <p:nvPr/>
          </p:nvSpPr>
          <p:spPr bwMode="auto">
            <a:xfrm>
              <a:off x="7684770" y="4856335"/>
              <a:ext cx="260350" cy="404813"/>
            </a:xfrm>
            <a:prstGeom prst="rtTriangle">
              <a:avLst/>
            </a:prstGeom>
            <a:grpFill/>
            <a:ln w="9525">
              <a:solidFill>
                <a:srgbClr val="000000"/>
              </a:solidFill>
              <a:prstDash val="dash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cxnSp>
          <p:nvCxnSpPr>
            <p:cNvPr id="1031" name="AutoShape 7"/>
            <p:cNvCxnSpPr>
              <a:cxnSpLocks noChangeShapeType="1"/>
            </p:cNvCxnSpPr>
            <p:nvPr/>
          </p:nvCxnSpPr>
          <p:spPr bwMode="auto">
            <a:xfrm flipV="1">
              <a:off x="7132320" y="4856335"/>
              <a:ext cx="552450" cy="125413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</p:cxnSp>
        <p:cxnSp>
          <p:nvCxnSpPr>
            <p:cNvPr id="1032" name="AutoShape 8"/>
            <p:cNvCxnSpPr>
              <a:cxnSpLocks noChangeShapeType="1"/>
            </p:cNvCxnSpPr>
            <p:nvPr/>
          </p:nvCxnSpPr>
          <p:spPr bwMode="auto">
            <a:xfrm flipV="1">
              <a:off x="7132320" y="5261148"/>
              <a:ext cx="552450" cy="125412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  <a:extLst/>
          </p:spPr>
        </p:cxnSp>
        <p:cxnSp>
          <p:nvCxnSpPr>
            <p:cNvPr id="1033" name="AutoShape 9"/>
            <p:cNvCxnSpPr>
              <a:cxnSpLocks noChangeShapeType="1"/>
            </p:cNvCxnSpPr>
            <p:nvPr/>
          </p:nvCxnSpPr>
          <p:spPr bwMode="auto">
            <a:xfrm flipV="1">
              <a:off x="7392670" y="5261148"/>
              <a:ext cx="552450" cy="125412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</p:cxnSp>
        <p:cxnSp>
          <p:nvCxnSpPr>
            <p:cNvPr id="1034" name="AutoShape 10"/>
            <p:cNvCxnSpPr>
              <a:cxnSpLocks noChangeShapeType="1"/>
            </p:cNvCxnSpPr>
            <p:nvPr/>
          </p:nvCxnSpPr>
          <p:spPr bwMode="auto">
            <a:xfrm>
              <a:off x="7684770" y="4856335"/>
              <a:ext cx="260350" cy="404813"/>
            </a:xfrm>
            <a:prstGeom prst="straightConnector1">
              <a:avLst/>
            </a:prstGeom>
            <a:grpFill/>
            <a:ln w="9525">
              <a:solidFill>
                <a:srgbClr val="000000"/>
              </a:solidFill>
              <a:round/>
              <a:headEnd/>
              <a:tailEnd/>
            </a:ln>
            <a:extLst/>
          </p:spPr>
        </p:cxnSp>
      </p:grpSp>
      <p:pic>
        <p:nvPicPr>
          <p:cNvPr id="31" name="Picture 3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V="1">
            <a:off x="6580260" y="5907247"/>
            <a:ext cx="640741" cy="640741"/>
          </a:xfrm>
          <a:prstGeom prst="rect">
            <a:avLst/>
          </a:prstGeom>
        </p:spPr>
      </p:pic>
      <p:pic>
        <p:nvPicPr>
          <p:cNvPr id="38" name="Picture 2" descr="Image result for greenshaw learning trust logo">
            <a:extLst>
              <a:ext uri="{FF2B5EF4-FFF2-40B4-BE49-F238E27FC236}">
                <a16:creationId xmlns:a16="http://schemas.microsoft.com/office/drawing/2014/main" id="{819BE73E-CD84-441E-9166-DF9435683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86564" y="5460745"/>
            <a:ext cx="1490787" cy="68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2604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62323168"/>
                  </p:ext>
                </p:extLst>
              </p:nvPr>
            </p:nvGraphicFramePr>
            <p:xfrm>
              <a:off x="353801" y="477474"/>
              <a:ext cx="11469192" cy="596497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822791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822791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823610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352302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Types of Angles: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Acute</a:t>
                          </a:r>
                          <a:r>
                            <a:rPr lang="en-GB" sz="1200" b="1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Angles:</a:t>
                          </a: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Less than 90⁰</a:t>
                          </a:r>
                          <a:endParaRPr lang="en-GB" sz="1200" b="0" u="none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u="sng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Right Angles:</a:t>
                          </a: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90⁰</a:t>
                          </a: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</a:t>
                          </a:r>
                          <a:endParaRPr lang="en-GB" sz="1200" b="0" u="none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Obtuse</a:t>
                          </a:r>
                          <a:r>
                            <a:rPr lang="en-GB" sz="1200" b="1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angles: </a:t>
                          </a: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between 90⁰ and 180⁰</a:t>
                          </a:r>
                          <a:endParaRPr lang="en-GB" sz="1200" b="0" u="none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dirty="0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Reflex</a:t>
                          </a: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between 180⁰ and 360⁰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 facts: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Vertically Opposite angles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are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	             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on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straight line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180°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at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point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360°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		    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in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triangle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180°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in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quadrilateral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360°	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Alternate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angles in parallel lines (Z angles) are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Corresponding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in parallel lines (F angles) are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Co-Interior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angles in parallel lines (C angles)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180°</a:t>
                          </a:r>
                          <a:endParaRPr lang="en-GB" sz="11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in Polygons: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317454">
                    <a:tc rowSpan="2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 in Polygons Formula: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6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Sum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of 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Interior 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= </a:t>
                          </a:r>
                          <a14:m>
                            <m:oMath xmlns:m="http://schemas.openxmlformats.org/officeDocument/2006/math">
                              <m:d>
                                <m:dPr>
                                  <m:ctrlP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dPr>
                                <m:e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𝑛</m:t>
                                  </m:r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 −2</m:t>
                                  </m:r>
                                </m:e>
                              </m:d>
                              <m:r>
                                <a:rPr lang="en-GB" sz="1200" b="0" i="1" baseline="0" smtClean="0">
                                  <a:effectLst/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</m:oMath>
                          </a14:m>
                          <a:r>
                            <a:rPr lang="en-GB" sz="1200" b="0" baseline="0" dirty="0" smtClean="0">
                              <a:effectLst/>
                              <a:cs typeface="Arial" panose="020B0604020202020204" pitchFamily="34" charset="0"/>
                            </a:rPr>
                            <a:t>x</a:t>
                          </a:r>
                          <a14:m>
                            <m:oMath xmlns:m="http://schemas.openxmlformats.org/officeDocument/2006/math">
                              <m:r>
                                <a:rPr lang="en-GB" sz="1200" b="0" i="1" baseline="0" smtClean="0">
                                  <a:effectLst/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  <m:sSup>
                                <m:sSupPr>
                                  <m:ctrlP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sSupPr>
                                <m:e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180</m:t>
                                  </m:r>
                                </m:e>
                                <m:sup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0</m:t>
                                  </m:r>
                                </m:sup>
                              </m:sSup>
                            </m:oMath>
                          </a14:m>
                          <a:endParaRPr lang="en-GB" sz="1200" b="0" i="1" baseline="0" dirty="0" smtClean="0">
                            <a:effectLst/>
                            <a:latin typeface="Arial" panose="020B060402020202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n represents the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number of sides</a:t>
                          </a: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en-GB" sz="1200" b="0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Exterior</a:t>
                          </a: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 add up to 360⁰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One exterior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 in a regular polygon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3600ͦ</m:t>
                                  </m:r>
                                </m:num>
                                <m:den>
                                  <m:r>
                                    <a:rPr lang="en-GB" sz="1200" b="0" i="1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𝑛</m:t>
                                  </m:r>
                                </m:den>
                              </m:f>
                            </m:oMath>
                          </a14:m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Pairs of </a:t>
                          </a: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interior and exterior</a:t>
                          </a: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 add up to 180⁰</a:t>
                          </a:r>
                          <a:endParaRPr lang="en-GB" sz="16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12606926"/>
                      </a:ext>
                    </a:extLst>
                  </a:tr>
                  <a:tr h="2124493">
                    <a:tc vMerge="1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6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Types of Triangles:</a:t>
                          </a:r>
                        </a:p>
                        <a:p>
                          <a:endParaRPr lang="en-GB" sz="12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Equilateral:</a:t>
                          </a:r>
                        </a:p>
                        <a:p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3 equal sides and angles</a:t>
                          </a:r>
                        </a:p>
                        <a:p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Isosceles:</a:t>
                          </a:r>
                        </a:p>
                        <a:p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2 equal sides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and 2 equal angles</a:t>
                          </a:r>
                        </a:p>
                        <a:p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Scalene:</a:t>
                          </a:r>
                        </a:p>
                        <a:p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No equal sides or angles</a:t>
                          </a: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in Parallel Lines:</a:t>
                          </a: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Alternate Angles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Corresponding Angles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Co-Interior</a:t>
                          </a: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762323168"/>
                  </p:ext>
                </p:extLst>
              </p:nvPr>
            </p:nvGraphicFramePr>
            <p:xfrm>
              <a:off x="353801" y="477474"/>
              <a:ext cx="11469192" cy="5964973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822791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822791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823610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3523026"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Types of </a:t>
                          </a: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Angles: </a:t>
                          </a: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Acute</a:t>
                          </a:r>
                          <a:r>
                            <a:rPr lang="en-GB" sz="1200" b="1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Angles:</a:t>
                          </a: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Less than 90⁰</a:t>
                          </a:r>
                          <a:endParaRPr lang="en-GB" sz="1200" b="0" u="none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u="sng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Right Angles:</a:t>
                          </a: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90⁰</a:t>
                          </a: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r">
                            <a:spcAft>
                              <a:spcPts val="0"/>
                            </a:spcAft>
                          </a:pP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</a:t>
                          </a:r>
                          <a:endParaRPr lang="en-GB" sz="1200" b="0" u="none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Obtuse</a:t>
                          </a:r>
                          <a:r>
                            <a:rPr lang="en-GB" sz="1200" b="1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angles: </a:t>
                          </a:r>
                          <a:r>
                            <a:rPr lang="en-GB" sz="1200" b="0" u="none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between 90⁰ and 180⁰</a:t>
                          </a:r>
                          <a:endParaRPr lang="en-GB" sz="1200" b="0" u="none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dirty="0" smtClean="0">
                            <a:solidFill>
                              <a:schemeClr val="tx1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sng" dirty="0" smtClean="0"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Reflex</a:t>
                          </a: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Angles: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between 180⁰ and 360⁰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 facts: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Vertically Opposite angles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are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	             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on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straight line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180°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at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point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360°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		    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in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triangle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180°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in a </a:t>
                          </a:r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quadrilateral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360°	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   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Alternate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in parallel lines (Z angles) are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Corresponding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in parallel lines (F angles) are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u="sng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Co-Interior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angles in parallel lines (C angles) add up to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180°</a:t>
                          </a:r>
                          <a:endParaRPr lang="en-GB" sz="11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in Polygons: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317454">
                    <a:tc rowSpan="2"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19" t="-146384" r="-200478" b="-499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tc vMerge="1">
                      <a:txBody>
                        <a:bodyPr/>
                        <a:lstStyle/>
                        <a:p>
                          <a:endParaRPr lang="en-GB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12606926"/>
                      </a:ext>
                    </a:extLst>
                  </a:tr>
                  <a:tr h="2124493">
                    <a:tc vMerge="1"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6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Types of Triangles:</a:t>
                          </a:r>
                        </a:p>
                        <a:p>
                          <a:endParaRPr lang="en-GB" sz="12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Equilateral:</a:t>
                          </a:r>
                        </a:p>
                        <a:p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3 equal sides and angles</a:t>
                          </a:r>
                        </a:p>
                        <a:p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Isosceles:</a:t>
                          </a:r>
                        </a:p>
                        <a:p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2 equal sides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and 2 equal angles</a:t>
                          </a:r>
                        </a:p>
                        <a:p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Scalene:</a:t>
                          </a:r>
                        </a:p>
                        <a:p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No equal sides or angles</a:t>
                          </a: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in Parallel Lines:</a:t>
                          </a: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6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Alternate Angles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Corresponding Angles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Co-Interior</a:t>
                          </a: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76BDE9"/>
              </a:clrFrom>
              <a:clrTo>
                <a:srgbClr val="76BDE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77413" y="714894"/>
            <a:ext cx="783927" cy="65765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clrChange>
              <a:clrFrom>
                <a:srgbClr val="76BDE9"/>
              </a:clrFrom>
              <a:clrTo>
                <a:srgbClr val="76BDE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45113" y="2480855"/>
            <a:ext cx="1048530" cy="50750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clrChange>
              <a:clrFrom>
                <a:srgbClr val="76BDE9"/>
              </a:clrFrom>
              <a:clrTo>
                <a:srgbClr val="76BDE9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137266" y="1665328"/>
            <a:ext cx="664223" cy="5227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3971" t="34543"/>
          <a:stretch/>
        </p:blipFill>
        <p:spPr>
          <a:xfrm>
            <a:off x="10494499" y="3181315"/>
            <a:ext cx="1276323" cy="12646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76BDE9"/>
              </a:clrFrom>
              <a:clrTo>
                <a:srgbClr val="76BDE9">
                  <a:alpha val="0"/>
                </a:srgbClr>
              </a:clrTo>
            </a:clrChange>
          </a:blip>
          <a:srcRect b="6963"/>
          <a:stretch/>
        </p:blipFill>
        <p:spPr>
          <a:xfrm>
            <a:off x="3072613" y="3296382"/>
            <a:ext cx="788727" cy="5559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8"/>
          <a:srcRect t="4645"/>
          <a:stretch/>
        </p:blipFill>
        <p:spPr>
          <a:xfrm>
            <a:off x="10165951" y="4622980"/>
            <a:ext cx="843267" cy="6561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35867" y="5231041"/>
            <a:ext cx="802673" cy="5482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115560" y="5779282"/>
            <a:ext cx="888575" cy="66316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13" name="Table 1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41496526"/>
                  </p:ext>
                </p:extLst>
              </p:nvPr>
            </p:nvGraphicFramePr>
            <p:xfrm>
              <a:off x="8063346" y="922848"/>
              <a:ext cx="3707476" cy="221118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21337">
                      <a:extLst>
                        <a:ext uri="{9D8B030D-6E8A-4147-A177-3AD203B41FA5}">
                          <a16:colId xmlns:a16="http://schemas.microsoft.com/office/drawing/2014/main" val="809466247"/>
                        </a:ext>
                      </a:extLst>
                    </a:gridCol>
                    <a:gridCol w="508452">
                      <a:extLst>
                        <a:ext uri="{9D8B030D-6E8A-4147-A177-3AD203B41FA5}">
                          <a16:colId xmlns:a16="http://schemas.microsoft.com/office/drawing/2014/main" val="3839416399"/>
                        </a:ext>
                      </a:extLst>
                    </a:gridCol>
                    <a:gridCol w="1155469">
                      <a:extLst>
                        <a:ext uri="{9D8B030D-6E8A-4147-A177-3AD203B41FA5}">
                          <a16:colId xmlns:a16="http://schemas.microsoft.com/office/drawing/2014/main" val="218663365"/>
                        </a:ext>
                      </a:extLst>
                    </a:gridCol>
                    <a:gridCol w="1122218">
                      <a:extLst>
                        <a:ext uri="{9D8B030D-6E8A-4147-A177-3AD203B41FA5}">
                          <a16:colId xmlns:a16="http://schemas.microsoft.com/office/drawing/2014/main" val="1812931717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Polygon</a:t>
                          </a:r>
                          <a:endParaRPr lang="en-GB" sz="1200" u="sng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Sides</a:t>
                          </a:r>
                          <a:endParaRPr lang="en-GB" sz="1200" u="sng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Total</a:t>
                          </a:r>
                          <a:r>
                            <a:rPr lang="en-GB" sz="1200" u="sng" baseline="0" dirty="0" smtClean="0"/>
                            <a:t> of Interior Angles</a:t>
                          </a:r>
                          <a:endParaRPr lang="en-GB" sz="1200" u="sng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Each interior angle</a:t>
                          </a:r>
                          <a:endParaRPr lang="en-GB" sz="1200" u="sng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907243449"/>
                      </a:ext>
                    </a:extLst>
                  </a:tr>
                  <a:tr h="26824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Triangle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3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180</a:t>
                          </a:r>
                          <a14:m>
                            <m:oMath xmlns:m="http://schemas.openxmlformats.org/officeDocument/2006/math">
                              <m:r>
                                <a:rPr lang="en-GB" sz="1200" i="1" smtClean="0">
                                  <a:latin typeface="Cambria Math" panose="02040503050406030204" pitchFamily="18" charset="0"/>
                                </a:rPr>
                                <m:t>⁰</m:t>
                              </m:r>
                            </m:oMath>
                          </a14:m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60⁰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35646095"/>
                      </a:ext>
                    </a:extLst>
                  </a:tr>
                  <a:tr h="26824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Quadrilateral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4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360⁰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90⁰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07433098"/>
                      </a:ext>
                    </a:extLst>
                  </a:tr>
                  <a:tr h="25162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Pentagon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5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540⁰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108⁰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27001019"/>
                      </a:ext>
                    </a:extLst>
                  </a:tr>
                  <a:tr h="29094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Hexagon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6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720⁰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120⁰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04179625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Any Polygon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/>
                            <a:t>(n – 2) x 180⁰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left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2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d>
                                      <m:dPr>
                                        <m:ctrlPr>
                                          <a:rPr lang="en-GB" sz="1200" b="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dPr>
                                      <m:e>
                                        <m:r>
                                          <a:rPr lang="en-GB" sz="1200" b="0" i="1" smtClean="0">
                                            <a:latin typeface="Cambria Math" panose="02040503050406030204" pitchFamily="18" charset="0"/>
                                          </a:rPr>
                                          <m:t>𝑛</m:t>
                                        </m:r>
                                        <m:r>
                                          <a:rPr lang="en-GB" sz="1200" b="0" i="1" smtClean="0">
                                            <a:latin typeface="Cambria Math" panose="02040503050406030204" pitchFamily="18" charset="0"/>
                                          </a:rPr>
                                          <m:t> −</m:t>
                                        </m:r>
                                        <m:r>
                                          <a:rPr lang="en-GB" sz="12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e>
                                    </m:d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×</m:t>
                                    </m:r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180</m:t>
                                    </m:r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⁰</m:t>
                                    </m:r>
                                  </m:num>
                                  <m:den>
                                    <m:r>
                                      <a:rPr lang="en-GB" sz="1200" b="0" i="1" smtClean="0">
                                        <a:latin typeface="Cambria Math" panose="02040503050406030204" pitchFamily="18" charset="0"/>
                                      </a:rPr>
                                      <m:t>𝑛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698684500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13" name="Table 12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541496526"/>
                  </p:ext>
                </p:extLst>
              </p:nvPr>
            </p:nvGraphicFramePr>
            <p:xfrm>
              <a:off x="8063346" y="922848"/>
              <a:ext cx="3707476" cy="2211186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921337">
                      <a:extLst>
                        <a:ext uri="{9D8B030D-6E8A-4147-A177-3AD203B41FA5}">
                          <a16:colId xmlns:a16="http://schemas.microsoft.com/office/drawing/2014/main" val="809466247"/>
                        </a:ext>
                      </a:extLst>
                    </a:gridCol>
                    <a:gridCol w="508452">
                      <a:extLst>
                        <a:ext uri="{9D8B030D-6E8A-4147-A177-3AD203B41FA5}">
                          <a16:colId xmlns:a16="http://schemas.microsoft.com/office/drawing/2014/main" val="3839416399"/>
                        </a:ext>
                      </a:extLst>
                    </a:gridCol>
                    <a:gridCol w="1155469">
                      <a:extLst>
                        <a:ext uri="{9D8B030D-6E8A-4147-A177-3AD203B41FA5}">
                          <a16:colId xmlns:a16="http://schemas.microsoft.com/office/drawing/2014/main" val="218663365"/>
                        </a:ext>
                      </a:extLst>
                    </a:gridCol>
                    <a:gridCol w="1122218">
                      <a:extLst>
                        <a:ext uri="{9D8B030D-6E8A-4147-A177-3AD203B41FA5}">
                          <a16:colId xmlns:a16="http://schemas.microsoft.com/office/drawing/2014/main" val="1812931717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Polygon</a:t>
                          </a:r>
                          <a:endParaRPr lang="en-GB" sz="1200" u="sng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Sides</a:t>
                          </a:r>
                          <a:endParaRPr lang="en-GB" sz="1200" u="sng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Total</a:t>
                          </a:r>
                          <a:r>
                            <a:rPr lang="en-GB" sz="1200" u="sng" baseline="0" dirty="0" smtClean="0"/>
                            <a:t> of Interior Angles</a:t>
                          </a:r>
                          <a:endParaRPr lang="en-GB" sz="1200" u="sng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u="sng" dirty="0" smtClean="0"/>
                            <a:t>Each interior angle</a:t>
                          </a:r>
                          <a:endParaRPr lang="en-GB" sz="1200" u="sng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907243449"/>
                      </a:ext>
                    </a:extLst>
                  </a:tr>
                  <a:tr h="2743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Triangle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3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1"/>
                          <a:stretch>
                            <a:fillRect l="-124211" t="-168889" r="-97895" b="-557778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60⁰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35646095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Quadrilateral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4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360⁰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90</a:t>
                          </a:r>
                          <a:r>
                            <a:rPr lang="en-GB" sz="1200" dirty="0" smtClean="0"/>
                            <a:t>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507433098"/>
                      </a:ext>
                    </a:extLst>
                  </a:tr>
                  <a:tr h="2743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Pentagon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5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540⁰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108</a:t>
                          </a:r>
                          <a:r>
                            <a:rPr lang="en-GB" sz="1200" dirty="0" smtClean="0"/>
                            <a:t>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227001019"/>
                      </a:ext>
                    </a:extLst>
                  </a:tr>
                  <a:tr h="290946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Hexagon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6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720⁰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120</a:t>
                          </a:r>
                          <a:r>
                            <a:rPr lang="en-GB" sz="1200" dirty="0" smtClean="0"/>
                            <a:t>⁰</a:t>
                          </a:r>
                          <a:endParaRPr lang="en-GB" sz="1200" dirty="0"/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804179625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Any Polygon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1200" dirty="0" smtClean="0"/>
                            <a:t>n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GB" sz="1200" dirty="0" smtClean="0"/>
                            <a:t>(n – 2) x 180⁰</a:t>
                          </a:r>
                          <a:endParaRPr lang="en-GB" sz="1200" dirty="0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11"/>
                          <a:stretch>
                            <a:fillRect l="-231522" t="-386667" r="-1087" b="-933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698684500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2" name="Picture 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62005" y="4526566"/>
            <a:ext cx="758704" cy="75253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662005" y="5231041"/>
            <a:ext cx="978510" cy="573609"/>
          </a:xfrm>
          <a:prstGeom prst="rect">
            <a:avLst/>
          </a:prstGeom>
        </p:spPr>
      </p:pic>
      <p:sp>
        <p:nvSpPr>
          <p:cNvPr id="15" name="Freeform 14"/>
          <p:cNvSpPr/>
          <p:nvPr/>
        </p:nvSpPr>
        <p:spPr>
          <a:xfrm>
            <a:off x="7421113" y="5263007"/>
            <a:ext cx="319510" cy="355278"/>
          </a:xfrm>
          <a:custGeom>
            <a:avLst/>
            <a:gdLst>
              <a:gd name="connsiteX0" fmla="*/ 8387 w 319510"/>
              <a:gd name="connsiteY0" fmla="*/ 12378 h 355278"/>
              <a:gd name="connsiteX1" fmla="*/ 17179 w 319510"/>
              <a:gd name="connsiteY1" fmla="*/ 170639 h 355278"/>
              <a:gd name="connsiteX2" fmla="*/ 34764 w 319510"/>
              <a:gd name="connsiteY2" fmla="*/ 223393 h 355278"/>
              <a:gd name="connsiteX3" fmla="*/ 43556 w 319510"/>
              <a:gd name="connsiteY3" fmla="*/ 249770 h 355278"/>
              <a:gd name="connsiteX4" fmla="*/ 52349 w 319510"/>
              <a:gd name="connsiteY4" fmla="*/ 276147 h 355278"/>
              <a:gd name="connsiteX5" fmla="*/ 61141 w 319510"/>
              <a:gd name="connsiteY5" fmla="*/ 320108 h 355278"/>
              <a:gd name="connsiteX6" fmla="*/ 87518 w 319510"/>
              <a:gd name="connsiteY6" fmla="*/ 337693 h 355278"/>
              <a:gd name="connsiteX7" fmla="*/ 149064 w 319510"/>
              <a:gd name="connsiteY7" fmla="*/ 355278 h 355278"/>
              <a:gd name="connsiteX8" fmla="*/ 254572 w 319510"/>
              <a:gd name="connsiteY8" fmla="*/ 337693 h 355278"/>
              <a:gd name="connsiteX9" fmla="*/ 272156 w 319510"/>
              <a:gd name="connsiteY9" fmla="*/ 311316 h 355278"/>
              <a:gd name="connsiteX10" fmla="*/ 298533 w 319510"/>
              <a:gd name="connsiteY10" fmla="*/ 284939 h 355278"/>
              <a:gd name="connsiteX11" fmla="*/ 307325 w 319510"/>
              <a:gd name="connsiteY11" fmla="*/ 144262 h 355278"/>
              <a:gd name="connsiteX12" fmla="*/ 272156 w 319510"/>
              <a:gd name="connsiteY12" fmla="*/ 91508 h 355278"/>
              <a:gd name="connsiteX13" fmla="*/ 219402 w 319510"/>
              <a:gd name="connsiteY13" fmla="*/ 56339 h 355278"/>
              <a:gd name="connsiteX14" fmla="*/ 166649 w 319510"/>
              <a:gd name="connsiteY14" fmla="*/ 38755 h 355278"/>
              <a:gd name="connsiteX15" fmla="*/ 140272 w 319510"/>
              <a:gd name="connsiteY15" fmla="*/ 21170 h 355278"/>
              <a:gd name="connsiteX16" fmla="*/ 8387 w 319510"/>
              <a:gd name="connsiteY16" fmla="*/ 12378 h 3552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19510" h="355278">
                <a:moveTo>
                  <a:pt x="8387" y="12378"/>
                </a:moveTo>
                <a:cubicBezTo>
                  <a:pt x="-12129" y="37290"/>
                  <a:pt x="10626" y="118212"/>
                  <a:pt x="17179" y="170639"/>
                </a:cubicBezTo>
                <a:cubicBezTo>
                  <a:pt x="19478" y="189032"/>
                  <a:pt x="28902" y="205808"/>
                  <a:pt x="34764" y="223393"/>
                </a:cubicBezTo>
                <a:lnTo>
                  <a:pt x="43556" y="249770"/>
                </a:lnTo>
                <a:cubicBezTo>
                  <a:pt x="46487" y="258562"/>
                  <a:pt x="50531" y="267059"/>
                  <a:pt x="52349" y="276147"/>
                </a:cubicBezTo>
                <a:cubicBezTo>
                  <a:pt x="55280" y="290801"/>
                  <a:pt x="53727" y="307133"/>
                  <a:pt x="61141" y="320108"/>
                </a:cubicBezTo>
                <a:cubicBezTo>
                  <a:pt x="66384" y="329283"/>
                  <a:pt x="78066" y="332967"/>
                  <a:pt x="87518" y="337693"/>
                </a:cubicBezTo>
                <a:cubicBezTo>
                  <a:pt x="100128" y="343998"/>
                  <a:pt x="137801" y="352462"/>
                  <a:pt x="149064" y="355278"/>
                </a:cubicBezTo>
                <a:cubicBezTo>
                  <a:pt x="184233" y="349416"/>
                  <a:pt x="220995" y="349685"/>
                  <a:pt x="254572" y="337693"/>
                </a:cubicBezTo>
                <a:cubicBezTo>
                  <a:pt x="264523" y="334139"/>
                  <a:pt x="265391" y="319434"/>
                  <a:pt x="272156" y="311316"/>
                </a:cubicBezTo>
                <a:cubicBezTo>
                  <a:pt x="280116" y="301764"/>
                  <a:pt x="289741" y="293731"/>
                  <a:pt x="298533" y="284939"/>
                </a:cubicBezTo>
                <a:cubicBezTo>
                  <a:pt x="318091" y="226267"/>
                  <a:pt x="329628" y="215632"/>
                  <a:pt x="307325" y="144262"/>
                </a:cubicBezTo>
                <a:cubicBezTo>
                  <a:pt x="301021" y="124090"/>
                  <a:pt x="289741" y="103231"/>
                  <a:pt x="272156" y="91508"/>
                </a:cubicBezTo>
                <a:cubicBezTo>
                  <a:pt x="254571" y="79785"/>
                  <a:pt x="239452" y="63022"/>
                  <a:pt x="219402" y="56339"/>
                </a:cubicBezTo>
                <a:lnTo>
                  <a:pt x="166649" y="38755"/>
                </a:lnTo>
                <a:cubicBezTo>
                  <a:pt x="157857" y="32893"/>
                  <a:pt x="149985" y="25333"/>
                  <a:pt x="140272" y="21170"/>
                </a:cubicBezTo>
                <a:cubicBezTo>
                  <a:pt x="103172" y="5270"/>
                  <a:pt x="28903" y="-12534"/>
                  <a:pt x="8387" y="1237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611266" y="5763806"/>
            <a:ext cx="1079988" cy="678641"/>
          </a:xfrm>
          <a:prstGeom prst="rect">
            <a:avLst/>
          </a:prstGeom>
        </p:spPr>
      </p:pic>
      <p:sp>
        <p:nvSpPr>
          <p:cNvPr id="17" name="Freeform 16"/>
          <p:cNvSpPr/>
          <p:nvPr/>
        </p:nvSpPr>
        <p:spPr>
          <a:xfrm>
            <a:off x="7403060" y="5798540"/>
            <a:ext cx="386925" cy="443998"/>
          </a:xfrm>
          <a:custGeom>
            <a:avLst/>
            <a:gdLst>
              <a:gd name="connsiteX0" fmla="*/ 351755 w 386925"/>
              <a:gd name="connsiteY0" fmla="*/ 4383 h 443998"/>
              <a:gd name="connsiteX1" fmla="*/ 61609 w 386925"/>
              <a:gd name="connsiteY1" fmla="*/ 13175 h 443998"/>
              <a:gd name="connsiteX2" fmla="*/ 8855 w 386925"/>
              <a:gd name="connsiteY2" fmla="*/ 65929 h 443998"/>
              <a:gd name="connsiteX3" fmla="*/ 63 w 386925"/>
              <a:gd name="connsiteY3" fmla="*/ 92306 h 443998"/>
              <a:gd name="connsiteX4" fmla="*/ 17648 w 386925"/>
              <a:gd name="connsiteY4" fmla="*/ 241775 h 443998"/>
              <a:gd name="connsiteX5" fmla="*/ 61609 w 386925"/>
              <a:gd name="connsiteY5" fmla="*/ 373660 h 443998"/>
              <a:gd name="connsiteX6" fmla="*/ 70402 w 386925"/>
              <a:gd name="connsiteY6" fmla="*/ 400037 h 443998"/>
              <a:gd name="connsiteX7" fmla="*/ 202286 w 386925"/>
              <a:gd name="connsiteY7" fmla="*/ 408829 h 443998"/>
              <a:gd name="connsiteX8" fmla="*/ 228663 w 386925"/>
              <a:gd name="connsiteY8" fmla="*/ 426414 h 443998"/>
              <a:gd name="connsiteX9" fmla="*/ 263832 w 386925"/>
              <a:gd name="connsiteY9" fmla="*/ 435206 h 443998"/>
              <a:gd name="connsiteX10" fmla="*/ 290209 w 386925"/>
              <a:gd name="connsiteY10" fmla="*/ 443998 h 443998"/>
              <a:gd name="connsiteX11" fmla="*/ 325378 w 386925"/>
              <a:gd name="connsiteY11" fmla="*/ 382452 h 443998"/>
              <a:gd name="connsiteX12" fmla="*/ 334171 w 386925"/>
              <a:gd name="connsiteY12" fmla="*/ 241775 h 443998"/>
              <a:gd name="connsiteX13" fmla="*/ 351755 w 386925"/>
              <a:gd name="connsiteY13" fmla="*/ 206606 h 443998"/>
              <a:gd name="connsiteX14" fmla="*/ 386925 w 386925"/>
              <a:gd name="connsiteY14" fmla="*/ 153852 h 443998"/>
              <a:gd name="connsiteX15" fmla="*/ 378132 w 386925"/>
              <a:gd name="connsiteY15" fmla="*/ 92306 h 443998"/>
              <a:gd name="connsiteX16" fmla="*/ 351755 w 386925"/>
              <a:gd name="connsiteY16" fmla="*/ 83514 h 443998"/>
              <a:gd name="connsiteX17" fmla="*/ 342963 w 386925"/>
              <a:gd name="connsiteY17" fmla="*/ 48345 h 443998"/>
              <a:gd name="connsiteX18" fmla="*/ 351755 w 386925"/>
              <a:gd name="connsiteY18" fmla="*/ 4383 h 443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86925" h="443998">
                <a:moveTo>
                  <a:pt x="351755" y="4383"/>
                </a:moveTo>
                <a:cubicBezTo>
                  <a:pt x="304863" y="-1479"/>
                  <a:pt x="156847" y="-3919"/>
                  <a:pt x="61609" y="13175"/>
                </a:cubicBezTo>
                <a:cubicBezTo>
                  <a:pt x="37132" y="17568"/>
                  <a:pt x="8855" y="65929"/>
                  <a:pt x="8855" y="65929"/>
                </a:cubicBezTo>
                <a:cubicBezTo>
                  <a:pt x="5924" y="74721"/>
                  <a:pt x="63" y="83038"/>
                  <a:pt x="63" y="92306"/>
                </a:cubicBezTo>
                <a:cubicBezTo>
                  <a:pt x="63" y="196288"/>
                  <a:pt x="-2024" y="182763"/>
                  <a:pt x="17648" y="241775"/>
                </a:cubicBezTo>
                <a:cubicBezTo>
                  <a:pt x="53711" y="458158"/>
                  <a:pt x="4289" y="287682"/>
                  <a:pt x="61609" y="373660"/>
                </a:cubicBezTo>
                <a:cubicBezTo>
                  <a:pt x="66750" y="381371"/>
                  <a:pt x="61411" y="397789"/>
                  <a:pt x="70402" y="400037"/>
                </a:cubicBezTo>
                <a:cubicBezTo>
                  <a:pt x="113145" y="410723"/>
                  <a:pt x="158325" y="405898"/>
                  <a:pt x="202286" y="408829"/>
                </a:cubicBezTo>
                <a:cubicBezTo>
                  <a:pt x="211078" y="414691"/>
                  <a:pt x="218950" y="422251"/>
                  <a:pt x="228663" y="426414"/>
                </a:cubicBezTo>
                <a:cubicBezTo>
                  <a:pt x="239770" y="431174"/>
                  <a:pt x="252213" y="431886"/>
                  <a:pt x="263832" y="435206"/>
                </a:cubicBezTo>
                <a:cubicBezTo>
                  <a:pt x="272743" y="437752"/>
                  <a:pt x="281417" y="441067"/>
                  <a:pt x="290209" y="443998"/>
                </a:cubicBezTo>
                <a:cubicBezTo>
                  <a:pt x="298820" y="431082"/>
                  <a:pt x="323218" y="396851"/>
                  <a:pt x="325378" y="382452"/>
                </a:cubicBezTo>
                <a:cubicBezTo>
                  <a:pt x="332348" y="335988"/>
                  <a:pt x="327201" y="288239"/>
                  <a:pt x="334171" y="241775"/>
                </a:cubicBezTo>
                <a:cubicBezTo>
                  <a:pt x="336115" y="228813"/>
                  <a:pt x="345012" y="217845"/>
                  <a:pt x="351755" y="206606"/>
                </a:cubicBezTo>
                <a:cubicBezTo>
                  <a:pt x="362629" y="188484"/>
                  <a:pt x="386925" y="153852"/>
                  <a:pt x="386925" y="153852"/>
                </a:cubicBezTo>
                <a:cubicBezTo>
                  <a:pt x="383994" y="133337"/>
                  <a:pt x="387400" y="110842"/>
                  <a:pt x="378132" y="92306"/>
                </a:cubicBezTo>
                <a:cubicBezTo>
                  <a:pt x="373987" y="84017"/>
                  <a:pt x="357545" y="90751"/>
                  <a:pt x="351755" y="83514"/>
                </a:cubicBezTo>
                <a:cubicBezTo>
                  <a:pt x="344206" y="74078"/>
                  <a:pt x="347451" y="59565"/>
                  <a:pt x="342963" y="48345"/>
                </a:cubicBezTo>
                <a:cubicBezTo>
                  <a:pt x="341424" y="44497"/>
                  <a:pt x="398647" y="10245"/>
                  <a:pt x="351755" y="438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2" descr="Image result for greenshaw learning trust logo">
            <a:extLst>
              <a:ext uri="{FF2B5EF4-FFF2-40B4-BE49-F238E27FC236}">
                <a16:creationId xmlns:a16="http://schemas.microsoft.com/office/drawing/2014/main" id="{819BE73E-CD84-441E-9166-DF9435683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597115" y="5635790"/>
            <a:ext cx="1490787" cy="68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057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73195598"/>
                  </p:ext>
                </p:extLst>
              </p:nvPr>
            </p:nvGraphicFramePr>
            <p:xfrm>
              <a:off x="443302" y="606528"/>
              <a:ext cx="11290189" cy="56602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744629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772376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773184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2693625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Averages: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Mode/Modal: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most common value or values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Median: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middle value when they are in order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Mean: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add up all the values and divide by the number of terms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i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3, 5, 1, 2, 6, 4, 2, 5, 6, 1</a:t>
                          </a:r>
                        </a:p>
                        <a:p>
                          <a:endParaRPr lang="en-GB" sz="1200" i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i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Add up = 35     and divide by the number of terms = 10</a:t>
                          </a:r>
                        </a:p>
                        <a:p>
                          <a:endParaRPr lang="en-GB" sz="1200" i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i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35 ÷ 10 = 3.5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Range: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highest value take away the lowest value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Scatter Graphs: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Plot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Points: 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Plotting coordinates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Correlation: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the relationship between 2 variables</a:t>
                          </a:r>
                          <a:r>
                            <a:rPr lang="en-GB" sz="120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– it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can be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positive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,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negative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or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no correlation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.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Relationship: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Describing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in words the connection between two variables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Bar Charts: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Frequency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equally spaced on the y axis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Equal </a:t>
                          </a: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gaps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between the bars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906846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Pie Charts: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The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angle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to draw for each sector is: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𝑓𝑟𝑒𝑞𝑢𝑒𝑛𝑐𝑦</m:t>
                                  </m:r>
                                </m:num>
                                <m:den>
                                  <m:r>
                                    <a:rPr lang="en-GB" sz="1200" b="0" i="1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𝑡𝑜𝑡𝑎𝑙</m:t>
                                  </m:r>
                                </m:den>
                              </m:f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 </m:t>
                              </m:r>
                              <m:r>
                                <a:rPr lang="en-GB" sz="1200" b="0" i="1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×360</m:t>
                              </m:r>
                            </m:oMath>
                          </a14:m>
                          <a:r>
                            <a:rPr lang="en-GB" sz="1200" b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⁰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Frequency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Polygon: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Plot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on the</a:t>
                          </a: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midpoint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Two Way Tables: 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Two-way tables are a way of sorting data so that the frequency of each category can be seen quickly and easily.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i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05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973195598"/>
                  </p:ext>
                </p:extLst>
              </p:nvPr>
            </p:nvGraphicFramePr>
            <p:xfrm>
              <a:off x="443302" y="606528"/>
              <a:ext cx="11290189" cy="566020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744629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772376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773184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3535680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Averages: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Mode/Modal: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most common value or values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Median: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the middle value when they are in order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Mean: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add up all the values and divide by the number of terms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i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3, 5, 1, 2, 6, 4, 2, 5, 6, 1</a:t>
                          </a:r>
                        </a:p>
                        <a:p>
                          <a:endParaRPr lang="en-GB" sz="1200" i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i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Add up = 35     and divide by the number of terms = 10</a:t>
                          </a:r>
                        </a:p>
                        <a:p>
                          <a:endParaRPr lang="en-GB" sz="1200" i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i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35 ÷ 10 = 3.5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Range: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highest value take away the lowest value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</a:t>
                          </a: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Scatter Graphs: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Plot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Points: 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Plotting coordinates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Correlation: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the relationship between 2 variables</a:t>
                          </a:r>
                          <a:r>
                            <a:rPr lang="en-GB" sz="120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– it 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can be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positive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,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negative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or </a:t>
                          </a: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no correlation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. 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Relationship: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Describing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in words the connection between two variables</a:t>
                          </a: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0" kern="1200" baseline="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Bar Charts: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Frequency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equally spaced on the y axis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Equal </a:t>
                          </a: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gaps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between the bars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212452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63" t="-169054" r="-201626" b="-57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Frequency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Polygon: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Plot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on the</a:t>
                          </a: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midpoint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Two Way </a:t>
                          </a: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Tables: </a:t>
                          </a:r>
                          <a:endParaRPr lang="en-GB" sz="1400" b="1" u="sng" dirty="0" smtClean="0">
                            <a:solidFill>
                              <a:schemeClr val="accent6">
                                <a:lumMod val="75000"/>
                              </a:schemeClr>
                            </a:solidFill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Two-way tables are a way of sorting data so that the frequency of each category can be seen quickly and easily.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i="0" u="sng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05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272760226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2280" y="2701637"/>
            <a:ext cx="1408299" cy="140130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</a:blip>
          <a:srcRect t="1464" r="1243"/>
          <a:stretch/>
        </p:blipFill>
        <p:spPr>
          <a:xfrm>
            <a:off x="2253121" y="4863154"/>
            <a:ext cx="1708961" cy="104959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123705" y="2372353"/>
            <a:ext cx="2427662" cy="13430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Line of Best Fit: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 a line that roughly through the middle of all the scatter points on a graph. The line of best fit does not have to go through the origin.</a:t>
            </a:r>
          </a:p>
          <a:p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4123705" y="3445565"/>
            <a:ext cx="242766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en-GB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Estimate</a:t>
            </a:r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Using the line of best fit to predict values when given one variable. </a:t>
            </a:r>
          </a:p>
          <a:p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79586" y="2452255"/>
            <a:ext cx="2047391" cy="156746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7907263" y="1739999"/>
            <a:ext cx="1545639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Categories</a:t>
            </a:r>
            <a:r>
              <a: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equally spaced across the x </a:t>
            </a:r>
            <a:r>
              <a:rPr lang="en-GB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axis.</a:t>
            </a:r>
          </a:p>
          <a:p>
            <a:endParaRPr lang="en-GB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Both axes </a:t>
            </a:r>
            <a:r>
              <a:rPr lang="en-GB" sz="12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labelled.</a:t>
            </a:r>
            <a:endParaRPr lang="en-GB" sz="12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4834" y="4665017"/>
            <a:ext cx="1810356" cy="13713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13" name="TextBox 12"/>
          <p:cNvSpPr txBox="1"/>
          <p:nvPr/>
        </p:nvSpPr>
        <p:spPr>
          <a:xfrm>
            <a:off x="4123705" y="4863154"/>
            <a:ext cx="15995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Connect points with a </a:t>
            </a:r>
            <a:r>
              <a:rPr lang="en-GB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straight line</a:t>
            </a:r>
          </a:p>
          <a:p>
            <a:endParaRPr lang="en-GB" sz="1200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742826"/>
              </p:ext>
            </p:extLst>
          </p:nvPr>
        </p:nvGraphicFramePr>
        <p:xfrm>
          <a:off x="8777536" y="5049838"/>
          <a:ext cx="1998853" cy="11182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16763">
                  <a:extLst>
                    <a:ext uri="{9D8B030D-6E8A-4147-A177-3AD203B41FA5}">
                      <a16:colId xmlns:a16="http://schemas.microsoft.com/office/drawing/2014/main" val="2230458748"/>
                    </a:ext>
                  </a:extLst>
                </a:gridCol>
                <a:gridCol w="525272">
                  <a:extLst>
                    <a:ext uri="{9D8B030D-6E8A-4147-A177-3AD203B41FA5}">
                      <a16:colId xmlns:a16="http://schemas.microsoft.com/office/drawing/2014/main" val="2559039168"/>
                    </a:ext>
                  </a:extLst>
                </a:gridCol>
                <a:gridCol w="440055">
                  <a:extLst>
                    <a:ext uri="{9D8B030D-6E8A-4147-A177-3AD203B41FA5}">
                      <a16:colId xmlns:a16="http://schemas.microsoft.com/office/drawing/2014/main" val="1190487202"/>
                    </a:ext>
                  </a:extLst>
                </a:gridCol>
                <a:gridCol w="516763">
                  <a:extLst>
                    <a:ext uri="{9D8B030D-6E8A-4147-A177-3AD203B41FA5}">
                      <a16:colId xmlns:a16="http://schemas.microsoft.com/office/drawing/2014/main" val="3008466311"/>
                    </a:ext>
                  </a:extLst>
                </a:gridCol>
              </a:tblGrid>
              <a:tr h="285548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Walk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Bus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Total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8596284"/>
                  </a:ext>
                </a:extLst>
              </a:tr>
              <a:tr h="282633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Boys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18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4221113"/>
                  </a:ext>
                </a:extLst>
              </a:tr>
              <a:tr h="290945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Girls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22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57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3014534"/>
                  </a:ext>
                </a:extLst>
              </a:tr>
              <a:tr h="257695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Total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100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9416791"/>
                  </a:ext>
                </a:extLst>
              </a:tr>
            </a:tbl>
          </a:graphicData>
        </a:graphic>
      </p:graphicFrame>
      <p:pic>
        <p:nvPicPr>
          <p:cNvPr id="15" name="Picture 2" descr="Image result for greenshaw learning trust logo">
            <a:extLst>
              <a:ext uri="{FF2B5EF4-FFF2-40B4-BE49-F238E27FC236}">
                <a16:creationId xmlns:a16="http://schemas.microsoft.com/office/drawing/2014/main" id="{819BE73E-CD84-441E-9166-DF9435683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04748" y="5570447"/>
            <a:ext cx="1490787" cy="68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0859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56170389"/>
                  </p:ext>
                </p:extLst>
              </p:nvPr>
            </p:nvGraphicFramePr>
            <p:xfrm>
              <a:off x="430824" y="531714"/>
              <a:ext cx="11294356" cy="40538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828208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732674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733474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1326261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6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Probability Scale: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All probabilities add up to 1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Impossible: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Never going to happen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Unlikely: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Little chance of happening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Even Chance: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 50% chance of happening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Likely: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High chance of happening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Certain: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Definitely gong to happen</a:t>
                          </a:r>
                          <a:endParaRPr lang="en-GB" sz="12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Probability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Rules: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sng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Multiply for independent events: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P(6 on dice and H on coin)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6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x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6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12</m:t>
                                  </m:r>
                                </m:den>
                              </m:f>
                            </m:oMath>
                          </a14:m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sng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Add for </a:t>
                          </a:r>
                          <a:r>
                            <a:rPr lang="en-GB" sz="1200" b="0" u="sng" baseline="0" dirty="0" err="1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mutullay</a:t>
                          </a:r>
                          <a:r>
                            <a:rPr lang="en-GB" sz="1200" b="0" u="sng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exclusive events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P(5 or 6 on dice)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sng" baseline="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6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+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r>
                            <a:rPr lang="en-GB" sz="16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=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2</m:t>
                                  </m:r>
                                </m:num>
                                <m:den>
                                  <m:r>
                                    <a:rPr lang="en-GB" sz="16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6</m:t>
                                  </m:r>
                                </m:den>
                              </m:f>
                            </m:oMath>
                          </a14:m>
                          <a:endParaRPr lang="en-GB" sz="1200" b="0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Venn Diagrams: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                                       </a:t>
                          </a:r>
                          <a:r>
                            <a:rPr lang="en-GB" sz="1400" b="1" u="none" dirty="0" err="1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</a:t>
                          </a: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’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</a:t>
                          </a:r>
                          <a:r>
                            <a:rPr lang="en-GB" sz="14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                                      </a:t>
                          </a:r>
                          <a:r>
                            <a:rPr lang="en-GB" sz="1400" b="1" u="none" dirty="0" err="1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B</a:t>
                          </a: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’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1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∪</m:t>
                              </m:r>
                            </m:oMath>
                          </a14:m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B                                A </a:t>
                          </a:r>
                          <a14:m>
                            <m:oMath xmlns:m="http://schemas.openxmlformats.org/officeDocument/2006/math">
                              <m:r>
                                <a:rPr lang="en-GB" sz="1400" b="1" i="1" u="none" smtClean="0">
                                  <a:effectLst/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  <a:cs typeface="Arial" panose="020B0604020202020204" pitchFamily="34" charset="0"/>
                                </a:rPr>
                                <m:t>∩</m:t>
                              </m:r>
                            </m:oMath>
                          </a14:m>
                          <a:r>
                            <a:rPr lang="en-GB" sz="14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B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256170389"/>
                  </p:ext>
                </p:extLst>
              </p:nvPr>
            </p:nvGraphicFramePr>
            <p:xfrm>
              <a:off x="430824" y="531714"/>
              <a:ext cx="11294356" cy="4053840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828208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732674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733474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4053840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6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Probability Scale: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All probabilities add up to 1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Impossible: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Never going to happen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Unlikely: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Little chance of happening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Even Chance: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 50% chance of happening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Likely: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High chance of happening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Certain: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Definitely gong to happen</a:t>
                          </a:r>
                          <a:endParaRPr lang="en-GB" sz="1200" b="1" u="sng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02610" t="-1502" r="-100326" b="-3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02610" t="-1502" r="-326" b="-3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l="73086" t="62583" r="6010" b="19746"/>
          <a:stretch/>
        </p:blipFill>
        <p:spPr>
          <a:xfrm>
            <a:off x="10354184" y="3666700"/>
            <a:ext cx="1133136" cy="6503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8373" t="62852" r="71268" b="20281"/>
          <a:stretch/>
        </p:blipFill>
        <p:spPr>
          <a:xfrm>
            <a:off x="10354184" y="2269745"/>
            <a:ext cx="1139819" cy="6411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200A00"/>
              </a:clrFrom>
              <a:clrTo>
                <a:srgbClr val="200A00">
                  <a:alpha val="0"/>
                </a:srgbClr>
              </a:clrTo>
            </a:clrChange>
          </a:blip>
          <a:srcRect l="73994" t="20549" r="6738" b="63119"/>
          <a:stretch/>
        </p:blipFill>
        <p:spPr>
          <a:xfrm>
            <a:off x="10354184" y="954004"/>
            <a:ext cx="1139819" cy="65593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41373" t="62749" r="38102" b="20427"/>
          <a:stretch/>
        </p:blipFill>
        <p:spPr>
          <a:xfrm>
            <a:off x="8249868" y="3556638"/>
            <a:ext cx="1201861" cy="6688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l="41762" t="19288" r="38875" b="62048"/>
          <a:stretch/>
        </p:blipFill>
        <p:spPr>
          <a:xfrm>
            <a:off x="8249869" y="2062807"/>
            <a:ext cx="1130459" cy="73979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7702" t="19726" r="71595" b="62662"/>
          <a:stretch/>
        </p:blipFill>
        <p:spPr>
          <a:xfrm>
            <a:off x="8249869" y="950171"/>
            <a:ext cx="1201861" cy="6941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417" y="1507124"/>
            <a:ext cx="3576833" cy="378039"/>
          </a:xfrm>
          <a:prstGeom prst="rect">
            <a:avLst/>
          </a:prstGeom>
        </p:spPr>
      </p:pic>
      <p:pic>
        <p:nvPicPr>
          <p:cNvPr id="11" name="Picture 2" descr="Image result for greenshaw learning trust logo">
            <a:extLst>
              <a:ext uri="{FF2B5EF4-FFF2-40B4-BE49-F238E27FC236}">
                <a16:creationId xmlns:a16="http://schemas.microsoft.com/office/drawing/2014/main" id="{819BE73E-CD84-441E-9166-DF9435683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04748" y="5570447"/>
            <a:ext cx="1490787" cy="68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20103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08660796"/>
                  </p:ext>
                </p:extLst>
              </p:nvPr>
            </p:nvGraphicFramePr>
            <p:xfrm>
              <a:off x="593489" y="309683"/>
              <a:ext cx="11198822" cy="6271764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732674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732674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733474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3893030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Key words: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Solve: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work out the value of the letter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Expand: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multiply out brackets   2(x+3)=2x+6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Factorise: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put brackets back in x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–3x = x(x–3)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Changing the subject: 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rearranging a formula,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using balancing, to make another variable the subject</a:t>
                          </a:r>
                        </a:p>
                        <a:p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Substitution: 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Exchanging letters for numbers.</a:t>
                          </a:r>
                        </a:p>
                        <a:p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Equation: 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is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true for some particular value of x</a:t>
                          </a:r>
                        </a:p>
                        <a:p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Identity: 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is true for every value of x</a:t>
                          </a:r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Indices: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Multiplying Indices: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Add the powers</a:t>
                          </a:r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sz="1200" b="1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1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𝒂</m:t>
                                    </m:r>
                                  </m:e>
                                  <m:sup>
                                    <m:r>
                                      <a:rPr lang="en-GB" sz="1200" b="1" i="1" u="none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𝒙</m:t>
                                    </m:r>
                                  </m:sup>
                                </m:sSup>
                                <m:r>
                                  <a:rPr lang="en-GB" sz="1200" b="1" i="1" u="none" smtClean="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×</m:t>
                                </m:r>
                                <m:sSup>
                                  <m:sSupPr>
                                    <m:ctrlPr>
                                      <a:rPr lang="en-GB" sz="1200" b="1" i="1" u="none" smtClean="0"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1" i="1" u="none" smtClean="0"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𝒂</m:t>
                                    </m:r>
                                  </m:e>
                                  <m:sup>
                                    <m:r>
                                      <a:rPr lang="en-GB" sz="1200" b="1" i="1" u="none" smtClean="0"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𝒚</m:t>
                                    </m:r>
                                  </m:sup>
                                </m:sSup>
                                <m:r>
                                  <a:rPr lang="en-GB" sz="1200" b="1" i="1" u="none" smtClean="0">
                                    <a:effectLst/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GB" sz="1200" b="1" i="1" u="none" smtClean="0"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1" i="1" u="none" smtClean="0"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𝒂</m:t>
                                    </m:r>
                                  </m:e>
                                  <m:sup>
                                    <m:r>
                                      <a:rPr lang="en-GB" sz="1200" b="1" i="1" u="none" smtClean="0"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𝒙</m:t>
                                    </m:r>
                                    <m:r>
                                      <a:rPr lang="en-GB" sz="1200" b="1" i="1" u="none" smtClean="0"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+</m:t>
                                    </m:r>
                                    <m:r>
                                      <a:rPr lang="en-GB" sz="1200" b="1" i="1" u="none" smtClean="0">
                                        <a:effectLst/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𝒚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en-GB" sz="1200" b="1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Dividing</a:t>
                          </a: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Indices: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Subtract the powers</a:t>
                          </a: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GB" sz="1200" b="1" i="1" u="none" baseline="0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fPr>
                                  <m:num>
                                    <m:sSup>
                                      <m:sSupPr>
                                        <m:ctrlPr>
                                          <a:rPr lang="en-GB" sz="1200" b="1" i="1" u="none" baseline="0" smtClean="0">
                                            <a:effectLst/>
                                            <a:latin typeface="Cambria Math" panose="02040503050406030204" pitchFamily="18" charset="0"/>
                                            <a:cs typeface="Arial" panose="020B0604020202020204" pitchFamily="3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GB" sz="1200" b="1" i="1" u="none" baseline="0" smtClean="0">
                                            <a:effectLst/>
                                            <a:latin typeface="Cambria Math" panose="02040503050406030204" pitchFamily="18" charset="0"/>
                                            <a:cs typeface="Arial" panose="020B0604020202020204" pitchFamily="34" charset="0"/>
                                          </a:rPr>
                                          <m:t>𝒂</m:t>
                                        </m:r>
                                      </m:e>
                                      <m:sup>
                                        <m:r>
                                          <a:rPr lang="en-GB" sz="1200" b="1" i="1" u="none" baseline="0" smtClean="0">
                                            <a:effectLst/>
                                            <a:latin typeface="Cambria Math" panose="02040503050406030204" pitchFamily="18" charset="0"/>
                                            <a:cs typeface="Arial" panose="020B0604020202020204" pitchFamily="34" charset="0"/>
                                          </a:rPr>
                                          <m:t>𝒙</m:t>
                                        </m:r>
                                      </m:sup>
                                    </m:sSup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en-GB" sz="1200" b="1" i="1" u="none" baseline="0" smtClean="0">
                                            <a:effectLst/>
                                            <a:latin typeface="Cambria Math" panose="02040503050406030204" pitchFamily="18" charset="0"/>
                                            <a:cs typeface="Arial" panose="020B0604020202020204" pitchFamily="3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GB" sz="1200" b="1" i="1" u="none" baseline="0" smtClean="0">
                                            <a:effectLst/>
                                            <a:latin typeface="Cambria Math" panose="02040503050406030204" pitchFamily="18" charset="0"/>
                                            <a:cs typeface="Arial" panose="020B0604020202020204" pitchFamily="34" charset="0"/>
                                          </a:rPr>
                                          <m:t>𝒂</m:t>
                                        </m:r>
                                      </m:e>
                                      <m:sup>
                                        <m:r>
                                          <a:rPr lang="en-GB" sz="1200" b="1" i="1" u="none" baseline="0" smtClean="0">
                                            <a:effectLst/>
                                            <a:latin typeface="Cambria Math" panose="02040503050406030204" pitchFamily="18" charset="0"/>
                                            <a:cs typeface="Arial" panose="020B0604020202020204" pitchFamily="34" charset="0"/>
                                          </a:rPr>
                                          <m:t>𝒚</m:t>
                                        </m:r>
                                      </m:sup>
                                    </m:sSup>
                                  </m:den>
                                </m:f>
                                <m:r>
                                  <a:rPr lang="en-GB" sz="1200" b="1" i="1" u="none" baseline="0" smtClean="0">
                                    <a:effectLst/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=</m:t>
                                </m:r>
                                <m:sSup>
                                  <m:sSupPr>
                                    <m:ctrlPr>
                                      <a:rPr lang="en-GB" sz="1200" b="1" i="1" u="none" baseline="0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1" i="1" u="none" baseline="0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𝒂</m:t>
                                    </m:r>
                                  </m:e>
                                  <m:sup>
                                    <m:r>
                                      <a:rPr lang="en-GB" sz="1200" b="1" i="1" u="none" baseline="0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𝒙</m:t>
                                    </m:r>
                                    <m:r>
                                      <a:rPr lang="en-GB" sz="1200" b="1" i="1" u="none" baseline="0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−</m:t>
                                    </m:r>
                                    <m:r>
                                      <a:rPr lang="en-GB" sz="1200" b="1" i="1" u="none" baseline="0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𝒚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Anything to the power 0: 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always equals 1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Indices</a:t>
                          </a:r>
                          <a:r>
                            <a:rPr lang="en-GB" sz="1200" b="1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within Brackets: </a:t>
                          </a:r>
                          <a:r>
                            <a:rPr lang="en-GB" sz="1200" b="0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Multiply the powers</a:t>
                          </a: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GB" sz="1200" b="1" i="1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1" i="1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(</m:t>
                                    </m:r>
                                    <m:sSup>
                                      <m:sSupPr>
                                        <m:ctrlPr>
                                          <a:rPr lang="en-GB" sz="1200" b="1" i="1" smtClean="0">
                                            <a:effectLst/>
                                            <a:latin typeface="Cambria Math" panose="02040503050406030204" pitchFamily="18" charset="0"/>
                                            <a:cs typeface="Arial" panose="020B0604020202020204" pitchFamily="34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en-GB" sz="1200" b="1" i="1" smtClean="0">
                                            <a:effectLst/>
                                            <a:latin typeface="Cambria Math" panose="02040503050406030204" pitchFamily="18" charset="0"/>
                                            <a:cs typeface="Arial" panose="020B0604020202020204" pitchFamily="34" charset="0"/>
                                          </a:rPr>
                                          <m:t>𝒂</m:t>
                                        </m:r>
                                      </m:e>
                                      <m:sup>
                                        <m:r>
                                          <a:rPr lang="en-GB" sz="1200" b="1" i="1" smtClean="0">
                                            <a:effectLst/>
                                            <a:latin typeface="Cambria Math" panose="02040503050406030204" pitchFamily="18" charset="0"/>
                                            <a:cs typeface="Arial" panose="020B0604020202020204" pitchFamily="34" charset="0"/>
                                          </a:rPr>
                                          <m:t>𝒙</m:t>
                                        </m:r>
                                      </m:sup>
                                    </m:sSup>
                                    <m:r>
                                      <a:rPr lang="en-GB" sz="1200" b="1" i="1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GB" sz="1200" b="1" i="1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𝒚</m:t>
                                    </m:r>
                                  </m:sup>
                                </m:sSup>
                                <m:r>
                                  <a:rPr lang="en-GB" sz="1200" b="1" i="1" smtClean="0">
                                    <a:effectLst/>
                                    <a:latin typeface="Cambria Math" panose="02040503050406030204" pitchFamily="18" charset="0"/>
                                    <a:cs typeface="Arial" panose="020B0604020202020204" pitchFamily="34" charset="0"/>
                                  </a:rPr>
                                  <m:t>= </m:t>
                                </m:r>
                                <m:sSup>
                                  <m:sSupPr>
                                    <m:ctrlPr>
                                      <a:rPr lang="en-GB" sz="1200" b="1" i="1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GB" sz="1200" b="1" i="1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𝒂</m:t>
                                    </m:r>
                                  </m:e>
                                  <m:sup>
                                    <m:r>
                                      <a:rPr lang="en-GB" sz="1200" b="1" i="1" smtClean="0">
                                        <a:effectLst/>
                                        <a:latin typeface="Cambria Math" panose="02040503050406030204" pitchFamily="18" charset="0"/>
                                        <a:cs typeface="Arial" panose="020B0604020202020204" pitchFamily="34" charset="0"/>
                                      </a:rPr>
                                      <m:t>𝒙𝒚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Types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of graph: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Straight Line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Graphs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Quadratic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Graph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Cubic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Graph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Reciprocal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Graph</a:t>
                          </a: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2217924">
                    <a:tc>
                      <a:txBody>
                        <a:bodyPr/>
                        <a:lstStyle/>
                        <a:p>
                          <a:pPr rtl="0" latinLnBrk="0"/>
                          <a:r>
                            <a:rPr lang="en-GB" sz="1400" b="1" i="0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Simultaneous Equations:</a:t>
                          </a:r>
                        </a:p>
                        <a:p>
                          <a:pPr rtl="0" latinLnBrk="0"/>
                          <a:endParaRPr lang="en-GB" sz="1400" b="0" i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rtl="0" latinLnBrk="0"/>
                          <a:r>
                            <a:rPr lang="en-GB" sz="12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Linear </a:t>
                          </a:r>
                          <a:r>
                            <a:rPr lang="en-GB" sz="1200" b="0" i="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2x + 3y = 1       </a:t>
                          </a:r>
                        </a:p>
                        <a:p>
                          <a:pPr rtl="0" latinLnBrk="0"/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                3x – 5y = 11      </a:t>
                          </a:r>
                        </a:p>
                        <a:p>
                          <a:pPr rtl="0" latinLnBrk="0"/>
                          <a:endParaRPr lang="en-GB" sz="1200" b="0" i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rtl="0" latinLnBrk="0"/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Make y terms</a:t>
                          </a:r>
                          <a:r>
                            <a:rPr lang="en-GB" sz="14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(or x) </a:t>
                          </a:r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</a:p>
                        <a:p>
                          <a:pPr rtl="0" latinLnBrk="0"/>
                          <a:endParaRPr lang="en-GB" sz="1400" b="1" i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rtl="0" latinLnBrk="0"/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4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ame </a:t>
                          </a:r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4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igns </a:t>
                          </a:r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4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ubtract</a:t>
                          </a:r>
                        </a:p>
                        <a:p>
                          <a:pPr rtl="0" latinLnBrk="0"/>
                          <a:endParaRPr lang="en-GB" sz="1400" b="0" i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rtl="0" latinLnBrk="0"/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</a:t>
                          </a:r>
                          <a:r>
                            <a:rPr lang="en-GB" sz="14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ifferent Signs A</a:t>
                          </a:r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dd</a:t>
                          </a:r>
                          <a:endParaRPr lang="en-GB" sz="14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Equation of straight line graphs: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Equation of a Straight line: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y = mx + c</a:t>
                          </a:r>
                        </a:p>
                        <a:p>
                          <a:pPr algn="ctr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M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is the </a:t>
                          </a: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gradient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, </a:t>
                          </a: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is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the </a:t>
                          </a: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y intercept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Gradient:  </a:t>
                          </a:r>
                          <a14:m>
                            <m:oMath xmlns:m="http://schemas.openxmlformats.org/officeDocument/2006/math">
                              <m:f>
                                <m:fPr>
                                  <m:ctrlP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𝐶</m:t>
                                  </m:r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h</m:t>
                                  </m:r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𝑎𝑛𝑔𝑒</m:t>
                                  </m:r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 </m:t>
                                  </m:r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𝑖𝑛</m:t>
                                  </m:r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 </m:t>
                                  </m:r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𝑦</m:t>
                                  </m:r>
                                </m:num>
                                <m:den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𝐶</m:t>
                                  </m:r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h</m:t>
                                  </m:r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𝑎𝑛𝑔𝑒</m:t>
                                  </m:r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 </m:t>
                                  </m:r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𝑖𝑛</m:t>
                                  </m:r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 </m:t>
                                  </m:r>
                                  <m:r>
                                    <a:rPr lang="en-GB" sz="1200" b="0" i="1" u="none" baseline="0" smtClean="0">
                                      <a:effectLst/>
                                      <a:latin typeface="Cambria Math" panose="02040503050406030204" pitchFamily="18" charset="0"/>
                                      <a:cs typeface="Arial" panose="020B0604020202020204" pitchFamily="34" charset="0"/>
                                    </a:rPr>
                                    <m:t>𝑥</m:t>
                                  </m:r>
                                </m:den>
                              </m:f>
                            </m:oMath>
                          </a14:m>
                          <a:endParaRPr lang="en-GB" sz="14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4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5" name="Table 4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4208660796"/>
                  </p:ext>
                </p:extLst>
              </p:nvPr>
            </p:nvGraphicFramePr>
            <p:xfrm>
              <a:off x="593489" y="309683"/>
              <a:ext cx="11198822" cy="6271764"/>
            </p:xfrm>
            <a:graphic>
              <a:graphicData uri="http://schemas.openxmlformats.org/drawingml/2006/table">
                <a:tbl>
                  <a:tblPr firstRow="1" firstCol="1" bandRow="1"/>
                  <a:tblGrid>
                    <a:gridCol w="3732674">
                      <a:extLst>
                        <a:ext uri="{9D8B030D-6E8A-4147-A177-3AD203B41FA5}">
                          <a16:colId xmlns:a16="http://schemas.microsoft.com/office/drawing/2014/main" val="3339517044"/>
                        </a:ext>
                      </a:extLst>
                    </a:gridCol>
                    <a:gridCol w="3732674">
                      <a:extLst>
                        <a:ext uri="{9D8B030D-6E8A-4147-A177-3AD203B41FA5}">
                          <a16:colId xmlns:a16="http://schemas.microsoft.com/office/drawing/2014/main" val="3538529634"/>
                        </a:ext>
                      </a:extLst>
                    </a:gridCol>
                    <a:gridCol w="3733474">
                      <a:extLst>
                        <a:ext uri="{9D8B030D-6E8A-4147-A177-3AD203B41FA5}">
                          <a16:colId xmlns:a16="http://schemas.microsoft.com/office/drawing/2014/main" val="3844714645"/>
                        </a:ext>
                      </a:extLst>
                    </a:gridCol>
                  </a:tblGrid>
                  <a:tr h="4053840">
                    <a:tc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Key words: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1" u="sng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Solve: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work out the value of the letter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Expand: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multiply out brackets   2(x+3)=2x+6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Factorise: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put brackets back in x</a:t>
                          </a:r>
                          <a:r>
                            <a:rPr lang="en-GB" sz="1200" kern="1200" baseline="300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2</a:t>
                          </a:r>
                          <a:r>
                            <a:rPr lang="en-GB" sz="120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–3x = x(x–3)</a:t>
                          </a:r>
                        </a:p>
                        <a:p>
                          <a:endParaRPr lang="en-GB" sz="120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Changing the subject: 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rearranging a formula,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using balancing, to make another variable the subject</a:t>
                          </a:r>
                        </a:p>
                        <a:p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Substitution: 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Exchanging letters for numbers.</a:t>
                          </a:r>
                        </a:p>
                        <a:p>
                          <a:endParaRPr lang="en-GB" sz="1200" b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Equation: 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is</a:t>
                          </a:r>
                          <a:r>
                            <a:rPr lang="en-GB" sz="1200" b="0" kern="1200" baseline="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 true for some particular value of x</a:t>
                          </a:r>
                        </a:p>
                        <a:p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endParaRPr lang="en-GB" sz="1200" b="1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r>
                            <a:rPr lang="en-GB" sz="1200" b="1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Identity: </a:t>
                          </a:r>
                          <a:r>
                            <a:rPr lang="en-GB" sz="1200" b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is true for every value of x</a:t>
                          </a:r>
                          <a:endParaRPr lang="en-GB" sz="12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00327" t="-1201" r="-100490" b="-54955"/>
                          </a:stretch>
                        </a:blipFill>
                      </a:tcPr>
                    </a:tc>
                    <a:tc rowSpan="2">
                      <a:txBody>
                        <a:bodyPr/>
                        <a:lstStyle/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400" b="1" u="sng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Types</a:t>
                          </a:r>
                          <a:r>
                            <a:rPr lang="en-GB" sz="1400" b="1" u="sng" baseline="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of graph: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400" b="1" u="sng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Straight Line</a:t>
                          </a:r>
                          <a:r>
                            <a:rPr lang="en-GB" sz="1200" b="0" u="none" baseline="0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Graphs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baseline="0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Quadratic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Graph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Cubic 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Graph</a:t>
                          </a: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endParaRPr lang="en-GB" sz="1200" b="0" u="none" dirty="0" smtClean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  <a:p>
                          <a:pPr algn="l">
                            <a:spcAft>
                              <a:spcPts val="0"/>
                            </a:spcAft>
                          </a:pPr>
                          <a:r>
                            <a:rPr lang="en-GB" sz="1200" b="1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Reciprocal</a:t>
                          </a:r>
                          <a:r>
                            <a:rPr lang="en-GB" sz="1200" b="0" u="none" dirty="0" smtClean="0">
                              <a:effectLst/>
                              <a:latin typeface="Arial" panose="020B0604020202020204" pitchFamily="34" charset="0"/>
                              <a:ea typeface="Calibri" panose="020F0502020204030204" pitchFamily="34" charset="0"/>
                              <a:cs typeface="Arial" panose="020B0604020202020204" pitchFamily="34" charset="0"/>
                            </a:rPr>
                            <a:t> Graph</a:t>
                          </a:r>
                          <a:endParaRPr lang="en-GB" sz="1200" b="0" u="none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2497822278"/>
                      </a:ext>
                    </a:extLst>
                  </a:tr>
                  <a:tr h="2217924">
                    <a:tc>
                      <a:txBody>
                        <a:bodyPr/>
                        <a:lstStyle/>
                        <a:p>
                          <a:pPr rtl="0" latinLnBrk="0"/>
                          <a:r>
                            <a:rPr lang="en-GB" sz="1400" b="1" i="0" u="sng" kern="1200" dirty="0" smtClean="0">
                              <a:solidFill>
                                <a:schemeClr val="accent6">
                                  <a:lumMod val="75000"/>
                                </a:schemeClr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Simultaneous Equations:</a:t>
                          </a:r>
                        </a:p>
                        <a:p>
                          <a:pPr rtl="0" latinLnBrk="0"/>
                          <a:endParaRPr lang="en-GB" sz="1400" b="0" i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rtl="0" latinLnBrk="0"/>
                          <a:r>
                            <a:rPr lang="en-GB" sz="12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Linear </a:t>
                          </a:r>
                          <a:r>
                            <a:rPr lang="en-GB" sz="1200" b="0" i="0" kern="1200" dirty="0" err="1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eg</a:t>
                          </a:r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2x + 3y = 1       </a:t>
                          </a:r>
                        </a:p>
                        <a:p>
                          <a:pPr rtl="0" latinLnBrk="0"/>
                          <a:r>
                            <a:rPr lang="en-GB" sz="12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                3x – 5y = 11      </a:t>
                          </a:r>
                        </a:p>
                        <a:p>
                          <a:pPr rtl="0" latinLnBrk="0"/>
                          <a:endParaRPr lang="en-GB" sz="1200" b="0" i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rtl="0" latinLnBrk="0"/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Make y terms</a:t>
                          </a:r>
                          <a:r>
                            <a:rPr lang="en-GB" sz="14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 (or x) </a:t>
                          </a:r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equal</a:t>
                          </a:r>
                        </a:p>
                        <a:p>
                          <a:pPr rtl="0" latinLnBrk="0"/>
                          <a:endParaRPr lang="en-GB" sz="1400" b="1" i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rtl="0" latinLnBrk="0"/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4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ame </a:t>
                          </a:r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4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igns </a:t>
                          </a:r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S</a:t>
                          </a:r>
                          <a:r>
                            <a:rPr lang="en-GB" sz="14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ubtract</a:t>
                          </a:r>
                        </a:p>
                        <a:p>
                          <a:pPr rtl="0" latinLnBrk="0"/>
                          <a:endParaRPr lang="en-GB" sz="1400" b="0" i="0" kern="1200" dirty="0" smtClean="0">
                            <a:solidFill>
                              <a:schemeClr val="tx1"/>
                            </a:solidFill>
                            <a:effectLst/>
                            <a:latin typeface="Arial" panose="020B0604020202020204" pitchFamily="34" charset="0"/>
                            <a:ea typeface="+mn-ea"/>
                            <a:cs typeface="Arial" panose="020B0604020202020204" pitchFamily="34" charset="0"/>
                          </a:endParaRPr>
                        </a:p>
                        <a:p>
                          <a:pPr rtl="0" latinLnBrk="0"/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</a:t>
                          </a:r>
                          <a:r>
                            <a:rPr lang="en-GB" sz="1400" b="0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ifferent Signs A</a:t>
                          </a:r>
                          <a:r>
                            <a:rPr lang="en-GB" sz="1400" b="1" i="0" kern="1200" dirty="0" smtClean="0">
                              <a:solidFill>
                                <a:schemeClr val="tx1"/>
                              </a:solidFill>
                              <a:effectLst/>
                              <a:latin typeface="Arial" panose="020B0604020202020204" pitchFamily="34" charset="0"/>
                              <a:ea typeface="+mn-ea"/>
                              <a:cs typeface="Arial" panose="020B0604020202020204" pitchFamily="34" charset="0"/>
                            </a:rPr>
                            <a:t>dd</a:t>
                          </a:r>
                          <a:endParaRPr lang="en-GB" sz="14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00327" t="-185165" r="-100490" b="-549"/>
                          </a:stretch>
                        </a:blipFill>
                      </a:tcPr>
                    </a:tc>
                    <a:tc vMerge="1">
                      <a:txBody>
                        <a:bodyPr/>
                        <a:lstStyle/>
                        <a:p>
                          <a:pPr algn="l">
                            <a:lnSpc>
                              <a:spcPct val="115000"/>
                            </a:lnSpc>
                            <a:spcAft>
                              <a:spcPts val="1000"/>
                            </a:spcAft>
                          </a:pPr>
                          <a:endParaRPr lang="en-GB" sz="1400" dirty="0">
                            <a:effectLst/>
                            <a:latin typeface="Arial" panose="020B0604020202020204" pitchFamily="34" charset="0"/>
                            <a:ea typeface="Calibri" panose="020F0502020204030204" pitchFamily="34" charset="0"/>
                            <a:cs typeface="Arial" panose="020B0604020202020204" pitchFamily="34" charset="0"/>
                          </a:endParaRPr>
                        </a:p>
                      </a:txBody>
                      <a:tcPr marL="29786" marR="29786" marT="0" marB="0">
                        <a:lnL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  <a:lnB w="12700" cap="flat" cmpd="sng" algn="ctr">
                          <a:solidFill>
                            <a:srgbClr val="000000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56205593"/>
                      </a:ext>
                    </a:extLst>
                  </a:tr>
                </a:tbl>
              </a:graphicData>
            </a:graphic>
          </p:graphicFrame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82596" r="1188"/>
          <a:stretch/>
        </p:blipFill>
        <p:spPr>
          <a:xfrm>
            <a:off x="9273931" y="5152865"/>
            <a:ext cx="1005842" cy="125730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66216" r="16978"/>
          <a:stretch/>
        </p:blipFill>
        <p:spPr>
          <a:xfrm>
            <a:off x="9233768" y="3727306"/>
            <a:ext cx="1152211" cy="13897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48002" r="37747"/>
          <a:stretch/>
        </p:blipFill>
        <p:spPr>
          <a:xfrm>
            <a:off x="9233768" y="2360122"/>
            <a:ext cx="882946" cy="125591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/>
          <a:srcRect t="2941" r="85461"/>
          <a:stretch/>
        </p:blipFill>
        <p:spPr>
          <a:xfrm>
            <a:off x="8340960" y="1072341"/>
            <a:ext cx="808006" cy="10933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l="15149" r="67941" b="4218"/>
          <a:stretch/>
        </p:blipFill>
        <p:spPr>
          <a:xfrm>
            <a:off x="9339973" y="1038448"/>
            <a:ext cx="939800" cy="10789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/>
          <a:srcRect l="32059" r="51856"/>
          <a:stretch/>
        </p:blipFill>
        <p:spPr>
          <a:xfrm>
            <a:off x="10531675" y="1038448"/>
            <a:ext cx="893926" cy="1126512"/>
          </a:xfrm>
          <a:prstGeom prst="rect">
            <a:avLst/>
          </a:prstGeom>
        </p:spPr>
      </p:pic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161D683D-39F6-45DF-B543-AF656E0D157B}"/>
              </a:ext>
            </a:extLst>
          </p:cNvPr>
          <p:cNvSpPr/>
          <p:nvPr/>
        </p:nvSpPr>
        <p:spPr>
          <a:xfrm>
            <a:off x="148279" y="132522"/>
            <a:ext cx="11880237" cy="6626087"/>
          </a:xfrm>
          <a:prstGeom prst="roundRect">
            <a:avLst>
              <a:gd name="adj" fmla="val 14236"/>
            </a:avLst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13" name="Picture 2" descr="Image result for greenshaw learning trust logo">
            <a:extLst>
              <a:ext uri="{FF2B5EF4-FFF2-40B4-BE49-F238E27FC236}">
                <a16:creationId xmlns:a16="http://schemas.microsoft.com/office/drawing/2014/main" id="{819BE73E-CD84-441E-9166-DF94356834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404748" y="5570447"/>
            <a:ext cx="1490787" cy="68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09024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331</TotalTime>
  <Words>1069</Words>
  <Application>Microsoft Office PowerPoint</Application>
  <PresentationFormat>Widescreen</PresentationFormat>
  <Paragraphs>467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Cambria Math</vt:lpstr>
      <vt:lpstr>Times New Roman</vt:lpstr>
      <vt:lpstr>Verdana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Lakers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MORGAN</dc:creator>
  <cp:lastModifiedBy>Emma Lawes</cp:lastModifiedBy>
  <cp:revision>57</cp:revision>
  <dcterms:created xsi:type="dcterms:W3CDTF">2019-07-10T09:26:30Z</dcterms:created>
  <dcterms:modified xsi:type="dcterms:W3CDTF">2019-09-26T13:52:55Z</dcterms:modified>
</cp:coreProperties>
</file>