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embedTrueTypeFonts="1" saveSubsetFonts="1" autoCompressPictures="0">
  <p:sldMasterIdLst>
    <p:sldMasterId id="2147483648" r:id="rId1"/>
  </p:sldMasterIdLst>
  <p:notesMasterIdLst>
    <p:notesMasterId r:id="rId36"/>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Lst>
  <p:sldSz cx="9906000" cy="6858000" type="A4"/>
  <p:notesSz cx="7104063" cy="10234613"/>
  <p:embeddedFontLst>
    <p:embeddedFont>
      <p:font typeface="Calibri" panose="020F0502020204030204" pitchFamily="34" charset="0"/>
      <p:regular r:id="rId37"/>
      <p:bold r:id="rId38"/>
      <p:italic r:id="rId39"/>
      <p:boldItalic r:id="rId40"/>
    </p:embeddedFont>
    <p:embeddedFont>
      <p:font typeface="Noto Sans Symbols" panose="020B0604020202020204" charset="0"/>
      <p:regular r:id="rId41"/>
      <p:bold r:id="rId42"/>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A4A3A4"/>
          </p15:clr>
        </p15:guide>
        <p15:guide id="2" pos="3120">
          <p15:clr>
            <a:srgbClr val="A4A3A4"/>
          </p15:clr>
        </p15:guide>
      </p15:sldGuideLst>
    </p:ex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43" roundtripDataSignature="AMtx7mjBtYVyi8sCvSFHzGR4akte6kNrXA=="/>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7CABF824-F6E3-4207-9B97-C864CE58FB8D}">
  <a:tblStyle styleId="{7CABF824-F6E3-4207-9B97-C864CE58FB8D}" styleName="Table_0">
    <a:wholeTbl>
      <a:tcTxStyle b="off" i="off">
        <a:font>
          <a:latin typeface="Calibri"/>
          <a:ea typeface="Calibri"/>
          <a:cs typeface="Calibri"/>
        </a:font>
        <a:schemeClr val="dk1"/>
      </a:tcTxStyle>
      <a:tcStyle>
        <a:tcBdr>
          <a:left>
            <a:ln w="9525" cap="flat" cmpd="sng">
              <a:solidFill>
                <a:schemeClr val="accent1"/>
              </a:solidFill>
              <a:prstDash val="solid"/>
              <a:round/>
              <a:headEnd type="none" w="sm" len="sm"/>
              <a:tailEnd type="none" w="sm" len="sm"/>
            </a:ln>
          </a:left>
          <a:right>
            <a:ln w="9525" cap="flat" cmpd="sng">
              <a:solidFill>
                <a:schemeClr val="accent1"/>
              </a:solidFill>
              <a:prstDash val="solid"/>
              <a:round/>
              <a:headEnd type="none" w="sm" len="sm"/>
              <a:tailEnd type="none" w="sm" len="sm"/>
            </a:ln>
          </a:right>
          <a:top>
            <a:ln w="9525" cap="flat" cmpd="sng">
              <a:solidFill>
                <a:schemeClr val="accent1"/>
              </a:solidFill>
              <a:prstDash val="solid"/>
              <a:round/>
              <a:headEnd type="none" w="sm" len="sm"/>
              <a:tailEnd type="none" w="sm" len="sm"/>
            </a:ln>
          </a:top>
          <a:bottom>
            <a:ln w="9525" cap="flat" cmpd="sng">
              <a:solidFill>
                <a:schemeClr val="accent1"/>
              </a:solidFill>
              <a:prstDash val="solid"/>
              <a:round/>
              <a:headEnd type="none" w="sm" len="sm"/>
              <a:tailEnd type="none" w="sm" len="sm"/>
            </a:ln>
          </a:bottom>
          <a:insideH>
            <a:ln w="9525" cap="flat" cmpd="sng">
              <a:solidFill>
                <a:srgbClr val="000000">
                  <a:alpha val="0"/>
                </a:srgbClr>
              </a:solidFill>
              <a:prstDash val="solid"/>
              <a:round/>
              <a:headEnd type="none" w="sm" len="sm"/>
              <a:tailEnd type="none" w="sm" len="sm"/>
            </a:ln>
          </a:insideH>
          <a:insideV>
            <a:ln w="9525" cap="flat" cmpd="sng">
              <a:solidFill>
                <a:srgbClr val="000000">
                  <a:alpha val="0"/>
                </a:srgbClr>
              </a:solidFill>
              <a:prstDash val="solid"/>
              <a:round/>
              <a:headEnd type="none" w="sm" len="sm"/>
              <a:tailEnd type="none" w="sm" len="sm"/>
            </a:ln>
          </a:insideV>
        </a:tcBdr>
        <a:fill>
          <a:solidFill>
            <a:srgbClr val="FFFFFF">
              <a:alpha val="0"/>
            </a:srgbClr>
          </a:solidFill>
        </a:fill>
      </a:tcStyle>
    </a:wholeTbl>
    <a:band1H>
      <a:tcTxStyle b="off" i="off"/>
      <a:tcStyle>
        <a:tcBdr>
          <a:top>
            <a:ln w="9525" cap="flat" cmpd="sng">
              <a:solidFill>
                <a:schemeClr val="accent1"/>
              </a:solidFill>
              <a:prstDash val="solid"/>
              <a:round/>
              <a:headEnd type="none" w="sm" len="sm"/>
              <a:tailEnd type="none" w="sm" len="sm"/>
            </a:ln>
          </a:top>
          <a:bottom>
            <a:ln w="9525" cap="flat" cmpd="sng">
              <a:solidFill>
                <a:schemeClr val="accent1"/>
              </a:solidFill>
              <a:prstDash val="solid"/>
              <a:round/>
              <a:headEnd type="none" w="sm" len="sm"/>
              <a:tailEnd type="none" w="sm" len="sm"/>
            </a:ln>
          </a:bottom>
        </a:tcBdr>
      </a:tcStyle>
    </a:band1H>
    <a:band2H>
      <a:tcTxStyle b="off" i="off"/>
      <a:tcStyle>
        <a:tcBdr/>
      </a:tcStyle>
    </a:band2H>
    <a:band1V>
      <a:tcTxStyle b="off" i="off"/>
      <a:tcStyle>
        <a:tcBdr>
          <a:left>
            <a:ln w="9525" cap="flat" cmpd="sng">
              <a:solidFill>
                <a:schemeClr val="accent1"/>
              </a:solidFill>
              <a:prstDash val="solid"/>
              <a:round/>
              <a:headEnd type="none" w="sm" len="sm"/>
              <a:tailEnd type="none" w="sm" len="sm"/>
            </a:ln>
          </a:left>
          <a:right>
            <a:ln w="9525" cap="flat" cmpd="sng">
              <a:solidFill>
                <a:schemeClr val="accent1"/>
              </a:solidFill>
              <a:prstDash val="solid"/>
              <a:round/>
              <a:headEnd type="none" w="sm" len="sm"/>
              <a:tailEnd type="none" w="sm" len="sm"/>
            </a:ln>
          </a:right>
        </a:tcBdr>
      </a:tcStyle>
    </a:band1V>
    <a:band2V>
      <a:tcTxStyle b="off" i="off"/>
      <a:tcStyle>
        <a:tcBdr>
          <a:left>
            <a:ln w="9525" cap="flat" cmpd="sng">
              <a:solidFill>
                <a:schemeClr val="accent1"/>
              </a:solidFill>
              <a:prstDash val="solid"/>
              <a:round/>
              <a:headEnd type="none" w="sm" len="sm"/>
              <a:tailEnd type="none" w="sm" len="sm"/>
            </a:ln>
          </a:left>
          <a:right>
            <a:ln w="9525" cap="flat" cmpd="sng">
              <a:solidFill>
                <a:schemeClr val="accent1"/>
              </a:solidFill>
              <a:prstDash val="solid"/>
              <a:round/>
              <a:headEnd type="none" w="sm" len="sm"/>
              <a:tailEnd type="none" w="sm" len="sm"/>
            </a:ln>
          </a:right>
        </a:tcBdr>
      </a:tcStyle>
    </a:band2V>
    <a:lastCol>
      <a:tcTxStyle b="on" i="off"/>
      <a:tcStyle>
        <a:tcBdr/>
      </a:tcStyle>
    </a:lastCol>
    <a:firstCol>
      <a:tcTxStyle b="on" i="off"/>
      <a:tcStyle>
        <a:tcBdr/>
      </a:tcStyle>
    </a:firstCol>
    <a:lastRow>
      <a:tcTxStyle b="on" i="off"/>
      <a:tcStyle>
        <a:tcBdr>
          <a:top>
            <a:ln w="50800" cap="flat" cmpd="sng">
              <a:solidFill>
                <a:schemeClr val="accent1"/>
              </a:solidFill>
              <a:prstDash val="solid"/>
              <a:round/>
              <a:headEnd type="none" w="sm" len="sm"/>
              <a:tailEnd type="none" w="sm" len="sm"/>
            </a:ln>
          </a:top>
        </a:tcBdr>
      </a:tcStyle>
    </a:lastRow>
    <a:seCell>
      <a:tcTxStyle b="off" i="off"/>
      <a:tcStyle>
        <a:tcBdr/>
      </a:tcStyle>
    </a:seCell>
    <a:swCell>
      <a:tcTxStyle b="off" i="off"/>
      <a:tcStyle>
        <a:tcBdr/>
      </a:tcStyle>
    </a:swCell>
    <a:firstRow>
      <a:tcTxStyle b="on" i="off">
        <a:font>
          <a:latin typeface="Calibri"/>
          <a:ea typeface="Calibri"/>
          <a:cs typeface="Calibri"/>
        </a:font>
        <a:schemeClr val="lt1"/>
      </a:tcTxStyle>
      <a:tcStyle>
        <a:tcBdr/>
        <a:fill>
          <a:solidFill>
            <a:schemeClr val="accent1"/>
          </a:solidFill>
        </a:fill>
      </a:tcStyle>
    </a:firstRow>
    <a:neCell>
      <a:tcTxStyle b="off" i="off"/>
      <a:tcStyle>
        <a:tcBdr/>
      </a:tcStyle>
    </a:neCell>
    <a:nwCell>
      <a:tcTxStyle b="off" i="off"/>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07" d="100"/>
          <a:sy n="107" d="100"/>
        </p:scale>
        <p:origin x="1482" y="102"/>
      </p:cViewPr>
      <p:guideLst>
        <p:guide orient="horz" pos="2160"/>
        <p:guide pos="312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3.fntdata"/><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font" Target="fonts/font6.fntdata"/><Relationship Id="rId47"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font" Target="fonts/font1.fntdata"/><Relationship Id="rId40" Type="http://schemas.openxmlformats.org/officeDocument/2006/relationships/font" Target="fonts/font4.fntdata"/><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customschemas.google.com/relationships/presentationmetadata" Target="metadata"/><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font" Target="fonts/font2.fntdata"/><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font" Target="fonts/font5.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3079202" cy="512304"/>
          </a:xfrm>
          <a:prstGeom prst="rect">
            <a:avLst/>
          </a:prstGeom>
          <a:noFill/>
          <a:ln>
            <a:noFill/>
          </a:ln>
        </p:spPr>
        <p:txBody>
          <a:bodyPr spcFirstLastPara="1" wrap="square" lIns="94775" tIns="47375" rIns="94775" bIns="47375" anchor="t"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4023204" y="0"/>
            <a:ext cx="3079202" cy="512304"/>
          </a:xfrm>
          <a:prstGeom prst="rect">
            <a:avLst/>
          </a:prstGeom>
          <a:noFill/>
          <a:ln>
            <a:noFill/>
          </a:ln>
        </p:spPr>
        <p:txBody>
          <a:bodyPr spcFirstLastPara="1" wrap="square" lIns="94775" tIns="47375" rIns="94775" bIns="47375" anchor="t" anchorCtr="0">
            <a:noAutofit/>
          </a:bodyPr>
          <a:lstStyle>
            <a:lvl1pPr marR="0" lvl="0" algn="r"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781050" y="768350"/>
            <a:ext cx="5541963" cy="3836988"/>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710076" y="4861156"/>
            <a:ext cx="5683914" cy="4605821"/>
          </a:xfrm>
          <a:prstGeom prst="rect">
            <a:avLst/>
          </a:prstGeom>
          <a:noFill/>
          <a:ln>
            <a:noFill/>
          </a:ln>
        </p:spPr>
        <p:txBody>
          <a:bodyPr spcFirstLastPara="1" wrap="square" lIns="94775" tIns="47375" rIns="94775" bIns="47375" anchor="t" anchorCtr="0">
            <a:normAutofit/>
          </a:bodyPr>
          <a:lstStyle>
            <a:lvl1pPr marL="457200" marR="0" lvl="0"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L="914400" marR="0" lvl="1"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2pPr>
            <a:lvl3pPr marL="1371600" marR="0" lvl="2"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3pPr>
            <a:lvl4pPr marL="1828800" marR="0" lvl="3"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4pPr>
            <a:lvl5pPr marL="2286000" marR="0" lvl="4"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5pPr>
            <a:lvl6pPr marL="2743200" marR="0" lvl="5"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6pPr>
            <a:lvl7pPr marL="3200400" marR="0" lvl="6"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7pPr>
            <a:lvl8pPr marL="3657600" marR="0" lvl="7"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8pPr>
            <a:lvl9pPr marL="4114800" marR="0" lvl="8"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9720674"/>
            <a:ext cx="3079202" cy="512303"/>
          </a:xfrm>
          <a:prstGeom prst="rect">
            <a:avLst/>
          </a:prstGeom>
          <a:noFill/>
          <a:ln>
            <a:noFill/>
          </a:ln>
        </p:spPr>
        <p:txBody>
          <a:bodyPr spcFirstLastPara="1" wrap="square" lIns="94775" tIns="47375" rIns="94775" bIns="47375" anchor="b"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4023204" y="9720674"/>
            <a:ext cx="3079202" cy="512303"/>
          </a:xfrm>
          <a:prstGeom prst="rect">
            <a:avLst/>
          </a:prstGeom>
          <a:noFill/>
          <a:ln>
            <a:noFill/>
          </a:ln>
        </p:spPr>
        <p:txBody>
          <a:bodyPr spcFirstLastPara="1" wrap="square" lIns="94775" tIns="47375" rIns="94775" bIns="47375"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GB"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
        <p:cNvGrpSpPr/>
        <p:nvPr/>
      </p:nvGrpSpPr>
      <p:grpSpPr>
        <a:xfrm>
          <a:off x="0" y="0"/>
          <a:ext cx="0" cy="0"/>
          <a:chOff x="0" y="0"/>
          <a:chExt cx="0" cy="0"/>
        </a:xfrm>
      </p:grpSpPr>
      <p:sp>
        <p:nvSpPr>
          <p:cNvPr id="46" name="Google Shape;46;p1:notes"/>
          <p:cNvSpPr>
            <a:spLocks noGrp="1" noRot="1" noChangeAspect="1"/>
          </p:cNvSpPr>
          <p:nvPr>
            <p:ph type="sldImg" idx="2"/>
          </p:nvPr>
        </p:nvSpPr>
        <p:spPr>
          <a:xfrm>
            <a:off x="781050" y="768350"/>
            <a:ext cx="5541963" cy="3836988"/>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7" name="Google Shape;47;p1:notes"/>
          <p:cNvSpPr txBox="1">
            <a:spLocks noGrp="1"/>
          </p:cNvSpPr>
          <p:nvPr>
            <p:ph type="body" idx="1"/>
          </p:nvPr>
        </p:nvSpPr>
        <p:spPr>
          <a:xfrm>
            <a:off x="710076" y="4861156"/>
            <a:ext cx="5683914" cy="4605821"/>
          </a:xfrm>
          <a:prstGeom prst="rect">
            <a:avLst/>
          </a:prstGeom>
          <a:noFill/>
          <a:ln>
            <a:noFill/>
          </a:ln>
        </p:spPr>
        <p:txBody>
          <a:bodyPr spcFirstLastPara="1" wrap="square" lIns="94775" tIns="47375" rIns="94775" bIns="47375" anchor="t" anchorCtr="0">
            <a:normAutofit/>
          </a:bodyPr>
          <a:lstStyle/>
          <a:p>
            <a:pPr marL="0" lvl="0" indent="0" algn="l" rtl="0">
              <a:lnSpc>
                <a:spcPct val="100000"/>
              </a:lnSpc>
              <a:spcBef>
                <a:spcPts val="0"/>
              </a:spcBef>
              <a:spcAft>
                <a:spcPts val="0"/>
              </a:spcAft>
              <a:buSzPts val="1400"/>
              <a:buNone/>
            </a:pPr>
            <a:endParaRPr/>
          </a:p>
        </p:txBody>
      </p:sp>
      <p:sp>
        <p:nvSpPr>
          <p:cNvPr id="48" name="Google Shape;48;p1:notes"/>
          <p:cNvSpPr txBox="1">
            <a:spLocks noGrp="1"/>
          </p:cNvSpPr>
          <p:nvPr>
            <p:ph type="sldNum" idx="12"/>
          </p:nvPr>
        </p:nvSpPr>
        <p:spPr>
          <a:xfrm>
            <a:off x="4023204" y="9720674"/>
            <a:ext cx="3079202" cy="512303"/>
          </a:xfrm>
          <a:prstGeom prst="rect">
            <a:avLst/>
          </a:prstGeom>
          <a:noFill/>
          <a:ln>
            <a:noFill/>
          </a:ln>
        </p:spPr>
        <p:txBody>
          <a:bodyPr spcFirstLastPara="1" wrap="square" lIns="94775" tIns="47375" rIns="94775" bIns="47375" anchor="b" anchorCtr="0">
            <a:noAutofit/>
          </a:bodyPr>
          <a:lstStyle/>
          <a:p>
            <a:pPr marL="0" lvl="0" indent="0" algn="r" rtl="0">
              <a:lnSpc>
                <a:spcPct val="100000"/>
              </a:lnSpc>
              <a:spcBef>
                <a:spcPts val="0"/>
              </a:spcBef>
              <a:spcAft>
                <a:spcPts val="0"/>
              </a:spcAft>
              <a:buSzPts val="1400"/>
              <a:buNone/>
            </a:pPr>
            <a:fld id="{00000000-1234-1234-1234-123412341234}" type="slidenum">
              <a:rPr lang="en-GB"/>
              <a:t>1</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
        <p:cNvGrpSpPr/>
        <p:nvPr/>
      </p:nvGrpSpPr>
      <p:grpSpPr>
        <a:xfrm>
          <a:off x="0" y="0"/>
          <a:ext cx="0" cy="0"/>
          <a:chOff x="0" y="0"/>
          <a:chExt cx="0" cy="0"/>
        </a:xfrm>
      </p:grpSpPr>
      <p:sp>
        <p:nvSpPr>
          <p:cNvPr id="55" name="Google Shape;55;p2:notes"/>
          <p:cNvSpPr>
            <a:spLocks noGrp="1" noRot="1" noChangeAspect="1"/>
          </p:cNvSpPr>
          <p:nvPr>
            <p:ph type="sldImg" idx="2"/>
          </p:nvPr>
        </p:nvSpPr>
        <p:spPr>
          <a:xfrm>
            <a:off x="781050" y="768350"/>
            <a:ext cx="5541963" cy="3836988"/>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6" name="Google Shape;56;p2:notes"/>
          <p:cNvSpPr txBox="1">
            <a:spLocks noGrp="1"/>
          </p:cNvSpPr>
          <p:nvPr>
            <p:ph type="body" idx="1"/>
          </p:nvPr>
        </p:nvSpPr>
        <p:spPr>
          <a:xfrm>
            <a:off x="710076" y="4861156"/>
            <a:ext cx="5683914" cy="4605821"/>
          </a:xfrm>
          <a:prstGeom prst="rect">
            <a:avLst/>
          </a:prstGeom>
          <a:noFill/>
          <a:ln>
            <a:noFill/>
          </a:ln>
        </p:spPr>
        <p:txBody>
          <a:bodyPr spcFirstLastPara="1" wrap="square" lIns="94775" tIns="47375" rIns="94775" bIns="47375" anchor="t" anchorCtr="0">
            <a:normAutofit/>
          </a:bodyPr>
          <a:lstStyle/>
          <a:p>
            <a:pPr marL="0" lvl="0" indent="0" algn="l" rtl="0">
              <a:lnSpc>
                <a:spcPct val="100000"/>
              </a:lnSpc>
              <a:spcBef>
                <a:spcPts val="0"/>
              </a:spcBef>
              <a:spcAft>
                <a:spcPts val="0"/>
              </a:spcAft>
              <a:buSzPts val="1400"/>
              <a:buNone/>
            </a:pPr>
            <a:endParaRPr/>
          </a:p>
        </p:txBody>
      </p:sp>
      <p:sp>
        <p:nvSpPr>
          <p:cNvPr id="57" name="Google Shape;57;p2:notes"/>
          <p:cNvSpPr txBox="1">
            <a:spLocks noGrp="1"/>
          </p:cNvSpPr>
          <p:nvPr>
            <p:ph type="sldNum" idx="12"/>
          </p:nvPr>
        </p:nvSpPr>
        <p:spPr>
          <a:xfrm>
            <a:off x="4023204" y="9720674"/>
            <a:ext cx="3079202" cy="512303"/>
          </a:xfrm>
          <a:prstGeom prst="rect">
            <a:avLst/>
          </a:prstGeom>
          <a:noFill/>
          <a:ln>
            <a:noFill/>
          </a:ln>
        </p:spPr>
        <p:txBody>
          <a:bodyPr spcFirstLastPara="1" wrap="square" lIns="94775" tIns="47375" rIns="94775" bIns="47375" anchor="b" anchorCtr="0">
            <a:noAutofit/>
          </a:bodyPr>
          <a:lstStyle/>
          <a:p>
            <a:pPr marL="0" lvl="0" indent="0" algn="r" rtl="0">
              <a:lnSpc>
                <a:spcPct val="100000"/>
              </a:lnSpc>
              <a:spcBef>
                <a:spcPts val="0"/>
              </a:spcBef>
              <a:spcAft>
                <a:spcPts val="0"/>
              </a:spcAft>
              <a:buSzPts val="1400"/>
              <a:buNone/>
            </a:pPr>
            <a:fld id="{00000000-1234-1234-1234-123412341234}" type="slidenum">
              <a:rPr lang="en-GB"/>
              <a:t>2</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4"/>
        <p:cNvGrpSpPr/>
        <p:nvPr/>
      </p:nvGrpSpPr>
      <p:grpSpPr>
        <a:xfrm>
          <a:off x="0" y="0"/>
          <a:ext cx="0" cy="0"/>
          <a:chOff x="0" y="0"/>
          <a:chExt cx="0" cy="0"/>
        </a:xfrm>
      </p:grpSpPr>
      <p:sp>
        <p:nvSpPr>
          <p:cNvPr id="65" name="Google Shape;65;p3:notes"/>
          <p:cNvSpPr txBox="1">
            <a:spLocks noGrp="1"/>
          </p:cNvSpPr>
          <p:nvPr>
            <p:ph type="body" idx="1"/>
          </p:nvPr>
        </p:nvSpPr>
        <p:spPr>
          <a:xfrm>
            <a:off x="710076" y="4861156"/>
            <a:ext cx="5683914" cy="4605821"/>
          </a:xfrm>
          <a:prstGeom prst="rect">
            <a:avLst/>
          </a:prstGeom>
          <a:noFill/>
          <a:ln>
            <a:noFill/>
          </a:ln>
        </p:spPr>
        <p:txBody>
          <a:bodyPr spcFirstLastPara="1" wrap="square" lIns="94775" tIns="47375" rIns="94775" bIns="47375" anchor="t" anchorCtr="0">
            <a:noAutofit/>
          </a:bodyPr>
          <a:lstStyle/>
          <a:p>
            <a:pPr marL="0" lvl="0" indent="0" algn="l" rtl="0">
              <a:lnSpc>
                <a:spcPct val="100000"/>
              </a:lnSpc>
              <a:spcBef>
                <a:spcPts val="0"/>
              </a:spcBef>
              <a:spcAft>
                <a:spcPts val="0"/>
              </a:spcAft>
              <a:buSzPts val="1400"/>
              <a:buNone/>
            </a:pPr>
            <a:endParaRPr/>
          </a:p>
        </p:txBody>
      </p:sp>
      <p:sp>
        <p:nvSpPr>
          <p:cNvPr id="66" name="Google Shape;66;p3:notes"/>
          <p:cNvSpPr>
            <a:spLocks noGrp="1" noRot="1" noChangeAspect="1"/>
          </p:cNvSpPr>
          <p:nvPr>
            <p:ph type="sldImg" idx="2"/>
          </p:nvPr>
        </p:nvSpPr>
        <p:spPr>
          <a:xfrm>
            <a:off x="781050" y="768350"/>
            <a:ext cx="5541963" cy="3836988"/>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4"/>
        <p:cNvGrpSpPr/>
        <p:nvPr/>
      </p:nvGrpSpPr>
      <p:grpSpPr>
        <a:xfrm>
          <a:off x="0" y="0"/>
          <a:ext cx="0" cy="0"/>
          <a:chOff x="0" y="0"/>
          <a:chExt cx="0" cy="0"/>
        </a:xfrm>
      </p:grpSpPr>
      <p:sp>
        <p:nvSpPr>
          <p:cNvPr id="75" name="Google Shape;75;p4:notes"/>
          <p:cNvSpPr>
            <a:spLocks noGrp="1" noRot="1" noChangeAspect="1"/>
          </p:cNvSpPr>
          <p:nvPr>
            <p:ph type="sldImg" idx="2"/>
          </p:nvPr>
        </p:nvSpPr>
        <p:spPr>
          <a:xfrm>
            <a:off x="781050" y="768350"/>
            <a:ext cx="5541963" cy="3836988"/>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76" name="Google Shape;76;p4:notes"/>
          <p:cNvSpPr txBox="1">
            <a:spLocks noGrp="1"/>
          </p:cNvSpPr>
          <p:nvPr>
            <p:ph type="body" idx="1"/>
          </p:nvPr>
        </p:nvSpPr>
        <p:spPr>
          <a:xfrm>
            <a:off x="710076" y="4861156"/>
            <a:ext cx="5683914" cy="4605821"/>
          </a:xfrm>
          <a:prstGeom prst="rect">
            <a:avLst/>
          </a:prstGeom>
          <a:noFill/>
          <a:ln>
            <a:noFill/>
          </a:ln>
        </p:spPr>
        <p:txBody>
          <a:bodyPr spcFirstLastPara="1" wrap="square" lIns="94775" tIns="47375" rIns="94775" bIns="47375" anchor="t" anchorCtr="0">
            <a:normAutofit/>
          </a:bodyPr>
          <a:lstStyle/>
          <a:p>
            <a:pPr marL="0" lvl="0" indent="0" algn="l" rtl="0">
              <a:lnSpc>
                <a:spcPct val="100000"/>
              </a:lnSpc>
              <a:spcBef>
                <a:spcPts val="0"/>
              </a:spcBef>
              <a:spcAft>
                <a:spcPts val="0"/>
              </a:spcAft>
              <a:buSzPts val="1400"/>
              <a:buNone/>
            </a:pPr>
            <a:endParaRPr/>
          </a:p>
        </p:txBody>
      </p:sp>
      <p:sp>
        <p:nvSpPr>
          <p:cNvPr id="77" name="Google Shape;77;p4:notes"/>
          <p:cNvSpPr txBox="1">
            <a:spLocks noGrp="1"/>
          </p:cNvSpPr>
          <p:nvPr>
            <p:ph type="sldNum" idx="12"/>
          </p:nvPr>
        </p:nvSpPr>
        <p:spPr>
          <a:xfrm>
            <a:off x="4023204" y="9720674"/>
            <a:ext cx="3079202" cy="512303"/>
          </a:xfrm>
          <a:prstGeom prst="rect">
            <a:avLst/>
          </a:prstGeom>
          <a:noFill/>
          <a:ln>
            <a:noFill/>
          </a:ln>
        </p:spPr>
        <p:txBody>
          <a:bodyPr spcFirstLastPara="1" wrap="square" lIns="94775" tIns="47375" rIns="94775" bIns="47375" anchor="b" anchorCtr="0">
            <a:noAutofit/>
          </a:bodyPr>
          <a:lstStyle/>
          <a:p>
            <a:pPr marL="0" lvl="0" indent="0" algn="r" rtl="0">
              <a:lnSpc>
                <a:spcPct val="100000"/>
              </a:lnSpc>
              <a:spcBef>
                <a:spcPts val="0"/>
              </a:spcBef>
              <a:spcAft>
                <a:spcPts val="0"/>
              </a:spcAft>
              <a:buSzPts val="1400"/>
              <a:buNone/>
            </a:pPr>
            <a:fld id="{00000000-1234-1234-1234-123412341234}" type="slidenum">
              <a:rPr lang="en-GB"/>
              <a:t>4</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4"/>
        <p:cNvGrpSpPr/>
        <p:nvPr/>
      </p:nvGrpSpPr>
      <p:grpSpPr>
        <a:xfrm>
          <a:off x="0" y="0"/>
          <a:ext cx="0" cy="0"/>
          <a:chOff x="0" y="0"/>
          <a:chExt cx="0" cy="0"/>
        </a:xfrm>
      </p:grpSpPr>
      <p:sp>
        <p:nvSpPr>
          <p:cNvPr id="85" name="Google Shape;85;p5:notes"/>
          <p:cNvSpPr>
            <a:spLocks noGrp="1" noRot="1" noChangeAspect="1"/>
          </p:cNvSpPr>
          <p:nvPr>
            <p:ph type="sldImg" idx="2"/>
          </p:nvPr>
        </p:nvSpPr>
        <p:spPr>
          <a:xfrm>
            <a:off x="781050" y="768350"/>
            <a:ext cx="5541963" cy="3836988"/>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86" name="Google Shape;86;p5:notes"/>
          <p:cNvSpPr txBox="1">
            <a:spLocks noGrp="1"/>
          </p:cNvSpPr>
          <p:nvPr>
            <p:ph type="body" idx="1"/>
          </p:nvPr>
        </p:nvSpPr>
        <p:spPr>
          <a:xfrm>
            <a:off x="710076" y="4861156"/>
            <a:ext cx="5683914" cy="4605821"/>
          </a:xfrm>
          <a:prstGeom prst="rect">
            <a:avLst/>
          </a:prstGeom>
          <a:noFill/>
          <a:ln>
            <a:noFill/>
          </a:ln>
        </p:spPr>
        <p:txBody>
          <a:bodyPr spcFirstLastPara="1" wrap="square" lIns="94775" tIns="47375" rIns="94775" bIns="47375" anchor="t" anchorCtr="0">
            <a:normAutofit/>
          </a:bodyPr>
          <a:lstStyle/>
          <a:p>
            <a:pPr marL="0" lvl="0" indent="0" algn="l" rtl="0">
              <a:lnSpc>
                <a:spcPct val="100000"/>
              </a:lnSpc>
              <a:spcBef>
                <a:spcPts val="0"/>
              </a:spcBef>
              <a:spcAft>
                <a:spcPts val="0"/>
              </a:spcAft>
              <a:buSzPts val="1400"/>
              <a:buNone/>
            </a:pPr>
            <a:endParaRPr/>
          </a:p>
        </p:txBody>
      </p:sp>
      <p:sp>
        <p:nvSpPr>
          <p:cNvPr id="87" name="Google Shape;87;p5:notes"/>
          <p:cNvSpPr txBox="1">
            <a:spLocks noGrp="1"/>
          </p:cNvSpPr>
          <p:nvPr>
            <p:ph type="sldNum" idx="12"/>
          </p:nvPr>
        </p:nvSpPr>
        <p:spPr>
          <a:xfrm>
            <a:off x="4023204" y="9720674"/>
            <a:ext cx="3079202" cy="512303"/>
          </a:xfrm>
          <a:prstGeom prst="rect">
            <a:avLst/>
          </a:prstGeom>
          <a:noFill/>
          <a:ln>
            <a:noFill/>
          </a:ln>
        </p:spPr>
        <p:txBody>
          <a:bodyPr spcFirstLastPara="1" wrap="square" lIns="94775" tIns="47375" rIns="94775" bIns="47375" anchor="b" anchorCtr="0">
            <a:noAutofit/>
          </a:bodyPr>
          <a:lstStyle/>
          <a:p>
            <a:pPr marL="0" lvl="0" indent="0" algn="r" rtl="0">
              <a:lnSpc>
                <a:spcPct val="100000"/>
              </a:lnSpc>
              <a:spcBef>
                <a:spcPts val="0"/>
              </a:spcBef>
              <a:spcAft>
                <a:spcPts val="0"/>
              </a:spcAft>
              <a:buSzPts val="1400"/>
              <a:buNone/>
            </a:pPr>
            <a:fld id="{00000000-1234-1234-1234-123412341234}" type="slidenum">
              <a:rPr lang="en-GB"/>
              <a:t>5</a:t>
            </a:fl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4"/>
        <p:cNvGrpSpPr/>
        <p:nvPr/>
      </p:nvGrpSpPr>
      <p:grpSpPr>
        <a:xfrm>
          <a:off x="0" y="0"/>
          <a:ext cx="0" cy="0"/>
          <a:chOff x="0" y="0"/>
          <a:chExt cx="0" cy="0"/>
        </a:xfrm>
      </p:grpSpPr>
      <p:sp>
        <p:nvSpPr>
          <p:cNvPr id="95" name="Google Shape;95;p6:notes"/>
          <p:cNvSpPr>
            <a:spLocks noGrp="1" noRot="1" noChangeAspect="1"/>
          </p:cNvSpPr>
          <p:nvPr>
            <p:ph type="sldImg" idx="2"/>
          </p:nvPr>
        </p:nvSpPr>
        <p:spPr>
          <a:xfrm>
            <a:off x="781050" y="768350"/>
            <a:ext cx="5541963" cy="3836988"/>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96" name="Google Shape;96;p6:notes"/>
          <p:cNvSpPr txBox="1">
            <a:spLocks noGrp="1"/>
          </p:cNvSpPr>
          <p:nvPr>
            <p:ph type="body" idx="1"/>
          </p:nvPr>
        </p:nvSpPr>
        <p:spPr>
          <a:xfrm>
            <a:off x="710076" y="4861156"/>
            <a:ext cx="5683914" cy="4605821"/>
          </a:xfrm>
          <a:prstGeom prst="rect">
            <a:avLst/>
          </a:prstGeom>
          <a:noFill/>
          <a:ln>
            <a:noFill/>
          </a:ln>
        </p:spPr>
        <p:txBody>
          <a:bodyPr spcFirstLastPara="1" wrap="square" lIns="94775" tIns="47375" rIns="94775" bIns="47375" anchor="t" anchorCtr="0">
            <a:normAutofit/>
          </a:bodyPr>
          <a:lstStyle/>
          <a:p>
            <a:pPr marL="0" lvl="0" indent="0" algn="l" rtl="0">
              <a:lnSpc>
                <a:spcPct val="100000"/>
              </a:lnSpc>
              <a:spcBef>
                <a:spcPts val="0"/>
              </a:spcBef>
              <a:spcAft>
                <a:spcPts val="0"/>
              </a:spcAft>
              <a:buSzPts val="1400"/>
              <a:buNone/>
            </a:pPr>
            <a:endParaRPr/>
          </a:p>
        </p:txBody>
      </p:sp>
      <p:sp>
        <p:nvSpPr>
          <p:cNvPr id="97" name="Google Shape;97;p6:notes"/>
          <p:cNvSpPr txBox="1">
            <a:spLocks noGrp="1"/>
          </p:cNvSpPr>
          <p:nvPr>
            <p:ph type="sldNum" idx="12"/>
          </p:nvPr>
        </p:nvSpPr>
        <p:spPr>
          <a:xfrm>
            <a:off x="4023204" y="9720674"/>
            <a:ext cx="3079202" cy="512303"/>
          </a:xfrm>
          <a:prstGeom prst="rect">
            <a:avLst/>
          </a:prstGeom>
          <a:noFill/>
          <a:ln>
            <a:noFill/>
          </a:ln>
        </p:spPr>
        <p:txBody>
          <a:bodyPr spcFirstLastPara="1" wrap="square" lIns="94775" tIns="47375" rIns="94775" bIns="47375" anchor="b" anchorCtr="0">
            <a:noAutofit/>
          </a:bodyPr>
          <a:lstStyle/>
          <a:p>
            <a:pPr marL="0" lvl="0" indent="0" algn="r" rtl="0">
              <a:lnSpc>
                <a:spcPct val="100000"/>
              </a:lnSpc>
              <a:spcBef>
                <a:spcPts val="0"/>
              </a:spcBef>
              <a:spcAft>
                <a:spcPts val="0"/>
              </a:spcAft>
              <a:buSzPts val="1400"/>
              <a:buNone/>
            </a:pPr>
            <a:fld id="{00000000-1234-1234-1234-123412341234}" type="slidenum">
              <a:rPr lang="en-GB"/>
              <a:t>6</a:t>
            </a:fl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2"/>
        <p:cNvGrpSpPr/>
        <p:nvPr/>
      </p:nvGrpSpPr>
      <p:grpSpPr>
        <a:xfrm>
          <a:off x="0" y="0"/>
          <a:ext cx="0" cy="0"/>
          <a:chOff x="0" y="0"/>
          <a:chExt cx="0" cy="0"/>
        </a:xfrm>
      </p:grpSpPr>
      <p:sp>
        <p:nvSpPr>
          <p:cNvPr id="103" name="Google Shape;103;p7:notes"/>
          <p:cNvSpPr>
            <a:spLocks noGrp="1" noRot="1" noChangeAspect="1"/>
          </p:cNvSpPr>
          <p:nvPr>
            <p:ph type="sldImg" idx="2"/>
          </p:nvPr>
        </p:nvSpPr>
        <p:spPr>
          <a:xfrm>
            <a:off x="781050" y="768350"/>
            <a:ext cx="5541963" cy="3836988"/>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4" name="Google Shape;104;p7:notes"/>
          <p:cNvSpPr txBox="1">
            <a:spLocks noGrp="1"/>
          </p:cNvSpPr>
          <p:nvPr>
            <p:ph type="body" idx="1"/>
          </p:nvPr>
        </p:nvSpPr>
        <p:spPr>
          <a:xfrm>
            <a:off x="710076" y="4861156"/>
            <a:ext cx="5683914" cy="4605821"/>
          </a:xfrm>
          <a:prstGeom prst="rect">
            <a:avLst/>
          </a:prstGeom>
          <a:noFill/>
          <a:ln>
            <a:noFill/>
          </a:ln>
        </p:spPr>
        <p:txBody>
          <a:bodyPr spcFirstLastPara="1" wrap="square" lIns="94775" tIns="47375" rIns="94775" bIns="47375" anchor="t" anchorCtr="0">
            <a:normAutofit/>
          </a:bodyPr>
          <a:lstStyle/>
          <a:p>
            <a:pPr marL="0" lvl="0" indent="0" algn="l" rtl="0">
              <a:lnSpc>
                <a:spcPct val="100000"/>
              </a:lnSpc>
              <a:spcBef>
                <a:spcPts val="0"/>
              </a:spcBef>
              <a:spcAft>
                <a:spcPts val="0"/>
              </a:spcAft>
              <a:buSzPts val="1400"/>
              <a:buNone/>
            </a:pPr>
            <a:endParaRPr/>
          </a:p>
        </p:txBody>
      </p:sp>
      <p:sp>
        <p:nvSpPr>
          <p:cNvPr id="105" name="Google Shape;105;p7:notes"/>
          <p:cNvSpPr txBox="1">
            <a:spLocks noGrp="1"/>
          </p:cNvSpPr>
          <p:nvPr>
            <p:ph type="sldNum" idx="12"/>
          </p:nvPr>
        </p:nvSpPr>
        <p:spPr>
          <a:xfrm>
            <a:off x="4023204" y="9720674"/>
            <a:ext cx="3079202" cy="512303"/>
          </a:xfrm>
          <a:prstGeom prst="rect">
            <a:avLst/>
          </a:prstGeom>
          <a:noFill/>
          <a:ln>
            <a:noFill/>
          </a:ln>
        </p:spPr>
        <p:txBody>
          <a:bodyPr spcFirstLastPara="1" wrap="square" lIns="94775" tIns="47375" rIns="94775" bIns="47375" anchor="b" anchorCtr="0">
            <a:noAutofit/>
          </a:bodyPr>
          <a:lstStyle/>
          <a:p>
            <a:pPr marL="0" lvl="0" indent="0" algn="r" rtl="0">
              <a:lnSpc>
                <a:spcPct val="100000"/>
              </a:lnSpc>
              <a:spcBef>
                <a:spcPts val="0"/>
              </a:spcBef>
              <a:spcAft>
                <a:spcPts val="0"/>
              </a:spcAft>
              <a:buSzPts val="1400"/>
              <a:buNone/>
            </a:pPr>
            <a:fld id="{00000000-1234-1234-1234-123412341234}" type="slidenum">
              <a:rPr lang="en-GB"/>
              <a:t>7</a:t>
            </a:fld>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0"/>
        <p:cNvGrpSpPr/>
        <p:nvPr/>
      </p:nvGrpSpPr>
      <p:grpSpPr>
        <a:xfrm>
          <a:off x="0" y="0"/>
          <a:ext cx="0" cy="0"/>
          <a:chOff x="0" y="0"/>
          <a:chExt cx="0" cy="0"/>
        </a:xfrm>
      </p:grpSpPr>
      <p:sp>
        <p:nvSpPr>
          <p:cNvPr id="111" name="Google Shape;111;g27a2fc30ff6_0_1:notes"/>
          <p:cNvSpPr>
            <a:spLocks noGrp="1" noRot="1" noChangeAspect="1"/>
          </p:cNvSpPr>
          <p:nvPr>
            <p:ph type="sldImg" idx="2"/>
          </p:nvPr>
        </p:nvSpPr>
        <p:spPr>
          <a:xfrm>
            <a:off x="781050" y="768350"/>
            <a:ext cx="5541900" cy="3837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12" name="Google Shape;112;g27a2fc30ff6_0_1:notes"/>
          <p:cNvSpPr txBox="1">
            <a:spLocks noGrp="1"/>
          </p:cNvSpPr>
          <p:nvPr>
            <p:ph type="body" idx="1"/>
          </p:nvPr>
        </p:nvSpPr>
        <p:spPr>
          <a:xfrm>
            <a:off x="710076" y="4861156"/>
            <a:ext cx="5683800" cy="4605900"/>
          </a:xfrm>
          <a:prstGeom prst="rect">
            <a:avLst/>
          </a:prstGeom>
          <a:noFill/>
          <a:ln>
            <a:noFill/>
          </a:ln>
        </p:spPr>
        <p:txBody>
          <a:bodyPr spcFirstLastPara="1" wrap="square" lIns="94775" tIns="47375" rIns="94775" bIns="47375" anchor="t" anchorCtr="0">
            <a:noAutofit/>
          </a:bodyPr>
          <a:lstStyle/>
          <a:p>
            <a:pPr marL="0" lvl="0" indent="0" algn="l" rtl="0">
              <a:lnSpc>
                <a:spcPct val="100000"/>
              </a:lnSpc>
              <a:spcBef>
                <a:spcPts val="0"/>
              </a:spcBef>
              <a:spcAft>
                <a:spcPts val="0"/>
              </a:spcAft>
              <a:buSzPts val="1400"/>
              <a:buNone/>
            </a:pPr>
            <a:endParaRPr/>
          </a:p>
        </p:txBody>
      </p:sp>
      <p:sp>
        <p:nvSpPr>
          <p:cNvPr id="113" name="Google Shape;113;g27a2fc30ff6_0_1:notes"/>
          <p:cNvSpPr txBox="1">
            <a:spLocks noGrp="1"/>
          </p:cNvSpPr>
          <p:nvPr>
            <p:ph type="sldNum" idx="12"/>
          </p:nvPr>
        </p:nvSpPr>
        <p:spPr>
          <a:xfrm>
            <a:off x="4023204" y="9720674"/>
            <a:ext cx="3079200" cy="512400"/>
          </a:xfrm>
          <a:prstGeom prst="rect">
            <a:avLst/>
          </a:prstGeom>
          <a:noFill/>
          <a:ln>
            <a:noFill/>
          </a:ln>
        </p:spPr>
        <p:txBody>
          <a:bodyPr spcFirstLastPara="1" wrap="square" lIns="94775" tIns="47375" rIns="94775" bIns="47375" anchor="b" anchorCtr="0">
            <a:noAutofit/>
          </a:bodyPr>
          <a:lstStyle/>
          <a:p>
            <a:pPr marL="0" lvl="0" indent="0" algn="r" rtl="0">
              <a:lnSpc>
                <a:spcPct val="100000"/>
              </a:lnSpc>
              <a:spcBef>
                <a:spcPts val="0"/>
              </a:spcBef>
              <a:spcAft>
                <a:spcPts val="0"/>
              </a:spcAft>
              <a:buSzPts val="1400"/>
              <a:buNone/>
            </a:pPr>
            <a:fld id="{00000000-1234-1234-1234-123412341234}" type="slidenum">
              <a:rPr lang="en-GB"/>
              <a:t>8</a:t>
            </a:fld>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8"/>
        <p:cNvGrpSpPr/>
        <p:nvPr/>
      </p:nvGrpSpPr>
      <p:grpSpPr>
        <a:xfrm>
          <a:off x="0" y="0"/>
          <a:ext cx="0" cy="0"/>
          <a:chOff x="0" y="0"/>
          <a:chExt cx="0" cy="0"/>
        </a:xfrm>
      </p:grpSpPr>
      <p:sp>
        <p:nvSpPr>
          <p:cNvPr id="119" name="Google Shape;119;g27a2fc30ff6_0_8:notes"/>
          <p:cNvSpPr>
            <a:spLocks noGrp="1" noRot="1" noChangeAspect="1"/>
          </p:cNvSpPr>
          <p:nvPr>
            <p:ph type="sldImg" idx="2"/>
          </p:nvPr>
        </p:nvSpPr>
        <p:spPr>
          <a:xfrm>
            <a:off x="781050" y="768350"/>
            <a:ext cx="5541963" cy="3836988"/>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20" name="Google Shape;120;g27a2fc30ff6_0_8:notes"/>
          <p:cNvSpPr txBox="1">
            <a:spLocks noGrp="1"/>
          </p:cNvSpPr>
          <p:nvPr>
            <p:ph type="body" idx="1"/>
          </p:nvPr>
        </p:nvSpPr>
        <p:spPr>
          <a:xfrm>
            <a:off x="710076" y="4861156"/>
            <a:ext cx="5683800" cy="4605900"/>
          </a:xfrm>
          <a:prstGeom prst="rect">
            <a:avLst/>
          </a:prstGeom>
          <a:noFill/>
          <a:ln>
            <a:noFill/>
          </a:ln>
        </p:spPr>
        <p:txBody>
          <a:bodyPr spcFirstLastPara="1" wrap="square" lIns="94775" tIns="47375" rIns="94775" bIns="47375" anchor="t" anchorCtr="0">
            <a:noAutofit/>
          </a:bodyPr>
          <a:lstStyle/>
          <a:p>
            <a:pPr marL="0" lvl="0" indent="0" algn="l" rtl="0">
              <a:lnSpc>
                <a:spcPct val="100000"/>
              </a:lnSpc>
              <a:spcBef>
                <a:spcPts val="0"/>
              </a:spcBef>
              <a:spcAft>
                <a:spcPts val="0"/>
              </a:spcAft>
              <a:buSzPts val="1400"/>
              <a:buNone/>
            </a:pPr>
            <a:endParaRPr/>
          </a:p>
        </p:txBody>
      </p:sp>
      <p:sp>
        <p:nvSpPr>
          <p:cNvPr id="121" name="Google Shape;121;g27a2fc30ff6_0_8:notes"/>
          <p:cNvSpPr txBox="1">
            <a:spLocks noGrp="1"/>
          </p:cNvSpPr>
          <p:nvPr>
            <p:ph type="sldNum" idx="12"/>
          </p:nvPr>
        </p:nvSpPr>
        <p:spPr>
          <a:xfrm>
            <a:off x="4023204" y="9720674"/>
            <a:ext cx="3079200" cy="512400"/>
          </a:xfrm>
          <a:prstGeom prst="rect">
            <a:avLst/>
          </a:prstGeom>
          <a:noFill/>
          <a:ln>
            <a:noFill/>
          </a:ln>
        </p:spPr>
        <p:txBody>
          <a:bodyPr spcFirstLastPara="1" wrap="square" lIns="94775" tIns="47375" rIns="94775" bIns="47375" anchor="b" anchorCtr="0">
            <a:noAutofit/>
          </a:bodyPr>
          <a:lstStyle/>
          <a:p>
            <a:pPr marL="0" lvl="0" indent="0" algn="r" rtl="0">
              <a:lnSpc>
                <a:spcPct val="100000"/>
              </a:lnSpc>
              <a:spcBef>
                <a:spcPts val="0"/>
              </a:spcBef>
              <a:spcAft>
                <a:spcPts val="0"/>
              </a:spcAft>
              <a:buSzPts val="1400"/>
              <a:buNone/>
            </a:pPr>
            <a:fld id="{00000000-1234-1234-1234-123412341234}" type="slidenum">
              <a:rPr lang="en-GB"/>
              <a:t>9</a:t>
            </a:fld>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
        <p:cNvGrpSpPr/>
        <p:nvPr/>
      </p:nvGrpSpPr>
      <p:grpSpPr>
        <a:xfrm>
          <a:off x="0" y="0"/>
          <a:ext cx="0" cy="0"/>
          <a:chOff x="0" y="0"/>
          <a:chExt cx="0" cy="0"/>
        </a:xfrm>
      </p:grpSpPr>
      <p:sp>
        <p:nvSpPr>
          <p:cNvPr id="35" name="Google Shape;35;p1:notes"/>
          <p:cNvSpPr txBox="1">
            <a:spLocks noGrp="1"/>
          </p:cNvSpPr>
          <p:nvPr>
            <p:ph type="body" idx="1"/>
          </p:nvPr>
        </p:nvSpPr>
        <p:spPr>
          <a:xfrm>
            <a:off x="710076" y="4861156"/>
            <a:ext cx="5683914" cy="4605821"/>
          </a:xfrm>
          <a:prstGeom prst="rect">
            <a:avLst/>
          </a:prstGeom>
        </p:spPr>
        <p:txBody>
          <a:bodyPr spcFirstLastPara="1" wrap="square" lIns="94775" tIns="47375" rIns="94775" bIns="47375" anchor="t" anchorCtr="0">
            <a:noAutofit/>
          </a:bodyPr>
          <a:lstStyle/>
          <a:p>
            <a:pPr marL="0" lvl="0" indent="0" algn="l" rtl="0">
              <a:spcBef>
                <a:spcPts val="0"/>
              </a:spcBef>
              <a:spcAft>
                <a:spcPts val="0"/>
              </a:spcAft>
              <a:buNone/>
            </a:pPr>
            <a:endParaRPr/>
          </a:p>
        </p:txBody>
      </p:sp>
      <p:sp>
        <p:nvSpPr>
          <p:cNvPr id="36" name="Google Shape;36;p1:notes"/>
          <p:cNvSpPr>
            <a:spLocks noGrp="1" noRot="1" noChangeAspect="1"/>
          </p:cNvSpPr>
          <p:nvPr>
            <p:ph type="sldImg" idx="2"/>
          </p:nvPr>
        </p:nvSpPr>
        <p:spPr>
          <a:xfrm>
            <a:off x="781050" y="768350"/>
            <a:ext cx="5541963" cy="3836988"/>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
        <p:cNvGrpSpPr/>
        <p:nvPr/>
      </p:nvGrpSpPr>
      <p:grpSpPr>
        <a:xfrm>
          <a:off x="0" y="0"/>
          <a:ext cx="0" cy="0"/>
          <a:chOff x="0" y="0"/>
          <a:chExt cx="0" cy="0"/>
        </a:xfrm>
      </p:grpSpPr>
      <p:sp>
        <p:nvSpPr>
          <p:cNvPr id="42" name="Google Shape;42;p2:notes"/>
          <p:cNvSpPr txBox="1">
            <a:spLocks noGrp="1"/>
          </p:cNvSpPr>
          <p:nvPr>
            <p:ph type="body" idx="1"/>
          </p:nvPr>
        </p:nvSpPr>
        <p:spPr>
          <a:xfrm>
            <a:off x="710076" y="4861156"/>
            <a:ext cx="5683914" cy="4605821"/>
          </a:xfrm>
          <a:prstGeom prst="rect">
            <a:avLst/>
          </a:prstGeom>
        </p:spPr>
        <p:txBody>
          <a:bodyPr spcFirstLastPara="1" wrap="square" lIns="94775" tIns="47375" rIns="94775" bIns="47375" anchor="t" anchorCtr="0">
            <a:noAutofit/>
          </a:bodyPr>
          <a:lstStyle/>
          <a:p>
            <a:pPr marL="0" lvl="0" indent="0" algn="l" rtl="0">
              <a:spcBef>
                <a:spcPts val="0"/>
              </a:spcBef>
              <a:spcAft>
                <a:spcPts val="0"/>
              </a:spcAft>
              <a:buNone/>
            </a:pPr>
            <a:endParaRPr/>
          </a:p>
        </p:txBody>
      </p:sp>
      <p:sp>
        <p:nvSpPr>
          <p:cNvPr id="43" name="Google Shape;43;p2:notes"/>
          <p:cNvSpPr>
            <a:spLocks noGrp="1" noRot="1" noChangeAspect="1"/>
          </p:cNvSpPr>
          <p:nvPr>
            <p:ph type="sldImg" idx="2"/>
          </p:nvPr>
        </p:nvSpPr>
        <p:spPr>
          <a:xfrm>
            <a:off x="781050" y="768350"/>
            <a:ext cx="5541963" cy="3836988"/>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
        <p:cNvGrpSpPr/>
        <p:nvPr/>
      </p:nvGrpSpPr>
      <p:grpSpPr>
        <a:xfrm>
          <a:off x="0" y="0"/>
          <a:ext cx="0" cy="0"/>
          <a:chOff x="0" y="0"/>
          <a:chExt cx="0" cy="0"/>
        </a:xfrm>
      </p:grpSpPr>
      <p:sp>
        <p:nvSpPr>
          <p:cNvPr id="49" name="Google Shape;49;p3:notes"/>
          <p:cNvSpPr txBox="1">
            <a:spLocks noGrp="1"/>
          </p:cNvSpPr>
          <p:nvPr>
            <p:ph type="body" idx="1"/>
          </p:nvPr>
        </p:nvSpPr>
        <p:spPr>
          <a:xfrm>
            <a:off x="710076" y="4861156"/>
            <a:ext cx="5683914" cy="4605821"/>
          </a:xfrm>
          <a:prstGeom prst="rect">
            <a:avLst/>
          </a:prstGeom>
        </p:spPr>
        <p:txBody>
          <a:bodyPr spcFirstLastPara="1" wrap="square" lIns="94775" tIns="47375" rIns="94775" bIns="47375" anchor="t" anchorCtr="0">
            <a:noAutofit/>
          </a:bodyPr>
          <a:lstStyle/>
          <a:p>
            <a:pPr marL="0" lvl="0" indent="0" algn="l" rtl="0">
              <a:spcBef>
                <a:spcPts val="0"/>
              </a:spcBef>
              <a:spcAft>
                <a:spcPts val="0"/>
              </a:spcAft>
              <a:buNone/>
            </a:pPr>
            <a:endParaRPr/>
          </a:p>
        </p:txBody>
      </p:sp>
      <p:sp>
        <p:nvSpPr>
          <p:cNvPr id="50" name="Google Shape;50;p3:notes"/>
          <p:cNvSpPr>
            <a:spLocks noGrp="1" noRot="1" noChangeAspect="1"/>
          </p:cNvSpPr>
          <p:nvPr>
            <p:ph type="sldImg" idx="2"/>
          </p:nvPr>
        </p:nvSpPr>
        <p:spPr>
          <a:xfrm>
            <a:off x="781050" y="768350"/>
            <a:ext cx="5541963" cy="3836988"/>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5"/>
        <p:cNvGrpSpPr/>
        <p:nvPr/>
      </p:nvGrpSpPr>
      <p:grpSpPr>
        <a:xfrm>
          <a:off x="0" y="0"/>
          <a:ext cx="0" cy="0"/>
          <a:chOff x="0" y="0"/>
          <a:chExt cx="0" cy="0"/>
        </a:xfrm>
      </p:grpSpPr>
      <p:sp>
        <p:nvSpPr>
          <p:cNvPr id="56" name="Google Shape;56;p4:notes"/>
          <p:cNvSpPr txBox="1">
            <a:spLocks noGrp="1"/>
          </p:cNvSpPr>
          <p:nvPr>
            <p:ph type="body" idx="1"/>
          </p:nvPr>
        </p:nvSpPr>
        <p:spPr>
          <a:xfrm>
            <a:off x="710076" y="4861156"/>
            <a:ext cx="5683914" cy="4605821"/>
          </a:xfrm>
          <a:prstGeom prst="rect">
            <a:avLst/>
          </a:prstGeom>
        </p:spPr>
        <p:txBody>
          <a:bodyPr spcFirstLastPara="1" wrap="square" lIns="94775" tIns="47375" rIns="94775" bIns="47375" anchor="t" anchorCtr="0">
            <a:noAutofit/>
          </a:bodyPr>
          <a:lstStyle/>
          <a:p>
            <a:pPr marL="0" lvl="0" indent="0" algn="l" rtl="0">
              <a:spcBef>
                <a:spcPts val="0"/>
              </a:spcBef>
              <a:spcAft>
                <a:spcPts val="0"/>
              </a:spcAft>
              <a:buNone/>
            </a:pPr>
            <a:endParaRPr dirty="0"/>
          </a:p>
        </p:txBody>
      </p:sp>
      <p:sp>
        <p:nvSpPr>
          <p:cNvPr id="57" name="Google Shape;57;p4:notes"/>
          <p:cNvSpPr>
            <a:spLocks noGrp="1" noRot="1" noChangeAspect="1"/>
          </p:cNvSpPr>
          <p:nvPr>
            <p:ph type="sldImg" idx="2"/>
          </p:nvPr>
        </p:nvSpPr>
        <p:spPr>
          <a:xfrm>
            <a:off x="781050" y="768350"/>
            <a:ext cx="5541963" cy="3836988"/>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4"/>
        <p:cNvGrpSpPr/>
        <p:nvPr/>
      </p:nvGrpSpPr>
      <p:grpSpPr>
        <a:xfrm>
          <a:off x="0" y="0"/>
          <a:ext cx="0" cy="0"/>
          <a:chOff x="0" y="0"/>
          <a:chExt cx="0" cy="0"/>
        </a:xfrm>
      </p:grpSpPr>
      <p:sp>
        <p:nvSpPr>
          <p:cNvPr id="65" name="Google Shape;65;p5:notes"/>
          <p:cNvSpPr txBox="1">
            <a:spLocks noGrp="1"/>
          </p:cNvSpPr>
          <p:nvPr>
            <p:ph type="body" idx="1"/>
          </p:nvPr>
        </p:nvSpPr>
        <p:spPr>
          <a:xfrm>
            <a:off x="710076" y="4861156"/>
            <a:ext cx="5683914" cy="4605821"/>
          </a:xfrm>
          <a:prstGeom prst="rect">
            <a:avLst/>
          </a:prstGeom>
        </p:spPr>
        <p:txBody>
          <a:bodyPr spcFirstLastPara="1" wrap="square" lIns="94775" tIns="47375" rIns="94775" bIns="47375" anchor="t" anchorCtr="0">
            <a:noAutofit/>
          </a:bodyPr>
          <a:lstStyle/>
          <a:p>
            <a:pPr marL="0" lvl="0" indent="0" algn="l" rtl="0">
              <a:spcBef>
                <a:spcPts val="0"/>
              </a:spcBef>
              <a:spcAft>
                <a:spcPts val="0"/>
              </a:spcAft>
              <a:buNone/>
            </a:pPr>
            <a:endParaRPr/>
          </a:p>
        </p:txBody>
      </p:sp>
      <p:sp>
        <p:nvSpPr>
          <p:cNvPr id="66" name="Google Shape;66;p5:notes"/>
          <p:cNvSpPr>
            <a:spLocks noGrp="1" noRot="1" noChangeAspect="1"/>
          </p:cNvSpPr>
          <p:nvPr>
            <p:ph type="sldImg" idx="2"/>
          </p:nvPr>
        </p:nvSpPr>
        <p:spPr>
          <a:xfrm>
            <a:off x="781050" y="768350"/>
            <a:ext cx="5541963" cy="3836988"/>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
        <p:cNvGrpSpPr/>
        <p:nvPr/>
      </p:nvGrpSpPr>
      <p:grpSpPr>
        <a:xfrm>
          <a:off x="0" y="0"/>
          <a:ext cx="0" cy="0"/>
          <a:chOff x="0" y="0"/>
          <a:chExt cx="0" cy="0"/>
        </a:xfrm>
      </p:grpSpPr>
      <p:sp>
        <p:nvSpPr>
          <p:cNvPr id="74" name="Google Shape;74;p6:notes"/>
          <p:cNvSpPr txBox="1">
            <a:spLocks noGrp="1"/>
          </p:cNvSpPr>
          <p:nvPr>
            <p:ph type="body" idx="1"/>
          </p:nvPr>
        </p:nvSpPr>
        <p:spPr>
          <a:xfrm>
            <a:off x="710076" y="4861156"/>
            <a:ext cx="5683914" cy="4605821"/>
          </a:xfrm>
          <a:prstGeom prst="rect">
            <a:avLst/>
          </a:prstGeom>
        </p:spPr>
        <p:txBody>
          <a:bodyPr spcFirstLastPara="1" wrap="square" lIns="94775" tIns="47375" rIns="94775" bIns="47375" anchor="t" anchorCtr="0">
            <a:noAutofit/>
          </a:bodyPr>
          <a:lstStyle/>
          <a:p>
            <a:pPr marL="0" lvl="0" indent="0" algn="l" rtl="0">
              <a:spcBef>
                <a:spcPts val="0"/>
              </a:spcBef>
              <a:spcAft>
                <a:spcPts val="0"/>
              </a:spcAft>
              <a:buNone/>
            </a:pPr>
            <a:endParaRPr/>
          </a:p>
        </p:txBody>
      </p:sp>
      <p:sp>
        <p:nvSpPr>
          <p:cNvPr id="75" name="Google Shape;75;p6:notes"/>
          <p:cNvSpPr>
            <a:spLocks noGrp="1" noRot="1" noChangeAspect="1"/>
          </p:cNvSpPr>
          <p:nvPr>
            <p:ph type="sldImg" idx="2"/>
          </p:nvPr>
        </p:nvSpPr>
        <p:spPr>
          <a:xfrm>
            <a:off x="781050" y="768350"/>
            <a:ext cx="5541963" cy="3836988"/>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
        <p:cNvGrpSpPr/>
        <p:nvPr/>
      </p:nvGrpSpPr>
      <p:grpSpPr>
        <a:xfrm>
          <a:off x="0" y="0"/>
          <a:ext cx="0" cy="0"/>
          <a:chOff x="0" y="0"/>
          <a:chExt cx="0" cy="0"/>
        </a:xfrm>
      </p:grpSpPr>
      <p:sp>
        <p:nvSpPr>
          <p:cNvPr id="84" name="Google Shape;84;p7:notes"/>
          <p:cNvSpPr txBox="1">
            <a:spLocks noGrp="1"/>
          </p:cNvSpPr>
          <p:nvPr>
            <p:ph type="body" idx="1"/>
          </p:nvPr>
        </p:nvSpPr>
        <p:spPr>
          <a:xfrm>
            <a:off x="710076" y="4861156"/>
            <a:ext cx="5683914" cy="4605821"/>
          </a:xfrm>
          <a:prstGeom prst="rect">
            <a:avLst/>
          </a:prstGeom>
        </p:spPr>
        <p:txBody>
          <a:bodyPr spcFirstLastPara="1" wrap="square" lIns="94775" tIns="47375" rIns="94775" bIns="47375" anchor="t" anchorCtr="0">
            <a:noAutofit/>
          </a:bodyPr>
          <a:lstStyle/>
          <a:p>
            <a:pPr marL="0" lvl="0" indent="0" algn="l" rtl="0">
              <a:spcBef>
                <a:spcPts val="0"/>
              </a:spcBef>
              <a:spcAft>
                <a:spcPts val="0"/>
              </a:spcAft>
              <a:buNone/>
            </a:pPr>
            <a:endParaRPr/>
          </a:p>
        </p:txBody>
      </p:sp>
      <p:sp>
        <p:nvSpPr>
          <p:cNvPr id="85" name="Google Shape;85;p7:notes"/>
          <p:cNvSpPr>
            <a:spLocks noGrp="1" noRot="1" noChangeAspect="1"/>
          </p:cNvSpPr>
          <p:nvPr>
            <p:ph type="sldImg" idx="2"/>
          </p:nvPr>
        </p:nvSpPr>
        <p:spPr>
          <a:xfrm>
            <a:off x="781050" y="768350"/>
            <a:ext cx="5541963" cy="3836988"/>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0"/>
        <p:cNvGrpSpPr/>
        <p:nvPr/>
      </p:nvGrpSpPr>
      <p:grpSpPr>
        <a:xfrm>
          <a:off x="0" y="0"/>
          <a:ext cx="0" cy="0"/>
          <a:chOff x="0" y="0"/>
          <a:chExt cx="0" cy="0"/>
        </a:xfrm>
      </p:grpSpPr>
      <p:sp>
        <p:nvSpPr>
          <p:cNvPr id="91" name="Google Shape;91;p8:notes"/>
          <p:cNvSpPr txBox="1">
            <a:spLocks noGrp="1"/>
          </p:cNvSpPr>
          <p:nvPr>
            <p:ph type="body" idx="1"/>
          </p:nvPr>
        </p:nvSpPr>
        <p:spPr>
          <a:xfrm>
            <a:off x="710076" y="4861156"/>
            <a:ext cx="5683914" cy="4605821"/>
          </a:xfrm>
          <a:prstGeom prst="rect">
            <a:avLst/>
          </a:prstGeom>
        </p:spPr>
        <p:txBody>
          <a:bodyPr spcFirstLastPara="1" wrap="square" lIns="94775" tIns="47375" rIns="94775" bIns="47375" anchor="t" anchorCtr="0">
            <a:noAutofit/>
          </a:bodyPr>
          <a:lstStyle/>
          <a:p>
            <a:pPr marL="0" lvl="0" indent="0" algn="l" rtl="0">
              <a:spcBef>
                <a:spcPts val="0"/>
              </a:spcBef>
              <a:spcAft>
                <a:spcPts val="0"/>
              </a:spcAft>
              <a:buNone/>
            </a:pPr>
            <a:endParaRPr/>
          </a:p>
        </p:txBody>
      </p:sp>
      <p:sp>
        <p:nvSpPr>
          <p:cNvPr id="92" name="Google Shape;92;p8:notes"/>
          <p:cNvSpPr>
            <a:spLocks noGrp="1" noRot="1" noChangeAspect="1"/>
          </p:cNvSpPr>
          <p:nvPr>
            <p:ph type="sldImg" idx="2"/>
          </p:nvPr>
        </p:nvSpPr>
        <p:spPr>
          <a:xfrm>
            <a:off x="781050" y="768350"/>
            <a:ext cx="5541963" cy="3836988"/>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7"/>
        <p:cNvGrpSpPr/>
        <p:nvPr/>
      </p:nvGrpSpPr>
      <p:grpSpPr>
        <a:xfrm>
          <a:off x="0" y="0"/>
          <a:ext cx="0" cy="0"/>
          <a:chOff x="0" y="0"/>
          <a:chExt cx="0" cy="0"/>
        </a:xfrm>
      </p:grpSpPr>
      <p:sp>
        <p:nvSpPr>
          <p:cNvPr id="98" name="Google Shape;98;p9:notes"/>
          <p:cNvSpPr txBox="1">
            <a:spLocks noGrp="1"/>
          </p:cNvSpPr>
          <p:nvPr>
            <p:ph type="body" idx="1"/>
          </p:nvPr>
        </p:nvSpPr>
        <p:spPr>
          <a:xfrm>
            <a:off x="710076" y="4861156"/>
            <a:ext cx="5683914" cy="4605821"/>
          </a:xfrm>
          <a:prstGeom prst="rect">
            <a:avLst/>
          </a:prstGeom>
        </p:spPr>
        <p:txBody>
          <a:bodyPr spcFirstLastPara="1" wrap="square" lIns="94775" tIns="47375" rIns="94775" bIns="47375" anchor="t" anchorCtr="0">
            <a:noAutofit/>
          </a:bodyPr>
          <a:lstStyle/>
          <a:p>
            <a:pPr marL="0" lvl="0" indent="0" algn="l" rtl="0">
              <a:spcBef>
                <a:spcPts val="0"/>
              </a:spcBef>
              <a:spcAft>
                <a:spcPts val="0"/>
              </a:spcAft>
              <a:buNone/>
            </a:pPr>
            <a:endParaRPr/>
          </a:p>
        </p:txBody>
      </p:sp>
      <p:sp>
        <p:nvSpPr>
          <p:cNvPr id="99" name="Google Shape;99;p9:notes"/>
          <p:cNvSpPr>
            <a:spLocks noGrp="1" noRot="1" noChangeAspect="1"/>
          </p:cNvSpPr>
          <p:nvPr>
            <p:ph type="sldImg" idx="2"/>
          </p:nvPr>
        </p:nvSpPr>
        <p:spPr>
          <a:xfrm>
            <a:off x="781050" y="768350"/>
            <a:ext cx="5541963" cy="3836988"/>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9"/>
        <p:cNvGrpSpPr/>
        <p:nvPr/>
      </p:nvGrpSpPr>
      <p:grpSpPr>
        <a:xfrm>
          <a:off x="0" y="0"/>
          <a:ext cx="0" cy="0"/>
          <a:chOff x="0" y="0"/>
          <a:chExt cx="0" cy="0"/>
        </a:xfrm>
      </p:grpSpPr>
      <p:sp>
        <p:nvSpPr>
          <p:cNvPr id="110" name="Google Shape;110;p11:notes"/>
          <p:cNvSpPr txBox="1">
            <a:spLocks noGrp="1"/>
          </p:cNvSpPr>
          <p:nvPr>
            <p:ph type="body" idx="1"/>
          </p:nvPr>
        </p:nvSpPr>
        <p:spPr>
          <a:xfrm>
            <a:off x="710076" y="4861156"/>
            <a:ext cx="5683914" cy="4605821"/>
          </a:xfrm>
          <a:prstGeom prst="rect">
            <a:avLst/>
          </a:prstGeom>
        </p:spPr>
        <p:txBody>
          <a:bodyPr spcFirstLastPara="1" wrap="square" lIns="94775" tIns="47375" rIns="94775" bIns="47375" anchor="t" anchorCtr="0">
            <a:noAutofit/>
          </a:bodyPr>
          <a:lstStyle/>
          <a:p>
            <a:pPr marL="0" lvl="0" indent="0" algn="l" rtl="0">
              <a:spcBef>
                <a:spcPts val="0"/>
              </a:spcBef>
              <a:spcAft>
                <a:spcPts val="0"/>
              </a:spcAft>
              <a:buNone/>
            </a:pPr>
            <a:endParaRPr/>
          </a:p>
        </p:txBody>
      </p:sp>
      <p:sp>
        <p:nvSpPr>
          <p:cNvPr id="111" name="Google Shape;111;p11:notes"/>
          <p:cNvSpPr>
            <a:spLocks noGrp="1" noRot="1" noChangeAspect="1"/>
          </p:cNvSpPr>
          <p:nvPr>
            <p:ph type="sldImg" idx="2"/>
          </p:nvPr>
        </p:nvSpPr>
        <p:spPr>
          <a:xfrm>
            <a:off x="781050" y="768350"/>
            <a:ext cx="5541963" cy="3836988"/>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9"/>
        <p:cNvGrpSpPr/>
        <p:nvPr/>
      </p:nvGrpSpPr>
      <p:grpSpPr>
        <a:xfrm>
          <a:off x="0" y="0"/>
          <a:ext cx="0" cy="0"/>
          <a:chOff x="0" y="0"/>
          <a:chExt cx="0" cy="0"/>
        </a:xfrm>
      </p:grpSpPr>
      <p:sp>
        <p:nvSpPr>
          <p:cNvPr id="110" name="Google Shape;110;p11:notes"/>
          <p:cNvSpPr txBox="1">
            <a:spLocks noGrp="1"/>
          </p:cNvSpPr>
          <p:nvPr>
            <p:ph type="body" idx="1"/>
          </p:nvPr>
        </p:nvSpPr>
        <p:spPr>
          <a:xfrm>
            <a:off x="710076" y="4861156"/>
            <a:ext cx="5683914" cy="4605821"/>
          </a:xfrm>
          <a:prstGeom prst="rect">
            <a:avLst/>
          </a:prstGeom>
        </p:spPr>
        <p:txBody>
          <a:bodyPr spcFirstLastPara="1" wrap="square" lIns="94775" tIns="47375" rIns="94775" bIns="47375" anchor="t" anchorCtr="0">
            <a:noAutofit/>
          </a:bodyPr>
          <a:lstStyle/>
          <a:p>
            <a:pPr marL="0" lvl="0" indent="0" algn="l" rtl="0">
              <a:spcBef>
                <a:spcPts val="0"/>
              </a:spcBef>
              <a:spcAft>
                <a:spcPts val="0"/>
              </a:spcAft>
              <a:buNone/>
            </a:pPr>
            <a:endParaRPr/>
          </a:p>
        </p:txBody>
      </p:sp>
      <p:sp>
        <p:nvSpPr>
          <p:cNvPr id="111" name="Google Shape;111;p11:notes"/>
          <p:cNvSpPr>
            <a:spLocks noGrp="1" noRot="1" noChangeAspect="1"/>
          </p:cNvSpPr>
          <p:nvPr>
            <p:ph type="sldImg" idx="2"/>
          </p:nvPr>
        </p:nvSpPr>
        <p:spPr>
          <a:xfrm>
            <a:off x="781050" y="768350"/>
            <a:ext cx="5541963" cy="3836988"/>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60843696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
        <p:cNvGrpSpPr/>
        <p:nvPr/>
      </p:nvGrpSpPr>
      <p:grpSpPr>
        <a:xfrm>
          <a:off x="0" y="0"/>
          <a:ext cx="0" cy="0"/>
          <a:chOff x="0" y="0"/>
          <a:chExt cx="0" cy="0"/>
        </a:xfrm>
      </p:grpSpPr>
      <p:sp>
        <p:nvSpPr>
          <p:cNvPr id="35" name="Google Shape;35;p1:notes"/>
          <p:cNvSpPr txBox="1">
            <a:spLocks noGrp="1"/>
          </p:cNvSpPr>
          <p:nvPr>
            <p:ph type="body" idx="1"/>
          </p:nvPr>
        </p:nvSpPr>
        <p:spPr>
          <a:xfrm>
            <a:off x="710076" y="4861156"/>
            <a:ext cx="5683914" cy="4605821"/>
          </a:xfrm>
          <a:prstGeom prst="rect">
            <a:avLst/>
          </a:prstGeom>
        </p:spPr>
        <p:txBody>
          <a:bodyPr spcFirstLastPara="1" wrap="square" lIns="94775" tIns="47375" rIns="94775" bIns="47375" anchor="t" anchorCtr="0">
            <a:noAutofit/>
          </a:bodyPr>
          <a:lstStyle/>
          <a:p>
            <a:pPr marL="0" lvl="0" indent="0" algn="l" rtl="0">
              <a:spcBef>
                <a:spcPts val="0"/>
              </a:spcBef>
              <a:spcAft>
                <a:spcPts val="0"/>
              </a:spcAft>
              <a:buNone/>
            </a:pPr>
            <a:endParaRPr/>
          </a:p>
        </p:txBody>
      </p:sp>
      <p:sp>
        <p:nvSpPr>
          <p:cNvPr id="36" name="Google Shape;36;p1:notes"/>
          <p:cNvSpPr>
            <a:spLocks noGrp="1" noRot="1" noChangeAspect="1"/>
          </p:cNvSpPr>
          <p:nvPr>
            <p:ph type="sldImg" idx="2"/>
          </p:nvPr>
        </p:nvSpPr>
        <p:spPr>
          <a:xfrm>
            <a:off x="781050" y="768350"/>
            <a:ext cx="5541963" cy="3836988"/>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
        <p:cNvGrpSpPr/>
        <p:nvPr/>
      </p:nvGrpSpPr>
      <p:grpSpPr>
        <a:xfrm>
          <a:off x="0" y="0"/>
          <a:ext cx="0" cy="0"/>
          <a:chOff x="0" y="0"/>
          <a:chExt cx="0" cy="0"/>
        </a:xfrm>
      </p:grpSpPr>
      <p:sp>
        <p:nvSpPr>
          <p:cNvPr id="42" name="Google Shape;42;p2:notes"/>
          <p:cNvSpPr txBox="1">
            <a:spLocks noGrp="1"/>
          </p:cNvSpPr>
          <p:nvPr>
            <p:ph type="body" idx="1"/>
          </p:nvPr>
        </p:nvSpPr>
        <p:spPr>
          <a:xfrm>
            <a:off x="710076" y="4861156"/>
            <a:ext cx="5683914" cy="4605821"/>
          </a:xfrm>
          <a:prstGeom prst="rect">
            <a:avLst/>
          </a:prstGeom>
        </p:spPr>
        <p:txBody>
          <a:bodyPr spcFirstLastPara="1" wrap="square" lIns="94775" tIns="47375" rIns="94775" bIns="47375" anchor="t" anchorCtr="0">
            <a:noAutofit/>
          </a:bodyPr>
          <a:lstStyle/>
          <a:p>
            <a:pPr marL="0" lvl="0" indent="0" algn="l" rtl="0">
              <a:spcBef>
                <a:spcPts val="0"/>
              </a:spcBef>
              <a:spcAft>
                <a:spcPts val="0"/>
              </a:spcAft>
              <a:buNone/>
            </a:pPr>
            <a:endParaRPr/>
          </a:p>
        </p:txBody>
      </p:sp>
      <p:sp>
        <p:nvSpPr>
          <p:cNvPr id="43" name="Google Shape;43;p2:notes"/>
          <p:cNvSpPr>
            <a:spLocks noGrp="1" noRot="1" noChangeAspect="1"/>
          </p:cNvSpPr>
          <p:nvPr>
            <p:ph type="sldImg" idx="2"/>
          </p:nvPr>
        </p:nvSpPr>
        <p:spPr>
          <a:xfrm>
            <a:off x="781050" y="768350"/>
            <a:ext cx="5541963" cy="3836988"/>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
        <p:cNvGrpSpPr/>
        <p:nvPr/>
      </p:nvGrpSpPr>
      <p:grpSpPr>
        <a:xfrm>
          <a:off x="0" y="0"/>
          <a:ext cx="0" cy="0"/>
          <a:chOff x="0" y="0"/>
          <a:chExt cx="0" cy="0"/>
        </a:xfrm>
      </p:grpSpPr>
      <p:sp>
        <p:nvSpPr>
          <p:cNvPr id="49" name="Google Shape;49;p3:notes"/>
          <p:cNvSpPr txBox="1">
            <a:spLocks noGrp="1"/>
          </p:cNvSpPr>
          <p:nvPr>
            <p:ph type="body" idx="1"/>
          </p:nvPr>
        </p:nvSpPr>
        <p:spPr>
          <a:xfrm>
            <a:off x="710076" y="4861156"/>
            <a:ext cx="5683914" cy="4605821"/>
          </a:xfrm>
          <a:prstGeom prst="rect">
            <a:avLst/>
          </a:prstGeom>
        </p:spPr>
        <p:txBody>
          <a:bodyPr spcFirstLastPara="1" wrap="square" lIns="94775" tIns="47375" rIns="94775" bIns="47375" anchor="t" anchorCtr="0">
            <a:noAutofit/>
          </a:bodyPr>
          <a:lstStyle/>
          <a:p>
            <a:pPr marL="0" lvl="0" indent="0" algn="l" rtl="0">
              <a:spcBef>
                <a:spcPts val="0"/>
              </a:spcBef>
              <a:spcAft>
                <a:spcPts val="0"/>
              </a:spcAft>
              <a:buNone/>
            </a:pPr>
            <a:endParaRPr/>
          </a:p>
        </p:txBody>
      </p:sp>
      <p:sp>
        <p:nvSpPr>
          <p:cNvPr id="50" name="Google Shape;50;p3:notes"/>
          <p:cNvSpPr>
            <a:spLocks noGrp="1" noRot="1" noChangeAspect="1"/>
          </p:cNvSpPr>
          <p:nvPr>
            <p:ph type="sldImg" idx="2"/>
          </p:nvPr>
        </p:nvSpPr>
        <p:spPr>
          <a:xfrm>
            <a:off x="781050" y="768350"/>
            <a:ext cx="5541963" cy="3836988"/>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5"/>
        <p:cNvGrpSpPr/>
        <p:nvPr/>
      </p:nvGrpSpPr>
      <p:grpSpPr>
        <a:xfrm>
          <a:off x="0" y="0"/>
          <a:ext cx="0" cy="0"/>
          <a:chOff x="0" y="0"/>
          <a:chExt cx="0" cy="0"/>
        </a:xfrm>
      </p:grpSpPr>
      <p:sp>
        <p:nvSpPr>
          <p:cNvPr id="56" name="Google Shape;56;p4:notes"/>
          <p:cNvSpPr txBox="1">
            <a:spLocks noGrp="1"/>
          </p:cNvSpPr>
          <p:nvPr>
            <p:ph type="body" idx="1"/>
          </p:nvPr>
        </p:nvSpPr>
        <p:spPr>
          <a:xfrm>
            <a:off x="710076" y="4861156"/>
            <a:ext cx="5683914" cy="4605821"/>
          </a:xfrm>
          <a:prstGeom prst="rect">
            <a:avLst/>
          </a:prstGeom>
        </p:spPr>
        <p:txBody>
          <a:bodyPr spcFirstLastPara="1" wrap="square" lIns="94775" tIns="47375" rIns="94775" bIns="47375" anchor="t" anchorCtr="0">
            <a:noAutofit/>
          </a:bodyPr>
          <a:lstStyle/>
          <a:p>
            <a:pPr marL="0" lvl="0" indent="0" algn="l" rtl="0">
              <a:spcBef>
                <a:spcPts val="0"/>
              </a:spcBef>
              <a:spcAft>
                <a:spcPts val="0"/>
              </a:spcAft>
              <a:buNone/>
            </a:pPr>
            <a:endParaRPr/>
          </a:p>
        </p:txBody>
      </p:sp>
      <p:sp>
        <p:nvSpPr>
          <p:cNvPr id="57" name="Google Shape;57;p4:notes"/>
          <p:cNvSpPr>
            <a:spLocks noGrp="1" noRot="1" noChangeAspect="1"/>
          </p:cNvSpPr>
          <p:nvPr>
            <p:ph type="sldImg" idx="2"/>
          </p:nvPr>
        </p:nvSpPr>
        <p:spPr>
          <a:xfrm>
            <a:off x="781050" y="768350"/>
            <a:ext cx="5541963" cy="3836988"/>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4"/>
        <p:cNvGrpSpPr/>
        <p:nvPr/>
      </p:nvGrpSpPr>
      <p:grpSpPr>
        <a:xfrm>
          <a:off x="0" y="0"/>
          <a:ext cx="0" cy="0"/>
          <a:chOff x="0" y="0"/>
          <a:chExt cx="0" cy="0"/>
        </a:xfrm>
      </p:grpSpPr>
      <p:sp>
        <p:nvSpPr>
          <p:cNvPr id="65" name="Google Shape;65;p5:notes"/>
          <p:cNvSpPr txBox="1">
            <a:spLocks noGrp="1"/>
          </p:cNvSpPr>
          <p:nvPr>
            <p:ph type="body" idx="1"/>
          </p:nvPr>
        </p:nvSpPr>
        <p:spPr>
          <a:xfrm>
            <a:off x="710076" y="4861156"/>
            <a:ext cx="5683914" cy="4605821"/>
          </a:xfrm>
          <a:prstGeom prst="rect">
            <a:avLst/>
          </a:prstGeom>
        </p:spPr>
        <p:txBody>
          <a:bodyPr spcFirstLastPara="1" wrap="square" lIns="94775" tIns="47375" rIns="94775" bIns="47375" anchor="t" anchorCtr="0">
            <a:noAutofit/>
          </a:bodyPr>
          <a:lstStyle/>
          <a:p>
            <a:pPr marL="0" lvl="0" indent="0" algn="l" rtl="0">
              <a:spcBef>
                <a:spcPts val="0"/>
              </a:spcBef>
              <a:spcAft>
                <a:spcPts val="0"/>
              </a:spcAft>
              <a:buNone/>
            </a:pPr>
            <a:endParaRPr/>
          </a:p>
        </p:txBody>
      </p:sp>
      <p:sp>
        <p:nvSpPr>
          <p:cNvPr id="66" name="Google Shape;66;p5:notes"/>
          <p:cNvSpPr>
            <a:spLocks noGrp="1" noRot="1" noChangeAspect="1"/>
          </p:cNvSpPr>
          <p:nvPr>
            <p:ph type="sldImg" idx="2"/>
          </p:nvPr>
        </p:nvSpPr>
        <p:spPr>
          <a:xfrm>
            <a:off x="781050" y="768350"/>
            <a:ext cx="5541963" cy="3836988"/>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
        <p:cNvGrpSpPr/>
        <p:nvPr/>
      </p:nvGrpSpPr>
      <p:grpSpPr>
        <a:xfrm>
          <a:off x="0" y="0"/>
          <a:ext cx="0" cy="0"/>
          <a:chOff x="0" y="0"/>
          <a:chExt cx="0" cy="0"/>
        </a:xfrm>
      </p:grpSpPr>
      <p:sp>
        <p:nvSpPr>
          <p:cNvPr id="74" name="Google Shape;74;p6:notes"/>
          <p:cNvSpPr txBox="1">
            <a:spLocks noGrp="1"/>
          </p:cNvSpPr>
          <p:nvPr>
            <p:ph type="body" idx="1"/>
          </p:nvPr>
        </p:nvSpPr>
        <p:spPr>
          <a:xfrm>
            <a:off x="710076" y="4861156"/>
            <a:ext cx="5683914" cy="4605821"/>
          </a:xfrm>
          <a:prstGeom prst="rect">
            <a:avLst/>
          </a:prstGeom>
        </p:spPr>
        <p:txBody>
          <a:bodyPr spcFirstLastPara="1" wrap="square" lIns="94775" tIns="47375" rIns="94775" bIns="47375" anchor="t" anchorCtr="0">
            <a:noAutofit/>
          </a:bodyPr>
          <a:lstStyle/>
          <a:p>
            <a:pPr marL="0" lvl="0" indent="0" algn="l" rtl="0">
              <a:spcBef>
                <a:spcPts val="0"/>
              </a:spcBef>
              <a:spcAft>
                <a:spcPts val="0"/>
              </a:spcAft>
              <a:buNone/>
            </a:pPr>
            <a:endParaRPr/>
          </a:p>
        </p:txBody>
      </p:sp>
      <p:sp>
        <p:nvSpPr>
          <p:cNvPr id="75" name="Google Shape;75;p6:notes"/>
          <p:cNvSpPr>
            <a:spLocks noGrp="1" noRot="1" noChangeAspect="1"/>
          </p:cNvSpPr>
          <p:nvPr>
            <p:ph type="sldImg" idx="2"/>
          </p:nvPr>
        </p:nvSpPr>
        <p:spPr>
          <a:xfrm>
            <a:off x="781050" y="768350"/>
            <a:ext cx="5541963" cy="3836988"/>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
        <p:cNvGrpSpPr/>
        <p:nvPr/>
      </p:nvGrpSpPr>
      <p:grpSpPr>
        <a:xfrm>
          <a:off x="0" y="0"/>
          <a:ext cx="0" cy="0"/>
          <a:chOff x="0" y="0"/>
          <a:chExt cx="0" cy="0"/>
        </a:xfrm>
      </p:grpSpPr>
      <p:sp>
        <p:nvSpPr>
          <p:cNvPr id="84" name="Google Shape;84;p7:notes"/>
          <p:cNvSpPr txBox="1">
            <a:spLocks noGrp="1"/>
          </p:cNvSpPr>
          <p:nvPr>
            <p:ph type="body" idx="1"/>
          </p:nvPr>
        </p:nvSpPr>
        <p:spPr>
          <a:xfrm>
            <a:off x="710076" y="4861156"/>
            <a:ext cx="5683914" cy="4605821"/>
          </a:xfrm>
          <a:prstGeom prst="rect">
            <a:avLst/>
          </a:prstGeom>
        </p:spPr>
        <p:txBody>
          <a:bodyPr spcFirstLastPara="1" wrap="square" lIns="94775" tIns="47375" rIns="94775" bIns="47375" anchor="t" anchorCtr="0">
            <a:noAutofit/>
          </a:bodyPr>
          <a:lstStyle/>
          <a:p>
            <a:pPr marL="0" lvl="0" indent="0" algn="l" rtl="0">
              <a:spcBef>
                <a:spcPts val="0"/>
              </a:spcBef>
              <a:spcAft>
                <a:spcPts val="0"/>
              </a:spcAft>
              <a:buNone/>
            </a:pPr>
            <a:endParaRPr/>
          </a:p>
        </p:txBody>
      </p:sp>
      <p:sp>
        <p:nvSpPr>
          <p:cNvPr id="85" name="Google Shape;85;p7:notes"/>
          <p:cNvSpPr>
            <a:spLocks noGrp="1" noRot="1" noChangeAspect="1"/>
          </p:cNvSpPr>
          <p:nvPr>
            <p:ph type="sldImg" idx="2"/>
          </p:nvPr>
        </p:nvSpPr>
        <p:spPr>
          <a:xfrm>
            <a:off x="781050" y="768350"/>
            <a:ext cx="5541963" cy="3836988"/>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0"/>
        <p:cNvGrpSpPr/>
        <p:nvPr/>
      </p:nvGrpSpPr>
      <p:grpSpPr>
        <a:xfrm>
          <a:off x="0" y="0"/>
          <a:ext cx="0" cy="0"/>
          <a:chOff x="0" y="0"/>
          <a:chExt cx="0" cy="0"/>
        </a:xfrm>
      </p:grpSpPr>
      <p:sp>
        <p:nvSpPr>
          <p:cNvPr id="91" name="Google Shape;91;p8:notes"/>
          <p:cNvSpPr txBox="1">
            <a:spLocks noGrp="1"/>
          </p:cNvSpPr>
          <p:nvPr>
            <p:ph type="body" idx="1"/>
          </p:nvPr>
        </p:nvSpPr>
        <p:spPr>
          <a:xfrm>
            <a:off x="710076" y="4861156"/>
            <a:ext cx="5683914" cy="4605821"/>
          </a:xfrm>
          <a:prstGeom prst="rect">
            <a:avLst/>
          </a:prstGeom>
        </p:spPr>
        <p:txBody>
          <a:bodyPr spcFirstLastPara="1" wrap="square" lIns="94775" tIns="47375" rIns="94775" bIns="47375" anchor="t" anchorCtr="0">
            <a:noAutofit/>
          </a:bodyPr>
          <a:lstStyle/>
          <a:p>
            <a:pPr marL="0" lvl="0" indent="0" algn="l" rtl="0">
              <a:spcBef>
                <a:spcPts val="0"/>
              </a:spcBef>
              <a:spcAft>
                <a:spcPts val="0"/>
              </a:spcAft>
              <a:buNone/>
            </a:pPr>
            <a:endParaRPr/>
          </a:p>
        </p:txBody>
      </p:sp>
      <p:sp>
        <p:nvSpPr>
          <p:cNvPr id="92" name="Google Shape;92;p8:notes"/>
          <p:cNvSpPr>
            <a:spLocks noGrp="1" noRot="1" noChangeAspect="1"/>
          </p:cNvSpPr>
          <p:nvPr>
            <p:ph type="sldImg" idx="2"/>
          </p:nvPr>
        </p:nvSpPr>
        <p:spPr>
          <a:xfrm>
            <a:off x="781050" y="768350"/>
            <a:ext cx="5541963" cy="3836988"/>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7"/>
        <p:cNvGrpSpPr/>
        <p:nvPr/>
      </p:nvGrpSpPr>
      <p:grpSpPr>
        <a:xfrm>
          <a:off x="0" y="0"/>
          <a:ext cx="0" cy="0"/>
          <a:chOff x="0" y="0"/>
          <a:chExt cx="0" cy="0"/>
        </a:xfrm>
      </p:grpSpPr>
      <p:sp>
        <p:nvSpPr>
          <p:cNvPr id="98" name="Google Shape;98;p9:notes"/>
          <p:cNvSpPr txBox="1">
            <a:spLocks noGrp="1"/>
          </p:cNvSpPr>
          <p:nvPr>
            <p:ph type="body" idx="1"/>
          </p:nvPr>
        </p:nvSpPr>
        <p:spPr>
          <a:xfrm>
            <a:off x="710076" y="4861156"/>
            <a:ext cx="5683914" cy="4605821"/>
          </a:xfrm>
          <a:prstGeom prst="rect">
            <a:avLst/>
          </a:prstGeom>
        </p:spPr>
        <p:txBody>
          <a:bodyPr spcFirstLastPara="1" wrap="square" lIns="94775" tIns="47375" rIns="94775" bIns="47375" anchor="t" anchorCtr="0">
            <a:noAutofit/>
          </a:bodyPr>
          <a:lstStyle/>
          <a:p>
            <a:pPr marL="0" lvl="0" indent="0" algn="l" rtl="0">
              <a:spcBef>
                <a:spcPts val="0"/>
              </a:spcBef>
              <a:spcAft>
                <a:spcPts val="0"/>
              </a:spcAft>
              <a:buNone/>
            </a:pPr>
            <a:endParaRPr/>
          </a:p>
        </p:txBody>
      </p:sp>
      <p:sp>
        <p:nvSpPr>
          <p:cNvPr id="99" name="Google Shape;99;p9:notes"/>
          <p:cNvSpPr>
            <a:spLocks noGrp="1" noRot="1" noChangeAspect="1"/>
          </p:cNvSpPr>
          <p:nvPr>
            <p:ph type="sldImg" idx="2"/>
          </p:nvPr>
        </p:nvSpPr>
        <p:spPr>
          <a:xfrm>
            <a:off x="781050" y="768350"/>
            <a:ext cx="5541963" cy="3836988"/>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3"/>
        <p:cNvGrpSpPr/>
        <p:nvPr/>
      </p:nvGrpSpPr>
      <p:grpSpPr>
        <a:xfrm>
          <a:off x="0" y="0"/>
          <a:ext cx="0" cy="0"/>
          <a:chOff x="0" y="0"/>
          <a:chExt cx="0" cy="0"/>
        </a:xfrm>
      </p:grpSpPr>
      <p:sp>
        <p:nvSpPr>
          <p:cNvPr id="104" name="Google Shape;104;p10:notes"/>
          <p:cNvSpPr txBox="1">
            <a:spLocks noGrp="1"/>
          </p:cNvSpPr>
          <p:nvPr>
            <p:ph type="body" idx="1"/>
          </p:nvPr>
        </p:nvSpPr>
        <p:spPr>
          <a:xfrm>
            <a:off x="710076" y="4861156"/>
            <a:ext cx="5683914" cy="4605821"/>
          </a:xfrm>
          <a:prstGeom prst="rect">
            <a:avLst/>
          </a:prstGeom>
        </p:spPr>
        <p:txBody>
          <a:bodyPr spcFirstLastPara="1" wrap="square" lIns="94775" tIns="47375" rIns="94775" bIns="47375" anchor="t" anchorCtr="0">
            <a:noAutofit/>
          </a:bodyPr>
          <a:lstStyle/>
          <a:p>
            <a:pPr marL="0" lvl="0" indent="0" algn="l" rtl="0">
              <a:spcBef>
                <a:spcPts val="0"/>
              </a:spcBef>
              <a:spcAft>
                <a:spcPts val="0"/>
              </a:spcAft>
              <a:buNone/>
            </a:pPr>
            <a:endParaRPr/>
          </a:p>
        </p:txBody>
      </p:sp>
      <p:sp>
        <p:nvSpPr>
          <p:cNvPr id="105" name="Google Shape;105;p10:notes"/>
          <p:cNvSpPr>
            <a:spLocks noGrp="1" noRot="1" noChangeAspect="1"/>
          </p:cNvSpPr>
          <p:nvPr>
            <p:ph type="sldImg" idx="2"/>
          </p:nvPr>
        </p:nvSpPr>
        <p:spPr>
          <a:xfrm>
            <a:off x="781050" y="768350"/>
            <a:ext cx="5541963" cy="3836988"/>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9"/>
        <p:cNvGrpSpPr/>
        <p:nvPr/>
      </p:nvGrpSpPr>
      <p:grpSpPr>
        <a:xfrm>
          <a:off x="0" y="0"/>
          <a:ext cx="0" cy="0"/>
          <a:chOff x="0" y="0"/>
          <a:chExt cx="0" cy="0"/>
        </a:xfrm>
      </p:grpSpPr>
      <p:sp>
        <p:nvSpPr>
          <p:cNvPr id="110" name="Google Shape;110;p11:notes"/>
          <p:cNvSpPr txBox="1">
            <a:spLocks noGrp="1"/>
          </p:cNvSpPr>
          <p:nvPr>
            <p:ph type="body" idx="1"/>
          </p:nvPr>
        </p:nvSpPr>
        <p:spPr>
          <a:xfrm>
            <a:off x="710076" y="4861156"/>
            <a:ext cx="5683914" cy="4605821"/>
          </a:xfrm>
          <a:prstGeom prst="rect">
            <a:avLst/>
          </a:prstGeom>
        </p:spPr>
        <p:txBody>
          <a:bodyPr spcFirstLastPara="1" wrap="square" lIns="94775" tIns="47375" rIns="94775" bIns="47375" anchor="t" anchorCtr="0">
            <a:noAutofit/>
          </a:bodyPr>
          <a:lstStyle/>
          <a:p>
            <a:pPr marL="0" lvl="0" indent="0" algn="l" rtl="0">
              <a:spcBef>
                <a:spcPts val="0"/>
              </a:spcBef>
              <a:spcAft>
                <a:spcPts val="0"/>
              </a:spcAft>
              <a:buNone/>
            </a:pPr>
            <a:endParaRPr/>
          </a:p>
        </p:txBody>
      </p:sp>
      <p:sp>
        <p:nvSpPr>
          <p:cNvPr id="111" name="Google Shape;111;p11:notes"/>
          <p:cNvSpPr>
            <a:spLocks noGrp="1" noRot="1" noChangeAspect="1"/>
          </p:cNvSpPr>
          <p:nvPr>
            <p:ph type="sldImg" idx="2"/>
          </p:nvPr>
        </p:nvSpPr>
        <p:spPr>
          <a:xfrm>
            <a:off x="781050" y="768350"/>
            <a:ext cx="5541963" cy="3836988"/>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8"/>
        <p:cNvGrpSpPr/>
        <p:nvPr/>
      </p:nvGrpSpPr>
      <p:grpSpPr>
        <a:xfrm>
          <a:off x="0" y="0"/>
          <a:ext cx="0" cy="0"/>
          <a:chOff x="0" y="0"/>
          <a:chExt cx="0" cy="0"/>
        </a:xfrm>
      </p:grpSpPr>
      <p:sp>
        <p:nvSpPr>
          <p:cNvPr id="119" name="Google Shape;119;p12:notes"/>
          <p:cNvSpPr txBox="1">
            <a:spLocks noGrp="1"/>
          </p:cNvSpPr>
          <p:nvPr>
            <p:ph type="body" idx="1"/>
          </p:nvPr>
        </p:nvSpPr>
        <p:spPr>
          <a:xfrm>
            <a:off x="710076" y="4861156"/>
            <a:ext cx="5683914" cy="4605821"/>
          </a:xfrm>
          <a:prstGeom prst="rect">
            <a:avLst/>
          </a:prstGeom>
        </p:spPr>
        <p:txBody>
          <a:bodyPr spcFirstLastPara="1" wrap="square" lIns="94775" tIns="47375" rIns="94775" bIns="47375" anchor="t" anchorCtr="0">
            <a:noAutofit/>
          </a:bodyPr>
          <a:lstStyle/>
          <a:p>
            <a:pPr marL="0" lvl="0" indent="0" algn="l" rtl="0">
              <a:spcBef>
                <a:spcPts val="0"/>
              </a:spcBef>
              <a:spcAft>
                <a:spcPts val="0"/>
              </a:spcAft>
              <a:buNone/>
            </a:pPr>
            <a:endParaRPr/>
          </a:p>
        </p:txBody>
      </p:sp>
      <p:sp>
        <p:nvSpPr>
          <p:cNvPr id="120" name="Google Shape;120;p12:notes"/>
          <p:cNvSpPr>
            <a:spLocks noGrp="1" noRot="1" noChangeAspect="1"/>
          </p:cNvSpPr>
          <p:nvPr>
            <p:ph type="sldImg" idx="2"/>
          </p:nvPr>
        </p:nvSpPr>
        <p:spPr>
          <a:xfrm>
            <a:off x="781050" y="768350"/>
            <a:ext cx="5541963" cy="3836988"/>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4"/>
        <p:cNvGrpSpPr/>
        <p:nvPr/>
      </p:nvGrpSpPr>
      <p:grpSpPr>
        <a:xfrm>
          <a:off x="0" y="0"/>
          <a:ext cx="0" cy="0"/>
          <a:chOff x="0" y="0"/>
          <a:chExt cx="0" cy="0"/>
        </a:xfrm>
      </p:grpSpPr>
      <p:sp>
        <p:nvSpPr>
          <p:cNvPr id="125" name="Google Shape;125;p13:notes"/>
          <p:cNvSpPr txBox="1">
            <a:spLocks noGrp="1"/>
          </p:cNvSpPr>
          <p:nvPr>
            <p:ph type="body" idx="1"/>
          </p:nvPr>
        </p:nvSpPr>
        <p:spPr>
          <a:xfrm>
            <a:off x="710076" y="4861156"/>
            <a:ext cx="5683914" cy="4605821"/>
          </a:xfrm>
          <a:prstGeom prst="rect">
            <a:avLst/>
          </a:prstGeom>
        </p:spPr>
        <p:txBody>
          <a:bodyPr spcFirstLastPara="1" wrap="square" lIns="94775" tIns="47375" rIns="94775" bIns="47375" anchor="t" anchorCtr="0">
            <a:noAutofit/>
          </a:bodyPr>
          <a:lstStyle/>
          <a:p>
            <a:pPr marL="0" lvl="0" indent="0" algn="l" rtl="0">
              <a:spcBef>
                <a:spcPts val="0"/>
              </a:spcBef>
              <a:spcAft>
                <a:spcPts val="0"/>
              </a:spcAft>
              <a:buNone/>
            </a:pPr>
            <a:endParaRPr/>
          </a:p>
        </p:txBody>
      </p:sp>
      <p:sp>
        <p:nvSpPr>
          <p:cNvPr id="126" name="Google Shape;126;p13:notes"/>
          <p:cNvSpPr>
            <a:spLocks noGrp="1" noRot="1" noChangeAspect="1"/>
          </p:cNvSpPr>
          <p:nvPr>
            <p:ph type="sldImg" idx="2"/>
          </p:nvPr>
        </p:nvSpPr>
        <p:spPr>
          <a:xfrm>
            <a:off x="781050" y="768350"/>
            <a:ext cx="5541963" cy="3836988"/>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0"/>
        <p:cNvGrpSpPr/>
        <p:nvPr/>
      </p:nvGrpSpPr>
      <p:grpSpPr>
        <a:xfrm>
          <a:off x="0" y="0"/>
          <a:ext cx="0" cy="0"/>
          <a:chOff x="0" y="0"/>
          <a:chExt cx="0" cy="0"/>
        </a:xfrm>
      </p:grpSpPr>
      <p:sp>
        <p:nvSpPr>
          <p:cNvPr id="131" name="Google Shape;131;p14:notes"/>
          <p:cNvSpPr txBox="1">
            <a:spLocks noGrp="1"/>
          </p:cNvSpPr>
          <p:nvPr>
            <p:ph type="body" idx="1"/>
          </p:nvPr>
        </p:nvSpPr>
        <p:spPr>
          <a:xfrm>
            <a:off x="710076" y="4861156"/>
            <a:ext cx="5683914" cy="4605821"/>
          </a:xfrm>
          <a:prstGeom prst="rect">
            <a:avLst/>
          </a:prstGeom>
        </p:spPr>
        <p:txBody>
          <a:bodyPr spcFirstLastPara="1" wrap="square" lIns="94775" tIns="47375" rIns="94775" bIns="47375" anchor="t" anchorCtr="0">
            <a:noAutofit/>
          </a:bodyPr>
          <a:lstStyle/>
          <a:p>
            <a:pPr marL="0" lvl="0" indent="0" algn="l" rtl="0">
              <a:spcBef>
                <a:spcPts val="0"/>
              </a:spcBef>
              <a:spcAft>
                <a:spcPts val="0"/>
              </a:spcAft>
              <a:buNone/>
            </a:pPr>
            <a:endParaRPr/>
          </a:p>
        </p:txBody>
      </p:sp>
      <p:sp>
        <p:nvSpPr>
          <p:cNvPr id="132" name="Google Shape;132;p14:notes"/>
          <p:cNvSpPr>
            <a:spLocks noGrp="1" noRot="1" noChangeAspect="1"/>
          </p:cNvSpPr>
          <p:nvPr>
            <p:ph type="sldImg" idx="2"/>
          </p:nvPr>
        </p:nvSpPr>
        <p:spPr>
          <a:xfrm>
            <a:off x="781050" y="768350"/>
            <a:ext cx="5541963" cy="3836988"/>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matchingName="2_Title Slide">
  <p:cSld name="2_Title Slide">
    <p:spTree>
      <p:nvGrpSpPr>
        <p:cNvPr id="1" name="Shape 17"/>
        <p:cNvGrpSpPr/>
        <p:nvPr/>
      </p:nvGrpSpPr>
      <p:grpSpPr>
        <a:xfrm>
          <a:off x="0" y="0"/>
          <a:ext cx="0" cy="0"/>
          <a:chOff x="0" y="0"/>
          <a:chExt cx="0" cy="0"/>
        </a:xfrm>
      </p:grpSpPr>
      <p:sp>
        <p:nvSpPr>
          <p:cNvPr id="18" name="Google Shape;18;p16"/>
          <p:cNvSpPr/>
          <p:nvPr/>
        </p:nvSpPr>
        <p:spPr>
          <a:xfrm>
            <a:off x="194339" y="5516563"/>
            <a:ext cx="9517327" cy="1225550"/>
          </a:xfrm>
          <a:prstGeom prst="rect">
            <a:avLst/>
          </a:prstGeom>
          <a:solidFill>
            <a:schemeClr val="lt1"/>
          </a:solidFill>
          <a:ln w="25400" cap="flat" cmpd="sng">
            <a:solidFill>
              <a:schemeClr val="lt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FFFFFF"/>
              </a:solidFill>
              <a:latin typeface="Calibri"/>
              <a:ea typeface="Calibri"/>
              <a:cs typeface="Calibri"/>
              <a:sym typeface="Calibri"/>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matchingName="Title Only" type="titleOnly">
  <p:cSld name="TITLE_ONLY">
    <p:spTree>
      <p:nvGrpSpPr>
        <p:cNvPr id="1" name="Shape 19"/>
        <p:cNvGrpSpPr/>
        <p:nvPr/>
      </p:nvGrpSpPr>
      <p:grpSpPr>
        <a:xfrm>
          <a:off x="0" y="0"/>
          <a:ext cx="0" cy="0"/>
          <a:chOff x="0" y="0"/>
          <a:chExt cx="0" cy="0"/>
        </a:xfrm>
      </p:grpSpPr>
      <p:sp>
        <p:nvSpPr>
          <p:cNvPr id="20" name="Google Shape;20;p17"/>
          <p:cNvSpPr txBox="1">
            <a:spLocks noGrp="1"/>
          </p:cNvSpPr>
          <p:nvPr>
            <p:ph type="title"/>
          </p:nvPr>
        </p:nvSpPr>
        <p:spPr>
          <a:xfrm>
            <a:off x="495300" y="274638"/>
            <a:ext cx="8915400" cy="1143000"/>
          </a:xfrm>
          <a:prstGeom prst="rect">
            <a:avLst/>
          </a:prstGeom>
          <a:noFill/>
          <a:ln>
            <a:noFill/>
          </a:ln>
        </p:spPr>
        <p:txBody>
          <a:bodyPr spcFirstLastPara="1" wrap="square" lIns="91425" tIns="45700" rIns="91425" bIns="45700" anchor="ctr" anchorCtr="0">
            <a:normAutofit/>
          </a:bodyPr>
          <a:lstStyle>
            <a:lvl1pPr lvl="0" algn="ctr">
              <a:lnSpc>
                <a:spcPct val="100000"/>
              </a:lnSpc>
              <a:spcBef>
                <a:spcPts val="0"/>
              </a:spcBef>
              <a:spcAft>
                <a:spcPts val="0"/>
              </a:spcAft>
              <a:buClr>
                <a:schemeClr val="dk1"/>
              </a:buClr>
              <a:buSzPts val="1800"/>
              <a:buFont typeface="Calibri"/>
              <a:buNone/>
              <a:defRPr/>
            </a:lvl1pPr>
            <a:lvl2pPr lvl="1" algn="l">
              <a:lnSpc>
                <a:spcPct val="100000"/>
              </a:lnSpc>
              <a:spcBef>
                <a:spcPts val="0"/>
              </a:spcBef>
              <a:spcAft>
                <a:spcPts val="0"/>
              </a:spcAft>
              <a:buClr>
                <a:srgbClr val="052264"/>
              </a:buClr>
              <a:buSzPts val="1400"/>
              <a:buFont typeface="Calibri"/>
              <a:buNone/>
              <a:defRPr/>
            </a:lvl2pPr>
            <a:lvl3pPr lvl="2" algn="l">
              <a:lnSpc>
                <a:spcPct val="100000"/>
              </a:lnSpc>
              <a:spcBef>
                <a:spcPts val="0"/>
              </a:spcBef>
              <a:spcAft>
                <a:spcPts val="0"/>
              </a:spcAft>
              <a:buClr>
                <a:srgbClr val="052264"/>
              </a:buClr>
              <a:buSzPts val="1400"/>
              <a:buFont typeface="Calibri"/>
              <a:buNone/>
              <a:defRPr/>
            </a:lvl3pPr>
            <a:lvl4pPr lvl="3" algn="l">
              <a:lnSpc>
                <a:spcPct val="100000"/>
              </a:lnSpc>
              <a:spcBef>
                <a:spcPts val="0"/>
              </a:spcBef>
              <a:spcAft>
                <a:spcPts val="0"/>
              </a:spcAft>
              <a:buClr>
                <a:srgbClr val="052264"/>
              </a:buClr>
              <a:buSzPts val="1400"/>
              <a:buFont typeface="Calibri"/>
              <a:buNone/>
              <a:defRPr/>
            </a:lvl4pPr>
            <a:lvl5pPr lvl="4" algn="l">
              <a:lnSpc>
                <a:spcPct val="100000"/>
              </a:lnSpc>
              <a:spcBef>
                <a:spcPts val="0"/>
              </a:spcBef>
              <a:spcAft>
                <a:spcPts val="0"/>
              </a:spcAft>
              <a:buClr>
                <a:srgbClr val="052264"/>
              </a:buClr>
              <a:buSzPts val="1400"/>
              <a:buFont typeface="Calibri"/>
              <a:buNone/>
              <a:defRPr/>
            </a:lvl5pPr>
            <a:lvl6pPr lvl="5" algn="l">
              <a:lnSpc>
                <a:spcPct val="100000"/>
              </a:lnSpc>
              <a:spcBef>
                <a:spcPts val="0"/>
              </a:spcBef>
              <a:spcAft>
                <a:spcPts val="0"/>
              </a:spcAft>
              <a:buClr>
                <a:schemeClr val="dk1"/>
              </a:buClr>
              <a:buSzPts val="1400"/>
              <a:buFont typeface="Calibri"/>
              <a:buNone/>
              <a:defRPr/>
            </a:lvl6pPr>
            <a:lvl7pPr lvl="6" algn="l">
              <a:lnSpc>
                <a:spcPct val="100000"/>
              </a:lnSpc>
              <a:spcBef>
                <a:spcPts val="0"/>
              </a:spcBef>
              <a:spcAft>
                <a:spcPts val="0"/>
              </a:spcAft>
              <a:buClr>
                <a:schemeClr val="dk1"/>
              </a:buClr>
              <a:buSzPts val="1400"/>
              <a:buFont typeface="Calibri"/>
              <a:buNone/>
              <a:defRPr/>
            </a:lvl7pPr>
            <a:lvl8pPr lvl="7" algn="l">
              <a:lnSpc>
                <a:spcPct val="100000"/>
              </a:lnSpc>
              <a:spcBef>
                <a:spcPts val="0"/>
              </a:spcBef>
              <a:spcAft>
                <a:spcPts val="0"/>
              </a:spcAft>
              <a:buClr>
                <a:schemeClr val="dk1"/>
              </a:buClr>
              <a:buSzPts val="1400"/>
              <a:buFont typeface="Calibri"/>
              <a:buNone/>
              <a:defRPr/>
            </a:lvl8pPr>
            <a:lvl9pPr lvl="8" algn="l">
              <a:lnSpc>
                <a:spcPct val="100000"/>
              </a:lnSpc>
              <a:spcBef>
                <a:spcPts val="0"/>
              </a:spcBef>
              <a:spcAft>
                <a:spcPts val="0"/>
              </a:spcAft>
              <a:buClr>
                <a:schemeClr val="dk1"/>
              </a:buClr>
              <a:buSzPts val="1400"/>
              <a:buFont typeface="Calibri"/>
              <a:buNone/>
              <a:defRPr/>
            </a:lvl9pPr>
          </a:lstStyle>
          <a:p>
            <a:endParaRPr/>
          </a:p>
        </p:txBody>
      </p:sp>
      <p:sp>
        <p:nvSpPr>
          <p:cNvPr id="21" name="Google Shape;21;p17"/>
          <p:cNvSpPr txBox="1">
            <a:spLocks noGrp="1"/>
          </p:cNvSpPr>
          <p:nvPr>
            <p:ph type="dt" idx="10"/>
          </p:nvPr>
        </p:nvSpPr>
        <p:spPr>
          <a:xfrm>
            <a:off x="495300" y="6356351"/>
            <a:ext cx="23114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9pPr>
          </a:lstStyle>
          <a:p>
            <a:endParaRPr/>
          </a:p>
        </p:txBody>
      </p:sp>
      <p:sp>
        <p:nvSpPr>
          <p:cNvPr id="22" name="Google Shape;22;p17"/>
          <p:cNvSpPr txBox="1">
            <a:spLocks noGrp="1"/>
          </p:cNvSpPr>
          <p:nvPr>
            <p:ph type="ftr" idx="11"/>
          </p:nvPr>
        </p:nvSpPr>
        <p:spPr>
          <a:xfrm>
            <a:off x="3384550" y="6356351"/>
            <a:ext cx="31369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9pPr>
          </a:lstStyle>
          <a:p>
            <a:endParaRPr/>
          </a:p>
        </p:txBody>
      </p:sp>
      <p:sp>
        <p:nvSpPr>
          <p:cNvPr id="23" name="Google Shape;23;p17"/>
          <p:cNvSpPr txBox="1">
            <a:spLocks noGrp="1"/>
          </p:cNvSpPr>
          <p:nvPr>
            <p:ph type="sldNum" idx="12"/>
          </p:nvPr>
        </p:nvSpPr>
        <p:spPr>
          <a:xfrm>
            <a:off x="7099300" y="6356351"/>
            <a:ext cx="23114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matchingName="Title Slide" type="title">
  <p:cSld name="TITLE">
    <p:spTree>
      <p:nvGrpSpPr>
        <p:cNvPr id="1" name="Shape 24"/>
        <p:cNvGrpSpPr/>
        <p:nvPr/>
      </p:nvGrpSpPr>
      <p:grpSpPr>
        <a:xfrm>
          <a:off x="0" y="0"/>
          <a:ext cx="0" cy="0"/>
          <a:chOff x="0" y="0"/>
          <a:chExt cx="0" cy="0"/>
        </a:xfrm>
      </p:grpSpPr>
      <p:sp>
        <p:nvSpPr>
          <p:cNvPr id="25" name="Google Shape;25;p18"/>
          <p:cNvSpPr txBox="1">
            <a:spLocks noGrp="1"/>
          </p:cNvSpPr>
          <p:nvPr>
            <p:ph type="ctrTitle"/>
          </p:nvPr>
        </p:nvSpPr>
        <p:spPr>
          <a:xfrm>
            <a:off x="742950" y="2130426"/>
            <a:ext cx="8420100" cy="1470025"/>
          </a:xfrm>
          <a:prstGeom prst="rect">
            <a:avLst/>
          </a:prstGeom>
          <a:noFill/>
          <a:ln>
            <a:noFill/>
          </a:ln>
        </p:spPr>
        <p:txBody>
          <a:bodyPr spcFirstLastPara="1" wrap="square" lIns="91425" tIns="45700" rIns="91425" bIns="45700" anchor="ctr" anchorCtr="0">
            <a:normAutofit/>
          </a:bodyPr>
          <a:lstStyle>
            <a:lvl1pPr lvl="0" algn="ctr">
              <a:lnSpc>
                <a:spcPct val="100000"/>
              </a:lnSpc>
              <a:spcBef>
                <a:spcPts val="0"/>
              </a:spcBef>
              <a:spcAft>
                <a:spcPts val="0"/>
              </a:spcAft>
              <a:buClr>
                <a:schemeClr val="dk1"/>
              </a:buClr>
              <a:buSzPts val="1800"/>
              <a:buFont typeface="Calibri"/>
              <a:buNone/>
              <a:defRPr/>
            </a:lvl1pPr>
            <a:lvl2pPr lvl="1" algn="l">
              <a:lnSpc>
                <a:spcPct val="100000"/>
              </a:lnSpc>
              <a:spcBef>
                <a:spcPts val="0"/>
              </a:spcBef>
              <a:spcAft>
                <a:spcPts val="0"/>
              </a:spcAft>
              <a:buClr>
                <a:srgbClr val="052264"/>
              </a:buClr>
              <a:buSzPts val="1400"/>
              <a:buFont typeface="Calibri"/>
              <a:buNone/>
              <a:defRPr/>
            </a:lvl2pPr>
            <a:lvl3pPr lvl="2" algn="l">
              <a:lnSpc>
                <a:spcPct val="100000"/>
              </a:lnSpc>
              <a:spcBef>
                <a:spcPts val="0"/>
              </a:spcBef>
              <a:spcAft>
                <a:spcPts val="0"/>
              </a:spcAft>
              <a:buClr>
                <a:srgbClr val="052264"/>
              </a:buClr>
              <a:buSzPts val="1400"/>
              <a:buFont typeface="Calibri"/>
              <a:buNone/>
              <a:defRPr/>
            </a:lvl3pPr>
            <a:lvl4pPr lvl="3" algn="l">
              <a:lnSpc>
                <a:spcPct val="100000"/>
              </a:lnSpc>
              <a:spcBef>
                <a:spcPts val="0"/>
              </a:spcBef>
              <a:spcAft>
                <a:spcPts val="0"/>
              </a:spcAft>
              <a:buClr>
                <a:srgbClr val="052264"/>
              </a:buClr>
              <a:buSzPts val="1400"/>
              <a:buFont typeface="Calibri"/>
              <a:buNone/>
              <a:defRPr/>
            </a:lvl4pPr>
            <a:lvl5pPr lvl="4" algn="l">
              <a:lnSpc>
                <a:spcPct val="100000"/>
              </a:lnSpc>
              <a:spcBef>
                <a:spcPts val="0"/>
              </a:spcBef>
              <a:spcAft>
                <a:spcPts val="0"/>
              </a:spcAft>
              <a:buClr>
                <a:srgbClr val="052264"/>
              </a:buClr>
              <a:buSzPts val="1400"/>
              <a:buFont typeface="Calibri"/>
              <a:buNone/>
              <a:defRPr/>
            </a:lvl5pPr>
            <a:lvl6pPr lvl="5" algn="l">
              <a:lnSpc>
                <a:spcPct val="100000"/>
              </a:lnSpc>
              <a:spcBef>
                <a:spcPts val="0"/>
              </a:spcBef>
              <a:spcAft>
                <a:spcPts val="0"/>
              </a:spcAft>
              <a:buClr>
                <a:schemeClr val="dk1"/>
              </a:buClr>
              <a:buSzPts val="1400"/>
              <a:buFont typeface="Calibri"/>
              <a:buNone/>
              <a:defRPr/>
            </a:lvl6pPr>
            <a:lvl7pPr lvl="6" algn="l">
              <a:lnSpc>
                <a:spcPct val="100000"/>
              </a:lnSpc>
              <a:spcBef>
                <a:spcPts val="0"/>
              </a:spcBef>
              <a:spcAft>
                <a:spcPts val="0"/>
              </a:spcAft>
              <a:buClr>
                <a:schemeClr val="dk1"/>
              </a:buClr>
              <a:buSzPts val="1400"/>
              <a:buFont typeface="Calibri"/>
              <a:buNone/>
              <a:defRPr/>
            </a:lvl7pPr>
            <a:lvl8pPr lvl="7" algn="l">
              <a:lnSpc>
                <a:spcPct val="100000"/>
              </a:lnSpc>
              <a:spcBef>
                <a:spcPts val="0"/>
              </a:spcBef>
              <a:spcAft>
                <a:spcPts val="0"/>
              </a:spcAft>
              <a:buClr>
                <a:schemeClr val="dk1"/>
              </a:buClr>
              <a:buSzPts val="1400"/>
              <a:buFont typeface="Calibri"/>
              <a:buNone/>
              <a:defRPr/>
            </a:lvl8pPr>
            <a:lvl9pPr lvl="8" algn="l">
              <a:lnSpc>
                <a:spcPct val="100000"/>
              </a:lnSpc>
              <a:spcBef>
                <a:spcPts val="0"/>
              </a:spcBef>
              <a:spcAft>
                <a:spcPts val="0"/>
              </a:spcAft>
              <a:buClr>
                <a:schemeClr val="dk1"/>
              </a:buClr>
              <a:buSzPts val="1400"/>
              <a:buFont typeface="Calibri"/>
              <a:buNone/>
              <a:defRPr/>
            </a:lvl9pPr>
          </a:lstStyle>
          <a:p>
            <a:endParaRPr/>
          </a:p>
        </p:txBody>
      </p:sp>
      <p:sp>
        <p:nvSpPr>
          <p:cNvPr id="26" name="Google Shape;26;p18"/>
          <p:cNvSpPr txBox="1">
            <a:spLocks noGrp="1"/>
          </p:cNvSpPr>
          <p:nvPr>
            <p:ph type="subTitle" idx="1"/>
          </p:nvPr>
        </p:nvSpPr>
        <p:spPr>
          <a:xfrm>
            <a:off x="1485900" y="3886200"/>
            <a:ext cx="6934200" cy="1752600"/>
          </a:xfrm>
          <a:prstGeom prst="rect">
            <a:avLst/>
          </a:prstGeom>
          <a:noFill/>
          <a:ln>
            <a:noFill/>
          </a:ln>
        </p:spPr>
        <p:txBody>
          <a:bodyPr spcFirstLastPara="1" wrap="square" lIns="91425" tIns="45700" rIns="91425" bIns="45700" anchor="t" anchorCtr="0">
            <a:normAutofit/>
          </a:bodyPr>
          <a:lstStyle>
            <a:lvl1pPr lvl="0" algn="ctr">
              <a:lnSpc>
                <a:spcPct val="100000"/>
              </a:lnSpc>
              <a:spcBef>
                <a:spcPts val="640"/>
              </a:spcBef>
              <a:spcAft>
                <a:spcPts val="0"/>
              </a:spcAft>
              <a:buClr>
                <a:srgbClr val="888888"/>
              </a:buClr>
              <a:buSzPts val="3200"/>
              <a:buNone/>
              <a:defRPr>
                <a:solidFill>
                  <a:srgbClr val="888888"/>
                </a:solidFill>
              </a:defRPr>
            </a:lvl1pPr>
            <a:lvl2pPr lvl="1" algn="ctr">
              <a:lnSpc>
                <a:spcPct val="100000"/>
              </a:lnSpc>
              <a:spcBef>
                <a:spcPts val="560"/>
              </a:spcBef>
              <a:spcAft>
                <a:spcPts val="0"/>
              </a:spcAft>
              <a:buClr>
                <a:srgbClr val="888888"/>
              </a:buClr>
              <a:buSzPts val="2800"/>
              <a:buNone/>
              <a:defRPr>
                <a:solidFill>
                  <a:srgbClr val="888888"/>
                </a:solidFill>
              </a:defRPr>
            </a:lvl2pPr>
            <a:lvl3pPr lvl="2" algn="ctr">
              <a:lnSpc>
                <a:spcPct val="100000"/>
              </a:lnSpc>
              <a:spcBef>
                <a:spcPts val="480"/>
              </a:spcBef>
              <a:spcAft>
                <a:spcPts val="0"/>
              </a:spcAft>
              <a:buClr>
                <a:srgbClr val="888888"/>
              </a:buClr>
              <a:buSzPts val="2400"/>
              <a:buNone/>
              <a:defRPr>
                <a:solidFill>
                  <a:srgbClr val="888888"/>
                </a:solidFill>
              </a:defRPr>
            </a:lvl3pPr>
            <a:lvl4pPr lvl="3" algn="ctr">
              <a:lnSpc>
                <a:spcPct val="100000"/>
              </a:lnSpc>
              <a:spcBef>
                <a:spcPts val="400"/>
              </a:spcBef>
              <a:spcAft>
                <a:spcPts val="0"/>
              </a:spcAft>
              <a:buClr>
                <a:srgbClr val="888888"/>
              </a:buClr>
              <a:buSzPts val="2000"/>
              <a:buNone/>
              <a:defRPr>
                <a:solidFill>
                  <a:srgbClr val="888888"/>
                </a:solidFill>
              </a:defRPr>
            </a:lvl4pPr>
            <a:lvl5pPr lvl="4" algn="ctr">
              <a:lnSpc>
                <a:spcPct val="100000"/>
              </a:lnSpc>
              <a:spcBef>
                <a:spcPts val="400"/>
              </a:spcBef>
              <a:spcAft>
                <a:spcPts val="0"/>
              </a:spcAft>
              <a:buClr>
                <a:srgbClr val="888888"/>
              </a:buClr>
              <a:buSzPts val="2000"/>
              <a:buNone/>
              <a:defRPr>
                <a:solidFill>
                  <a:srgbClr val="888888"/>
                </a:solidFill>
              </a:defRPr>
            </a:lvl5pPr>
            <a:lvl6pPr lvl="5" algn="ctr">
              <a:lnSpc>
                <a:spcPct val="100000"/>
              </a:lnSpc>
              <a:spcBef>
                <a:spcPts val="400"/>
              </a:spcBef>
              <a:spcAft>
                <a:spcPts val="0"/>
              </a:spcAft>
              <a:buClr>
                <a:srgbClr val="888888"/>
              </a:buClr>
              <a:buSzPts val="2000"/>
              <a:buNone/>
              <a:defRPr>
                <a:solidFill>
                  <a:srgbClr val="888888"/>
                </a:solidFill>
              </a:defRPr>
            </a:lvl6pPr>
            <a:lvl7pPr lvl="6" algn="ctr">
              <a:lnSpc>
                <a:spcPct val="100000"/>
              </a:lnSpc>
              <a:spcBef>
                <a:spcPts val="400"/>
              </a:spcBef>
              <a:spcAft>
                <a:spcPts val="0"/>
              </a:spcAft>
              <a:buClr>
                <a:srgbClr val="888888"/>
              </a:buClr>
              <a:buSzPts val="2000"/>
              <a:buNone/>
              <a:defRPr>
                <a:solidFill>
                  <a:srgbClr val="888888"/>
                </a:solidFill>
              </a:defRPr>
            </a:lvl7pPr>
            <a:lvl8pPr lvl="7" algn="ctr">
              <a:lnSpc>
                <a:spcPct val="100000"/>
              </a:lnSpc>
              <a:spcBef>
                <a:spcPts val="400"/>
              </a:spcBef>
              <a:spcAft>
                <a:spcPts val="0"/>
              </a:spcAft>
              <a:buClr>
                <a:srgbClr val="888888"/>
              </a:buClr>
              <a:buSzPts val="2000"/>
              <a:buNone/>
              <a:defRPr>
                <a:solidFill>
                  <a:srgbClr val="888888"/>
                </a:solidFill>
              </a:defRPr>
            </a:lvl8pPr>
            <a:lvl9pPr lvl="8" algn="ctr">
              <a:lnSpc>
                <a:spcPct val="100000"/>
              </a:lnSpc>
              <a:spcBef>
                <a:spcPts val="400"/>
              </a:spcBef>
              <a:spcAft>
                <a:spcPts val="0"/>
              </a:spcAft>
              <a:buClr>
                <a:srgbClr val="888888"/>
              </a:buClr>
              <a:buSzPts val="2000"/>
              <a:buNone/>
              <a:defRPr>
                <a:solidFill>
                  <a:srgbClr val="888888"/>
                </a:solidFill>
              </a:defRPr>
            </a:lvl9pPr>
          </a:lstStyle>
          <a:p>
            <a:endParaRPr/>
          </a:p>
        </p:txBody>
      </p:sp>
      <p:sp>
        <p:nvSpPr>
          <p:cNvPr id="27" name="Google Shape;27;p18"/>
          <p:cNvSpPr txBox="1">
            <a:spLocks noGrp="1"/>
          </p:cNvSpPr>
          <p:nvPr>
            <p:ph type="dt" idx="10"/>
          </p:nvPr>
        </p:nvSpPr>
        <p:spPr>
          <a:xfrm>
            <a:off x="495300" y="6356351"/>
            <a:ext cx="23114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9pPr>
          </a:lstStyle>
          <a:p>
            <a:endParaRPr/>
          </a:p>
        </p:txBody>
      </p:sp>
      <p:sp>
        <p:nvSpPr>
          <p:cNvPr id="28" name="Google Shape;28;p18"/>
          <p:cNvSpPr txBox="1">
            <a:spLocks noGrp="1"/>
          </p:cNvSpPr>
          <p:nvPr>
            <p:ph type="ftr" idx="11"/>
          </p:nvPr>
        </p:nvSpPr>
        <p:spPr>
          <a:xfrm>
            <a:off x="3384550" y="6356351"/>
            <a:ext cx="31369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9pPr>
          </a:lstStyle>
          <a:p>
            <a:endParaRPr/>
          </a:p>
        </p:txBody>
      </p:sp>
      <p:sp>
        <p:nvSpPr>
          <p:cNvPr id="29" name="Google Shape;29;p18"/>
          <p:cNvSpPr txBox="1">
            <a:spLocks noGrp="1"/>
          </p:cNvSpPr>
          <p:nvPr>
            <p:ph type="sldNum" idx="12"/>
          </p:nvPr>
        </p:nvSpPr>
        <p:spPr>
          <a:xfrm>
            <a:off x="7099300" y="6356351"/>
            <a:ext cx="23114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matchingName="1_Title Slide">
  <p:cSld name="1_Title Slide">
    <p:spTree>
      <p:nvGrpSpPr>
        <p:cNvPr id="1" name="Shape 30"/>
        <p:cNvGrpSpPr/>
        <p:nvPr/>
      </p:nvGrpSpPr>
      <p:grpSpPr>
        <a:xfrm>
          <a:off x="0" y="0"/>
          <a:ext cx="0" cy="0"/>
          <a:chOff x="0" y="0"/>
          <a:chExt cx="0" cy="0"/>
        </a:xfrm>
      </p:grpSpPr>
      <p:sp>
        <p:nvSpPr>
          <p:cNvPr id="31" name="Google Shape;31;p19"/>
          <p:cNvSpPr/>
          <p:nvPr/>
        </p:nvSpPr>
        <p:spPr>
          <a:xfrm>
            <a:off x="194339" y="5516563"/>
            <a:ext cx="9517327" cy="1225550"/>
          </a:xfrm>
          <a:prstGeom prst="rect">
            <a:avLst/>
          </a:prstGeom>
          <a:solidFill>
            <a:schemeClr val="lt1"/>
          </a:solidFill>
          <a:ln w="25400" cap="flat" cmpd="sng">
            <a:solidFill>
              <a:schemeClr val="lt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FFFFFF"/>
              </a:solidFill>
              <a:latin typeface="Calibri"/>
              <a:ea typeface="Calibri"/>
              <a:cs typeface="Calibri"/>
              <a:sym typeface="Calibri"/>
            </a:endParaRPr>
          </a:p>
        </p:txBody>
      </p:sp>
      <p:sp>
        <p:nvSpPr>
          <p:cNvPr id="32" name="Google Shape;32;p19"/>
          <p:cNvSpPr txBox="1">
            <a:spLocks noGrp="1"/>
          </p:cNvSpPr>
          <p:nvPr>
            <p:ph type="ctrTitle"/>
          </p:nvPr>
        </p:nvSpPr>
        <p:spPr>
          <a:xfrm>
            <a:off x="233892" y="908723"/>
            <a:ext cx="9477772" cy="98107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sz="44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a:endParaRPr/>
          </a:p>
        </p:txBody>
      </p:sp>
      <p:sp>
        <p:nvSpPr>
          <p:cNvPr id="33" name="Google Shape;33;p19"/>
          <p:cNvSpPr txBox="1">
            <a:spLocks noGrp="1"/>
          </p:cNvSpPr>
          <p:nvPr>
            <p:ph type="subTitle" idx="1"/>
          </p:nvPr>
        </p:nvSpPr>
        <p:spPr>
          <a:xfrm>
            <a:off x="271727" y="2061096"/>
            <a:ext cx="9439937" cy="431800"/>
          </a:xfrm>
          <a:prstGeom prst="rect">
            <a:avLst/>
          </a:prstGeom>
          <a:noFill/>
          <a:ln>
            <a:noFill/>
          </a:ln>
        </p:spPr>
        <p:txBody>
          <a:bodyPr spcFirstLastPara="1" wrap="square" lIns="91425" tIns="45700" rIns="91425" bIns="45700" anchor="t" anchorCtr="0">
            <a:noAutofit/>
          </a:bodyPr>
          <a:lstStyle>
            <a:lvl1pPr marR="0" lvl="0" algn="l">
              <a:lnSpc>
                <a:spcPct val="100000"/>
              </a:lnSpc>
              <a:spcBef>
                <a:spcPts val="640"/>
              </a:spcBef>
              <a:spcAft>
                <a:spcPts val="0"/>
              </a:spcAft>
              <a:buClr>
                <a:srgbClr val="0079BC"/>
              </a:buClr>
              <a:buSzPts val="3200"/>
              <a:buFont typeface="Arial"/>
              <a:buNone/>
              <a:defRPr sz="3200">
                <a:solidFill>
                  <a:srgbClr val="0079BC"/>
                </a:solidFill>
                <a:latin typeface="Calibri"/>
                <a:ea typeface="Calibri"/>
                <a:cs typeface="Calibri"/>
                <a:sym typeface="Calibri"/>
              </a:defRPr>
            </a:lvl1pPr>
            <a:lvl2pPr lvl="1" algn="l">
              <a:lnSpc>
                <a:spcPct val="100000"/>
              </a:lnSpc>
              <a:spcBef>
                <a:spcPts val="360"/>
              </a:spcBef>
              <a:spcAft>
                <a:spcPts val="0"/>
              </a:spcAft>
              <a:buClr>
                <a:srgbClr val="052264"/>
              </a:buClr>
              <a:buSzPts val="1800"/>
              <a:buChar char="–"/>
              <a:defRPr/>
            </a:lvl2pPr>
            <a:lvl3pPr lvl="2" algn="l">
              <a:lnSpc>
                <a:spcPct val="100000"/>
              </a:lnSpc>
              <a:spcBef>
                <a:spcPts val="360"/>
              </a:spcBef>
              <a:spcAft>
                <a:spcPts val="0"/>
              </a:spcAft>
              <a:buClr>
                <a:srgbClr val="052264"/>
              </a:buClr>
              <a:buSzPts val="1800"/>
              <a:buChar char="•"/>
              <a:defRPr/>
            </a:lvl3pPr>
            <a:lvl4pPr lvl="3" algn="l">
              <a:lnSpc>
                <a:spcPct val="100000"/>
              </a:lnSpc>
              <a:spcBef>
                <a:spcPts val="360"/>
              </a:spcBef>
              <a:spcAft>
                <a:spcPts val="0"/>
              </a:spcAft>
              <a:buClr>
                <a:srgbClr val="052264"/>
              </a:buClr>
              <a:buSzPts val="1800"/>
              <a:buChar char="–"/>
              <a:defRPr/>
            </a:lvl4pPr>
            <a:lvl5pPr lvl="4" algn="l">
              <a:lnSpc>
                <a:spcPct val="100000"/>
              </a:lnSpc>
              <a:spcBef>
                <a:spcPts val="360"/>
              </a:spcBef>
              <a:spcAft>
                <a:spcPts val="0"/>
              </a:spcAft>
              <a:buClr>
                <a:srgbClr val="052264"/>
              </a:buClr>
              <a:buSzPts val="1800"/>
              <a:buChar char="»"/>
              <a:defRPr/>
            </a:lvl5pPr>
            <a:lvl6pPr lvl="5" algn="l">
              <a:lnSpc>
                <a:spcPct val="100000"/>
              </a:lnSpc>
              <a:spcBef>
                <a:spcPts val="360"/>
              </a:spcBef>
              <a:spcAft>
                <a:spcPts val="0"/>
              </a:spcAft>
              <a:buClr>
                <a:schemeClr val="dk1"/>
              </a:buClr>
              <a:buSzPts val="1800"/>
              <a:buChar char="•"/>
              <a:defRPr/>
            </a:lvl6pPr>
            <a:lvl7pPr lvl="6" algn="l">
              <a:lnSpc>
                <a:spcPct val="100000"/>
              </a:lnSpc>
              <a:spcBef>
                <a:spcPts val="360"/>
              </a:spcBef>
              <a:spcAft>
                <a:spcPts val="0"/>
              </a:spcAft>
              <a:buClr>
                <a:schemeClr val="dk1"/>
              </a:buClr>
              <a:buSzPts val="1800"/>
              <a:buChar char="•"/>
              <a:defRPr/>
            </a:lvl7pPr>
            <a:lvl8pPr lvl="7" algn="l">
              <a:lnSpc>
                <a:spcPct val="100000"/>
              </a:lnSpc>
              <a:spcBef>
                <a:spcPts val="360"/>
              </a:spcBef>
              <a:spcAft>
                <a:spcPts val="0"/>
              </a:spcAft>
              <a:buClr>
                <a:schemeClr val="dk1"/>
              </a:buClr>
              <a:buSzPts val="1800"/>
              <a:buChar char="•"/>
              <a:defRPr/>
            </a:lvl8pPr>
            <a:lvl9pPr lvl="8" algn="l">
              <a:lnSpc>
                <a:spcPct val="100000"/>
              </a:lnSpc>
              <a:spcBef>
                <a:spcPts val="360"/>
              </a:spcBef>
              <a:spcAft>
                <a:spcPts val="0"/>
              </a:spcAft>
              <a:buClr>
                <a:schemeClr val="dk1"/>
              </a:buClr>
              <a:buSzPts val="1800"/>
              <a:buChar char="•"/>
              <a:defRPr/>
            </a:lvl9pPr>
          </a:lstStyle>
          <a:p>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matchingName="Title Slide">
  <p:cSld name="Title Slide">
    <p:spTree>
      <p:nvGrpSpPr>
        <p:cNvPr id="1" name="Shape 34"/>
        <p:cNvGrpSpPr/>
        <p:nvPr/>
      </p:nvGrpSpPr>
      <p:grpSpPr>
        <a:xfrm>
          <a:off x="0" y="0"/>
          <a:ext cx="0" cy="0"/>
          <a:chOff x="0" y="0"/>
          <a:chExt cx="0" cy="0"/>
        </a:xfrm>
      </p:grpSpPr>
      <p:sp>
        <p:nvSpPr>
          <p:cNvPr id="35" name="Google Shape;35;p20"/>
          <p:cNvSpPr/>
          <p:nvPr/>
        </p:nvSpPr>
        <p:spPr>
          <a:xfrm>
            <a:off x="-116944" y="5532438"/>
            <a:ext cx="9517327" cy="1225550"/>
          </a:xfrm>
          <a:prstGeom prst="rect">
            <a:avLst/>
          </a:prstGeom>
          <a:solidFill>
            <a:schemeClr val="lt1"/>
          </a:solidFill>
          <a:ln w="25400" cap="flat" cmpd="sng">
            <a:solidFill>
              <a:schemeClr val="lt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FFFFFF"/>
              </a:solidFill>
              <a:latin typeface="Calibri"/>
              <a:ea typeface="Calibri"/>
              <a:cs typeface="Calibri"/>
              <a:sym typeface="Calibri"/>
            </a:endParaRPr>
          </a:p>
        </p:txBody>
      </p:sp>
      <p:sp>
        <p:nvSpPr>
          <p:cNvPr id="36" name="Google Shape;36;p20"/>
          <p:cNvSpPr txBox="1">
            <a:spLocks noGrp="1"/>
          </p:cNvSpPr>
          <p:nvPr>
            <p:ph type="ctrTitle"/>
          </p:nvPr>
        </p:nvSpPr>
        <p:spPr>
          <a:xfrm>
            <a:off x="233892" y="908723"/>
            <a:ext cx="9477772" cy="98107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sz="44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a:endParaRPr/>
          </a:p>
        </p:txBody>
      </p:sp>
      <p:sp>
        <p:nvSpPr>
          <p:cNvPr id="37" name="Google Shape;37;p20"/>
          <p:cNvSpPr txBox="1">
            <a:spLocks noGrp="1"/>
          </p:cNvSpPr>
          <p:nvPr>
            <p:ph type="subTitle" idx="1"/>
          </p:nvPr>
        </p:nvSpPr>
        <p:spPr>
          <a:xfrm>
            <a:off x="271727" y="2061096"/>
            <a:ext cx="9439937" cy="431800"/>
          </a:xfrm>
          <a:prstGeom prst="rect">
            <a:avLst/>
          </a:prstGeom>
          <a:noFill/>
          <a:ln>
            <a:noFill/>
          </a:ln>
        </p:spPr>
        <p:txBody>
          <a:bodyPr spcFirstLastPara="1" wrap="square" lIns="91425" tIns="45700" rIns="91425" bIns="45700" anchor="t" anchorCtr="0">
            <a:noAutofit/>
          </a:bodyPr>
          <a:lstStyle>
            <a:lvl1pPr marR="0" lvl="0" algn="l">
              <a:lnSpc>
                <a:spcPct val="100000"/>
              </a:lnSpc>
              <a:spcBef>
                <a:spcPts val="640"/>
              </a:spcBef>
              <a:spcAft>
                <a:spcPts val="0"/>
              </a:spcAft>
              <a:buClr>
                <a:srgbClr val="0079BC"/>
              </a:buClr>
              <a:buSzPts val="3200"/>
              <a:buFont typeface="Arial"/>
              <a:buNone/>
              <a:defRPr sz="3200">
                <a:solidFill>
                  <a:srgbClr val="0079BC"/>
                </a:solidFill>
                <a:latin typeface="Calibri"/>
                <a:ea typeface="Calibri"/>
                <a:cs typeface="Calibri"/>
                <a:sym typeface="Calibri"/>
              </a:defRPr>
            </a:lvl1pPr>
            <a:lvl2pPr lvl="1" algn="l">
              <a:lnSpc>
                <a:spcPct val="100000"/>
              </a:lnSpc>
              <a:spcBef>
                <a:spcPts val="360"/>
              </a:spcBef>
              <a:spcAft>
                <a:spcPts val="0"/>
              </a:spcAft>
              <a:buClr>
                <a:srgbClr val="052264"/>
              </a:buClr>
              <a:buSzPts val="1800"/>
              <a:buChar char="–"/>
              <a:defRPr/>
            </a:lvl2pPr>
            <a:lvl3pPr lvl="2" algn="l">
              <a:lnSpc>
                <a:spcPct val="100000"/>
              </a:lnSpc>
              <a:spcBef>
                <a:spcPts val="360"/>
              </a:spcBef>
              <a:spcAft>
                <a:spcPts val="0"/>
              </a:spcAft>
              <a:buClr>
                <a:srgbClr val="052264"/>
              </a:buClr>
              <a:buSzPts val="1800"/>
              <a:buChar char="•"/>
              <a:defRPr/>
            </a:lvl3pPr>
            <a:lvl4pPr lvl="3" algn="l">
              <a:lnSpc>
                <a:spcPct val="100000"/>
              </a:lnSpc>
              <a:spcBef>
                <a:spcPts val="360"/>
              </a:spcBef>
              <a:spcAft>
                <a:spcPts val="0"/>
              </a:spcAft>
              <a:buClr>
                <a:srgbClr val="052264"/>
              </a:buClr>
              <a:buSzPts val="1800"/>
              <a:buChar char="–"/>
              <a:defRPr/>
            </a:lvl4pPr>
            <a:lvl5pPr lvl="4" algn="l">
              <a:lnSpc>
                <a:spcPct val="100000"/>
              </a:lnSpc>
              <a:spcBef>
                <a:spcPts val="360"/>
              </a:spcBef>
              <a:spcAft>
                <a:spcPts val="0"/>
              </a:spcAft>
              <a:buClr>
                <a:srgbClr val="052264"/>
              </a:buClr>
              <a:buSzPts val="1800"/>
              <a:buChar char="»"/>
              <a:defRPr/>
            </a:lvl5pPr>
            <a:lvl6pPr lvl="5" algn="l">
              <a:lnSpc>
                <a:spcPct val="100000"/>
              </a:lnSpc>
              <a:spcBef>
                <a:spcPts val="360"/>
              </a:spcBef>
              <a:spcAft>
                <a:spcPts val="0"/>
              </a:spcAft>
              <a:buClr>
                <a:schemeClr val="dk1"/>
              </a:buClr>
              <a:buSzPts val="1800"/>
              <a:buChar char="•"/>
              <a:defRPr/>
            </a:lvl6pPr>
            <a:lvl7pPr lvl="6" algn="l">
              <a:lnSpc>
                <a:spcPct val="100000"/>
              </a:lnSpc>
              <a:spcBef>
                <a:spcPts val="360"/>
              </a:spcBef>
              <a:spcAft>
                <a:spcPts val="0"/>
              </a:spcAft>
              <a:buClr>
                <a:schemeClr val="dk1"/>
              </a:buClr>
              <a:buSzPts val="1800"/>
              <a:buChar char="•"/>
              <a:defRPr/>
            </a:lvl7pPr>
            <a:lvl8pPr lvl="7" algn="l">
              <a:lnSpc>
                <a:spcPct val="100000"/>
              </a:lnSpc>
              <a:spcBef>
                <a:spcPts val="360"/>
              </a:spcBef>
              <a:spcAft>
                <a:spcPts val="0"/>
              </a:spcAft>
              <a:buClr>
                <a:schemeClr val="dk1"/>
              </a:buClr>
              <a:buSzPts val="1800"/>
              <a:buChar char="•"/>
              <a:defRPr/>
            </a:lvl8pPr>
            <a:lvl9pPr lvl="8" algn="l">
              <a:lnSpc>
                <a:spcPct val="100000"/>
              </a:lnSpc>
              <a:spcBef>
                <a:spcPts val="360"/>
              </a:spcBef>
              <a:spcAft>
                <a:spcPts val="0"/>
              </a:spcAft>
              <a:buClr>
                <a:schemeClr val="dk1"/>
              </a:buClr>
              <a:buSzPts val="1800"/>
              <a:buChar char="•"/>
              <a:defRPr/>
            </a:lvl9pPr>
          </a:lstStyle>
          <a:p>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matchingName="Title and Content">
  <p:cSld name="Title and Content">
    <p:spTree>
      <p:nvGrpSpPr>
        <p:cNvPr id="1" name="Shape 38"/>
        <p:cNvGrpSpPr/>
        <p:nvPr/>
      </p:nvGrpSpPr>
      <p:grpSpPr>
        <a:xfrm>
          <a:off x="0" y="0"/>
          <a:ext cx="0" cy="0"/>
          <a:chOff x="0" y="0"/>
          <a:chExt cx="0" cy="0"/>
        </a:xfrm>
      </p:grpSpPr>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matchingName="Comparison" type="twoTxTwoObj">
  <p:cSld name="TWO_OBJECTS_WITH_TEXT">
    <p:spTree>
      <p:nvGrpSpPr>
        <p:cNvPr id="1" name="Shape 39"/>
        <p:cNvGrpSpPr/>
        <p:nvPr/>
      </p:nvGrpSpPr>
      <p:grpSpPr>
        <a:xfrm>
          <a:off x="0" y="0"/>
          <a:ext cx="0" cy="0"/>
          <a:chOff x="0" y="0"/>
          <a:chExt cx="0" cy="0"/>
        </a:xfrm>
      </p:grpSpPr>
      <p:sp>
        <p:nvSpPr>
          <p:cNvPr id="40" name="Google Shape;40;p22"/>
          <p:cNvSpPr txBox="1">
            <a:spLocks noGrp="1"/>
          </p:cNvSpPr>
          <p:nvPr>
            <p:ph type="title"/>
          </p:nvPr>
        </p:nvSpPr>
        <p:spPr>
          <a:xfrm>
            <a:off x="428497" y="188640"/>
            <a:ext cx="8970997" cy="504056"/>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a:endParaRPr/>
          </a:p>
        </p:txBody>
      </p:sp>
      <p:sp>
        <p:nvSpPr>
          <p:cNvPr id="41" name="Google Shape;41;p22"/>
          <p:cNvSpPr txBox="1">
            <a:spLocks noGrp="1"/>
          </p:cNvSpPr>
          <p:nvPr>
            <p:ph type="body" idx="1"/>
          </p:nvPr>
        </p:nvSpPr>
        <p:spPr>
          <a:xfrm>
            <a:off x="428498" y="836715"/>
            <a:ext cx="4376870" cy="597743"/>
          </a:xfrm>
          <a:prstGeom prst="rect">
            <a:avLst/>
          </a:prstGeom>
          <a:noFill/>
          <a:ln>
            <a:noFill/>
          </a:ln>
        </p:spPr>
        <p:txBody>
          <a:bodyPr spcFirstLastPara="1" wrap="square" lIns="91425" tIns="45700" rIns="91425" bIns="45700" anchor="b" anchorCtr="0">
            <a:noAutofit/>
          </a:bodyPr>
          <a:lstStyle>
            <a:lvl1pPr marL="457200" lvl="0" indent="-228600" algn="l">
              <a:lnSpc>
                <a:spcPct val="100000"/>
              </a:lnSpc>
              <a:spcBef>
                <a:spcPts val="400"/>
              </a:spcBef>
              <a:spcAft>
                <a:spcPts val="0"/>
              </a:spcAft>
              <a:buClr>
                <a:srgbClr val="052264"/>
              </a:buClr>
              <a:buSzPts val="2000"/>
              <a:buNone/>
              <a:defRPr sz="2000" b="1">
                <a:solidFill>
                  <a:srgbClr val="052264"/>
                </a:solidFill>
                <a:latin typeface="Calibri"/>
                <a:ea typeface="Calibri"/>
                <a:cs typeface="Calibri"/>
                <a:sym typeface="Calibri"/>
              </a:defRPr>
            </a:lvl1pPr>
            <a:lvl2pPr marL="914400" lvl="1" indent="-228600" algn="l">
              <a:lnSpc>
                <a:spcPct val="100000"/>
              </a:lnSpc>
              <a:spcBef>
                <a:spcPts val="400"/>
              </a:spcBef>
              <a:spcAft>
                <a:spcPts val="0"/>
              </a:spcAft>
              <a:buClr>
                <a:srgbClr val="052264"/>
              </a:buClr>
              <a:buSzPts val="2000"/>
              <a:buNone/>
              <a:defRPr sz="2000" b="1"/>
            </a:lvl2pPr>
            <a:lvl3pPr marL="1371600" lvl="2" indent="-228600" algn="l">
              <a:lnSpc>
                <a:spcPct val="100000"/>
              </a:lnSpc>
              <a:spcBef>
                <a:spcPts val="360"/>
              </a:spcBef>
              <a:spcAft>
                <a:spcPts val="0"/>
              </a:spcAft>
              <a:buClr>
                <a:srgbClr val="052264"/>
              </a:buClr>
              <a:buSzPts val="1800"/>
              <a:buNone/>
              <a:defRPr sz="1800" b="1"/>
            </a:lvl3pPr>
            <a:lvl4pPr marL="1828800" lvl="3" indent="-228600" algn="l">
              <a:lnSpc>
                <a:spcPct val="100000"/>
              </a:lnSpc>
              <a:spcBef>
                <a:spcPts val="320"/>
              </a:spcBef>
              <a:spcAft>
                <a:spcPts val="0"/>
              </a:spcAft>
              <a:buClr>
                <a:srgbClr val="052264"/>
              </a:buClr>
              <a:buSzPts val="1600"/>
              <a:buNone/>
              <a:defRPr sz="1600" b="1"/>
            </a:lvl4pPr>
            <a:lvl5pPr marL="2286000" lvl="4" indent="-228600" algn="l">
              <a:lnSpc>
                <a:spcPct val="100000"/>
              </a:lnSpc>
              <a:spcBef>
                <a:spcPts val="320"/>
              </a:spcBef>
              <a:spcAft>
                <a:spcPts val="0"/>
              </a:spcAft>
              <a:buClr>
                <a:srgbClr val="052264"/>
              </a:buClr>
              <a:buSzPts val="1600"/>
              <a:buNone/>
              <a:defRPr sz="1600" b="1"/>
            </a:lvl5pPr>
            <a:lvl6pPr marL="2743200" lvl="5" indent="-228600" algn="l">
              <a:lnSpc>
                <a:spcPct val="100000"/>
              </a:lnSpc>
              <a:spcBef>
                <a:spcPts val="320"/>
              </a:spcBef>
              <a:spcAft>
                <a:spcPts val="0"/>
              </a:spcAft>
              <a:buClr>
                <a:schemeClr val="dk1"/>
              </a:buClr>
              <a:buSzPts val="1600"/>
              <a:buNone/>
              <a:defRPr sz="1600" b="1"/>
            </a:lvl6pPr>
            <a:lvl7pPr marL="3200400" lvl="6" indent="-228600" algn="l">
              <a:lnSpc>
                <a:spcPct val="100000"/>
              </a:lnSpc>
              <a:spcBef>
                <a:spcPts val="320"/>
              </a:spcBef>
              <a:spcAft>
                <a:spcPts val="0"/>
              </a:spcAft>
              <a:buClr>
                <a:schemeClr val="dk1"/>
              </a:buClr>
              <a:buSzPts val="1600"/>
              <a:buNone/>
              <a:defRPr sz="1600" b="1"/>
            </a:lvl7pPr>
            <a:lvl8pPr marL="3657600" lvl="7" indent="-228600" algn="l">
              <a:lnSpc>
                <a:spcPct val="100000"/>
              </a:lnSpc>
              <a:spcBef>
                <a:spcPts val="320"/>
              </a:spcBef>
              <a:spcAft>
                <a:spcPts val="0"/>
              </a:spcAft>
              <a:buClr>
                <a:schemeClr val="dk1"/>
              </a:buClr>
              <a:buSzPts val="1600"/>
              <a:buNone/>
              <a:defRPr sz="1600" b="1"/>
            </a:lvl8pPr>
            <a:lvl9pPr marL="4114800" lvl="8" indent="-228600" algn="l">
              <a:lnSpc>
                <a:spcPct val="100000"/>
              </a:lnSpc>
              <a:spcBef>
                <a:spcPts val="320"/>
              </a:spcBef>
              <a:spcAft>
                <a:spcPts val="0"/>
              </a:spcAft>
              <a:buClr>
                <a:schemeClr val="dk1"/>
              </a:buClr>
              <a:buSzPts val="1600"/>
              <a:buNone/>
              <a:defRPr sz="1600" b="1"/>
            </a:lvl9pPr>
          </a:lstStyle>
          <a:p>
            <a:endParaRPr/>
          </a:p>
        </p:txBody>
      </p:sp>
      <p:sp>
        <p:nvSpPr>
          <p:cNvPr id="42" name="Google Shape;42;p22"/>
          <p:cNvSpPr txBox="1">
            <a:spLocks noGrp="1"/>
          </p:cNvSpPr>
          <p:nvPr>
            <p:ph type="body" idx="2"/>
          </p:nvPr>
        </p:nvSpPr>
        <p:spPr>
          <a:xfrm>
            <a:off x="428498" y="1412779"/>
            <a:ext cx="4376870" cy="4536503"/>
          </a:xfrm>
          <a:prstGeom prst="rect">
            <a:avLst/>
          </a:prstGeom>
          <a:noFill/>
          <a:ln>
            <a:noFill/>
          </a:ln>
        </p:spPr>
        <p:txBody>
          <a:bodyPr spcFirstLastPara="1" wrap="square" lIns="91425" tIns="45700" rIns="91425" bIns="45700" anchor="t" anchorCtr="0">
            <a:noAutofit/>
          </a:bodyPr>
          <a:lstStyle>
            <a:lvl1pPr marL="457200" lvl="0" indent="-381000" algn="l">
              <a:lnSpc>
                <a:spcPct val="100000"/>
              </a:lnSpc>
              <a:spcBef>
                <a:spcPts val="480"/>
              </a:spcBef>
              <a:spcAft>
                <a:spcPts val="0"/>
              </a:spcAft>
              <a:buClr>
                <a:srgbClr val="052264"/>
              </a:buClr>
              <a:buSzPts val="2400"/>
              <a:buFont typeface="Noto Sans Symbols"/>
              <a:buChar char="▪"/>
              <a:defRPr sz="2400">
                <a:solidFill>
                  <a:srgbClr val="052264"/>
                </a:solidFill>
                <a:latin typeface="Calibri"/>
                <a:ea typeface="Calibri"/>
                <a:cs typeface="Calibri"/>
                <a:sym typeface="Calibri"/>
              </a:defRPr>
            </a:lvl1pPr>
            <a:lvl2pPr marL="914400" lvl="1" indent="-355600" algn="l">
              <a:lnSpc>
                <a:spcPct val="100000"/>
              </a:lnSpc>
              <a:spcBef>
                <a:spcPts val="400"/>
              </a:spcBef>
              <a:spcAft>
                <a:spcPts val="0"/>
              </a:spcAft>
              <a:buClr>
                <a:srgbClr val="052264"/>
              </a:buClr>
              <a:buSzPts val="2000"/>
              <a:buChar char="–"/>
              <a:defRPr sz="2000">
                <a:solidFill>
                  <a:srgbClr val="052264"/>
                </a:solidFill>
                <a:latin typeface="Calibri"/>
                <a:ea typeface="Calibri"/>
                <a:cs typeface="Calibri"/>
                <a:sym typeface="Calibri"/>
              </a:defRPr>
            </a:lvl2pPr>
            <a:lvl3pPr marL="1371600" lvl="2" indent="-342900" algn="l">
              <a:lnSpc>
                <a:spcPct val="100000"/>
              </a:lnSpc>
              <a:spcBef>
                <a:spcPts val="360"/>
              </a:spcBef>
              <a:spcAft>
                <a:spcPts val="0"/>
              </a:spcAft>
              <a:buClr>
                <a:srgbClr val="052264"/>
              </a:buClr>
              <a:buSzPts val="1800"/>
              <a:buChar char="•"/>
              <a:defRPr sz="1800">
                <a:solidFill>
                  <a:srgbClr val="052264"/>
                </a:solidFill>
                <a:latin typeface="Calibri"/>
                <a:ea typeface="Calibri"/>
                <a:cs typeface="Calibri"/>
                <a:sym typeface="Calibri"/>
              </a:defRPr>
            </a:lvl3pPr>
            <a:lvl4pPr marL="1828800" lvl="3" indent="-330200" algn="l">
              <a:lnSpc>
                <a:spcPct val="100000"/>
              </a:lnSpc>
              <a:spcBef>
                <a:spcPts val="320"/>
              </a:spcBef>
              <a:spcAft>
                <a:spcPts val="0"/>
              </a:spcAft>
              <a:buClr>
                <a:srgbClr val="052264"/>
              </a:buClr>
              <a:buSzPts val="1600"/>
              <a:buChar char="–"/>
              <a:defRPr sz="1600">
                <a:solidFill>
                  <a:srgbClr val="052264"/>
                </a:solidFill>
                <a:latin typeface="Calibri"/>
                <a:ea typeface="Calibri"/>
                <a:cs typeface="Calibri"/>
                <a:sym typeface="Calibri"/>
              </a:defRPr>
            </a:lvl4pPr>
            <a:lvl5pPr marL="2286000" lvl="4" indent="-330200" algn="l">
              <a:lnSpc>
                <a:spcPct val="100000"/>
              </a:lnSpc>
              <a:spcBef>
                <a:spcPts val="320"/>
              </a:spcBef>
              <a:spcAft>
                <a:spcPts val="0"/>
              </a:spcAft>
              <a:buClr>
                <a:srgbClr val="052264"/>
              </a:buClr>
              <a:buSzPts val="1600"/>
              <a:buChar char="»"/>
              <a:defRPr sz="1600">
                <a:solidFill>
                  <a:srgbClr val="052264"/>
                </a:solidFill>
                <a:latin typeface="Calibri"/>
                <a:ea typeface="Calibri"/>
                <a:cs typeface="Calibri"/>
                <a:sym typeface="Calibri"/>
              </a:defRPr>
            </a:lvl5pPr>
            <a:lvl6pPr marL="2743200" lvl="5" indent="-330200" algn="l">
              <a:lnSpc>
                <a:spcPct val="100000"/>
              </a:lnSpc>
              <a:spcBef>
                <a:spcPts val="320"/>
              </a:spcBef>
              <a:spcAft>
                <a:spcPts val="0"/>
              </a:spcAft>
              <a:buClr>
                <a:schemeClr val="dk1"/>
              </a:buClr>
              <a:buSzPts val="1600"/>
              <a:buChar char="•"/>
              <a:defRPr sz="1600"/>
            </a:lvl6pPr>
            <a:lvl7pPr marL="3200400" lvl="6" indent="-330200" algn="l">
              <a:lnSpc>
                <a:spcPct val="100000"/>
              </a:lnSpc>
              <a:spcBef>
                <a:spcPts val="320"/>
              </a:spcBef>
              <a:spcAft>
                <a:spcPts val="0"/>
              </a:spcAft>
              <a:buClr>
                <a:schemeClr val="dk1"/>
              </a:buClr>
              <a:buSzPts val="1600"/>
              <a:buChar char="•"/>
              <a:defRPr sz="1600"/>
            </a:lvl7pPr>
            <a:lvl8pPr marL="3657600" lvl="7" indent="-330200" algn="l">
              <a:lnSpc>
                <a:spcPct val="100000"/>
              </a:lnSpc>
              <a:spcBef>
                <a:spcPts val="320"/>
              </a:spcBef>
              <a:spcAft>
                <a:spcPts val="0"/>
              </a:spcAft>
              <a:buClr>
                <a:schemeClr val="dk1"/>
              </a:buClr>
              <a:buSzPts val="1600"/>
              <a:buChar char="•"/>
              <a:defRPr sz="1600"/>
            </a:lvl8pPr>
            <a:lvl9pPr marL="4114800" lvl="8" indent="-330200" algn="l">
              <a:lnSpc>
                <a:spcPct val="100000"/>
              </a:lnSpc>
              <a:spcBef>
                <a:spcPts val="320"/>
              </a:spcBef>
              <a:spcAft>
                <a:spcPts val="0"/>
              </a:spcAft>
              <a:buClr>
                <a:schemeClr val="dk1"/>
              </a:buClr>
              <a:buSzPts val="1600"/>
              <a:buChar char="•"/>
              <a:defRPr sz="1600"/>
            </a:lvl9pPr>
          </a:lstStyle>
          <a:p>
            <a:endParaRPr/>
          </a:p>
        </p:txBody>
      </p:sp>
      <p:sp>
        <p:nvSpPr>
          <p:cNvPr id="43" name="Google Shape;43;p22"/>
          <p:cNvSpPr txBox="1">
            <a:spLocks noGrp="1"/>
          </p:cNvSpPr>
          <p:nvPr>
            <p:ph type="body" idx="3"/>
          </p:nvPr>
        </p:nvSpPr>
        <p:spPr>
          <a:xfrm>
            <a:off x="4953000" y="858391"/>
            <a:ext cx="4446494" cy="567754"/>
          </a:xfrm>
          <a:prstGeom prst="rect">
            <a:avLst/>
          </a:prstGeom>
          <a:noFill/>
          <a:ln>
            <a:noFill/>
          </a:ln>
        </p:spPr>
        <p:txBody>
          <a:bodyPr spcFirstLastPara="1" wrap="square" lIns="91425" tIns="45700" rIns="91425" bIns="45700" anchor="b" anchorCtr="0">
            <a:noAutofit/>
          </a:bodyPr>
          <a:lstStyle>
            <a:lvl1pPr marL="457200" lvl="0" indent="-228600" algn="l">
              <a:lnSpc>
                <a:spcPct val="100000"/>
              </a:lnSpc>
              <a:spcBef>
                <a:spcPts val="400"/>
              </a:spcBef>
              <a:spcAft>
                <a:spcPts val="0"/>
              </a:spcAft>
              <a:buClr>
                <a:srgbClr val="052264"/>
              </a:buClr>
              <a:buSzPts val="2000"/>
              <a:buNone/>
              <a:defRPr sz="2000" b="1">
                <a:solidFill>
                  <a:srgbClr val="052264"/>
                </a:solidFill>
                <a:latin typeface="Calibri"/>
                <a:ea typeface="Calibri"/>
                <a:cs typeface="Calibri"/>
                <a:sym typeface="Calibri"/>
              </a:defRPr>
            </a:lvl1pPr>
            <a:lvl2pPr marL="914400" lvl="1" indent="-228600" algn="l">
              <a:lnSpc>
                <a:spcPct val="100000"/>
              </a:lnSpc>
              <a:spcBef>
                <a:spcPts val="400"/>
              </a:spcBef>
              <a:spcAft>
                <a:spcPts val="0"/>
              </a:spcAft>
              <a:buClr>
                <a:srgbClr val="052264"/>
              </a:buClr>
              <a:buSzPts val="2000"/>
              <a:buNone/>
              <a:defRPr sz="2000" b="1"/>
            </a:lvl2pPr>
            <a:lvl3pPr marL="1371600" lvl="2" indent="-228600" algn="l">
              <a:lnSpc>
                <a:spcPct val="100000"/>
              </a:lnSpc>
              <a:spcBef>
                <a:spcPts val="360"/>
              </a:spcBef>
              <a:spcAft>
                <a:spcPts val="0"/>
              </a:spcAft>
              <a:buClr>
                <a:srgbClr val="052264"/>
              </a:buClr>
              <a:buSzPts val="1800"/>
              <a:buNone/>
              <a:defRPr sz="1800" b="1"/>
            </a:lvl3pPr>
            <a:lvl4pPr marL="1828800" lvl="3" indent="-228600" algn="l">
              <a:lnSpc>
                <a:spcPct val="100000"/>
              </a:lnSpc>
              <a:spcBef>
                <a:spcPts val="320"/>
              </a:spcBef>
              <a:spcAft>
                <a:spcPts val="0"/>
              </a:spcAft>
              <a:buClr>
                <a:srgbClr val="052264"/>
              </a:buClr>
              <a:buSzPts val="1600"/>
              <a:buNone/>
              <a:defRPr sz="1600" b="1"/>
            </a:lvl4pPr>
            <a:lvl5pPr marL="2286000" lvl="4" indent="-228600" algn="l">
              <a:lnSpc>
                <a:spcPct val="100000"/>
              </a:lnSpc>
              <a:spcBef>
                <a:spcPts val="320"/>
              </a:spcBef>
              <a:spcAft>
                <a:spcPts val="0"/>
              </a:spcAft>
              <a:buClr>
                <a:srgbClr val="052264"/>
              </a:buClr>
              <a:buSzPts val="1600"/>
              <a:buNone/>
              <a:defRPr sz="1600" b="1"/>
            </a:lvl5pPr>
            <a:lvl6pPr marL="2743200" lvl="5" indent="-228600" algn="l">
              <a:lnSpc>
                <a:spcPct val="100000"/>
              </a:lnSpc>
              <a:spcBef>
                <a:spcPts val="320"/>
              </a:spcBef>
              <a:spcAft>
                <a:spcPts val="0"/>
              </a:spcAft>
              <a:buClr>
                <a:schemeClr val="dk1"/>
              </a:buClr>
              <a:buSzPts val="1600"/>
              <a:buNone/>
              <a:defRPr sz="1600" b="1"/>
            </a:lvl6pPr>
            <a:lvl7pPr marL="3200400" lvl="6" indent="-228600" algn="l">
              <a:lnSpc>
                <a:spcPct val="100000"/>
              </a:lnSpc>
              <a:spcBef>
                <a:spcPts val="320"/>
              </a:spcBef>
              <a:spcAft>
                <a:spcPts val="0"/>
              </a:spcAft>
              <a:buClr>
                <a:schemeClr val="dk1"/>
              </a:buClr>
              <a:buSzPts val="1600"/>
              <a:buNone/>
              <a:defRPr sz="1600" b="1"/>
            </a:lvl7pPr>
            <a:lvl8pPr marL="3657600" lvl="7" indent="-228600" algn="l">
              <a:lnSpc>
                <a:spcPct val="100000"/>
              </a:lnSpc>
              <a:spcBef>
                <a:spcPts val="320"/>
              </a:spcBef>
              <a:spcAft>
                <a:spcPts val="0"/>
              </a:spcAft>
              <a:buClr>
                <a:schemeClr val="dk1"/>
              </a:buClr>
              <a:buSzPts val="1600"/>
              <a:buNone/>
              <a:defRPr sz="1600" b="1"/>
            </a:lvl8pPr>
            <a:lvl9pPr marL="4114800" lvl="8" indent="-228600" algn="l">
              <a:lnSpc>
                <a:spcPct val="100000"/>
              </a:lnSpc>
              <a:spcBef>
                <a:spcPts val="320"/>
              </a:spcBef>
              <a:spcAft>
                <a:spcPts val="0"/>
              </a:spcAft>
              <a:buClr>
                <a:schemeClr val="dk1"/>
              </a:buClr>
              <a:buSzPts val="1600"/>
              <a:buNone/>
              <a:defRPr sz="1600" b="1"/>
            </a:lvl9pPr>
          </a:lstStyle>
          <a:p>
            <a:endParaRPr/>
          </a:p>
        </p:txBody>
      </p:sp>
      <p:sp>
        <p:nvSpPr>
          <p:cNvPr id="44" name="Google Shape;44;p22"/>
          <p:cNvSpPr txBox="1">
            <a:spLocks noGrp="1"/>
          </p:cNvSpPr>
          <p:nvPr>
            <p:ph type="body" idx="4"/>
          </p:nvPr>
        </p:nvSpPr>
        <p:spPr>
          <a:xfrm>
            <a:off x="4953000" y="1412779"/>
            <a:ext cx="4446494" cy="4536503"/>
          </a:xfrm>
          <a:prstGeom prst="rect">
            <a:avLst/>
          </a:prstGeom>
          <a:noFill/>
          <a:ln>
            <a:noFill/>
          </a:ln>
        </p:spPr>
        <p:txBody>
          <a:bodyPr spcFirstLastPara="1" wrap="square" lIns="91425" tIns="45700" rIns="91425" bIns="45700" anchor="t" anchorCtr="0">
            <a:noAutofit/>
          </a:bodyPr>
          <a:lstStyle>
            <a:lvl1pPr marL="457200" lvl="0" indent="-381000" algn="l">
              <a:lnSpc>
                <a:spcPct val="100000"/>
              </a:lnSpc>
              <a:spcBef>
                <a:spcPts val="480"/>
              </a:spcBef>
              <a:spcAft>
                <a:spcPts val="0"/>
              </a:spcAft>
              <a:buClr>
                <a:srgbClr val="052264"/>
              </a:buClr>
              <a:buSzPts val="2400"/>
              <a:buFont typeface="Noto Sans Symbols"/>
              <a:buChar char="▪"/>
              <a:defRPr sz="2400">
                <a:solidFill>
                  <a:srgbClr val="052264"/>
                </a:solidFill>
                <a:latin typeface="Calibri"/>
                <a:ea typeface="Calibri"/>
                <a:cs typeface="Calibri"/>
                <a:sym typeface="Calibri"/>
              </a:defRPr>
            </a:lvl1pPr>
            <a:lvl2pPr marL="914400" lvl="1" indent="-355600" algn="l">
              <a:lnSpc>
                <a:spcPct val="100000"/>
              </a:lnSpc>
              <a:spcBef>
                <a:spcPts val="400"/>
              </a:spcBef>
              <a:spcAft>
                <a:spcPts val="0"/>
              </a:spcAft>
              <a:buClr>
                <a:srgbClr val="052264"/>
              </a:buClr>
              <a:buSzPts val="2000"/>
              <a:buChar char="–"/>
              <a:defRPr sz="2000">
                <a:solidFill>
                  <a:srgbClr val="052264"/>
                </a:solidFill>
                <a:latin typeface="Calibri"/>
                <a:ea typeface="Calibri"/>
                <a:cs typeface="Calibri"/>
                <a:sym typeface="Calibri"/>
              </a:defRPr>
            </a:lvl2pPr>
            <a:lvl3pPr marL="1371600" lvl="2" indent="-342900" algn="l">
              <a:lnSpc>
                <a:spcPct val="100000"/>
              </a:lnSpc>
              <a:spcBef>
                <a:spcPts val="360"/>
              </a:spcBef>
              <a:spcAft>
                <a:spcPts val="0"/>
              </a:spcAft>
              <a:buClr>
                <a:srgbClr val="052264"/>
              </a:buClr>
              <a:buSzPts val="1800"/>
              <a:buChar char="•"/>
              <a:defRPr sz="1800">
                <a:solidFill>
                  <a:srgbClr val="052264"/>
                </a:solidFill>
                <a:latin typeface="Calibri"/>
                <a:ea typeface="Calibri"/>
                <a:cs typeface="Calibri"/>
                <a:sym typeface="Calibri"/>
              </a:defRPr>
            </a:lvl3pPr>
            <a:lvl4pPr marL="1828800" lvl="3" indent="-330200" algn="l">
              <a:lnSpc>
                <a:spcPct val="100000"/>
              </a:lnSpc>
              <a:spcBef>
                <a:spcPts val="320"/>
              </a:spcBef>
              <a:spcAft>
                <a:spcPts val="0"/>
              </a:spcAft>
              <a:buClr>
                <a:srgbClr val="052264"/>
              </a:buClr>
              <a:buSzPts val="1600"/>
              <a:buChar char="–"/>
              <a:defRPr sz="1600">
                <a:solidFill>
                  <a:srgbClr val="052264"/>
                </a:solidFill>
                <a:latin typeface="Calibri"/>
                <a:ea typeface="Calibri"/>
                <a:cs typeface="Calibri"/>
                <a:sym typeface="Calibri"/>
              </a:defRPr>
            </a:lvl4pPr>
            <a:lvl5pPr marL="2286000" lvl="4" indent="-330200" algn="l">
              <a:lnSpc>
                <a:spcPct val="100000"/>
              </a:lnSpc>
              <a:spcBef>
                <a:spcPts val="320"/>
              </a:spcBef>
              <a:spcAft>
                <a:spcPts val="0"/>
              </a:spcAft>
              <a:buClr>
                <a:srgbClr val="052264"/>
              </a:buClr>
              <a:buSzPts val="1600"/>
              <a:buChar char="»"/>
              <a:defRPr sz="1600">
                <a:solidFill>
                  <a:srgbClr val="052264"/>
                </a:solidFill>
                <a:latin typeface="Calibri"/>
                <a:ea typeface="Calibri"/>
                <a:cs typeface="Calibri"/>
                <a:sym typeface="Calibri"/>
              </a:defRPr>
            </a:lvl5pPr>
            <a:lvl6pPr marL="2743200" lvl="5" indent="-330200" algn="l">
              <a:lnSpc>
                <a:spcPct val="100000"/>
              </a:lnSpc>
              <a:spcBef>
                <a:spcPts val="320"/>
              </a:spcBef>
              <a:spcAft>
                <a:spcPts val="0"/>
              </a:spcAft>
              <a:buClr>
                <a:schemeClr val="dk1"/>
              </a:buClr>
              <a:buSzPts val="1600"/>
              <a:buChar char="•"/>
              <a:defRPr sz="1600"/>
            </a:lvl6pPr>
            <a:lvl7pPr marL="3200400" lvl="6" indent="-330200" algn="l">
              <a:lnSpc>
                <a:spcPct val="100000"/>
              </a:lnSpc>
              <a:spcBef>
                <a:spcPts val="320"/>
              </a:spcBef>
              <a:spcAft>
                <a:spcPts val="0"/>
              </a:spcAft>
              <a:buClr>
                <a:schemeClr val="dk1"/>
              </a:buClr>
              <a:buSzPts val="1600"/>
              <a:buChar char="•"/>
              <a:defRPr sz="1600"/>
            </a:lvl7pPr>
            <a:lvl8pPr marL="3657600" lvl="7" indent="-330200" algn="l">
              <a:lnSpc>
                <a:spcPct val="100000"/>
              </a:lnSpc>
              <a:spcBef>
                <a:spcPts val="320"/>
              </a:spcBef>
              <a:spcAft>
                <a:spcPts val="0"/>
              </a:spcAft>
              <a:buClr>
                <a:schemeClr val="dk1"/>
              </a:buClr>
              <a:buSzPts val="1600"/>
              <a:buChar char="•"/>
              <a:defRPr sz="1600"/>
            </a:lvl8pPr>
            <a:lvl9pPr marL="4114800" lvl="8" indent="-330200" algn="l">
              <a:lnSpc>
                <a:spcPct val="100000"/>
              </a:lnSpc>
              <a:spcBef>
                <a:spcPts val="320"/>
              </a:spcBef>
              <a:spcAft>
                <a:spcPts val="0"/>
              </a:spcAft>
              <a:buClr>
                <a:schemeClr val="dk1"/>
              </a:buClr>
              <a:buSzPts val="1600"/>
              <a:buChar char="•"/>
              <a:defRPr sz="1600"/>
            </a:lvl9pPr>
          </a:lstStyle>
          <a:p>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image" Target="../media/image1.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15"/>
          <p:cNvSpPr txBox="1">
            <a:spLocks noGrp="1"/>
          </p:cNvSpPr>
          <p:nvPr>
            <p:ph type="title"/>
          </p:nvPr>
        </p:nvSpPr>
        <p:spPr>
          <a:xfrm>
            <a:off x="428230" y="188916"/>
            <a:ext cx="8970433" cy="503237"/>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3200" b="1" i="0" u="none" strike="noStrike" cap="none">
                <a:solidFill>
                  <a:srgbClr val="052264"/>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3200" b="1" i="0" u="none" strike="noStrike" cap="none">
                <a:solidFill>
                  <a:srgbClr val="052264"/>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3200" b="1" i="0" u="none" strike="noStrike" cap="none">
                <a:solidFill>
                  <a:srgbClr val="052264"/>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3200" b="1" i="0" u="none" strike="noStrike" cap="none">
                <a:solidFill>
                  <a:srgbClr val="052264"/>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3200" b="1" i="0" u="none" strike="noStrike" cap="none">
                <a:solidFill>
                  <a:srgbClr val="052264"/>
                </a:solidFill>
                <a:latin typeface="Calibri"/>
                <a:ea typeface="Calibri"/>
                <a:cs typeface="Calibri"/>
                <a:sym typeface="Calibri"/>
              </a:defRPr>
            </a:lvl5pPr>
            <a:lvl6pPr marR="0" lvl="5"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6pPr>
            <a:lvl7pPr marR="0" lvl="6"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7pPr>
            <a:lvl8pPr marR="0" lvl="7"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8pPr>
            <a:lvl9pPr marR="0" lvl="8"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9pPr>
          </a:lstStyle>
          <a:p>
            <a:endParaRPr/>
          </a:p>
        </p:txBody>
      </p:sp>
      <p:sp>
        <p:nvSpPr>
          <p:cNvPr id="11" name="Google Shape;11;p15"/>
          <p:cNvSpPr/>
          <p:nvPr/>
        </p:nvSpPr>
        <p:spPr>
          <a:xfrm>
            <a:off x="428230" y="1268416"/>
            <a:ext cx="8970433" cy="4321175"/>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4000"/>
              <a:buFont typeface="Arial"/>
              <a:buNone/>
            </a:pPr>
            <a:endParaRPr sz="4000" b="1" i="0" u="none" strike="noStrike" cap="none">
              <a:solidFill>
                <a:srgbClr val="052264"/>
              </a:solidFill>
              <a:latin typeface="Arial"/>
              <a:ea typeface="Arial"/>
              <a:cs typeface="Arial"/>
              <a:sym typeface="Arial"/>
            </a:endParaRPr>
          </a:p>
        </p:txBody>
      </p:sp>
      <p:sp>
        <p:nvSpPr>
          <p:cNvPr id="12" name="Google Shape;12;p15"/>
          <p:cNvSpPr/>
          <p:nvPr/>
        </p:nvSpPr>
        <p:spPr>
          <a:xfrm>
            <a:off x="428230" y="1268416"/>
            <a:ext cx="8970433" cy="4321175"/>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4000"/>
              <a:buFont typeface="Arial"/>
              <a:buNone/>
            </a:pPr>
            <a:endParaRPr sz="4000" b="1" i="0" u="none" strike="noStrike" cap="none">
              <a:solidFill>
                <a:srgbClr val="052264"/>
              </a:solidFill>
              <a:latin typeface="Arial"/>
              <a:ea typeface="Arial"/>
              <a:cs typeface="Arial"/>
              <a:sym typeface="Arial"/>
            </a:endParaRPr>
          </a:p>
        </p:txBody>
      </p:sp>
      <p:sp>
        <p:nvSpPr>
          <p:cNvPr id="13" name="Google Shape;13;p15"/>
          <p:cNvSpPr txBox="1">
            <a:spLocks noGrp="1"/>
          </p:cNvSpPr>
          <p:nvPr>
            <p:ph type="body" idx="1"/>
          </p:nvPr>
        </p:nvSpPr>
        <p:spPr>
          <a:xfrm>
            <a:off x="428229" y="836616"/>
            <a:ext cx="8992790" cy="5113337"/>
          </a:xfrm>
          <a:prstGeom prst="rect">
            <a:avLst/>
          </a:prstGeom>
          <a:noFill/>
          <a:ln>
            <a:noFill/>
          </a:ln>
        </p:spPr>
        <p:txBody>
          <a:bodyPr spcFirstLastPara="1" wrap="square" lIns="91425" tIns="45700" rIns="91425" bIns="45700" anchor="t" anchorCtr="0">
            <a:noAutofit/>
          </a:bodyPr>
          <a:lstStyle>
            <a:lvl1pPr marL="457200" marR="0" lvl="0" indent="-381000" algn="l" rtl="0">
              <a:lnSpc>
                <a:spcPct val="100000"/>
              </a:lnSpc>
              <a:spcBef>
                <a:spcPts val="480"/>
              </a:spcBef>
              <a:spcAft>
                <a:spcPts val="0"/>
              </a:spcAft>
              <a:buClr>
                <a:srgbClr val="052264"/>
              </a:buClr>
              <a:buSzPts val="2400"/>
              <a:buFont typeface="Noto Sans Symbols"/>
              <a:buChar char="▪"/>
              <a:defRPr sz="2400" b="0" i="0" u="none" strike="noStrike" cap="none">
                <a:solidFill>
                  <a:srgbClr val="052264"/>
                </a:solidFill>
                <a:latin typeface="Calibri"/>
                <a:ea typeface="Calibri"/>
                <a:cs typeface="Calibri"/>
                <a:sym typeface="Calibri"/>
              </a:defRPr>
            </a:lvl1pPr>
            <a:lvl2pPr marL="914400" marR="0" lvl="1" indent="-381000" algn="l" rtl="0">
              <a:lnSpc>
                <a:spcPct val="100000"/>
              </a:lnSpc>
              <a:spcBef>
                <a:spcPts val="480"/>
              </a:spcBef>
              <a:spcAft>
                <a:spcPts val="0"/>
              </a:spcAft>
              <a:buClr>
                <a:srgbClr val="052264"/>
              </a:buClr>
              <a:buSzPts val="2400"/>
              <a:buFont typeface="Arial"/>
              <a:buChar char="–"/>
              <a:defRPr sz="2400" b="0" i="0" u="none" strike="noStrike" cap="none">
                <a:solidFill>
                  <a:srgbClr val="052264"/>
                </a:solidFill>
                <a:latin typeface="Calibri"/>
                <a:ea typeface="Calibri"/>
                <a:cs typeface="Calibri"/>
                <a:sym typeface="Calibri"/>
              </a:defRPr>
            </a:lvl2pPr>
            <a:lvl3pPr marL="1371600" marR="0" lvl="2" indent="-381000" algn="l" rtl="0">
              <a:lnSpc>
                <a:spcPct val="100000"/>
              </a:lnSpc>
              <a:spcBef>
                <a:spcPts val="480"/>
              </a:spcBef>
              <a:spcAft>
                <a:spcPts val="0"/>
              </a:spcAft>
              <a:buClr>
                <a:srgbClr val="052264"/>
              </a:buClr>
              <a:buSzPts val="2400"/>
              <a:buFont typeface="Arial"/>
              <a:buChar char="•"/>
              <a:defRPr sz="2400" b="0" i="0" u="none" strike="noStrike" cap="none">
                <a:solidFill>
                  <a:srgbClr val="052264"/>
                </a:solidFill>
                <a:latin typeface="Calibri"/>
                <a:ea typeface="Calibri"/>
                <a:cs typeface="Calibri"/>
                <a:sym typeface="Calibri"/>
              </a:defRPr>
            </a:lvl3pPr>
            <a:lvl4pPr marL="1828800" marR="0" lvl="3" indent="-355600" algn="l" rtl="0">
              <a:lnSpc>
                <a:spcPct val="100000"/>
              </a:lnSpc>
              <a:spcBef>
                <a:spcPts val="400"/>
              </a:spcBef>
              <a:spcAft>
                <a:spcPts val="0"/>
              </a:spcAft>
              <a:buClr>
                <a:srgbClr val="052264"/>
              </a:buClr>
              <a:buSzPts val="2000"/>
              <a:buFont typeface="Arial"/>
              <a:buChar char="–"/>
              <a:defRPr sz="2000" b="0" i="0" u="none" strike="noStrike" cap="none">
                <a:solidFill>
                  <a:srgbClr val="052264"/>
                </a:solidFill>
                <a:latin typeface="Calibri"/>
                <a:ea typeface="Calibri"/>
                <a:cs typeface="Calibri"/>
                <a:sym typeface="Calibri"/>
              </a:defRPr>
            </a:lvl4pPr>
            <a:lvl5pPr marL="2286000" marR="0" lvl="4" indent="-355600" algn="l" rtl="0">
              <a:lnSpc>
                <a:spcPct val="100000"/>
              </a:lnSpc>
              <a:spcBef>
                <a:spcPts val="400"/>
              </a:spcBef>
              <a:spcAft>
                <a:spcPts val="0"/>
              </a:spcAft>
              <a:buClr>
                <a:srgbClr val="052264"/>
              </a:buClr>
              <a:buSzPts val="2000"/>
              <a:buFont typeface="Arial"/>
              <a:buChar char="»"/>
              <a:defRPr sz="2000" b="0" i="0" u="none" strike="noStrike" cap="none">
                <a:solidFill>
                  <a:srgbClr val="052264"/>
                </a:solidFill>
                <a:latin typeface="Calibri"/>
                <a:ea typeface="Calibri"/>
                <a:cs typeface="Calibri"/>
                <a:sym typeface="Calibri"/>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cxnSp>
        <p:nvCxnSpPr>
          <p:cNvPr id="14" name="Google Shape;14;p15"/>
          <p:cNvCxnSpPr/>
          <p:nvPr/>
        </p:nvCxnSpPr>
        <p:spPr>
          <a:xfrm>
            <a:off x="194339" y="765175"/>
            <a:ext cx="9439936" cy="0"/>
          </a:xfrm>
          <a:prstGeom prst="straightConnector1">
            <a:avLst/>
          </a:prstGeom>
          <a:noFill/>
          <a:ln w="19050" cap="flat" cmpd="sng">
            <a:solidFill>
              <a:srgbClr val="052264"/>
            </a:solidFill>
            <a:prstDash val="solid"/>
            <a:round/>
            <a:headEnd type="none" w="sm" len="sm"/>
            <a:tailEnd type="none" w="sm" len="sm"/>
          </a:ln>
        </p:spPr>
      </p:cxnSp>
      <p:cxnSp>
        <p:nvCxnSpPr>
          <p:cNvPr id="15" name="Google Shape;15;p15"/>
          <p:cNvCxnSpPr/>
          <p:nvPr/>
        </p:nvCxnSpPr>
        <p:spPr>
          <a:xfrm>
            <a:off x="194339" y="6092825"/>
            <a:ext cx="9439936" cy="0"/>
          </a:xfrm>
          <a:prstGeom prst="straightConnector1">
            <a:avLst/>
          </a:prstGeom>
          <a:noFill/>
          <a:ln w="22225" cap="flat" cmpd="sng">
            <a:solidFill>
              <a:srgbClr val="052264"/>
            </a:solidFill>
            <a:prstDash val="solid"/>
            <a:round/>
            <a:headEnd type="none" w="sm" len="sm"/>
            <a:tailEnd type="none" w="sm" len="sm"/>
          </a:ln>
        </p:spPr>
      </p:cxnSp>
      <p:pic>
        <p:nvPicPr>
          <p:cNvPr id="16" name="Google Shape;16;p15"/>
          <p:cNvPicPr preferRelativeResize="0"/>
          <p:nvPr/>
        </p:nvPicPr>
        <p:blipFill rotWithShape="1">
          <a:blip r:embed="rId9">
            <a:alphaModFix/>
          </a:blip>
          <a:srcRect/>
          <a:stretch/>
        </p:blipFill>
        <p:spPr>
          <a:xfrm>
            <a:off x="428229" y="6110288"/>
            <a:ext cx="2885810" cy="747712"/>
          </a:xfrm>
          <a:prstGeom prst="rect">
            <a:avLst/>
          </a:prstGeom>
          <a:noFill/>
          <a:ln>
            <a:noFill/>
          </a:ln>
        </p:spPr>
      </p:pic>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1.xml"/><Relationship Id="rId5" Type="http://schemas.openxmlformats.org/officeDocument/2006/relationships/image" Target="../media/image8.png"/><Relationship Id="rId4" Type="http://schemas.openxmlformats.org/officeDocument/2006/relationships/image" Target="../media/image7.svg"/></Relationships>
</file>

<file path=ppt/slides/_rels/slide1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Shape 49"/>
        <p:cNvGrpSpPr/>
        <p:nvPr/>
      </p:nvGrpSpPr>
      <p:grpSpPr>
        <a:xfrm>
          <a:off x="0" y="0"/>
          <a:ext cx="0" cy="0"/>
          <a:chOff x="0" y="0"/>
          <a:chExt cx="0" cy="0"/>
        </a:xfrm>
      </p:grpSpPr>
      <p:sp>
        <p:nvSpPr>
          <p:cNvPr id="50" name="Google Shape;50;p1"/>
          <p:cNvSpPr txBox="1"/>
          <p:nvPr/>
        </p:nvSpPr>
        <p:spPr>
          <a:xfrm>
            <a:off x="128464" y="91951"/>
            <a:ext cx="9649072" cy="369332"/>
          </a:xfrm>
          <a:prstGeom prst="rect">
            <a:avLst/>
          </a:prstGeom>
          <a:solidFill>
            <a:srgbClr val="C00000"/>
          </a:solidFill>
          <a:ln w="9525"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en-GB" sz="1800" b="1" i="0" u="none" strike="noStrike" cap="none" dirty="0">
                <a:solidFill>
                  <a:schemeClr val="lt1"/>
                </a:solidFill>
                <a:latin typeface="Calibri"/>
                <a:ea typeface="Calibri"/>
                <a:cs typeface="Calibri"/>
                <a:sym typeface="Calibri"/>
              </a:rPr>
              <a:t>Paper 2: Section A: Question 1 Urban issues and challenges</a:t>
            </a:r>
            <a:r>
              <a:rPr lang="en-GB" sz="1800" b="0" i="0" u="none" strike="noStrike" cap="none" dirty="0">
                <a:solidFill>
                  <a:schemeClr val="lt1"/>
                </a:solidFill>
                <a:latin typeface="Calibri"/>
                <a:ea typeface="Calibri"/>
                <a:cs typeface="Calibri"/>
                <a:sym typeface="Calibri"/>
              </a:rPr>
              <a:t> </a:t>
            </a:r>
            <a:endParaRPr sz="1400" b="0" i="0" u="none" strike="noStrike" cap="none" dirty="0">
              <a:solidFill>
                <a:srgbClr val="000000"/>
              </a:solidFill>
              <a:latin typeface="Arial"/>
              <a:ea typeface="Arial"/>
              <a:cs typeface="Arial"/>
              <a:sym typeface="Arial"/>
            </a:endParaRPr>
          </a:p>
        </p:txBody>
      </p:sp>
      <p:graphicFrame>
        <p:nvGraphicFramePr>
          <p:cNvPr id="51" name="Google Shape;51;p1"/>
          <p:cNvGraphicFramePr/>
          <p:nvPr/>
        </p:nvGraphicFramePr>
        <p:xfrm>
          <a:off x="128465" y="547683"/>
          <a:ext cx="4840550" cy="3879950"/>
        </p:xfrm>
        <a:graphic>
          <a:graphicData uri="http://schemas.openxmlformats.org/drawingml/2006/table">
            <a:tbl>
              <a:tblPr firstRow="1" bandRow="1">
                <a:noFill/>
                <a:tableStyleId>{7CABF824-F6E3-4207-9B97-C864CE58FB8D}</a:tableStyleId>
              </a:tblPr>
              <a:tblGrid>
                <a:gridCol w="382900">
                  <a:extLst>
                    <a:ext uri="{9D8B030D-6E8A-4147-A177-3AD203B41FA5}">
                      <a16:colId xmlns:a16="http://schemas.microsoft.com/office/drawing/2014/main" val="20000"/>
                    </a:ext>
                  </a:extLst>
                </a:gridCol>
                <a:gridCol w="1551200">
                  <a:extLst>
                    <a:ext uri="{9D8B030D-6E8A-4147-A177-3AD203B41FA5}">
                      <a16:colId xmlns:a16="http://schemas.microsoft.com/office/drawing/2014/main" val="20001"/>
                    </a:ext>
                  </a:extLst>
                </a:gridCol>
                <a:gridCol w="2906450">
                  <a:extLst>
                    <a:ext uri="{9D8B030D-6E8A-4147-A177-3AD203B41FA5}">
                      <a16:colId xmlns:a16="http://schemas.microsoft.com/office/drawing/2014/main" val="20002"/>
                    </a:ext>
                  </a:extLst>
                </a:gridCol>
              </a:tblGrid>
              <a:tr h="274325">
                <a:tc>
                  <a:txBody>
                    <a:bodyPr/>
                    <a:lstStyle/>
                    <a:p>
                      <a:pPr marL="0" marR="0" lvl="0" indent="0" algn="ctr" rtl="0">
                        <a:lnSpc>
                          <a:spcPct val="100000"/>
                        </a:lnSpc>
                        <a:spcBef>
                          <a:spcPts val="0"/>
                        </a:spcBef>
                        <a:spcAft>
                          <a:spcPts val="0"/>
                        </a:spcAft>
                        <a:buClr>
                          <a:srgbClr val="000000"/>
                        </a:buClr>
                        <a:buSzPts val="1200"/>
                        <a:buFont typeface="Arial"/>
                        <a:buNone/>
                      </a:pPr>
                      <a:r>
                        <a:rPr lang="en-GB" sz="1200" b="0" u="none" strike="noStrike" cap="none">
                          <a:solidFill>
                            <a:schemeClr val="lt1"/>
                          </a:solidFill>
                        </a:rPr>
                        <a:t>A</a:t>
                      </a:r>
                      <a:endParaRPr sz="12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4509"/>
                      </a:srgbClr>
                    </a:solidFill>
                  </a:tcPr>
                </a:tc>
                <a:tc gridSpan="2">
                  <a:txBody>
                    <a:bodyPr/>
                    <a:lstStyle/>
                    <a:p>
                      <a:pPr marL="0" marR="0" lvl="0" indent="0" algn="l" rtl="0">
                        <a:lnSpc>
                          <a:spcPct val="100000"/>
                        </a:lnSpc>
                        <a:spcBef>
                          <a:spcPts val="0"/>
                        </a:spcBef>
                        <a:spcAft>
                          <a:spcPts val="0"/>
                        </a:spcAft>
                        <a:buClr>
                          <a:srgbClr val="000000"/>
                        </a:buClr>
                        <a:buSzPts val="1200"/>
                        <a:buFont typeface="Arial"/>
                        <a:buNone/>
                      </a:pPr>
                      <a:r>
                        <a:rPr lang="en-GB" sz="1200" b="0" u="none" strike="noStrike" cap="none">
                          <a:solidFill>
                            <a:schemeClr val="lt1"/>
                          </a:solidFill>
                        </a:rPr>
                        <a:t>Key terms </a:t>
                      </a:r>
                      <a:endParaRPr sz="12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4509"/>
                      </a:srgbClr>
                    </a:solidFill>
                  </a:tcPr>
                </a:tc>
                <a:tc hMerge="1">
                  <a:txBody>
                    <a:bodyPr/>
                    <a:lstStyle/>
                    <a:p>
                      <a:endParaRPr lang="en-US"/>
                    </a:p>
                  </a:txBody>
                  <a:tcPr/>
                </a:tc>
                <a:extLst>
                  <a:ext uri="{0D108BD9-81ED-4DB2-BD59-A6C34878D82A}">
                    <a16:rowId xmlns:a16="http://schemas.microsoft.com/office/drawing/2014/main" val="10000"/>
                  </a:ext>
                </a:extLst>
              </a:tr>
              <a:tr h="274325">
                <a:tc>
                  <a:txBody>
                    <a:bodyPr/>
                    <a:lstStyle/>
                    <a:p>
                      <a:pPr marL="0" marR="0" lvl="0" indent="0" algn="ctr" rtl="0">
                        <a:lnSpc>
                          <a:spcPct val="100000"/>
                        </a:lnSpc>
                        <a:spcBef>
                          <a:spcPts val="0"/>
                        </a:spcBef>
                        <a:spcAft>
                          <a:spcPts val="0"/>
                        </a:spcAft>
                        <a:buClr>
                          <a:schemeClr val="dk1"/>
                        </a:buClr>
                        <a:buSzPts val="1100"/>
                        <a:buFont typeface="Calibri"/>
                        <a:buNone/>
                      </a:pPr>
                      <a:r>
                        <a:rPr lang="en-GB" sz="1200" b="0" u="none" strike="noStrike" cap="none">
                          <a:solidFill>
                            <a:schemeClr val="dk1"/>
                          </a:solidFill>
                          <a:latin typeface="Calibri"/>
                          <a:ea typeface="Calibri"/>
                          <a:cs typeface="Calibri"/>
                          <a:sym typeface="Calibri"/>
                        </a:rPr>
                        <a:t>1</a:t>
                      </a:r>
                      <a:endParaRPr sz="12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200" b="0" u="none" strike="noStrike" cap="none">
                          <a:solidFill>
                            <a:schemeClr val="dk1"/>
                          </a:solidFill>
                          <a:latin typeface="Calibri"/>
                          <a:ea typeface="Calibri"/>
                          <a:cs typeface="Calibri"/>
                          <a:sym typeface="Calibri"/>
                        </a:rPr>
                        <a:t>Urban</a:t>
                      </a:r>
                      <a:endParaRPr sz="12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100"/>
                        <a:buFont typeface="Calibri"/>
                        <a:buNone/>
                      </a:pPr>
                      <a:r>
                        <a:rPr lang="en-GB" sz="1200" b="0" i="0" u="none" strike="noStrike" cap="none">
                          <a:solidFill>
                            <a:schemeClr val="dk1"/>
                          </a:solidFill>
                          <a:latin typeface="Calibri"/>
                          <a:ea typeface="Calibri"/>
                          <a:cs typeface="Calibri"/>
                          <a:sym typeface="Calibri"/>
                        </a:rPr>
                        <a:t>A built-up place, e.g. a town or city.</a:t>
                      </a:r>
                      <a:endParaRPr sz="1200" b="0" u="none" strike="noStrike" cap="none">
                        <a:solidFill>
                          <a:schemeClr val="dk1"/>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r h="274325">
                <a:tc>
                  <a:txBody>
                    <a:bodyPr/>
                    <a:lstStyle/>
                    <a:p>
                      <a:pPr marL="0" marR="0" lvl="0" indent="0" algn="ctr" rtl="0">
                        <a:lnSpc>
                          <a:spcPct val="100000"/>
                        </a:lnSpc>
                        <a:spcBef>
                          <a:spcPts val="0"/>
                        </a:spcBef>
                        <a:spcAft>
                          <a:spcPts val="0"/>
                        </a:spcAft>
                        <a:buClr>
                          <a:schemeClr val="dk1"/>
                        </a:buClr>
                        <a:buSzPts val="1100"/>
                        <a:buFont typeface="Calibri"/>
                        <a:buNone/>
                      </a:pPr>
                      <a:r>
                        <a:rPr lang="en-GB" sz="1200" b="0" u="none" strike="noStrike" cap="none">
                          <a:solidFill>
                            <a:schemeClr val="dk1"/>
                          </a:solidFill>
                          <a:latin typeface="Calibri"/>
                          <a:ea typeface="Calibri"/>
                          <a:cs typeface="Calibri"/>
                          <a:sym typeface="Calibri"/>
                        </a:rPr>
                        <a:t>2</a:t>
                      </a:r>
                      <a:endParaRPr sz="12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200" b="0" u="none" strike="noStrike" cap="none">
                          <a:solidFill>
                            <a:schemeClr val="dk1"/>
                          </a:solidFill>
                          <a:latin typeface="Calibri"/>
                          <a:ea typeface="Calibri"/>
                          <a:cs typeface="Calibri"/>
                          <a:sym typeface="Calibri"/>
                        </a:rPr>
                        <a:t>Rural </a:t>
                      </a:r>
                      <a:endParaRPr sz="12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100"/>
                        <a:buFont typeface="Calibri"/>
                        <a:buNone/>
                      </a:pPr>
                      <a:r>
                        <a:rPr lang="en-GB" sz="1200" b="0" i="0" u="none" strike="noStrike" cap="none">
                          <a:solidFill>
                            <a:schemeClr val="dk1"/>
                          </a:solidFill>
                          <a:latin typeface="Calibri"/>
                          <a:ea typeface="Calibri"/>
                          <a:cs typeface="Calibri"/>
                          <a:sym typeface="Calibri"/>
                        </a:rPr>
                        <a:t>An area of countryside.</a:t>
                      </a:r>
                      <a:endParaRPr sz="1200" b="0" u="none" strike="noStrike" cap="none">
                        <a:solidFill>
                          <a:schemeClr val="dk1"/>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2"/>
                  </a:ext>
                </a:extLst>
              </a:tr>
              <a:tr h="457200">
                <a:tc>
                  <a:txBody>
                    <a:bodyPr/>
                    <a:lstStyle/>
                    <a:p>
                      <a:pPr marL="0" marR="0" lvl="0" indent="0" algn="ctr" rtl="0">
                        <a:lnSpc>
                          <a:spcPct val="100000"/>
                        </a:lnSpc>
                        <a:spcBef>
                          <a:spcPts val="0"/>
                        </a:spcBef>
                        <a:spcAft>
                          <a:spcPts val="0"/>
                        </a:spcAft>
                        <a:buClr>
                          <a:schemeClr val="dk1"/>
                        </a:buClr>
                        <a:buSzPts val="1100"/>
                        <a:buFont typeface="Calibri"/>
                        <a:buNone/>
                      </a:pPr>
                      <a:r>
                        <a:rPr lang="en-GB" sz="1200" b="0" u="none" strike="noStrike" cap="none">
                          <a:solidFill>
                            <a:schemeClr val="dk1"/>
                          </a:solidFill>
                          <a:latin typeface="Calibri"/>
                          <a:ea typeface="Calibri"/>
                          <a:cs typeface="Calibri"/>
                          <a:sym typeface="Calibri"/>
                        </a:rPr>
                        <a:t>3</a:t>
                      </a:r>
                      <a:endParaRPr sz="12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200" b="0" u="none" strike="noStrike" cap="none">
                          <a:solidFill>
                            <a:schemeClr val="dk1"/>
                          </a:solidFill>
                          <a:latin typeface="Calibri"/>
                          <a:ea typeface="Calibri"/>
                          <a:cs typeface="Calibri"/>
                          <a:sym typeface="Calibri"/>
                        </a:rPr>
                        <a:t>Urbanisation </a:t>
                      </a:r>
                      <a:endParaRPr sz="12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100"/>
                        <a:buFont typeface="Calibri"/>
                        <a:buNone/>
                      </a:pPr>
                      <a:r>
                        <a:rPr lang="en-GB" sz="1200" b="0" i="0" u="none" strike="noStrike" cap="none">
                          <a:solidFill>
                            <a:schemeClr val="dk1"/>
                          </a:solidFill>
                          <a:latin typeface="Calibri"/>
                          <a:ea typeface="Calibri"/>
                          <a:cs typeface="Calibri"/>
                          <a:sym typeface="Calibri"/>
                        </a:rPr>
                        <a:t> the growth in the proportion  of a country’s population living in urban areas.</a:t>
                      </a:r>
                      <a:endParaRPr sz="12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3"/>
                  </a:ext>
                </a:extLst>
              </a:tr>
              <a:tr h="313700">
                <a:tc>
                  <a:txBody>
                    <a:bodyPr/>
                    <a:lstStyle/>
                    <a:p>
                      <a:pPr marL="0" marR="0" lvl="0" indent="0" algn="ctr" rtl="0">
                        <a:lnSpc>
                          <a:spcPct val="100000"/>
                        </a:lnSpc>
                        <a:spcBef>
                          <a:spcPts val="0"/>
                        </a:spcBef>
                        <a:spcAft>
                          <a:spcPts val="0"/>
                        </a:spcAft>
                        <a:buClr>
                          <a:schemeClr val="dk1"/>
                        </a:buClr>
                        <a:buSzPts val="1100"/>
                        <a:buFont typeface="Calibri"/>
                        <a:buNone/>
                      </a:pPr>
                      <a:r>
                        <a:rPr lang="en-GB" sz="1200" b="0" u="none" strike="noStrike" cap="none">
                          <a:solidFill>
                            <a:schemeClr val="dk1"/>
                          </a:solidFill>
                          <a:latin typeface="Calibri"/>
                          <a:ea typeface="Calibri"/>
                          <a:cs typeface="Calibri"/>
                          <a:sym typeface="Calibri"/>
                        </a:rPr>
                        <a:t>4</a:t>
                      </a:r>
                      <a:endParaRPr sz="12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200" b="0" u="none" strike="noStrike" cap="none">
                          <a:solidFill>
                            <a:schemeClr val="dk1"/>
                          </a:solidFill>
                          <a:latin typeface="Calibri"/>
                          <a:ea typeface="Calibri"/>
                          <a:cs typeface="Calibri"/>
                          <a:sym typeface="Calibri"/>
                        </a:rPr>
                        <a:t>Counter-urbanisation</a:t>
                      </a:r>
                      <a:endParaRPr sz="12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100"/>
                        <a:buFont typeface="Calibri"/>
                        <a:buNone/>
                      </a:pPr>
                      <a:r>
                        <a:rPr lang="en-GB" sz="1200" b="0" i="0" u="none" strike="noStrike" cap="none">
                          <a:solidFill>
                            <a:schemeClr val="dk1"/>
                          </a:solidFill>
                          <a:latin typeface="Calibri"/>
                          <a:ea typeface="Calibri"/>
                          <a:cs typeface="Calibri"/>
                          <a:sym typeface="Calibri"/>
                        </a:rPr>
                        <a:t>People moving from urban areas to rural areas </a:t>
                      </a:r>
                      <a:endParaRPr sz="12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4"/>
                  </a:ext>
                </a:extLst>
              </a:tr>
              <a:tr h="457200">
                <a:tc>
                  <a:txBody>
                    <a:bodyPr/>
                    <a:lstStyle/>
                    <a:p>
                      <a:pPr marL="0" marR="0" lvl="0" indent="0" algn="ctr" rtl="0">
                        <a:lnSpc>
                          <a:spcPct val="100000"/>
                        </a:lnSpc>
                        <a:spcBef>
                          <a:spcPts val="0"/>
                        </a:spcBef>
                        <a:spcAft>
                          <a:spcPts val="0"/>
                        </a:spcAft>
                        <a:buClr>
                          <a:schemeClr val="dk1"/>
                        </a:buClr>
                        <a:buSzPts val="1100"/>
                        <a:buFont typeface="Calibri"/>
                        <a:buNone/>
                      </a:pPr>
                      <a:r>
                        <a:rPr lang="en-GB" sz="1200" b="0" u="none" strike="noStrike" cap="none">
                          <a:solidFill>
                            <a:schemeClr val="dk1"/>
                          </a:solidFill>
                          <a:latin typeface="Calibri"/>
                          <a:ea typeface="Calibri"/>
                          <a:cs typeface="Calibri"/>
                          <a:sym typeface="Calibri"/>
                        </a:rPr>
                        <a:t>5 </a:t>
                      </a:r>
                      <a:endParaRPr sz="12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200" b="0" u="none" strike="noStrike" cap="none">
                          <a:solidFill>
                            <a:schemeClr val="dk1"/>
                          </a:solidFill>
                          <a:latin typeface="Calibri"/>
                          <a:ea typeface="Calibri"/>
                          <a:cs typeface="Calibri"/>
                          <a:sym typeface="Calibri"/>
                        </a:rPr>
                        <a:t>Rural-urban migration </a:t>
                      </a:r>
                      <a:endParaRPr sz="12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100"/>
                        <a:buFont typeface="Calibri"/>
                        <a:buNone/>
                      </a:pPr>
                      <a:r>
                        <a:rPr lang="en-GB" sz="1200" b="0" i="0" u="none" strike="noStrike" cap="none">
                          <a:solidFill>
                            <a:schemeClr val="dk1"/>
                          </a:solidFill>
                          <a:latin typeface="Calibri"/>
                          <a:ea typeface="Calibri"/>
                          <a:cs typeface="Calibri"/>
                          <a:sym typeface="Calibri"/>
                        </a:rPr>
                        <a:t>the movement of people from rural to urban area.</a:t>
                      </a:r>
                      <a:endParaRPr sz="12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5"/>
                  </a:ext>
                </a:extLst>
              </a:tr>
              <a:tr h="457200">
                <a:tc>
                  <a:txBody>
                    <a:bodyPr/>
                    <a:lstStyle/>
                    <a:p>
                      <a:pPr marL="0" marR="0" lvl="0" indent="0" algn="ctr" rtl="0">
                        <a:lnSpc>
                          <a:spcPct val="100000"/>
                        </a:lnSpc>
                        <a:spcBef>
                          <a:spcPts val="0"/>
                        </a:spcBef>
                        <a:spcAft>
                          <a:spcPts val="0"/>
                        </a:spcAft>
                        <a:buClr>
                          <a:schemeClr val="dk1"/>
                        </a:buClr>
                        <a:buSzPts val="1100"/>
                        <a:buFont typeface="Calibri"/>
                        <a:buNone/>
                      </a:pPr>
                      <a:r>
                        <a:rPr lang="en-GB" sz="1200" b="0" u="none" strike="noStrike" cap="none">
                          <a:solidFill>
                            <a:schemeClr val="dk1"/>
                          </a:solidFill>
                          <a:latin typeface="Calibri"/>
                          <a:ea typeface="Calibri"/>
                          <a:cs typeface="Calibri"/>
                          <a:sym typeface="Calibri"/>
                        </a:rPr>
                        <a:t>6</a:t>
                      </a:r>
                      <a:endParaRPr sz="12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200" b="0" i="0" u="none" strike="noStrike" cap="none">
                          <a:solidFill>
                            <a:schemeClr val="dk1"/>
                          </a:solidFill>
                          <a:latin typeface="Calibri"/>
                          <a:ea typeface="Calibri"/>
                          <a:cs typeface="Calibri"/>
                          <a:sym typeface="Calibri"/>
                        </a:rPr>
                        <a:t>Megacities</a:t>
                      </a:r>
                      <a:endParaRPr sz="1200" b="0" u="none" strike="noStrike" cap="none">
                        <a:solidFill>
                          <a:schemeClr val="dk1"/>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100"/>
                        <a:buFont typeface="Calibri"/>
                        <a:buNone/>
                      </a:pPr>
                      <a:r>
                        <a:rPr lang="en-GB" sz="1200" b="0" i="0" u="none" strike="noStrike" cap="none">
                          <a:solidFill>
                            <a:schemeClr val="dk1"/>
                          </a:solidFill>
                          <a:latin typeface="Calibri"/>
                          <a:ea typeface="Calibri"/>
                          <a:cs typeface="Calibri"/>
                          <a:sym typeface="Calibri"/>
                        </a:rPr>
                        <a:t>cities with more than 10 million people living there</a:t>
                      </a:r>
                      <a:endParaRPr sz="12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6"/>
                  </a:ext>
                </a:extLst>
              </a:tr>
              <a:tr h="313700">
                <a:tc>
                  <a:txBody>
                    <a:bodyPr/>
                    <a:lstStyle/>
                    <a:p>
                      <a:pPr marL="0" marR="0" lvl="0" indent="0" algn="ctr" rtl="0">
                        <a:lnSpc>
                          <a:spcPct val="100000"/>
                        </a:lnSpc>
                        <a:spcBef>
                          <a:spcPts val="0"/>
                        </a:spcBef>
                        <a:spcAft>
                          <a:spcPts val="0"/>
                        </a:spcAft>
                        <a:buClr>
                          <a:srgbClr val="000000"/>
                        </a:buClr>
                        <a:buSzPts val="1200"/>
                        <a:buFont typeface="Arial"/>
                        <a:buNone/>
                      </a:pPr>
                      <a:r>
                        <a:rPr lang="en-GB" sz="1200" u="none" strike="noStrike" cap="none"/>
                        <a:t>7</a:t>
                      </a:r>
                      <a:endParaRPr sz="1200" b="0" u="none" strike="noStrike" cap="none">
                        <a:solidFill>
                          <a:schemeClr val="dk1"/>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200" u="none" strike="noStrike" cap="none"/>
                        <a:t>Deprivation </a:t>
                      </a:r>
                      <a:endParaRPr sz="1200" b="0" i="0" u="none" strike="noStrike" cap="none">
                        <a:solidFill>
                          <a:schemeClr val="dk1"/>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200" u="none" strike="noStrike" cap="none"/>
                        <a:t>Lacking the basic necessities </a:t>
                      </a:r>
                      <a:endParaRPr sz="1200" b="0" i="0" u="none" strike="noStrike" cap="none">
                        <a:solidFill>
                          <a:schemeClr val="dk1"/>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7"/>
                  </a:ext>
                </a:extLst>
              </a:tr>
              <a:tr h="457200">
                <a:tc>
                  <a:txBody>
                    <a:bodyPr/>
                    <a:lstStyle/>
                    <a:p>
                      <a:pPr marL="0" marR="0" lvl="0" indent="0" algn="ctr" rtl="0">
                        <a:lnSpc>
                          <a:spcPct val="100000"/>
                        </a:lnSpc>
                        <a:spcBef>
                          <a:spcPts val="0"/>
                        </a:spcBef>
                        <a:spcAft>
                          <a:spcPts val="0"/>
                        </a:spcAft>
                        <a:buClr>
                          <a:srgbClr val="000000"/>
                        </a:buClr>
                        <a:buSzPts val="1200"/>
                        <a:buFont typeface="Arial"/>
                        <a:buNone/>
                      </a:pPr>
                      <a:r>
                        <a:rPr lang="en-GB" sz="1200" u="none" strike="noStrike" cap="none"/>
                        <a:t>8</a:t>
                      </a:r>
                      <a:endParaRPr sz="1200" b="0" u="none" strike="noStrike" cap="none">
                        <a:solidFill>
                          <a:schemeClr val="dk1"/>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200" u="none" strike="noStrike" cap="none"/>
                        <a:t>Degradation </a:t>
                      </a:r>
                      <a:endParaRPr sz="1200" b="0" i="0" u="none" strike="noStrike" cap="none">
                        <a:solidFill>
                          <a:schemeClr val="dk1"/>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200" u="none" strike="noStrike" cap="none"/>
                        <a:t>When an area becomes run down and even abandoned </a:t>
                      </a:r>
                      <a:endParaRPr sz="1200" b="0" i="0" u="none" strike="noStrike" cap="none">
                        <a:solidFill>
                          <a:schemeClr val="dk1"/>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8"/>
                  </a:ext>
                </a:extLst>
              </a:tr>
              <a:tr h="457200">
                <a:tc>
                  <a:txBody>
                    <a:bodyPr/>
                    <a:lstStyle/>
                    <a:p>
                      <a:pPr marL="0" marR="0" lvl="0" indent="0" algn="ctr" rtl="0">
                        <a:lnSpc>
                          <a:spcPct val="100000"/>
                        </a:lnSpc>
                        <a:spcBef>
                          <a:spcPts val="0"/>
                        </a:spcBef>
                        <a:spcAft>
                          <a:spcPts val="0"/>
                        </a:spcAft>
                        <a:buClr>
                          <a:srgbClr val="000000"/>
                        </a:buClr>
                        <a:buSzPts val="1200"/>
                        <a:buFont typeface="Arial"/>
                        <a:buNone/>
                      </a:pPr>
                      <a:r>
                        <a:rPr lang="en-GB" sz="1200" u="none" strike="noStrike" cap="none"/>
                        <a:t>9</a:t>
                      </a:r>
                      <a:endParaRPr sz="1200" b="0" u="none" strike="noStrike" cap="none">
                        <a:solidFill>
                          <a:schemeClr val="dk1"/>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200" u="none" strike="noStrike" cap="none"/>
                        <a:t>Regeneration </a:t>
                      </a:r>
                      <a:endParaRPr sz="1200" b="0" i="0" u="none" strike="noStrike" cap="none">
                        <a:solidFill>
                          <a:schemeClr val="dk1"/>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200" u="none" strike="noStrike" cap="none"/>
                        <a:t>When an area of degradation/deprivation is improved </a:t>
                      </a:r>
                      <a:endParaRPr sz="1200" b="0" i="0" u="none" strike="noStrike" cap="none">
                        <a:solidFill>
                          <a:schemeClr val="dk1"/>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9"/>
                  </a:ext>
                </a:extLst>
              </a:tr>
            </a:tbl>
          </a:graphicData>
        </a:graphic>
      </p:graphicFrame>
      <p:graphicFrame>
        <p:nvGraphicFramePr>
          <p:cNvPr id="52" name="Google Shape;52;p1"/>
          <p:cNvGraphicFramePr/>
          <p:nvPr/>
        </p:nvGraphicFramePr>
        <p:xfrm>
          <a:off x="179664" y="4657475"/>
          <a:ext cx="9546675" cy="2011720"/>
        </p:xfrm>
        <a:graphic>
          <a:graphicData uri="http://schemas.openxmlformats.org/drawingml/2006/table">
            <a:tbl>
              <a:tblPr firstRow="1" bandRow="1">
                <a:noFill/>
                <a:tableStyleId>{7CABF824-F6E3-4207-9B97-C864CE58FB8D}</a:tableStyleId>
              </a:tblPr>
              <a:tblGrid>
                <a:gridCol w="718825">
                  <a:extLst>
                    <a:ext uri="{9D8B030D-6E8A-4147-A177-3AD203B41FA5}">
                      <a16:colId xmlns:a16="http://schemas.microsoft.com/office/drawing/2014/main" val="20000"/>
                    </a:ext>
                  </a:extLst>
                </a:gridCol>
                <a:gridCol w="2040075">
                  <a:extLst>
                    <a:ext uri="{9D8B030D-6E8A-4147-A177-3AD203B41FA5}">
                      <a16:colId xmlns:a16="http://schemas.microsoft.com/office/drawing/2014/main" val="20001"/>
                    </a:ext>
                  </a:extLst>
                </a:gridCol>
                <a:gridCol w="6787775">
                  <a:extLst>
                    <a:ext uri="{9D8B030D-6E8A-4147-A177-3AD203B41FA5}">
                      <a16:colId xmlns:a16="http://schemas.microsoft.com/office/drawing/2014/main" val="20002"/>
                    </a:ext>
                  </a:extLst>
                </a:gridCol>
              </a:tblGrid>
              <a:tr h="193625">
                <a:tc>
                  <a:txBody>
                    <a:bodyPr/>
                    <a:lstStyle/>
                    <a:p>
                      <a:pPr marL="0" marR="0" lvl="0" indent="0" algn="ctr" rtl="0">
                        <a:lnSpc>
                          <a:spcPct val="100000"/>
                        </a:lnSpc>
                        <a:spcBef>
                          <a:spcPts val="0"/>
                        </a:spcBef>
                        <a:spcAft>
                          <a:spcPts val="0"/>
                        </a:spcAft>
                        <a:buClr>
                          <a:srgbClr val="000000"/>
                        </a:buClr>
                        <a:buSzPts val="1200"/>
                        <a:buFont typeface="Arial"/>
                        <a:buNone/>
                      </a:pPr>
                      <a:r>
                        <a:rPr lang="en-GB" sz="1200" b="0" u="none" strike="noStrike" cap="none">
                          <a:solidFill>
                            <a:schemeClr val="lt1"/>
                          </a:solidFill>
                        </a:rPr>
                        <a:t>B</a:t>
                      </a:r>
                      <a:endParaRPr sz="12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4509"/>
                      </a:srgbClr>
                    </a:solidFill>
                  </a:tcPr>
                </a:tc>
                <a:tc gridSpan="2">
                  <a:txBody>
                    <a:bodyPr/>
                    <a:lstStyle/>
                    <a:p>
                      <a:pPr marL="0" marR="0" lvl="0" indent="0" algn="l" rtl="0">
                        <a:lnSpc>
                          <a:spcPct val="100000"/>
                        </a:lnSpc>
                        <a:spcBef>
                          <a:spcPts val="0"/>
                        </a:spcBef>
                        <a:spcAft>
                          <a:spcPts val="0"/>
                        </a:spcAft>
                        <a:buClr>
                          <a:srgbClr val="000000"/>
                        </a:buClr>
                        <a:buSzPts val="1200"/>
                        <a:buFont typeface="Arial"/>
                        <a:buNone/>
                      </a:pPr>
                      <a:r>
                        <a:rPr lang="en-GB" sz="1200" b="0" u="none" strike="noStrike" cap="none">
                          <a:solidFill>
                            <a:schemeClr val="lt1"/>
                          </a:solidFill>
                        </a:rPr>
                        <a:t>Global rates of urbanisation</a:t>
                      </a:r>
                      <a:endParaRPr sz="12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4509"/>
                      </a:srgbClr>
                    </a:solidFill>
                  </a:tcPr>
                </a:tc>
                <a:tc hMerge="1">
                  <a:txBody>
                    <a:bodyPr/>
                    <a:lstStyle/>
                    <a:p>
                      <a:endParaRPr lang="en-US"/>
                    </a:p>
                  </a:txBody>
                  <a:tcPr/>
                </a:tc>
                <a:extLst>
                  <a:ext uri="{0D108BD9-81ED-4DB2-BD59-A6C34878D82A}">
                    <a16:rowId xmlns:a16="http://schemas.microsoft.com/office/drawing/2014/main" val="10000"/>
                  </a:ext>
                </a:extLst>
              </a:tr>
              <a:tr h="451775">
                <a:tc>
                  <a:txBody>
                    <a:bodyPr/>
                    <a:lstStyle/>
                    <a:p>
                      <a:pPr marL="0" marR="0" lvl="0" indent="0" algn="ctr" rtl="0">
                        <a:lnSpc>
                          <a:spcPct val="100000"/>
                        </a:lnSpc>
                        <a:spcBef>
                          <a:spcPts val="0"/>
                        </a:spcBef>
                        <a:spcAft>
                          <a:spcPts val="0"/>
                        </a:spcAft>
                        <a:buClr>
                          <a:schemeClr val="dk1"/>
                        </a:buClr>
                        <a:buSzPts val="1100"/>
                        <a:buFont typeface="Calibri"/>
                        <a:buNone/>
                      </a:pPr>
                      <a:r>
                        <a:rPr lang="en-GB" sz="1200" u="none" strike="noStrike" cap="none">
                          <a:solidFill>
                            <a:schemeClr val="dk1"/>
                          </a:solidFill>
                          <a:latin typeface="Calibri"/>
                          <a:ea typeface="Calibri"/>
                          <a:cs typeface="Calibri"/>
                          <a:sym typeface="Calibri"/>
                        </a:rPr>
                        <a:t>1</a:t>
                      </a:r>
                      <a:endParaRPr sz="12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200" b="0" i="0" u="none" strike="noStrike" cap="none">
                          <a:solidFill>
                            <a:schemeClr val="dk1"/>
                          </a:solidFill>
                          <a:latin typeface="Calibri"/>
                          <a:ea typeface="Calibri"/>
                          <a:cs typeface="Calibri"/>
                          <a:sym typeface="Calibri"/>
                        </a:rPr>
                        <a:t>HIC’s have very slow rates of urbanisation</a:t>
                      </a:r>
                      <a:endParaRPr sz="1200" b="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100"/>
                        <a:buFont typeface="Calibri"/>
                        <a:buNone/>
                      </a:pPr>
                      <a:r>
                        <a:rPr lang="en-GB" sz="1200" u="none" strike="noStrike" cap="none">
                          <a:solidFill>
                            <a:schemeClr val="dk1"/>
                          </a:solidFill>
                          <a:latin typeface="Calibri"/>
                          <a:ea typeface="Calibri"/>
                          <a:cs typeface="Calibri"/>
                          <a:sym typeface="Calibri"/>
                        </a:rPr>
                        <a:t>Why? </a:t>
                      </a:r>
                      <a:endParaRPr sz="1200" u="none" strike="noStrike" cap="none"/>
                    </a:p>
                    <a:p>
                      <a:pPr marL="0" marR="0" lvl="0" indent="0" algn="l" rtl="0">
                        <a:lnSpc>
                          <a:spcPct val="100000"/>
                        </a:lnSpc>
                        <a:spcBef>
                          <a:spcPts val="0"/>
                        </a:spcBef>
                        <a:spcAft>
                          <a:spcPts val="0"/>
                        </a:spcAft>
                        <a:buClr>
                          <a:schemeClr val="dk1"/>
                        </a:buClr>
                        <a:buSzPts val="1100"/>
                        <a:buFont typeface="Calibri"/>
                        <a:buNone/>
                      </a:pPr>
                      <a:r>
                        <a:rPr lang="en-GB" sz="1200" u="none" strike="noStrike" cap="none">
                          <a:solidFill>
                            <a:schemeClr val="dk1"/>
                          </a:solidFill>
                          <a:latin typeface="Calibri"/>
                          <a:ea typeface="Calibri"/>
                          <a:cs typeface="Calibri"/>
                          <a:sym typeface="Calibri"/>
                        </a:rPr>
                        <a:t>Urbanisation has already happened which means most of the population live in urban areas</a:t>
                      </a:r>
                      <a:endParaRPr sz="1200" u="none" strike="noStrike" cap="none"/>
                    </a:p>
                    <a:p>
                      <a:pPr marL="0" marR="0" lvl="0" indent="0" algn="l" rtl="0">
                        <a:lnSpc>
                          <a:spcPct val="100000"/>
                        </a:lnSpc>
                        <a:spcBef>
                          <a:spcPts val="0"/>
                        </a:spcBef>
                        <a:spcAft>
                          <a:spcPts val="0"/>
                        </a:spcAft>
                        <a:buClr>
                          <a:schemeClr val="dk1"/>
                        </a:buClr>
                        <a:buSzPts val="1100"/>
                        <a:buFont typeface="Calibri"/>
                        <a:buNone/>
                      </a:pPr>
                      <a:r>
                        <a:rPr lang="en-GB" sz="1200" u="none" strike="noStrike" cap="none">
                          <a:solidFill>
                            <a:schemeClr val="dk1"/>
                          </a:solidFill>
                          <a:latin typeface="Calibri"/>
                          <a:ea typeface="Calibri"/>
                          <a:cs typeface="Calibri"/>
                          <a:sym typeface="Calibri"/>
                        </a:rPr>
                        <a:t>Counter urbanisation is happening as people desire a better quality of life </a:t>
                      </a:r>
                      <a:endParaRPr sz="12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r h="451775">
                <a:tc>
                  <a:txBody>
                    <a:bodyPr/>
                    <a:lstStyle/>
                    <a:p>
                      <a:pPr marL="0" marR="0" lvl="0" indent="0" algn="ctr" rtl="0">
                        <a:lnSpc>
                          <a:spcPct val="100000"/>
                        </a:lnSpc>
                        <a:spcBef>
                          <a:spcPts val="0"/>
                        </a:spcBef>
                        <a:spcAft>
                          <a:spcPts val="0"/>
                        </a:spcAft>
                        <a:buClr>
                          <a:schemeClr val="dk1"/>
                        </a:buClr>
                        <a:buSzPts val="1100"/>
                        <a:buFont typeface="Calibri"/>
                        <a:buNone/>
                      </a:pPr>
                      <a:r>
                        <a:rPr lang="en-GB" sz="1200" u="none" strike="noStrike" cap="none">
                          <a:solidFill>
                            <a:schemeClr val="dk1"/>
                          </a:solidFill>
                          <a:latin typeface="Calibri"/>
                          <a:ea typeface="Calibri"/>
                          <a:cs typeface="Calibri"/>
                          <a:sym typeface="Calibri"/>
                        </a:rPr>
                        <a:t>2</a:t>
                      </a:r>
                      <a:endParaRPr sz="12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200" b="0" i="0" u="none" strike="noStrike" cap="none">
                          <a:solidFill>
                            <a:schemeClr val="dk1"/>
                          </a:solidFill>
                          <a:latin typeface="Calibri"/>
                          <a:ea typeface="Calibri"/>
                          <a:cs typeface="Calibri"/>
                          <a:sym typeface="Calibri"/>
                        </a:rPr>
                        <a:t>NEE’s have very rapid rates of urbanisation </a:t>
                      </a:r>
                      <a:endParaRPr sz="1200" b="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100"/>
                        <a:buFont typeface="Calibri"/>
                        <a:buNone/>
                      </a:pPr>
                      <a:r>
                        <a:rPr lang="en-GB" sz="1200" u="none" strike="noStrike" cap="none">
                          <a:solidFill>
                            <a:schemeClr val="dk1"/>
                          </a:solidFill>
                          <a:latin typeface="Calibri"/>
                          <a:ea typeface="Calibri"/>
                          <a:cs typeface="Calibri"/>
                          <a:sym typeface="Calibri"/>
                        </a:rPr>
                        <a:t>Why?</a:t>
                      </a:r>
                      <a:endParaRPr sz="1200" u="none" strike="noStrike" cap="none"/>
                    </a:p>
                    <a:p>
                      <a:pPr marL="0" marR="0" lvl="0" indent="0" algn="l" rtl="0">
                        <a:lnSpc>
                          <a:spcPct val="100000"/>
                        </a:lnSpc>
                        <a:spcBef>
                          <a:spcPts val="0"/>
                        </a:spcBef>
                        <a:spcAft>
                          <a:spcPts val="0"/>
                        </a:spcAft>
                        <a:buClr>
                          <a:schemeClr val="dk1"/>
                        </a:buClr>
                        <a:buSzPts val="1100"/>
                        <a:buFont typeface="Calibri"/>
                        <a:buNone/>
                      </a:pPr>
                      <a:r>
                        <a:rPr lang="en-GB" sz="1200" u="none" strike="noStrike" cap="none">
                          <a:solidFill>
                            <a:schemeClr val="dk1"/>
                          </a:solidFill>
                          <a:latin typeface="Calibri"/>
                          <a:ea typeface="Calibri"/>
                          <a:cs typeface="Calibri"/>
                          <a:sym typeface="Calibri"/>
                        </a:rPr>
                        <a:t>Industrialisation (growth of manufacturing) attracts people to urban areas in search of jobs. </a:t>
                      </a:r>
                      <a:endParaRPr sz="12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2"/>
                  </a:ext>
                </a:extLst>
              </a:tr>
              <a:tr h="580850">
                <a:tc>
                  <a:txBody>
                    <a:bodyPr/>
                    <a:lstStyle/>
                    <a:p>
                      <a:pPr marL="0" marR="0" lvl="0" indent="0" algn="ctr" rtl="0">
                        <a:lnSpc>
                          <a:spcPct val="100000"/>
                        </a:lnSpc>
                        <a:spcBef>
                          <a:spcPts val="0"/>
                        </a:spcBef>
                        <a:spcAft>
                          <a:spcPts val="0"/>
                        </a:spcAft>
                        <a:buClr>
                          <a:schemeClr val="dk1"/>
                        </a:buClr>
                        <a:buSzPts val="1100"/>
                        <a:buFont typeface="Calibri"/>
                        <a:buNone/>
                      </a:pPr>
                      <a:r>
                        <a:rPr lang="en-GB" sz="1200" u="none" strike="noStrike" cap="none">
                          <a:solidFill>
                            <a:schemeClr val="dk1"/>
                          </a:solidFill>
                          <a:latin typeface="Calibri"/>
                          <a:ea typeface="Calibri"/>
                          <a:cs typeface="Calibri"/>
                          <a:sym typeface="Calibri"/>
                        </a:rPr>
                        <a:t>3</a:t>
                      </a:r>
                      <a:endParaRPr sz="12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100"/>
                        <a:buFont typeface="Calibri"/>
                        <a:buNone/>
                      </a:pPr>
                      <a:r>
                        <a:rPr lang="en-GB" sz="1200" b="0" i="0" u="none" strike="noStrike" cap="none">
                          <a:solidFill>
                            <a:schemeClr val="dk1"/>
                          </a:solidFill>
                          <a:latin typeface="Calibri"/>
                          <a:ea typeface="Calibri"/>
                          <a:cs typeface="Calibri"/>
                          <a:sym typeface="Calibri"/>
                        </a:rPr>
                        <a:t>LIC’s have fast rates of urbanisation</a:t>
                      </a:r>
                      <a:endParaRPr sz="1200" u="none" strike="noStrike" cap="none">
                        <a:solidFill>
                          <a:schemeClr val="dk1"/>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100"/>
                        <a:buFont typeface="Calibri"/>
                        <a:buNone/>
                      </a:pPr>
                      <a:r>
                        <a:rPr lang="en-GB" sz="1200" u="none" strike="noStrike" cap="none">
                          <a:solidFill>
                            <a:schemeClr val="dk1"/>
                          </a:solidFill>
                          <a:latin typeface="Calibri"/>
                          <a:ea typeface="Calibri"/>
                          <a:cs typeface="Calibri"/>
                          <a:sym typeface="Calibri"/>
                        </a:rPr>
                        <a:t>Why? </a:t>
                      </a:r>
                      <a:endParaRPr sz="1200" u="none" strike="noStrike" cap="none"/>
                    </a:p>
                    <a:p>
                      <a:pPr marL="0" marR="0" lvl="0" indent="0" algn="l" rtl="0">
                        <a:lnSpc>
                          <a:spcPct val="100000"/>
                        </a:lnSpc>
                        <a:spcBef>
                          <a:spcPts val="0"/>
                        </a:spcBef>
                        <a:spcAft>
                          <a:spcPts val="0"/>
                        </a:spcAft>
                        <a:buClr>
                          <a:schemeClr val="dk1"/>
                        </a:buClr>
                        <a:buSzPts val="1100"/>
                        <a:buFont typeface="Calibri"/>
                        <a:buNone/>
                      </a:pPr>
                      <a:r>
                        <a:rPr lang="en-GB" sz="1200" b="0" i="0" u="none" strike="noStrike" cap="none">
                          <a:solidFill>
                            <a:schemeClr val="dk1"/>
                          </a:solidFill>
                          <a:latin typeface="Calibri"/>
                          <a:ea typeface="Calibri"/>
                          <a:cs typeface="Calibri"/>
                          <a:sym typeface="Calibri"/>
                        </a:rPr>
                        <a:t>People are starting to move away from jobs in farming (rural areas) to urban areas. </a:t>
                      </a:r>
                      <a:endParaRPr sz="1200" u="none" strike="noStrike" cap="none"/>
                    </a:p>
                    <a:p>
                      <a:pPr marL="0" marR="0" lvl="0" indent="0" algn="l" rtl="0">
                        <a:lnSpc>
                          <a:spcPct val="100000"/>
                        </a:lnSpc>
                        <a:spcBef>
                          <a:spcPts val="0"/>
                        </a:spcBef>
                        <a:spcAft>
                          <a:spcPts val="0"/>
                        </a:spcAft>
                        <a:buClr>
                          <a:schemeClr val="dk1"/>
                        </a:buClr>
                        <a:buSzPts val="1100"/>
                        <a:buFont typeface="Calibri"/>
                        <a:buNone/>
                      </a:pPr>
                      <a:endParaRPr sz="1200" u="none" strike="noStrike" cap="none">
                        <a:solidFill>
                          <a:schemeClr val="dk1"/>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3"/>
                  </a:ext>
                </a:extLst>
              </a:tr>
            </a:tbl>
          </a:graphicData>
        </a:graphic>
      </p:graphicFrame>
      <p:graphicFrame>
        <p:nvGraphicFramePr>
          <p:cNvPr id="53" name="Google Shape;53;p1"/>
          <p:cNvGraphicFramePr/>
          <p:nvPr/>
        </p:nvGraphicFramePr>
        <p:xfrm>
          <a:off x="5012107" y="547683"/>
          <a:ext cx="4765425" cy="4023400"/>
        </p:xfrm>
        <a:graphic>
          <a:graphicData uri="http://schemas.openxmlformats.org/drawingml/2006/table">
            <a:tbl>
              <a:tblPr firstRow="1" bandRow="1">
                <a:noFill/>
                <a:tableStyleId>{7CABF824-F6E3-4207-9B97-C864CE58FB8D}</a:tableStyleId>
              </a:tblPr>
              <a:tblGrid>
                <a:gridCol w="405150">
                  <a:extLst>
                    <a:ext uri="{9D8B030D-6E8A-4147-A177-3AD203B41FA5}">
                      <a16:colId xmlns:a16="http://schemas.microsoft.com/office/drawing/2014/main" val="20000"/>
                    </a:ext>
                  </a:extLst>
                </a:gridCol>
                <a:gridCol w="978475">
                  <a:extLst>
                    <a:ext uri="{9D8B030D-6E8A-4147-A177-3AD203B41FA5}">
                      <a16:colId xmlns:a16="http://schemas.microsoft.com/office/drawing/2014/main" val="20001"/>
                    </a:ext>
                  </a:extLst>
                </a:gridCol>
                <a:gridCol w="3381800">
                  <a:extLst>
                    <a:ext uri="{9D8B030D-6E8A-4147-A177-3AD203B41FA5}">
                      <a16:colId xmlns:a16="http://schemas.microsoft.com/office/drawing/2014/main" val="20002"/>
                    </a:ext>
                  </a:extLst>
                </a:gridCol>
              </a:tblGrid>
              <a:tr h="0">
                <a:tc>
                  <a:txBody>
                    <a:bodyPr/>
                    <a:lstStyle/>
                    <a:p>
                      <a:pPr marL="0" marR="0" lvl="0" indent="0" algn="ctr" rtl="0">
                        <a:lnSpc>
                          <a:spcPct val="100000"/>
                        </a:lnSpc>
                        <a:spcBef>
                          <a:spcPts val="0"/>
                        </a:spcBef>
                        <a:spcAft>
                          <a:spcPts val="0"/>
                        </a:spcAft>
                        <a:buClr>
                          <a:srgbClr val="000000"/>
                        </a:buClr>
                        <a:buSzPts val="1200"/>
                        <a:buFont typeface="Arial"/>
                        <a:buNone/>
                      </a:pPr>
                      <a:r>
                        <a:rPr lang="en-GB" sz="1200" b="0" u="none" strike="noStrike" cap="none">
                          <a:solidFill>
                            <a:schemeClr val="lt1"/>
                          </a:solidFill>
                          <a:latin typeface="Calibri"/>
                          <a:ea typeface="Calibri"/>
                          <a:cs typeface="Calibri"/>
                          <a:sym typeface="Calibri"/>
                        </a:rPr>
                        <a:t>C</a:t>
                      </a:r>
                      <a:endParaRPr sz="12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4509"/>
                      </a:srgbClr>
                    </a:solidFill>
                  </a:tcPr>
                </a:tc>
                <a:tc gridSpan="2">
                  <a:txBody>
                    <a:bodyPr/>
                    <a:lstStyle/>
                    <a:p>
                      <a:pPr marL="0" marR="0" lvl="0" indent="0" algn="l" rtl="0">
                        <a:lnSpc>
                          <a:spcPct val="100000"/>
                        </a:lnSpc>
                        <a:spcBef>
                          <a:spcPts val="0"/>
                        </a:spcBef>
                        <a:spcAft>
                          <a:spcPts val="0"/>
                        </a:spcAft>
                        <a:buClr>
                          <a:srgbClr val="000000"/>
                        </a:buClr>
                        <a:buSzPts val="1200"/>
                        <a:buFont typeface="Arial"/>
                        <a:buNone/>
                      </a:pPr>
                      <a:r>
                        <a:rPr lang="en-GB" sz="1200" b="0" u="none" strike="noStrike" cap="none">
                          <a:solidFill>
                            <a:schemeClr val="lt1"/>
                          </a:solidFill>
                          <a:latin typeface="Calibri"/>
                          <a:ea typeface="Calibri"/>
                          <a:cs typeface="Calibri"/>
                          <a:sym typeface="Calibri"/>
                        </a:rPr>
                        <a:t>What causes rural-urban migration? </a:t>
                      </a:r>
                      <a:endParaRPr sz="12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4509"/>
                      </a:srgbClr>
                    </a:solidFill>
                  </a:tcPr>
                </a:tc>
                <a:tc hMerge="1">
                  <a:txBody>
                    <a:bodyPr/>
                    <a:lstStyle/>
                    <a:p>
                      <a:endParaRPr lang="en-US"/>
                    </a:p>
                  </a:txBody>
                  <a:tcPr/>
                </a:tc>
                <a:extLst>
                  <a:ext uri="{0D108BD9-81ED-4DB2-BD59-A6C34878D82A}">
                    <a16:rowId xmlns:a16="http://schemas.microsoft.com/office/drawing/2014/main" val="10000"/>
                  </a:ext>
                </a:extLst>
              </a:tr>
              <a:tr h="475750">
                <a:tc>
                  <a:txBody>
                    <a:bodyPr/>
                    <a:lstStyle/>
                    <a:p>
                      <a:pPr marL="0" marR="0" lvl="0" indent="0" algn="ctr" rtl="0">
                        <a:lnSpc>
                          <a:spcPct val="100000"/>
                        </a:lnSpc>
                        <a:spcBef>
                          <a:spcPts val="0"/>
                        </a:spcBef>
                        <a:spcAft>
                          <a:spcPts val="0"/>
                        </a:spcAft>
                        <a:buClr>
                          <a:schemeClr val="dk1"/>
                        </a:buClr>
                        <a:buSzPts val="1100"/>
                        <a:buFont typeface="Calibri"/>
                        <a:buNone/>
                      </a:pPr>
                      <a:r>
                        <a:rPr lang="en-GB" sz="1200" b="0" u="none" strike="noStrike" cap="none">
                          <a:solidFill>
                            <a:schemeClr val="dk1"/>
                          </a:solidFill>
                          <a:latin typeface="Calibri"/>
                          <a:ea typeface="Calibri"/>
                          <a:cs typeface="Calibri"/>
                          <a:sym typeface="Calibri"/>
                        </a:rPr>
                        <a:t>1</a:t>
                      </a:r>
                      <a:endParaRPr sz="12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200" b="0" u="none" strike="noStrike" cap="none">
                          <a:solidFill>
                            <a:schemeClr val="dk1"/>
                          </a:solidFill>
                          <a:latin typeface="Calibri"/>
                          <a:ea typeface="Calibri"/>
                          <a:cs typeface="Calibri"/>
                          <a:sym typeface="Calibri"/>
                        </a:rPr>
                        <a:t>Pull factors -</a:t>
                      </a:r>
                      <a:r>
                        <a:rPr lang="en-GB" sz="1200" b="0" i="0" u="none" strike="noStrike" cap="none">
                          <a:solidFill>
                            <a:schemeClr val="dk1"/>
                          </a:solidFill>
                          <a:latin typeface="Calibri"/>
                          <a:ea typeface="Calibri"/>
                          <a:cs typeface="Calibri"/>
                          <a:sym typeface="Calibri"/>
                        </a:rPr>
                        <a:t>things that encourage people to move to an area</a:t>
                      </a:r>
                      <a:endParaRPr sz="1200" b="0" u="none" strike="noStrike" cap="none">
                        <a:solidFill>
                          <a:schemeClr val="dk1"/>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171450" marR="0" lvl="0" indent="-171450" algn="l" rtl="0">
                        <a:lnSpc>
                          <a:spcPct val="100000"/>
                        </a:lnSpc>
                        <a:spcBef>
                          <a:spcPts val="0"/>
                        </a:spcBef>
                        <a:spcAft>
                          <a:spcPts val="0"/>
                        </a:spcAft>
                        <a:buClr>
                          <a:schemeClr val="dk1"/>
                        </a:buClr>
                        <a:buSzPts val="1200"/>
                        <a:buFont typeface="Noto Sans Symbols"/>
                        <a:buChar char="✔"/>
                      </a:pPr>
                      <a:r>
                        <a:rPr lang="en-GB" sz="1200" b="0" i="0" u="none" strike="noStrike" cap="none">
                          <a:solidFill>
                            <a:schemeClr val="dk1"/>
                          </a:solidFill>
                          <a:latin typeface="Calibri"/>
                          <a:ea typeface="Calibri"/>
                          <a:cs typeface="Calibri"/>
                          <a:sym typeface="Calibri"/>
                        </a:rPr>
                        <a:t>More jobs  in urban areas that are often better paid</a:t>
                      </a:r>
                      <a:endParaRPr sz="1200" u="none" strike="noStrike" cap="none"/>
                    </a:p>
                    <a:p>
                      <a:pPr marL="171450" marR="0" lvl="0" indent="-171450" algn="l" rtl="0">
                        <a:lnSpc>
                          <a:spcPct val="100000"/>
                        </a:lnSpc>
                        <a:spcBef>
                          <a:spcPts val="0"/>
                        </a:spcBef>
                        <a:spcAft>
                          <a:spcPts val="0"/>
                        </a:spcAft>
                        <a:buClr>
                          <a:schemeClr val="dk1"/>
                        </a:buClr>
                        <a:buSzPts val="1200"/>
                        <a:buFont typeface="Noto Sans Symbols"/>
                        <a:buChar char="✔"/>
                      </a:pPr>
                      <a:r>
                        <a:rPr lang="en-GB" sz="1200" b="0" i="0" u="none" strike="noStrike" cap="none">
                          <a:solidFill>
                            <a:schemeClr val="dk1"/>
                          </a:solidFill>
                          <a:latin typeface="Calibri"/>
                          <a:ea typeface="Calibri"/>
                          <a:cs typeface="Calibri"/>
                          <a:sym typeface="Calibri"/>
                        </a:rPr>
                        <a:t>Access to better health care and education, </a:t>
                      </a:r>
                      <a:endParaRPr sz="1200" u="none" strike="noStrike" cap="none"/>
                    </a:p>
                    <a:p>
                      <a:pPr marL="171450" marR="0" lvl="0" indent="-171450" algn="l" rtl="0">
                        <a:lnSpc>
                          <a:spcPct val="100000"/>
                        </a:lnSpc>
                        <a:spcBef>
                          <a:spcPts val="0"/>
                        </a:spcBef>
                        <a:spcAft>
                          <a:spcPts val="0"/>
                        </a:spcAft>
                        <a:buClr>
                          <a:schemeClr val="dk1"/>
                        </a:buClr>
                        <a:buSzPts val="1200"/>
                        <a:buFont typeface="Noto Sans Symbols"/>
                        <a:buChar char="✔"/>
                      </a:pPr>
                      <a:r>
                        <a:rPr lang="en-GB" sz="1200" b="0" i="0" u="none" strike="noStrike" cap="none">
                          <a:solidFill>
                            <a:schemeClr val="dk1"/>
                          </a:solidFill>
                          <a:latin typeface="Calibri"/>
                          <a:ea typeface="Calibri"/>
                          <a:cs typeface="Calibri"/>
                          <a:sym typeface="Calibri"/>
                        </a:rPr>
                        <a:t>People think they will have improve their quality of life and standard of living</a:t>
                      </a:r>
                      <a:endParaRPr sz="12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r h="548950">
                <a:tc>
                  <a:txBody>
                    <a:bodyPr/>
                    <a:lstStyle/>
                    <a:p>
                      <a:pPr marL="0" marR="0" lvl="0" indent="0" algn="ctr" rtl="0">
                        <a:lnSpc>
                          <a:spcPct val="100000"/>
                        </a:lnSpc>
                        <a:spcBef>
                          <a:spcPts val="0"/>
                        </a:spcBef>
                        <a:spcAft>
                          <a:spcPts val="0"/>
                        </a:spcAft>
                        <a:buClr>
                          <a:schemeClr val="dk1"/>
                        </a:buClr>
                        <a:buSzPts val="1100"/>
                        <a:buFont typeface="Calibri"/>
                        <a:buNone/>
                      </a:pPr>
                      <a:r>
                        <a:rPr lang="en-GB" sz="1200" b="0" u="none" strike="noStrike" cap="none">
                          <a:solidFill>
                            <a:schemeClr val="dk1"/>
                          </a:solidFill>
                          <a:latin typeface="Calibri"/>
                          <a:ea typeface="Calibri"/>
                          <a:cs typeface="Calibri"/>
                          <a:sym typeface="Calibri"/>
                        </a:rPr>
                        <a:t>2</a:t>
                      </a:r>
                      <a:endParaRPr sz="12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200" b="0" i="0" u="none" strike="noStrike" cap="none">
                          <a:solidFill>
                            <a:schemeClr val="dk1"/>
                          </a:solidFill>
                          <a:latin typeface="Calibri"/>
                          <a:ea typeface="Calibri"/>
                          <a:cs typeface="Calibri"/>
                          <a:sym typeface="Calibri"/>
                        </a:rPr>
                        <a:t>Push Factors- things that encourage people to leave</a:t>
                      </a:r>
                      <a:endParaRPr sz="1200" b="0" u="none" strike="noStrike" cap="none">
                        <a:solidFill>
                          <a:schemeClr val="dk1"/>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285750" marR="0" lvl="0" indent="-285750" algn="l" rtl="0">
                        <a:lnSpc>
                          <a:spcPct val="100000"/>
                        </a:lnSpc>
                        <a:spcBef>
                          <a:spcPts val="0"/>
                        </a:spcBef>
                        <a:spcAft>
                          <a:spcPts val="0"/>
                        </a:spcAft>
                        <a:buClr>
                          <a:schemeClr val="dk1"/>
                        </a:buClr>
                        <a:buSzPts val="1200"/>
                        <a:buFont typeface="Noto Sans Symbols"/>
                        <a:buChar char="▪"/>
                      </a:pPr>
                      <a:r>
                        <a:rPr lang="en-GB" sz="1200" b="0" i="0" u="none" strike="noStrike" cap="none">
                          <a:solidFill>
                            <a:schemeClr val="dk1"/>
                          </a:solidFill>
                          <a:latin typeface="Calibri"/>
                          <a:ea typeface="Calibri"/>
                          <a:cs typeface="Calibri"/>
                          <a:sym typeface="Calibri"/>
                        </a:rPr>
                        <a:t>Less well paid jobs, in agriculture</a:t>
                      </a:r>
                      <a:endParaRPr sz="1200" u="none" strike="noStrike" cap="none"/>
                    </a:p>
                    <a:p>
                      <a:pPr marL="285750" marR="0" lvl="0" indent="-285750" algn="l" rtl="0">
                        <a:lnSpc>
                          <a:spcPct val="100000"/>
                        </a:lnSpc>
                        <a:spcBef>
                          <a:spcPts val="0"/>
                        </a:spcBef>
                        <a:spcAft>
                          <a:spcPts val="0"/>
                        </a:spcAft>
                        <a:buClr>
                          <a:schemeClr val="dk1"/>
                        </a:buClr>
                        <a:buSzPts val="1200"/>
                        <a:buFont typeface="Noto Sans Symbols"/>
                        <a:buChar char="▪"/>
                      </a:pPr>
                      <a:r>
                        <a:rPr lang="en-GB" sz="1200" b="0" i="0" u="none" strike="noStrike" cap="none">
                          <a:solidFill>
                            <a:schemeClr val="dk1"/>
                          </a:solidFill>
                          <a:latin typeface="Calibri"/>
                          <a:ea typeface="Calibri"/>
                          <a:cs typeface="Calibri"/>
                          <a:sym typeface="Calibri"/>
                        </a:rPr>
                        <a:t>Mechanisation of agriculture – farms require fewer workers</a:t>
                      </a:r>
                      <a:endParaRPr sz="1200" u="none" strike="noStrike" cap="none"/>
                    </a:p>
                    <a:p>
                      <a:pPr marL="285750" marR="0" lvl="0" indent="-285750" algn="l" rtl="0">
                        <a:lnSpc>
                          <a:spcPct val="100000"/>
                        </a:lnSpc>
                        <a:spcBef>
                          <a:spcPts val="0"/>
                        </a:spcBef>
                        <a:spcAft>
                          <a:spcPts val="0"/>
                        </a:spcAft>
                        <a:buClr>
                          <a:schemeClr val="dk1"/>
                        </a:buClr>
                        <a:buSzPts val="1200"/>
                        <a:buFont typeface="Noto Sans Symbols"/>
                        <a:buChar char="▪"/>
                      </a:pPr>
                      <a:r>
                        <a:rPr lang="en-GB" sz="1200" b="0" i="0" u="none" strike="noStrike" cap="none">
                          <a:solidFill>
                            <a:schemeClr val="dk1"/>
                          </a:solidFill>
                          <a:latin typeface="Calibri"/>
                          <a:ea typeface="Calibri"/>
                          <a:cs typeface="Calibri"/>
                          <a:sym typeface="Calibri"/>
                        </a:rPr>
                        <a:t>shortage of services (education, water and power).</a:t>
                      </a:r>
                      <a:endParaRPr sz="1200" u="none" strike="noStrike" cap="none"/>
                    </a:p>
                    <a:p>
                      <a:pPr marL="285750" marR="0" lvl="0" indent="-285750" algn="l" rtl="0">
                        <a:lnSpc>
                          <a:spcPct val="100000"/>
                        </a:lnSpc>
                        <a:spcBef>
                          <a:spcPts val="0"/>
                        </a:spcBef>
                        <a:spcAft>
                          <a:spcPts val="0"/>
                        </a:spcAft>
                        <a:buClr>
                          <a:schemeClr val="dk1"/>
                        </a:buClr>
                        <a:buSzPts val="1200"/>
                        <a:buFont typeface="Noto Sans Symbols"/>
                        <a:buChar char="▪"/>
                      </a:pPr>
                      <a:r>
                        <a:rPr lang="en-GB" sz="1200" b="0" i="0" u="none" strike="noStrike" cap="none">
                          <a:solidFill>
                            <a:schemeClr val="dk1"/>
                          </a:solidFill>
                          <a:latin typeface="Calibri"/>
                          <a:ea typeface="Calibri"/>
                          <a:cs typeface="Calibri"/>
                          <a:sym typeface="Calibri"/>
                        </a:rPr>
                        <a:t>Other push factors include: Natural disasters, Desertification, Conflict  / War</a:t>
                      </a:r>
                      <a:endParaRPr sz="1200" b="0" u="none" strike="noStrike" cap="none">
                        <a:solidFill>
                          <a:schemeClr val="dk1"/>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2"/>
                  </a:ext>
                </a:extLst>
              </a:tr>
              <a:tr h="475750">
                <a:tc>
                  <a:txBody>
                    <a:bodyPr/>
                    <a:lstStyle/>
                    <a:p>
                      <a:pPr marL="0" marR="0" lvl="0" indent="0" algn="ctr" rtl="0">
                        <a:lnSpc>
                          <a:spcPct val="100000"/>
                        </a:lnSpc>
                        <a:spcBef>
                          <a:spcPts val="0"/>
                        </a:spcBef>
                        <a:spcAft>
                          <a:spcPts val="0"/>
                        </a:spcAft>
                        <a:buClr>
                          <a:schemeClr val="dk1"/>
                        </a:buClr>
                        <a:buSzPts val="1100"/>
                        <a:buFont typeface="Calibri"/>
                        <a:buNone/>
                      </a:pPr>
                      <a:r>
                        <a:rPr lang="en-GB" sz="1200" b="0" u="none" strike="noStrike" cap="none">
                          <a:solidFill>
                            <a:schemeClr val="dk1"/>
                          </a:solidFill>
                          <a:latin typeface="Calibri"/>
                          <a:ea typeface="Calibri"/>
                          <a:cs typeface="Calibri"/>
                          <a:sym typeface="Calibri"/>
                        </a:rPr>
                        <a:t>3</a:t>
                      </a:r>
                      <a:endParaRPr sz="12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200" b="0" i="0" u="none" strike="noStrike" cap="none">
                          <a:solidFill>
                            <a:schemeClr val="dk1"/>
                          </a:solidFill>
                          <a:latin typeface="Calibri"/>
                          <a:ea typeface="Calibri"/>
                          <a:cs typeface="Calibri"/>
                          <a:sym typeface="Calibri"/>
                        </a:rPr>
                        <a:t>Natural increase</a:t>
                      </a:r>
                      <a:endParaRPr sz="1200" b="0" u="none" strike="noStrike" cap="none">
                        <a:solidFill>
                          <a:schemeClr val="dk1"/>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171450" marR="0" lvl="0" indent="-171450" algn="l" rtl="0">
                        <a:lnSpc>
                          <a:spcPct val="100000"/>
                        </a:lnSpc>
                        <a:spcBef>
                          <a:spcPts val="0"/>
                        </a:spcBef>
                        <a:spcAft>
                          <a:spcPts val="0"/>
                        </a:spcAft>
                        <a:buClr>
                          <a:schemeClr val="dk1"/>
                        </a:buClr>
                        <a:buSzPts val="1200"/>
                        <a:buFont typeface="Courier New"/>
                        <a:buChar char="o"/>
                      </a:pPr>
                      <a:r>
                        <a:rPr lang="en-GB" sz="1200" b="0" i="0" u="none" strike="noStrike" cap="none">
                          <a:solidFill>
                            <a:schemeClr val="dk1"/>
                          </a:solidFill>
                          <a:latin typeface="Calibri"/>
                          <a:ea typeface="Calibri"/>
                          <a:cs typeface="Calibri"/>
                          <a:sym typeface="Calibri"/>
                        </a:rPr>
                        <a:t>Birth rate is higher than death rate so population growth. This tends to happen where urban areas have high population of people at reproductive age. </a:t>
                      </a:r>
                      <a:endParaRPr sz="1200" u="none" strike="noStrike" cap="none"/>
                    </a:p>
                    <a:p>
                      <a:pPr marL="171450" marR="0" lvl="0" indent="-171450" algn="l" rtl="0">
                        <a:lnSpc>
                          <a:spcPct val="100000"/>
                        </a:lnSpc>
                        <a:spcBef>
                          <a:spcPts val="0"/>
                        </a:spcBef>
                        <a:spcAft>
                          <a:spcPts val="0"/>
                        </a:spcAft>
                        <a:buClr>
                          <a:schemeClr val="dk1"/>
                        </a:buClr>
                        <a:buSzPts val="1200"/>
                        <a:buFont typeface="Courier New"/>
                        <a:buChar char="o"/>
                      </a:pPr>
                      <a:r>
                        <a:rPr lang="en-GB" sz="1200" b="0" i="0" u="none" strike="noStrike" cap="none">
                          <a:solidFill>
                            <a:schemeClr val="dk1"/>
                          </a:solidFill>
                          <a:latin typeface="Calibri"/>
                          <a:ea typeface="Calibri"/>
                          <a:cs typeface="Calibri"/>
                          <a:sym typeface="Calibri"/>
                        </a:rPr>
                        <a:t>Also, as health care is better in urban areas death rate decreases </a:t>
                      </a:r>
                      <a:endParaRPr sz="1200" b="0" u="none" strike="noStrike" cap="none">
                        <a:solidFill>
                          <a:schemeClr val="dk1"/>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3"/>
                  </a:ext>
                </a:extLst>
              </a:tr>
            </a:tbl>
          </a:graphicData>
        </a:graphic>
      </p:graphicFrame>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Shape 58"/>
        <p:cNvGrpSpPr/>
        <p:nvPr/>
      </p:nvGrpSpPr>
      <p:grpSpPr>
        <a:xfrm>
          <a:off x="0" y="0"/>
          <a:ext cx="0" cy="0"/>
          <a:chOff x="0" y="0"/>
          <a:chExt cx="0" cy="0"/>
        </a:xfrm>
      </p:grpSpPr>
      <p:sp>
        <p:nvSpPr>
          <p:cNvPr id="59" name="Google Shape;59;p2"/>
          <p:cNvSpPr txBox="1"/>
          <p:nvPr/>
        </p:nvSpPr>
        <p:spPr>
          <a:xfrm>
            <a:off x="128464" y="91951"/>
            <a:ext cx="9649072" cy="369332"/>
          </a:xfrm>
          <a:prstGeom prst="rect">
            <a:avLst/>
          </a:prstGeom>
          <a:solidFill>
            <a:srgbClr val="C00000"/>
          </a:solidFill>
          <a:ln w="9525"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en-GB" sz="1800" b="1" i="0" u="none" strike="noStrike" cap="none">
                <a:solidFill>
                  <a:schemeClr val="lt1"/>
                </a:solidFill>
                <a:latin typeface="Calibri"/>
                <a:ea typeface="Calibri"/>
                <a:cs typeface="Calibri"/>
                <a:sym typeface="Calibri"/>
              </a:rPr>
              <a:t>Paper 2: Section A: Urban issues and challenges</a:t>
            </a:r>
            <a:r>
              <a:rPr lang="en-GB" sz="1800" b="0" i="0" u="none" strike="noStrike" cap="none">
                <a:solidFill>
                  <a:schemeClr val="lt1"/>
                </a:solidFill>
                <a:latin typeface="Calibri"/>
                <a:ea typeface="Calibri"/>
                <a:cs typeface="Calibri"/>
                <a:sym typeface="Calibri"/>
              </a:rPr>
              <a:t> </a:t>
            </a:r>
            <a:endParaRPr sz="1400" b="0" i="0" u="none" strike="noStrike" cap="none">
              <a:solidFill>
                <a:srgbClr val="000000"/>
              </a:solidFill>
              <a:latin typeface="Arial"/>
              <a:ea typeface="Arial"/>
              <a:cs typeface="Arial"/>
              <a:sym typeface="Arial"/>
            </a:endParaRPr>
          </a:p>
        </p:txBody>
      </p:sp>
      <p:graphicFrame>
        <p:nvGraphicFramePr>
          <p:cNvPr id="60" name="Google Shape;60;p2"/>
          <p:cNvGraphicFramePr/>
          <p:nvPr/>
        </p:nvGraphicFramePr>
        <p:xfrm>
          <a:off x="129690" y="1043851"/>
          <a:ext cx="3000000" cy="3000000"/>
        </p:xfrm>
        <a:graphic>
          <a:graphicData uri="http://schemas.openxmlformats.org/drawingml/2006/table">
            <a:tbl>
              <a:tblPr firstRow="1" bandRow="1">
                <a:noFill/>
                <a:tableStyleId>{7CABF824-F6E3-4207-9B97-C864CE58FB8D}</a:tableStyleId>
              </a:tblPr>
              <a:tblGrid>
                <a:gridCol w="510750">
                  <a:extLst>
                    <a:ext uri="{9D8B030D-6E8A-4147-A177-3AD203B41FA5}">
                      <a16:colId xmlns:a16="http://schemas.microsoft.com/office/drawing/2014/main" val="20000"/>
                    </a:ext>
                  </a:extLst>
                </a:gridCol>
                <a:gridCol w="3496975">
                  <a:extLst>
                    <a:ext uri="{9D8B030D-6E8A-4147-A177-3AD203B41FA5}">
                      <a16:colId xmlns:a16="http://schemas.microsoft.com/office/drawing/2014/main" val="20001"/>
                    </a:ext>
                  </a:extLst>
                </a:gridCol>
              </a:tblGrid>
              <a:tr h="259100">
                <a:tc>
                  <a:txBody>
                    <a:bodyPr/>
                    <a:lstStyle/>
                    <a:p>
                      <a:pPr marL="0" marR="0" lvl="0" indent="0" algn="ctr" rtl="0">
                        <a:lnSpc>
                          <a:spcPct val="100000"/>
                        </a:lnSpc>
                        <a:spcBef>
                          <a:spcPts val="0"/>
                        </a:spcBef>
                        <a:spcAft>
                          <a:spcPts val="0"/>
                        </a:spcAft>
                        <a:buClr>
                          <a:srgbClr val="000000"/>
                        </a:buClr>
                        <a:buSzPts val="1200"/>
                        <a:buFont typeface="Arial"/>
                        <a:buNone/>
                      </a:pPr>
                      <a:r>
                        <a:rPr lang="en-GB" sz="1200" b="0" u="none" strike="noStrike" cap="none">
                          <a:solidFill>
                            <a:schemeClr val="lt1"/>
                          </a:solidFill>
                        </a:rPr>
                        <a:t>D</a:t>
                      </a:r>
                      <a:endParaRPr sz="12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4509"/>
                      </a:srgbClr>
                    </a:solidFill>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200" b="0" u="none" strike="noStrike" cap="none">
                          <a:solidFill>
                            <a:schemeClr val="lt1"/>
                          </a:solidFill>
                        </a:rPr>
                        <a:t>Location and key facts </a:t>
                      </a:r>
                      <a:endParaRPr sz="12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4509"/>
                      </a:srgbClr>
                    </a:solidFill>
                  </a:tcPr>
                </a:tc>
                <a:extLst>
                  <a:ext uri="{0D108BD9-81ED-4DB2-BD59-A6C34878D82A}">
                    <a16:rowId xmlns:a16="http://schemas.microsoft.com/office/drawing/2014/main" val="10000"/>
                  </a:ext>
                </a:extLst>
              </a:tr>
              <a:tr h="464275">
                <a:tc>
                  <a:txBody>
                    <a:bodyPr/>
                    <a:lstStyle/>
                    <a:p>
                      <a:pPr marL="0" marR="0" lvl="0" indent="0" algn="ctr" rtl="0">
                        <a:lnSpc>
                          <a:spcPct val="100000"/>
                        </a:lnSpc>
                        <a:spcBef>
                          <a:spcPts val="0"/>
                        </a:spcBef>
                        <a:spcAft>
                          <a:spcPts val="0"/>
                        </a:spcAft>
                        <a:buClr>
                          <a:schemeClr val="dk1"/>
                        </a:buClr>
                        <a:buSzPts val="1100"/>
                        <a:buFont typeface="Calibri"/>
                        <a:buNone/>
                      </a:pPr>
                      <a:r>
                        <a:rPr lang="en-GB" sz="1200" b="0" u="none" strike="noStrike" cap="none">
                          <a:solidFill>
                            <a:schemeClr val="dk1"/>
                          </a:solidFill>
                          <a:latin typeface="Calibri"/>
                          <a:ea typeface="Calibri"/>
                          <a:cs typeface="Calibri"/>
                          <a:sym typeface="Calibri"/>
                        </a:rPr>
                        <a:t>1</a:t>
                      </a:r>
                      <a:endParaRPr sz="12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100"/>
                        <a:buFont typeface="Calibri"/>
                        <a:buNone/>
                      </a:pPr>
                      <a:r>
                        <a:rPr lang="en-GB" sz="1200" b="0" i="0" u="none" strike="noStrike" cap="none">
                          <a:solidFill>
                            <a:schemeClr val="dk1"/>
                          </a:solidFill>
                          <a:latin typeface="Calibri"/>
                          <a:ea typeface="Calibri"/>
                          <a:cs typeface="Calibri"/>
                          <a:sym typeface="Calibri"/>
                        </a:rPr>
                        <a:t>Mumbai, located in the country of India, in the state of Maharashtra on the north west coast of India. </a:t>
                      </a:r>
                      <a:endParaRPr sz="12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r h="333325">
                <a:tc>
                  <a:txBody>
                    <a:bodyPr/>
                    <a:lstStyle/>
                    <a:p>
                      <a:pPr marL="0" marR="0" lvl="0" indent="0" algn="ctr" rtl="0">
                        <a:lnSpc>
                          <a:spcPct val="100000"/>
                        </a:lnSpc>
                        <a:spcBef>
                          <a:spcPts val="0"/>
                        </a:spcBef>
                        <a:spcAft>
                          <a:spcPts val="0"/>
                        </a:spcAft>
                        <a:buClr>
                          <a:schemeClr val="dk1"/>
                        </a:buClr>
                        <a:buSzPts val="1100"/>
                        <a:buFont typeface="Calibri"/>
                        <a:buNone/>
                      </a:pPr>
                      <a:r>
                        <a:rPr lang="en-GB" sz="1200" b="0" u="none" strike="noStrike" cap="none">
                          <a:solidFill>
                            <a:schemeClr val="dk1"/>
                          </a:solidFill>
                          <a:latin typeface="Calibri"/>
                          <a:ea typeface="Calibri"/>
                          <a:cs typeface="Calibri"/>
                          <a:sym typeface="Calibri"/>
                        </a:rPr>
                        <a:t>2</a:t>
                      </a:r>
                      <a:endParaRPr sz="12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100"/>
                        <a:buFont typeface="Calibri"/>
                        <a:buNone/>
                      </a:pPr>
                      <a:r>
                        <a:rPr lang="en-GB" sz="1200" b="0" i="0" u="none" strike="noStrike" cap="none">
                          <a:solidFill>
                            <a:schemeClr val="dk1"/>
                          </a:solidFill>
                          <a:latin typeface="Calibri"/>
                          <a:ea typeface="Calibri"/>
                          <a:cs typeface="Calibri"/>
                          <a:sym typeface="Calibri"/>
                        </a:rPr>
                        <a:t>Wealthiest city in India</a:t>
                      </a:r>
                      <a:endParaRPr sz="12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2"/>
                  </a:ext>
                </a:extLst>
              </a:tr>
              <a:tr h="333325">
                <a:tc>
                  <a:txBody>
                    <a:bodyPr/>
                    <a:lstStyle/>
                    <a:p>
                      <a:pPr marL="0" marR="0" lvl="0" indent="0" algn="ctr" rtl="0">
                        <a:lnSpc>
                          <a:spcPct val="100000"/>
                        </a:lnSpc>
                        <a:spcBef>
                          <a:spcPts val="0"/>
                        </a:spcBef>
                        <a:spcAft>
                          <a:spcPts val="0"/>
                        </a:spcAft>
                        <a:buClr>
                          <a:schemeClr val="dk1"/>
                        </a:buClr>
                        <a:buSzPts val="1100"/>
                        <a:buFont typeface="Calibri"/>
                        <a:buNone/>
                      </a:pPr>
                      <a:r>
                        <a:rPr lang="en-GB" sz="1200" b="0" u="none" strike="noStrike" cap="none">
                          <a:solidFill>
                            <a:schemeClr val="dk1"/>
                          </a:solidFill>
                          <a:latin typeface="Calibri"/>
                          <a:ea typeface="Calibri"/>
                          <a:cs typeface="Calibri"/>
                          <a:sym typeface="Calibri"/>
                        </a:rPr>
                        <a:t>3</a:t>
                      </a:r>
                      <a:endParaRPr sz="12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100"/>
                        <a:buFont typeface="Calibri"/>
                        <a:buNone/>
                      </a:pPr>
                      <a:r>
                        <a:rPr lang="en-GB" sz="1200" b="0" i="0" u="none" strike="noStrike" cap="none">
                          <a:solidFill>
                            <a:schemeClr val="dk1"/>
                          </a:solidFill>
                          <a:latin typeface="Calibri"/>
                          <a:ea typeface="Calibri"/>
                          <a:cs typeface="Calibri"/>
                          <a:sym typeface="Calibri"/>
                        </a:rPr>
                        <a:t>Mumbai is a megacity</a:t>
                      </a:r>
                      <a:endParaRPr sz="12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3"/>
                  </a:ext>
                </a:extLst>
              </a:tr>
              <a:tr h="314050">
                <a:tc>
                  <a:txBody>
                    <a:bodyPr/>
                    <a:lstStyle/>
                    <a:p>
                      <a:pPr marL="0" marR="0" lvl="0" indent="0" algn="ctr" rtl="0">
                        <a:lnSpc>
                          <a:spcPct val="100000"/>
                        </a:lnSpc>
                        <a:spcBef>
                          <a:spcPts val="0"/>
                        </a:spcBef>
                        <a:spcAft>
                          <a:spcPts val="0"/>
                        </a:spcAft>
                        <a:buClr>
                          <a:schemeClr val="dk1"/>
                        </a:buClr>
                        <a:buSzPts val="1100"/>
                        <a:buFont typeface="Calibri"/>
                        <a:buNone/>
                      </a:pPr>
                      <a:r>
                        <a:rPr lang="en-GB" sz="1200" b="0" u="none" strike="noStrike" cap="none">
                          <a:solidFill>
                            <a:schemeClr val="dk1"/>
                          </a:solidFill>
                          <a:latin typeface="Calibri"/>
                          <a:ea typeface="Calibri"/>
                          <a:cs typeface="Calibri"/>
                          <a:sym typeface="Calibri"/>
                        </a:rPr>
                        <a:t>4</a:t>
                      </a:r>
                      <a:endParaRPr sz="12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200" b="0" i="0" u="none" strike="noStrike" cap="none">
                          <a:solidFill>
                            <a:schemeClr val="dk1"/>
                          </a:solidFill>
                          <a:latin typeface="Calibri"/>
                          <a:ea typeface="Calibri"/>
                          <a:cs typeface="Calibri"/>
                          <a:sym typeface="Calibri"/>
                        </a:rPr>
                        <a:t>Dharavi is a name of a slum/Squatter settlement  in Mumbai</a:t>
                      </a:r>
                      <a:endParaRPr sz="1200" b="0" u="none" strike="noStrike" cap="none">
                        <a:solidFill>
                          <a:schemeClr val="dk1"/>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4"/>
                  </a:ext>
                </a:extLst>
              </a:tr>
              <a:tr h="426725">
                <a:tc>
                  <a:txBody>
                    <a:bodyPr/>
                    <a:lstStyle/>
                    <a:p>
                      <a:pPr marL="0" marR="0" lvl="0" indent="0" algn="ctr" rtl="0">
                        <a:lnSpc>
                          <a:spcPct val="100000"/>
                        </a:lnSpc>
                        <a:spcBef>
                          <a:spcPts val="0"/>
                        </a:spcBef>
                        <a:spcAft>
                          <a:spcPts val="0"/>
                        </a:spcAft>
                        <a:buClr>
                          <a:schemeClr val="dk1"/>
                        </a:buClr>
                        <a:buSzPts val="1100"/>
                        <a:buFont typeface="Calibri"/>
                        <a:buNone/>
                      </a:pPr>
                      <a:r>
                        <a:rPr lang="en-GB" sz="1200" b="0" u="none" strike="noStrike" cap="none">
                          <a:solidFill>
                            <a:schemeClr val="dk1"/>
                          </a:solidFill>
                          <a:latin typeface="Calibri"/>
                          <a:ea typeface="Calibri"/>
                          <a:cs typeface="Calibri"/>
                          <a:sym typeface="Calibri"/>
                        </a:rPr>
                        <a:t>5</a:t>
                      </a:r>
                      <a:endParaRPr sz="12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100"/>
                        <a:buFont typeface="Calibri"/>
                        <a:buNone/>
                      </a:pPr>
                      <a:r>
                        <a:rPr lang="en-GB" sz="1200" b="0" u="none" strike="noStrike" cap="none">
                          <a:solidFill>
                            <a:schemeClr val="dk1"/>
                          </a:solidFill>
                          <a:latin typeface="Calibri"/>
                          <a:ea typeface="Calibri"/>
                          <a:cs typeface="Calibri"/>
                          <a:sym typeface="Calibri"/>
                        </a:rPr>
                        <a:t>Slum/Squatter settlement  -</a:t>
                      </a:r>
                      <a:endParaRPr sz="1200" u="none" strike="noStrike" cap="none"/>
                    </a:p>
                    <a:p>
                      <a:pPr marL="0" marR="0" lvl="0" indent="0" algn="l" rtl="0">
                        <a:lnSpc>
                          <a:spcPct val="100000"/>
                        </a:lnSpc>
                        <a:spcBef>
                          <a:spcPts val="0"/>
                        </a:spcBef>
                        <a:spcAft>
                          <a:spcPts val="0"/>
                        </a:spcAft>
                        <a:buClr>
                          <a:srgbClr val="000000"/>
                        </a:buClr>
                        <a:buSzPts val="1200"/>
                        <a:buFont typeface="Arial"/>
                        <a:buNone/>
                      </a:pPr>
                      <a:r>
                        <a:rPr lang="en-GB" sz="1200" b="0" i="0" u="none" strike="noStrike" cap="none">
                          <a:solidFill>
                            <a:schemeClr val="dk1"/>
                          </a:solidFill>
                          <a:latin typeface="Calibri"/>
                          <a:ea typeface="Calibri"/>
                          <a:cs typeface="Calibri"/>
                          <a:sym typeface="Calibri"/>
                        </a:rPr>
                        <a:t>An area of makeshift housing, often unplanned and built illegally.</a:t>
                      </a:r>
                      <a:endParaRPr sz="12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5"/>
                  </a:ext>
                </a:extLst>
              </a:tr>
            </a:tbl>
          </a:graphicData>
        </a:graphic>
      </p:graphicFrame>
      <p:graphicFrame>
        <p:nvGraphicFramePr>
          <p:cNvPr id="61" name="Google Shape;61;p2"/>
          <p:cNvGraphicFramePr/>
          <p:nvPr/>
        </p:nvGraphicFramePr>
        <p:xfrm>
          <a:off x="129077" y="3722276"/>
          <a:ext cx="3000000" cy="3000000"/>
        </p:xfrm>
        <a:graphic>
          <a:graphicData uri="http://schemas.openxmlformats.org/drawingml/2006/table">
            <a:tbl>
              <a:tblPr firstRow="1" bandRow="1">
                <a:noFill/>
                <a:tableStyleId>{7CABF824-F6E3-4207-9B97-C864CE58FB8D}</a:tableStyleId>
              </a:tblPr>
              <a:tblGrid>
                <a:gridCol w="382900">
                  <a:extLst>
                    <a:ext uri="{9D8B030D-6E8A-4147-A177-3AD203B41FA5}">
                      <a16:colId xmlns:a16="http://schemas.microsoft.com/office/drawing/2014/main" val="20000"/>
                    </a:ext>
                  </a:extLst>
                </a:gridCol>
                <a:gridCol w="942325">
                  <a:extLst>
                    <a:ext uri="{9D8B030D-6E8A-4147-A177-3AD203B41FA5}">
                      <a16:colId xmlns:a16="http://schemas.microsoft.com/office/drawing/2014/main" val="20001"/>
                    </a:ext>
                  </a:extLst>
                </a:gridCol>
                <a:gridCol w="2683725">
                  <a:extLst>
                    <a:ext uri="{9D8B030D-6E8A-4147-A177-3AD203B41FA5}">
                      <a16:colId xmlns:a16="http://schemas.microsoft.com/office/drawing/2014/main" val="20002"/>
                    </a:ext>
                  </a:extLst>
                </a:gridCol>
              </a:tblGrid>
              <a:tr h="224250">
                <a:tc>
                  <a:txBody>
                    <a:bodyPr/>
                    <a:lstStyle/>
                    <a:p>
                      <a:pPr marL="0" marR="0" lvl="0" indent="0" algn="ctr" rtl="0">
                        <a:lnSpc>
                          <a:spcPct val="100000"/>
                        </a:lnSpc>
                        <a:spcBef>
                          <a:spcPts val="0"/>
                        </a:spcBef>
                        <a:spcAft>
                          <a:spcPts val="0"/>
                        </a:spcAft>
                        <a:buClr>
                          <a:srgbClr val="000000"/>
                        </a:buClr>
                        <a:buSzPts val="1200"/>
                        <a:buFont typeface="Arial"/>
                        <a:buNone/>
                      </a:pPr>
                      <a:r>
                        <a:rPr lang="en-GB" sz="1200" b="0" u="none" strike="noStrike" cap="none">
                          <a:solidFill>
                            <a:schemeClr val="lt1"/>
                          </a:solidFill>
                        </a:rPr>
                        <a:t>E</a:t>
                      </a:r>
                      <a:endParaRPr sz="12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4509"/>
                      </a:srgbClr>
                    </a:solidFill>
                  </a:tcPr>
                </a:tc>
                <a:tc gridSpan="2">
                  <a:txBody>
                    <a:bodyPr/>
                    <a:lstStyle/>
                    <a:p>
                      <a:pPr marL="0" marR="0" lvl="0" indent="0" algn="l" rtl="0">
                        <a:lnSpc>
                          <a:spcPct val="100000"/>
                        </a:lnSpc>
                        <a:spcBef>
                          <a:spcPts val="0"/>
                        </a:spcBef>
                        <a:spcAft>
                          <a:spcPts val="0"/>
                        </a:spcAft>
                        <a:buClr>
                          <a:srgbClr val="000000"/>
                        </a:buClr>
                        <a:buSzPts val="1200"/>
                        <a:buFont typeface="Arial"/>
                        <a:buNone/>
                      </a:pPr>
                      <a:r>
                        <a:rPr lang="en-GB" sz="1200" b="0" u="none" strike="noStrike" cap="none">
                          <a:solidFill>
                            <a:schemeClr val="lt1"/>
                          </a:solidFill>
                        </a:rPr>
                        <a:t>Why is Mumbai important? </a:t>
                      </a:r>
                      <a:endParaRPr sz="12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4509"/>
                      </a:srgbClr>
                    </a:solidFill>
                  </a:tcPr>
                </a:tc>
                <a:tc hMerge="1">
                  <a:txBody>
                    <a:bodyPr/>
                    <a:lstStyle/>
                    <a:p>
                      <a:endParaRPr lang="en-US"/>
                    </a:p>
                  </a:txBody>
                  <a:tcPr/>
                </a:tc>
                <a:extLst>
                  <a:ext uri="{0D108BD9-81ED-4DB2-BD59-A6C34878D82A}">
                    <a16:rowId xmlns:a16="http://schemas.microsoft.com/office/drawing/2014/main" val="10000"/>
                  </a:ext>
                </a:extLst>
              </a:tr>
              <a:tr h="949675">
                <a:tc>
                  <a:txBody>
                    <a:bodyPr/>
                    <a:lstStyle/>
                    <a:p>
                      <a:pPr marL="0" marR="0" lvl="0" indent="0" algn="ctr" rtl="0">
                        <a:lnSpc>
                          <a:spcPct val="100000"/>
                        </a:lnSpc>
                        <a:spcBef>
                          <a:spcPts val="0"/>
                        </a:spcBef>
                        <a:spcAft>
                          <a:spcPts val="0"/>
                        </a:spcAft>
                        <a:buClr>
                          <a:schemeClr val="dk1"/>
                        </a:buClr>
                        <a:buSzPts val="1100"/>
                        <a:buFont typeface="Calibri"/>
                        <a:buNone/>
                      </a:pPr>
                      <a:r>
                        <a:rPr lang="en-GB" sz="1200" u="none" strike="noStrike" cap="none">
                          <a:solidFill>
                            <a:schemeClr val="dk1"/>
                          </a:solidFill>
                          <a:latin typeface="Calibri"/>
                          <a:ea typeface="Calibri"/>
                          <a:cs typeface="Calibri"/>
                          <a:sym typeface="Calibri"/>
                        </a:rPr>
                        <a:t>1</a:t>
                      </a:r>
                      <a:endParaRPr sz="12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200" b="0" i="0" u="none" strike="noStrike" cap="none">
                          <a:solidFill>
                            <a:schemeClr val="dk1"/>
                          </a:solidFill>
                          <a:latin typeface="Calibri"/>
                          <a:ea typeface="Calibri"/>
                          <a:cs typeface="Calibri"/>
                          <a:sym typeface="Calibri"/>
                        </a:rPr>
                        <a:t>National Importance</a:t>
                      </a:r>
                      <a:endParaRPr sz="1200" b="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171450" marR="0" lvl="0" indent="-171450" algn="l" rtl="0">
                        <a:lnSpc>
                          <a:spcPct val="100000"/>
                        </a:lnSpc>
                        <a:spcBef>
                          <a:spcPts val="0"/>
                        </a:spcBef>
                        <a:spcAft>
                          <a:spcPts val="0"/>
                        </a:spcAft>
                        <a:buClr>
                          <a:schemeClr val="dk1"/>
                        </a:buClr>
                        <a:buSzPts val="1200"/>
                        <a:buFont typeface="Arial"/>
                        <a:buChar char="•"/>
                      </a:pPr>
                      <a:r>
                        <a:rPr lang="en-GB" sz="1200" b="0" i="0" u="none" strike="noStrike" cap="none">
                          <a:solidFill>
                            <a:schemeClr val="dk1"/>
                          </a:solidFill>
                          <a:latin typeface="Calibri"/>
                          <a:ea typeface="Calibri"/>
                          <a:cs typeface="Calibri"/>
                          <a:sym typeface="Calibri"/>
                        </a:rPr>
                        <a:t>Commercial and Financial capital of India</a:t>
                      </a:r>
                      <a:endParaRPr sz="1200" u="none" strike="noStrike" cap="none"/>
                    </a:p>
                    <a:p>
                      <a:pPr marL="171450" marR="0" lvl="0" indent="-171450" algn="l" rtl="0">
                        <a:lnSpc>
                          <a:spcPct val="100000"/>
                        </a:lnSpc>
                        <a:spcBef>
                          <a:spcPts val="0"/>
                        </a:spcBef>
                        <a:spcAft>
                          <a:spcPts val="0"/>
                        </a:spcAft>
                        <a:buClr>
                          <a:schemeClr val="dk1"/>
                        </a:buClr>
                        <a:buSzPts val="1200"/>
                        <a:buFont typeface="Arial"/>
                        <a:buChar char="•"/>
                      </a:pPr>
                      <a:r>
                        <a:rPr lang="en-GB" sz="1200" b="0" i="0" u="none" strike="noStrike" cap="none">
                          <a:solidFill>
                            <a:schemeClr val="dk1"/>
                          </a:solidFill>
                          <a:latin typeface="Calibri"/>
                          <a:ea typeface="Calibri"/>
                          <a:cs typeface="Calibri"/>
                          <a:sym typeface="Calibri"/>
                        </a:rPr>
                        <a:t>60% of India’s sea trade</a:t>
                      </a:r>
                      <a:endParaRPr sz="1200" u="none" strike="noStrike" cap="none"/>
                    </a:p>
                    <a:p>
                      <a:pPr marL="171450" marR="0" lvl="0" indent="-171450" algn="l" rtl="0">
                        <a:lnSpc>
                          <a:spcPct val="100000"/>
                        </a:lnSpc>
                        <a:spcBef>
                          <a:spcPts val="0"/>
                        </a:spcBef>
                        <a:spcAft>
                          <a:spcPts val="0"/>
                        </a:spcAft>
                        <a:buClr>
                          <a:schemeClr val="dk1"/>
                        </a:buClr>
                        <a:buSzPts val="1200"/>
                        <a:buFont typeface="Arial"/>
                        <a:buChar char="•"/>
                      </a:pPr>
                      <a:r>
                        <a:rPr lang="en-GB" sz="1200" b="0" i="0" u="none" strike="noStrike" cap="none">
                          <a:solidFill>
                            <a:schemeClr val="dk1"/>
                          </a:solidFill>
                          <a:latin typeface="Calibri"/>
                          <a:ea typeface="Calibri"/>
                          <a:cs typeface="Calibri"/>
                          <a:sym typeface="Calibri"/>
                        </a:rPr>
                        <a:t>3million people commute each day to the city. Growth in hi tech industry (call centres, online banking)</a:t>
                      </a:r>
                      <a:endParaRPr sz="1200" u="none" strike="noStrike" cap="none"/>
                    </a:p>
                    <a:p>
                      <a:pPr marL="171450" marR="0" lvl="0" indent="-171450" algn="l" rtl="0">
                        <a:lnSpc>
                          <a:spcPct val="100000"/>
                        </a:lnSpc>
                        <a:spcBef>
                          <a:spcPts val="0"/>
                        </a:spcBef>
                        <a:spcAft>
                          <a:spcPts val="0"/>
                        </a:spcAft>
                        <a:buClr>
                          <a:schemeClr val="dk1"/>
                        </a:buClr>
                        <a:buSzPts val="1200"/>
                        <a:buFont typeface="Arial"/>
                        <a:buChar char="•"/>
                      </a:pPr>
                      <a:r>
                        <a:rPr lang="en-GB" sz="1200" b="0" i="0" u="none" strike="noStrike" cap="none">
                          <a:solidFill>
                            <a:schemeClr val="dk1"/>
                          </a:solidFill>
                          <a:latin typeface="Calibri"/>
                          <a:ea typeface="Calibri"/>
                          <a:cs typeface="Calibri"/>
                          <a:sym typeface="Calibri"/>
                        </a:rPr>
                        <a:t>Contributes 40% of the total income of state</a:t>
                      </a:r>
                      <a:endParaRPr sz="12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r h="659475">
                <a:tc>
                  <a:txBody>
                    <a:bodyPr/>
                    <a:lstStyle/>
                    <a:p>
                      <a:pPr marL="0" marR="0" lvl="0" indent="0" algn="ctr" rtl="0">
                        <a:lnSpc>
                          <a:spcPct val="100000"/>
                        </a:lnSpc>
                        <a:spcBef>
                          <a:spcPts val="0"/>
                        </a:spcBef>
                        <a:spcAft>
                          <a:spcPts val="0"/>
                        </a:spcAft>
                        <a:buClr>
                          <a:schemeClr val="dk1"/>
                        </a:buClr>
                        <a:buSzPts val="1100"/>
                        <a:buFont typeface="Calibri"/>
                        <a:buNone/>
                      </a:pPr>
                      <a:r>
                        <a:rPr lang="en-GB" sz="1200" u="none" strike="noStrike" cap="none">
                          <a:solidFill>
                            <a:schemeClr val="dk1"/>
                          </a:solidFill>
                          <a:latin typeface="Calibri"/>
                          <a:ea typeface="Calibri"/>
                          <a:cs typeface="Calibri"/>
                          <a:sym typeface="Calibri"/>
                        </a:rPr>
                        <a:t>2</a:t>
                      </a:r>
                      <a:endParaRPr sz="12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200" b="0" u="none" strike="noStrike" cap="none"/>
                        <a:t>Global Importance</a:t>
                      </a:r>
                      <a:endParaRPr sz="12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171450" marR="0" lvl="0" indent="-171450" algn="l" rtl="0">
                        <a:lnSpc>
                          <a:spcPct val="100000"/>
                        </a:lnSpc>
                        <a:spcBef>
                          <a:spcPts val="0"/>
                        </a:spcBef>
                        <a:spcAft>
                          <a:spcPts val="0"/>
                        </a:spcAft>
                        <a:buClr>
                          <a:schemeClr val="dk1"/>
                        </a:buClr>
                        <a:buSzPts val="1200"/>
                        <a:buFont typeface="Arial"/>
                        <a:buChar char="•"/>
                      </a:pPr>
                      <a:r>
                        <a:rPr lang="en-GB" sz="1200" b="0" i="0" u="none" strike="noStrike" cap="none">
                          <a:solidFill>
                            <a:schemeClr val="dk1"/>
                          </a:solidFill>
                          <a:latin typeface="Calibri"/>
                          <a:ea typeface="Calibri"/>
                          <a:cs typeface="Calibri"/>
                          <a:sym typeface="Calibri"/>
                        </a:rPr>
                        <a:t>Most globalised city in SE Asia. It has the largest number of TNCs (E.G. Walt Disney)</a:t>
                      </a:r>
                      <a:endParaRPr sz="1200" u="none" strike="noStrike" cap="none"/>
                    </a:p>
                    <a:p>
                      <a:pPr marL="171450" marR="0" lvl="0" indent="-171450" algn="l" rtl="0">
                        <a:lnSpc>
                          <a:spcPct val="100000"/>
                        </a:lnSpc>
                        <a:spcBef>
                          <a:spcPts val="0"/>
                        </a:spcBef>
                        <a:spcAft>
                          <a:spcPts val="0"/>
                        </a:spcAft>
                        <a:buClr>
                          <a:schemeClr val="dk1"/>
                        </a:buClr>
                        <a:buSzPts val="1200"/>
                        <a:buFont typeface="Arial"/>
                        <a:buChar char="•"/>
                      </a:pPr>
                      <a:r>
                        <a:rPr lang="en-GB" sz="1200" b="0" i="0" u="none" strike="noStrike" cap="none">
                          <a:solidFill>
                            <a:schemeClr val="dk1"/>
                          </a:solidFill>
                          <a:latin typeface="Calibri"/>
                          <a:ea typeface="Calibri"/>
                          <a:cs typeface="Calibri"/>
                          <a:sym typeface="Calibri"/>
                        </a:rPr>
                        <a:t>Busiest port and airport in India </a:t>
                      </a:r>
                      <a:endParaRPr sz="1200" u="none" strike="noStrike" cap="none"/>
                    </a:p>
                    <a:p>
                      <a:pPr marL="171450" marR="0" lvl="0" indent="-171450" algn="l" rtl="0">
                        <a:lnSpc>
                          <a:spcPct val="100000"/>
                        </a:lnSpc>
                        <a:spcBef>
                          <a:spcPts val="0"/>
                        </a:spcBef>
                        <a:spcAft>
                          <a:spcPts val="0"/>
                        </a:spcAft>
                        <a:buClr>
                          <a:schemeClr val="dk1"/>
                        </a:buClr>
                        <a:buSzPts val="1200"/>
                        <a:buFont typeface="Arial"/>
                        <a:buChar char="•"/>
                      </a:pPr>
                      <a:r>
                        <a:rPr lang="en-GB" sz="1200" b="0" i="0" u="none" strike="noStrike" cap="none">
                          <a:solidFill>
                            <a:schemeClr val="dk1"/>
                          </a:solidFill>
                          <a:latin typeface="Calibri"/>
                          <a:ea typeface="Calibri"/>
                          <a:cs typeface="Calibri"/>
                          <a:sym typeface="Calibri"/>
                        </a:rPr>
                        <a:t>Home to Bollywood film industry </a:t>
                      </a:r>
                      <a:endParaRPr sz="1200" u="none" strike="noStrike" cap="none">
                        <a:solidFill>
                          <a:schemeClr val="dk1"/>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2"/>
                  </a:ext>
                </a:extLst>
              </a:tr>
            </a:tbl>
          </a:graphicData>
        </a:graphic>
      </p:graphicFrame>
      <p:graphicFrame>
        <p:nvGraphicFramePr>
          <p:cNvPr id="62" name="Google Shape;62;p2"/>
          <p:cNvGraphicFramePr/>
          <p:nvPr/>
        </p:nvGraphicFramePr>
        <p:xfrm>
          <a:off x="4325102" y="578965"/>
          <a:ext cx="3000000" cy="3000000"/>
        </p:xfrm>
        <a:graphic>
          <a:graphicData uri="http://schemas.openxmlformats.org/drawingml/2006/table">
            <a:tbl>
              <a:tblPr firstRow="1" bandRow="1">
                <a:noFill/>
                <a:tableStyleId>{7CABF824-F6E3-4207-9B97-C864CE58FB8D}</a:tableStyleId>
              </a:tblPr>
              <a:tblGrid>
                <a:gridCol w="1054400">
                  <a:extLst>
                    <a:ext uri="{9D8B030D-6E8A-4147-A177-3AD203B41FA5}">
                      <a16:colId xmlns:a16="http://schemas.microsoft.com/office/drawing/2014/main" val="20000"/>
                    </a:ext>
                  </a:extLst>
                </a:gridCol>
                <a:gridCol w="2926675">
                  <a:extLst>
                    <a:ext uri="{9D8B030D-6E8A-4147-A177-3AD203B41FA5}">
                      <a16:colId xmlns:a16="http://schemas.microsoft.com/office/drawing/2014/main" val="20001"/>
                    </a:ext>
                  </a:extLst>
                </a:gridCol>
                <a:gridCol w="1470125">
                  <a:extLst>
                    <a:ext uri="{9D8B030D-6E8A-4147-A177-3AD203B41FA5}">
                      <a16:colId xmlns:a16="http://schemas.microsoft.com/office/drawing/2014/main" val="20002"/>
                    </a:ext>
                  </a:extLst>
                </a:gridCol>
              </a:tblGrid>
              <a:tr h="368500">
                <a:tc>
                  <a:txBody>
                    <a:bodyPr/>
                    <a:lstStyle/>
                    <a:p>
                      <a:pPr marL="0" marR="0" lvl="0" indent="0" algn="ctr" rtl="0">
                        <a:lnSpc>
                          <a:spcPct val="100000"/>
                        </a:lnSpc>
                        <a:spcBef>
                          <a:spcPts val="0"/>
                        </a:spcBef>
                        <a:spcAft>
                          <a:spcPts val="0"/>
                        </a:spcAft>
                        <a:buClr>
                          <a:srgbClr val="000000"/>
                        </a:buClr>
                        <a:buSzPts val="1200"/>
                        <a:buFont typeface="Arial"/>
                        <a:buNone/>
                      </a:pPr>
                      <a:r>
                        <a:rPr lang="en-GB" sz="1200" b="0" u="none" strike="noStrike" cap="none">
                          <a:solidFill>
                            <a:schemeClr val="lt1"/>
                          </a:solidFill>
                          <a:latin typeface="Calibri"/>
                          <a:ea typeface="Calibri"/>
                          <a:cs typeface="Calibri"/>
                          <a:sym typeface="Calibri"/>
                        </a:rPr>
                        <a:t>F</a:t>
                      </a:r>
                      <a:endParaRPr sz="12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4509"/>
                      </a:srgbClr>
                    </a:solidFill>
                  </a:tcPr>
                </a:tc>
                <a:tc gridSpan="2">
                  <a:txBody>
                    <a:bodyPr/>
                    <a:lstStyle/>
                    <a:p>
                      <a:pPr marL="0" marR="0" lvl="0" indent="0" algn="l" rtl="0">
                        <a:lnSpc>
                          <a:spcPct val="100000"/>
                        </a:lnSpc>
                        <a:spcBef>
                          <a:spcPts val="0"/>
                        </a:spcBef>
                        <a:spcAft>
                          <a:spcPts val="0"/>
                        </a:spcAft>
                        <a:buClr>
                          <a:srgbClr val="000000"/>
                        </a:buClr>
                        <a:buSzPts val="1200"/>
                        <a:buFont typeface="Arial"/>
                        <a:buNone/>
                      </a:pPr>
                      <a:r>
                        <a:rPr lang="en-GB" sz="1200" b="0" u="none" strike="noStrike" cap="none">
                          <a:solidFill>
                            <a:schemeClr val="lt1"/>
                          </a:solidFill>
                          <a:latin typeface="Calibri"/>
                          <a:ea typeface="Calibri"/>
                          <a:cs typeface="Calibri"/>
                          <a:sym typeface="Calibri"/>
                        </a:rPr>
                        <a:t>Opportunities and challenges </a:t>
                      </a:r>
                      <a:endParaRPr sz="12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4509"/>
                      </a:srgbClr>
                    </a:solidFill>
                  </a:tcPr>
                </a:tc>
                <a:tc hMerge="1">
                  <a:txBody>
                    <a:bodyPr/>
                    <a:lstStyle/>
                    <a:p>
                      <a:endParaRPr lang="en-US"/>
                    </a:p>
                  </a:txBody>
                  <a:tcPr/>
                </a:tc>
                <a:extLst>
                  <a:ext uri="{0D108BD9-81ED-4DB2-BD59-A6C34878D82A}">
                    <a16:rowId xmlns:a16="http://schemas.microsoft.com/office/drawing/2014/main" val="10000"/>
                  </a:ext>
                </a:extLst>
              </a:tr>
              <a:tr h="2427425">
                <a:tc>
                  <a:txBody>
                    <a:bodyPr/>
                    <a:lstStyle/>
                    <a:p>
                      <a:pPr marL="0" marR="0" lvl="0" indent="0" algn="ctr" rtl="0">
                        <a:lnSpc>
                          <a:spcPct val="100000"/>
                        </a:lnSpc>
                        <a:spcBef>
                          <a:spcPts val="0"/>
                        </a:spcBef>
                        <a:spcAft>
                          <a:spcPts val="0"/>
                        </a:spcAft>
                        <a:buClr>
                          <a:srgbClr val="000000"/>
                        </a:buClr>
                        <a:buSzPts val="1200"/>
                        <a:buFont typeface="Arial"/>
                        <a:buNone/>
                      </a:pPr>
                      <a:r>
                        <a:rPr lang="en-GB" sz="1200" b="1" i="0" u="none" strike="noStrike" cap="none">
                          <a:solidFill>
                            <a:srgbClr val="000000"/>
                          </a:solidFill>
                          <a:latin typeface="Calibri"/>
                          <a:ea typeface="Calibri"/>
                          <a:cs typeface="Calibri"/>
                          <a:sym typeface="Calibri"/>
                        </a:rPr>
                        <a:t>1 Opportunities</a:t>
                      </a:r>
                      <a:endParaRPr sz="1200" u="none" strike="noStrike" cap="none">
                        <a:latin typeface="Calibri"/>
                        <a:ea typeface="Calibri"/>
                        <a:cs typeface="Calibri"/>
                        <a:sym typeface="Calibri"/>
                      </a:endParaRPr>
                    </a:p>
                  </a:txBody>
                  <a:tcPr marL="66675" marR="66675" marT="38100" marB="3810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200"/>
                        <a:buFont typeface="Arial"/>
                        <a:buChar char="•"/>
                      </a:pPr>
                      <a:r>
                        <a:rPr lang="en-GB" sz="1200" b="0" i="0" u="none" strike="noStrike" cap="none">
                          <a:solidFill>
                            <a:srgbClr val="000000"/>
                          </a:solidFill>
                          <a:latin typeface="Calibri"/>
                          <a:ea typeface="Calibri"/>
                          <a:cs typeface="Calibri"/>
                          <a:sym typeface="Calibri"/>
                        </a:rPr>
                        <a:t>A major city of learning and education.  Mumbai has a world renowned university and many other important educational and research institutions. </a:t>
                      </a:r>
                      <a:endParaRPr sz="1200" u="none" strike="noStrike" cap="none"/>
                    </a:p>
                    <a:p>
                      <a:pPr marL="0" marR="0" lvl="0" indent="0" algn="l" rtl="0">
                        <a:lnSpc>
                          <a:spcPct val="100000"/>
                        </a:lnSpc>
                        <a:spcBef>
                          <a:spcPts val="0"/>
                        </a:spcBef>
                        <a:spcAft>
                          <a:spcPts val="0"/>
                        </a:spcAft>
                        <a:buClr>
                          <a:srgbClr val="000000"/>
                        </a:buClr>
                        <a:buSzPts val="1200"/>
                        <a:buFont typeface="Arial"/>
                        <a:buChar char="•"/>
                      </a:pPr>
                      <a:r>
                        <a:rPr lang="en-GB" sz="1200" b="0" i="0" u="none" strike="noStrike" cap="none">
                          <a:solidFill>
                            <a:srgbClr val="000000"/>
                          </a:solidFill>
                          <a:latin typeface="Calibri"/>
                          <a:ea typeface="Calibri"/>
                          <a:cs typeface="Calibri"/>
                          <a:sym typeface="Calibri"/>
                        </a:rPr>
                        <a:t>Literacy rates are high (89.7%)=better job prospects= higher income= better quality of life </a:t>
                      </a:r>
                      <a:endParaRPr sz="1200" u="none" strike="noStrike" cap="none"/>
                    </a:p>
                    <a:p>
                      <a:pPr marL="0" marR="0" lvl="0" indent="0" algn="l" rtl="0">
                        <a:lnSpc>
                          <a:spcPct val="100000"/>
                        </a:lnSpc>
                        <a:spcBef>
                          <a:spcPts val="0"/>
                        </a:spcBef>
                        <a:spcAft>
                          <a:spcPts val="0"/>
                        </a:spcAft>
                        <a:buClr>
                          <a:srgbClr val="000000"/>
                        </a:buClr>
                        <a:buSzPts val="1200"/>
                        <a:buFont typeface="Arial"/>
                        <a:buChar char="•"/>
                      </a:pPr>
                      <a:r>
                        <a:rPr lang="en-GB" sz="1200" b="0" i="0" u="none" strike="noStrike" cap="none">
                          <a:solidFill>
                            <a:srgbClr val="000000"/>
                          </a:solidFill>
                          <a:latin typeface="Calibri"/>
                          <a:ea typeface="Calibri"/>
                          <a:cs typeface="Calibri"/>
                          <a:sym typeface="Calibri"/>
                        </a:rPr>
                        <a:t>It is the centre of the Hindi movie industry (Bollywood) with many media companies which employs huge numbers of people. </a:t>
                      </a:r>
                      <a:endParaRPr sz="1200" u="none" strike="noStrike" cap="none"/>
                    </a:p>
                    <a:p>
                      <a:pPr marL="0" marR="0" lvl="0" indent="0" algn="l" rtl="0">
                        <a:lnSpc>
                          <a:spcPct val="100000"/>
                        </a:lnSpc>
                        <a:spcBef>
                          <a:spcPts val="0"/>
                        </a:spcBef>
                        <a:spcAft>
                          <a:spcPts val="0"/>
                        </a:spcAft>
                        <a:buClr>
                          <a:srgbClr val="000000"/>
                        </a:buClr>
                        <a:buSzPts val="1200"/>
                        <a:buFont typeface="Arial"/>
                        <a:buChar char="•"/>
                      </a:pPr>
                      <a:r>
                        <a:rPr lang="en-GB" sz="1200" b="0" i="0" u="none" strike="noStrike" cap="none">
                          <a:solidFill>
                            <a:srgbClr val="000000"/>
                          </a:solidFill>
                          <a:latin typeface="Calibri"/>
                          <a:ea typeface="Calibri"/>
                          <a:cs typeface="Calibri"/>
                          <a:sym typeface="Calibri"/>
                        </a:rPr>
                        <a:t>It has the best city transport system in India- Mumbai Corridor provides links to other major cities (e.g. Dehli) and the Pacific Rim</a:t>
                      </a:r>
                      <a:r>
                        <a:rPr lang="en-GB" sz="1200" u="none" strike="noStrike" cap="none"/>
                        <a:t> allowing a range of industries to develop. </a:t>
                      </a:r>
                      <a:endParaRPr sz="1200" b="0" i="0" u="none" strike="noStrike" cap="none">
                        <a:solidFill>
                          <a:srgbClr val="000000"/>
                        </a:solidFill>
                        <a:latin typeface="Calibri"/>
                        <a:ea typeface="Calibri"/>
                        <a:cs typeface="Calibri"/>
                        <a:sym typeface="Calibri"/>
                      </a:endParaRPr>
                    </a:p>
                  </a:txBody>
                  <a:tcPr marL="66675" marR="66675" marT="38100" marB="3810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200"/>
                        <a:buFont typeface="Arial"/>
                        <a:buChar char="•"/>
                      </a:pPr>
                      <a:r>
                        <a:rPr lang="en-GB" sz="1200" b="0" i="0" u="none" strike="noStrike" cap="none">
                          <a:solidFill>
                            <a:srgbClr val="000000"/>
                          </a:solidFill>
                          <a:latin typeface="Calibri"/>
                          <a:ea typeface="Calibri"/>
                          <a:cs typeface="Calibri"/>
                          <a:sym typeface="Calibri"/>
                        </a:rPr>
                        <a:t>80% of Mumbai's waste is recycled in Dharavi which means less waste goes to landfill  </a:t>
                      </a:r>
                      <a:endParaRPr sz="1200" u="none" strike="noStrike" cap="none"/>
                    </a:p>
                    <a:p>
                      <a:pPr marL="0" marR="0" lvl="0" indent="0" algn="l" rtl="0">
                        <a:lnSpc>
                          <a:spcPct val="100000"/>
                        </a:lnSpc>
                        <a:spcBef>
                          <a:spcPts val="0"/>
                        </a:spcBef>
                        <a:spcAft>
                          <a:spcPts val="0"/>
                        </a:spcAft>
                        <a:buClr>
                          <a:srgbClr val="000000"/>
                        </a:buClr>
                        <a:buSzPts val="1200"/>
                        <a:buFont typeface="Arial"/>
                        <a:buNone/>
                      </a:pPr>
                      <a:br>
                        <a:rPr lang="en-GB" sz="1200" u="none" strike="noStrike" cap="none">
                          <a:latin typeface="Calibri"/>
                          <a:ea typeface="Calibri"/>
                          <a:cs typeface="Calibri"/>
                          <a:sym typeface="Calibri"/>
                        </a:rPr>
                      </a:br>
                      <a:endParaRPr sz="1200" u="none" strike="noStrike" cap="none">
                        <a:latin typeface="Calibri"/>
                        <a:ea typeface="Calibri"/>
                        <a:cs typeface="Calibri"/>
                        <a:sym typeface="Calibri"/>
                      </a:endParaRPr>
                    </a:p>
                  </a:txBody>
                  <a:tcPr marL="66675" marR="66675" marT="38100" marB="3810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r h="2427425">
                <a:tc>
                  <a:txBody>
                    <a:bodyPr/>
                    <a:lstStyle/>
                    <a:p>
                      <a:pPr marL="0" marR="0" lvl="0" indent="0" algn="ctr" rtl="0">
                        <a:lnSpc>
                          <a:spcPct val="100000"/>
                        </a:lnSpc>
                        <a:spcBef>
                          <a:spcPts val="0"/>
                        </a:spcBef>
                        <a:spcAft>
                          <a:spcPts val="0"/>
                        </a:spcAft>
                        <a:buClr>
                          <a:srgbClr val="000000"/>
                        </a:buClr>
                        <a:buSzPts val="1200"/>
                        <a:buFont typeface="Arial"/>
                        <a:buNone/>
                      </a:pPr>
                      <a:r>
                        <a:rPr lang="en-GB" sz="1200" b="1" i="0" u="none" strike="noStrike" cap="none">
                          <a:solidFill>
                            <a:srgbClr val="000000"/>
                          </a:solidFill>
                          <a:latin typeface="Calibri"/>
                          <a:ea typeface="Calibri"/>
                          <a:cs typeface="Calibri"/>
                          <a:sym typeface="Calibri"/>
                        </a:rPr>
                        <a:t>2 Challenges</a:t>
                      </a:r>
                      <a:endParaRPr sz="1200" u="none" strike="noStrike" cap="none">
                        <a:latin typeface="Calibri"/>
                        <a:ea typeface="Calibri"/>
                        <a:cs typeface="Calibri"/>
                        <a:sym typeface="Calibri"/>
                      </a:endParaRPr>
                    </a:p>
                  </a:txBody>
                  <a:tcPr marL="66675" marR="66675" marT="38100" marB="3810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200"/>
                        <a:buFont typeface="Arial"/>
                        <a:buChar char="•"/>
                      </a:pPr>
                      <a:r>
                        <a:rPr lang="en-GB" sz="1200" b="0" i="0" u="none" strike="noStrike" cap="none">
                          <a:solidFill>
                            <a:srgbClr val="000000"/>
                          </a:solidFill>
                          <a:latin typeface="Calibri"/>
                          <a:ea typeface="Calibri"/>
                          <a:cs typeface="Calibri"/>
                          <a:sym typeface="Calibri"/>
                        </a:rPr>
                        <a:t>In Dharavi, water pipes often run close to sewer lines.  Leakages lead to contamination of water and the spread of diseases. </a:t>
                      </a:r>
                      <a:endParaRPr sz="1200" u="none" strike="noStrike" cap="none"/>
                    </a:p>
                    <a:p>
                      <a:pPr marL="0" marR="0" lvl="0" indent="0" algn="l" rtl="0">
                        <a:lnSpc>
                          <a:spcPct val="100000"/>
                        </a:lnSpc>
                        <a:spcBef>
                          <a:spcPts val="0"/>
                        </a:spcBef>
                        <a:spcAft>
                          <a:spcPts val="0"/>
                        </a:spcAft>
                        <a:buClr>
                          <a:srgbClr val="000000"/>
                        </a:buClr>
                        <a:buSzPts val="1200"/>
                        <a:buFont typeface="Arial"/>
                        <a:buChar char="•"/>
                      </a:pPr>
                      <a:r>
                        <a:rPr lang="en-GB" sz="1200" b="0" i="0" u="none" strike="noStrike" cap="none">
                          <a:solidFill>
                            <a:srgbClr val="000000"/>
                          </a:solidFill>
                          <a:latin typeface="Calibri"/>
                          <a:ea typeface="Calibri"/>
                          <a:cs typeface="Calibri"/>
                          <a:sym typeface="Calibri"/>
                        </a:rPr>
                        <a:t>In Dharavi there is a lack of basic sanitation with only 1 toilet per 1000 people. </a:t>
                      </a:r>
                      <a:endParaRPr sz="1200" u="none" strike="noStrike" cap="none"/>
                    </a:p>
                    <a:p>
                      <a:pPr marL="0" marR="0" lvl="0" indent="0" algn="l" rtl="0">
                        <a:lnSpc>
                          <a:spcPct val="100000"/>
                        </a:lnSpc>
                        <a:spcBef>
                          <a:spcPts val="0"/>
                        </a:spcBef>
                        <a:spcAft>
                          <a:spcPts val="0"/>
                        </a:spcAft>
                        <a:buClr>
                          <a:srgbClr val="000000"/>
                        </a:buClr>
                        <a:buSzPts val="1200"/>
                        <a:buFont typeface="Arial"/>
                        <a:buChar char="•"/>
                      </a:pPr>
                      <a:r>
                        <a:rPr lang="en-GB" sz="1200" b="0" i="0" u="none" strike="noStrike" cap="none">
                          <a:solidFill>
                            <a:srgbClr val="000000"/>
                          </a:solidFill>
                          <a:latin typeface="Calibri"/>
                          <a:ea typeface="Calibri"/>
                          <a:cs typeface="Calibri"/>
                          <a:sym typeface="Calibri"/>
                        </a:rPr>
                        <a:t>It has a large, unskilled and informal self-employed workforce.  These are often unregulated workers. </a:t>
                      </a:r>
                      <a:endParaRPr sz="1200" u="none" strike="noStrike" cap="none"/>
                    </a:p>
                    <a:p>
                      <a:pPr marL="0" marR="0" lvl="0" indent="0" algn="l" rtl="0">
                        <a:lnSpc>
                          <a:spcPct val="100000"/>
                        </a:lnSpc>
                        <a:spcBef>
                          <a:spcPts val="0"/>
                        </a:spcBef>
                        <a:spcAft>
                          <a:spcPts val="0"/>
                        </a:spcAft>
                        <a:buClr>
                          <a:srgbClr val="000000"/>
                        </a:buClr>
                        <a:buSzPts val="1200"/>
                        <a:buFont typeface="Arial"/>
                        <a:buChar char="•"/>
                      </a:pPr>
                      <a:r>
                        <a:rPr lang="en-GB" sz="1200" b="0" i="0" u="none" strike="noStrike" cap="none">
                          <a:solidFill>
                            <a:srgbClr val="000000"/>
                          </a:solidFill>
                          <a:latin typeface="Calibri"/>
                          <a:ea typeface="Calibri"/>
                          <a:cs typeface="Calibri"/>
                          <a:sym typeface="Calibri"/>
                        </a:rPr>
                        <a:t>Mumbai has severe water shortages.  Water is rationed and pipes often come on for two hours a day at 5:30am and are shared with many people.</a:t>
                      </a:r>
                      <a:endParaRPr sz="1200" u="none" strike="noStrike" cap="none"/>
                    </a:p>
                    <a:p>
                      <a:pPr marL="0" marR="0" lvl="0" indent="0" algn="l" rtl="0">
                        <a:lnSpc>
                          <a:spcPct val="100000"/>
                        </a:lnSpc>
                        <a:spcBef>
                          <a:spcPts val="0"/>
                        </a:spcBef>
                        <a:spcAft>
                          <a:spcPts val="0"/>
                        </a:spcAft>
                        <a:buClr>
                          <a:srgbClr val="000000"/>
                        </a:buClr>
                        <a:buSzPts val="1200"/>
                        <a:buFont typeface="Arial"/>
                        <a:buChar char="•"/>
                      </a:pPr>
                      <a:r>
                        <a:rPr lang="en-GB" sz="1200" b="0" i="0" u="none" strike="noStrike" cap="none">
                          <a:solidFill>
                            <a:srgbClr val="000000"/>
                          </a:solidFill>
                          <a:latin typeface="Calibri"/>
                          <a:ea typeface="Calibri"/>
                          <a:cs typeface="Calibri"/>
                          <a:sym typeface="Calibri"/>
                        </a:rPr>
                        <a:t>Crime rates are high.  Nearly 1/3 of the population have been victims of crime.</a:t>
                      </a:r>
                      <a:endParaRPr sz="1200" u="none" strike="noStrike" cap="none"/>
                    </a:p>
                  </a:txBody>
                  <a:tcPr marL="66675" marR="66675" marT="38100" marB="3810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200"/>
                        <a:buFont typeface="Arial"/>
                        <a:buChar char="•"/>
                      </a:pPr>
                      <a:r>
                        <a:rPr lang="en-GB" sz="1200" b="0" i="0" u="none" strike="noStrike" cap="none">
                          <a:solidFill>
                            <a:srgbClr val="000000"/>
                          </a:solidFill>
                          <a:latin typeface="Calibri"/>
                          <a:ea typeface="Calibri"/>
                          <a:cs typeface="Calibri"/>
                          <a:sym typeface="Calibri"/>
                        </a:rPr>
                        <a:t>Air pollution is high as old cars emit dirty and harmful fumes and there is little regulation of emissions from factories. </a:t>
                      </a:r>
                      <a:endParaRPr sz="1200" u="none" strike="noStrike" cap="none"/>
                    </a:p>
                    <a:p>
                      <a:pPr marL="0" marR="0" lvl="0" indent="0" algn="l" rtl="0">
                        <a:lnSpc>
                          <a:spcPct val="100000"/>
                        </a:lnSpc>
                        <a:spcBef>
                          <a:spcPts val="0"/>
                        </a:spcBef>
                        <a:spcAft>
                          <a:spcPts val="0"/>
                        </a:spcAft>
                        <a:buClr>
                          <a:srgbClr val="000000"/>
                        </a:buClr>
                        <a:buSzPts val="1200"/>
                        <a:buFont typeface="Arial"/>
                        <a:buNone/>
                      </a:pPr>
                      <a:br>
                        <a:rPr lang="en-GB" sz="1200" u="none" strike="noStrike" cap="none">
                          <a:latin typeface="Calibri"/>
                          <a:ea typeface="Calibri"/>
                          <a:cs typeface="Calibri"/>
                          <a:sym typeface="Calibri"/>
                        </a:rPr>
                      </a:br>
                      <a:endParaRPr sz="1200" u="none" strike="noStrike" cap="none">
                        <a:latin typeface="Calibri"/>
                        <a:ea typeface="Calibri"/>
                        <a:cs typeface="Calibri"/>
                        <a:sym typeface="Calibri"/>
                      </a:endParaRPr>
                    </a:p>
                  </a:txBody>
                  <a:tcPr marL="66675" marR="66675" marT="38100" marB="3810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2"/>
                  </a:ext>
                </a:extLst>
              </a:tr>
            </a:tbl>
          </a:graphicData>
        </a:graphic>
      </p:graphicFrame>
      <p:sp>
        <p:nvSpPr>
          <p:cNvPr id="63" name="Google Shape;63;p2"/>
          <p:cNvSpPr txBox="1"/>
          <p:nvPr/>
        </p:nvSpPr>
        <p:spPr>
          <a:xfrm>
            <a:off x="128474" y="578975"/>
            <a:ext cx="4007700" cy="307800"/>
          </a:xfrm>
          <a:prstGeom prst="rect">
            <a:avLst/>
          </a:prstGeom>
          <a:solidFill>
            <a:srgbClr val="FABF8E"/>
          </a:solid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en-GB" sz="1400" b="0" i="0" u="none" strike="noStrike" cap="none">
                <a:solidFill>
                  <a:schemeClr val="dk1"/>
                </a:solidFill>
                <a:latin typeface="Calibri"/>
                <a:ea typeface="Calibri"/>
                <a:cs typeface="Calibri"/>
                <a:sym typeface="Calibri"/>
              </a:rPr>
              <a:t>Case Study- An urban area in an NEE- Mumbai, India </a:t>
            </a: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Shape 67"/>
        <p:cNvGrpSpPr/>
        <p:nvPr/>
      </p:nvGrpSpPr>
      <p:grpSpPr>
        <a:xfrm>
          <a:off x="0" y="0"/>
          <a:ext cx="0" cy="0"/>
          <a:chOff x="0" y="0"/>
          <a:chExt cx="0" cy="0"/>
        </a:xfrm>
      </p:grpSpPr>
      <p:sp>
        <p:nvSpPr>
          <p:cNvPr id="68" name="Google Shape;68;p3"/>
          <p:cNvSpPr txBox="1"/>
          <p:nvPr/>
        </p:nvSpPr>
        <p:spPr>
          <a:xfrm>
            <a:off x="128464" y="91951"/>
            <a:ext cx="9649072" cy="369332"/>
          </a:xfrm>
          <a:prstGeom prst="rect">
            <a:avLst/>
          </a:prstGeom>
          <a:solidFill>
            <a:srgbClr val="C00000"/>
          </a:solidFill>
          <a:ln w="9525"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en-GB" sz="1800" b="1" i="0" u="none" strike="noStrike" cap="none">
                <a:solidFill>
                  <a:schemeClr val="lt1"/>
                </a:solidFill>
                <a:latin typeface="Calibri"/>
                <a:ea typeface="Calibri"/>
                <a:cs typeface="Calibri"/>
                <a:sym typeface="Calibri"/>
              </a:rPr>
              <a:t>Paper 2: Section A: Urban issues and challenges</a:t>
            </a:r>
            <a:r>
              <a:rPr lang="en-GB" sz="1800" b="0" i="0" u="none" strike="noStrike" cap="none">
                <a:solidFill>
                  <a:schemeClr val="lt1"/>
                </a:solidFill>
                <a:latin typeface="Calibri"/>
                <a:ea typeface="Calibri"/>
                <a:cs typeface="Calibri"/>
                <a:sym typeface="Calibri"/>
              </a:rPr>
              <a:t> </a:t>
            </a:r>
            <a:endParaRPr sz="1400" b="0" i="0" u="none" strike="noStrike" cap="none">
              <a:solidFill>
                <a:srgbClr val="000000"/>
              </a:solidFill>
              <a:latin typeface="Arial"/>
              <a:ea typeface="Arial"/>
              <a:cs typeface="Arial"/>
              <a:sym typeface="Arial"/>
            </a:endParaRPr>
          </a:p>
        </p:txBody>
      </p:sp>
      <p:sp>
        <p:nvSpPr>
          <p:cNvPr id="69" name="Google Shape;69;p3"/>
          <p:cNvSpPr txBox="1"/>
          <p:nvPr/>
        </p:nvSpPr>
        <p:spPr>
          <a:xfrm>
            <a:off x="128464" y="578965"/>
            <a:ext cx="4196648" cy="307777"/>
          </a:xfrm>
          <a:prstGeom prst="rect">
            <a:avLst/>
          </a:prstGeom>
          <a:solidFill>
            <a:srgbClr val="FABF8E"/>
          </a:solid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en-GB" sz="1400" b="0" i="0" u="none" strike="noStrike" cap="none">
                <a:solidFill>
                  <a:schemeClr val="dk1"/>
                </a:solidFill>
                <a:latin typeface="Calibri"/>
                <a:ea typeface="Calibri"/>
                <a:cs typeface="Calibri"/>
                <a:sym typeface="Calibri"/>
              </a:rPr>
              <a:t>Case Study- An urban area in an NEE- Mumbai, India </a:t>
            </a:r>
            <a:endParaRPr sz="1400" b="0" i="0" u="none" strike="noStrike" cap="none">
              <a:solidFill>
                <a:srgbClr val="000000"/>
              </a:solidFill>
              <a:latin typeface="Arial"/>
              <a:ea typeface="Arial"/>
              <a:cs typeface="Arial"/>
              <a:sym typeface="Arial"/>
            </a:endParaRPr>
          </a:p>
        </p:txBody>
      </p:sp>
      <p:sp>
        <p:nvSpPr>
          <p:cNvPr id="70" name="Google Shape;70;p3"/>
          <p:cNvSpPr/>
          <p:nvPr/>
        </p:nvSpPr>
        <p:spPr>
          <a:xfrm>
            <a:off x="4405884" y="578965"/>
            <a:ext cx="5371652" cy="276999"/>
          </a:xfrm>
          <a:prstGeom prst="rect">
            <a:avLst/>
          </a:prstGeom>
          <a:solidFill>
            <a:srgbClr val="FFCCCC"/>
          </a:solid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200"/>
              <a:buFont typeface="Arial"/>
              <a:buNone/>
            </a:pPr>
            <a:r>
              <a:rPr lang="en-GB" sz="1200" b="1" i="0" u="sng" strike="noStrike" cap="none">
                <a:solidFill>
                  <a:srgbClr val="000000"/>
                </a:solidFill>
                <a:latin typeface="Calibri"/>
                <a:ea typeface="Calibri"/>
                <a:cs typeface="Calibri"/>
                <a:sym typeface="Calibri"/>
              </a:rPr>
              <a:t>Exam phrase- Urban planning - improving the quality of life for the urban poor</a:t>
            </a:r>
            <a:endParaRPr sz="1200" b="0" i="0" u="none" strike="noStrike" cap="none">
              <a:solidFill>
                <a:schemeClr val="dk1"/>
              </a:solidFill>
              <a:latin typeface="Calibri"/>
              <a:ea typeface="Calibri"/>
              <a:cs typeface="Calibri"/>
              <a:sym typeface="Calibri"/>
            </a:endParaRPr>
          </a:p>
        </p:txBody>
      </p:sp>
      <p:graphicFrame>
        <p:nvGraphicFramePr>
          <p:cNvPr id="71" name="Google Shape;71;p3"/>
          <p:cNvGraphicFramePr/>
          <p:nvPr/>
        </p:nvGraphicFramePr>
        <p:xfrm>
          <a:off x="128464" y="1120403"/>
          <a:ext cx="3000000" cy="3000000"/>
        </p:xfrm>
        <a:graphic>
          <a:graphicData uri="http://schemas.openxmlformats.org/drawingml/2006/table">
            <a:tbl>
              <a:tblPr firstRow="1" bandRow="1">
                <a:noFill/>
                <a:tableStyleId>{7CABF824-F6E3-4207-9B97-C864CE58FB8D}</a:tableStyleId>
              </a:tblPr>
              <a:tblGrid>
                <a:gridCol w="978575">
                  <a:extLst>
                    <a:ext uri="{9D8B030D-6E8A-4147-A177-3AD203B41FA5}">
                      <a16:colId xmlns:a16="http://schemas.microsoft.com/office/drawing/2014/main" val="20000"/>
                    </a:ext>
                  </a:extLst>
                </a:gridCol>
                <a:gridCol w="1873925">
                  <a:extLst>
                    <a:ext uri="{9D8B030D-6E8A-4147-A177-3AD203B41FA5}">
                      <a16:colId xmlns:a16="http://schemas.microsoft.com/office/drawing/2014/main" val="20001"/>
                    </a:ext>
                  </a:extLst>
                </a:gridCol>
              </a:tblGrid>
              <a:tr h="504975">
                <a:tc>
                  <a:txBody>
                    <a:bodyPr/>
                    <a:lstStyle/>
                    <a:p>
                      <a:pPr marL="0" marR="0" lvl="0" indent="0" algn="ctr" rtl="0">
                        <a:lnSpc>
                          <a:spcPct val="100000"/>
                        </a:lnSpc>
                        <a:spcBef>
                          <a:spcPts val="0"/>
                        </a:spcBef>
                        <a:spcAft>
                          <a:spcPts val="0"/>
                        </a:spcAft>
                        <a:buClr>
                          <a:srgbClr val="000000"/>
                        </a:buClr>
                        <a:buSzPts val="1200"/>
                        <a:buFont typeface="Arial"/>
                        <a:buNone/>
                      </a:pPr>
                      <a:r>
                        <a:rPr lang="en-GB" sz="1200" b="0" u="none" strike="noStrike" cap="none">
                          <a:solidFill>
                            <a:schemeClr val="lt1"/>
                          </a:solidFill>
                        </a:rPr>
                        <a:t>G</a:t>
                      </a:r>
                      <a:endParaRPr sz="12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4509"/>
                      </a:srgbClr>
                    </a:solidFill>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200" b="0" u="none" strike="noStrike" cap="none">
                          <a:solidFill>
                            <a:schemeClr val="lt1"/>
                          </a:solidFill>
                        </a:rPr>
                        <a:t>Project 1- </a:t>
                      </a:r>
                      <a:r>
                        <a:rPr lang="en-GB" sz="1200" b="0" i="0" u="none" strike="noStrike" cap="none">
                          <a:solidFill>
                            <a:schemeClr val="lt1"/>
                          </a:solidFill>
                          <a:latin typeface="Calibri"/>
                          <a:ea typeface="Calibri"/>
                          <a:cs typeface="Calibri"/>
                          <a:sym typeface="Calibri"/>
                        </a:rPr>
                        <a:t>The Mumbai slum sanitation project</a:t>
                      </a:r>
                      <a:endParaRPr sz="1200" b="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4509"/>
                      </a:srgbClr>
                    </a:solidFill>
                  </a:tcPr>
                </a:tc>
                <a:extLst>
                  <a:ext uri="{0D108BD9-81ED-4DB2-BD59-A6C34878D82A}">
                    <a16:rowId xmlns:a16="http://schemas.microsoft.com/office/drawing/2014/main" val="10000"/>
                  </a:ext>
                </a:extLst>
              </a:tr>
              <a:tr h="1297225">
                <a:tc>
                  <a:txBody>
                    <a:bodyPr/>
                    <a:lstStyle/>
                    <a:p>
                      <a:pPr marL="0" marR="0" lvl="0" indent="0" algn="ctr" rtl="0">
                        <a:lnSpc>
                          <a:spcPct val="100000"/>
                        </a:lnSpc>
                        <a:spcBef>
                          <a:spcPts val="0"/>
                        </a:spcBef>
                        <a:spcAft>
                          <a:spcPts val="0"/>
                        </a:spcAft>
                        <a:buClr>
                          <a:schemeClr val="dk1"/>
                        </a:buClr>
                        <a:buSzPts val="1100"/>
                        <a:buFont typeface="Calibri"/>
                        <a:buNone/>
                      </a:pPr>
                      <a:r>
                        <a:rPr lang="en-GB" sz="1200" b="1" u="none" strike="noStrike" cap="none">
                          <a:solidFill>
                            <a:schemeClr val="dk1"/>
                          </a:solidFill>
                          <a:latin typeface="Calibri"/>
                          <a:ea typeface="Calibri"/>
                          <a:cs typeface="Calibri"/>
                          <a:sym typeface="Calibri"/>
                        </a:rPr>
                        <a:t>1- what is it? </a:t>
                      </a:r>
                      <a:endParaRPr sz="12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200" b="0" i="0" u="none" strike="noStrike" cap="none">
                          <a:solidFill>
                            <a:schemeClr val="dk1"/>
                          </a:solidFill>
                          <a:latin typeface="Calibri"/>
                          <a:ea typeface="Calibri"/>
                          <a:cs typeface="Calibri"/>
                          <a:sym typeface="Calibri"/>
                        </a:rPr>
                        <a:t>The project aims to improve sanitation facilities for up to one million slum dwellers. So far 300 community toilet blocks have been built, housing more than 5100 individual toilets, with separate facilities for men and women.</a:t>
                      </a:r>
                      <a:endParaRPr sz="1200" b="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r h="378700">
                <a:tc>
                  <a:txBody>
                    <a:bodyPr/>
                    <a:lstStyle/>
                    <a:p>
                      <a:pPr marL="0" marR="0" lvl="0" indent="0" algn="ctr" rtl="0">
                        <a:lnSpc>
                          <a:spcPct val="100000"/>
                        </a:lnSpc>
                        <a:spcBef>
                          <a:spcPts val="0"/>
                        </a:spcBef>
                        <a:spcAft>
                          <a:spcPts val="0"/>
                        </a:spcAft>
                        <a:buClr>
                          <a:schemeClr val="dk1"/>
                        </a:buClr>
                        <a:buSzPts val="1100"/>
                        <a:buFont typeface="Calibri"/>
                        <a:buNone/>
                      </a:pPr>
                      <a:r>
                        <a:rPr lang="en-GB" sz="1200" b="1" u="none" strike="noStrike" cap="none">
                          <a:solidFill>
                            <a:schemeClr val="dk1"/>
                          </a:solidFill>
                          <a:latin typeface="Calibri"/>
                          <a:ea typeface="Calibri"/>
                          <a:cs typeface="Calibri"/>
                          <a:sym typeface="Calibri"/>
                        </a:rPr>
                        <a:t>2- why is it successful? </a:t>
                      </a:r>
                      <a:endParaRPr sz="12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200" b="0" i="0" u="none" strike="noStrike" cap="none">
                          <a:solidFill>
                            <a:schemeClr val="dk1"/>
                          </a:solidFill>
                          <a:latin typeface="Calibri"/>
                          <a:ea typeface="Calibri"/>
                          <a:cs typeface="Calibri"/>
                          <a:sym typeface="Calibri"/>
                        </a:rPr>
                        <a:t>Improves quality of life by reducing spread of waterborne diseases </a:t>
                      </a:r>
                      <a:endParaRPr sz="12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2"/>
                  </a:ext>
                </a:extLst>
              </a:tr>
              <a:tr h="1231025">
                <a:tc>
                  <a:txBody>
                    <a:bodyPr/>
                    <a:lstStyle/>
                    <a:p>
                      <a:pPr marL="0" marR="0" lvl="0" indent="0" algn="ctr" rtl="0">
                        <a:lnSpc>
                          <a:spcPct val="100000"/>
                        </a:lnSpc>
                        <a:spcBef>
                          <a:spcPts val="0"/>
                        </a:spcBef>
                        <a:spcAft>
                          <a:spcPts val="0"/>
                        </a:spcAft>
                        <a:buClr>
                          <a:schemeClr val="dk1"/>
                        </a:buClr>
                        <a:buSzPts val="1100"/>
                        <a:buFont typeface="Calibri"/>
                        <a:buNone/>
                      </a:pPr>
                      <a:r>
                        <a:rPr lang="en-GB" sz="1200" b="1" u="none" strike="noStrike" cap="none">
                          <a:solidFill>
                            <a:schemeClr val="dk1"/>
                          </a:solidFill>
                          <a:latin typeface="Calibri"/>
                          <a:ea typeface="Calibri"/>
                          <a:cs typeface="Calibri"/>
                          <a:sym typeface="Calibri"/>
                        </a:rPr>
                        <a:t>3- what are the problems </a:t>
                      </a:r>
                      <a:endParaRPr sz="12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200" b="0" i="0" u="none" strike="noStrike" cap="none">
                          <a:solidFill>
                            <a:schemeClr val="dk1"/>
                          </a:solidFill>
                          <a:latin typeface="Calibri"/>
                          <a:ea typeface="Calibri"/>
                          <a:cs typeface="Calibri"/>
                          <a:sym typeface="Calibri"/>
                        </a:rPr>
                        <a:t>Membership fees. People had to pay per use or buy a monthly pass. The vast majority are unwilling to pay or can</a:t>
                      </a:r>
                      <a:r>
                        <a:rPr lang="en-GB" sz="1200" u="none" strike="noStrike" cap="none"/>
                        <a:t>’</a:t>
                      </a:r>
                      <a:r>
                        <a:rPr lang="en-GB" sz="1200" b="0" i="0" u="none" strike="noStrike" cap="none">
                          <a:solidFill>
                            <a:schemeClr val="dk1"/>
                          </a:solidFill>
                          <a:latin typeface="Calibri"/>
                          <a:ea typeface="Calibri"/>
                          <a:cs typeface="Calibri"/>
                          <a:sym typeface="Calibri"/>
                        </a:rPr>
                        <a:t>t pay.</a:t>
                      </a:r>
                      <a:endParaRPr sz="1200" u="none" strike="noStrike" cap="none"/>
                    </a:p>
                    <a:p>
                      <a:pPr marL="0" marR="0" lvl="0" indent="0" algn="l" rtl="0">
                        <a:lnSpc>
                          <a:spcPct val="100000"/>
                        </a:lnSpc>
                        <a:spcBef>
                          <a:spcPts val="0"/>
                        </a:spcBef>
                        <a:spcAft>
                          <a:spcPts val="0"/>
                        </a:spcAft>
                        <a:buClr>
                          <a:srgbClr val="000000"/>
                        </a:buClr>
                        <a:buSzPts val="1200"/>
                        <a:buFont typeface="Arial"/>
                        <a:buNone/>
                      </a:pPr>
                      <a:r>
                        <a:rPr lang="en-GB" sz="1200" b="0" i="0" u="none" strike="noStrike" cap="none">
                          <a:solidFill>
                            <a:schemeClr val="dk1"/>
                          </a:solidFill>
                          <a:latin typeface="Calibri"/>
                          <a:ea typeface="Calibri"/>
                          <a:cs typeface="Calibri"/>
                          <a:sym typeface="Calibri"/>
                        </a:rPr>
                        <a:t>Access to toilet blocks can be an issue so maintaining and repairing are unreliable. </a:t>
                      </a:r>
                      <a:endParaRPr sz="1200" u="none" strike="noStrike" cap="none"/>
                    </a:p>
                    <a:p>
                      <a:pPr marL="0" marR="0" lvl="0" indent="0" algn="l" rtl="0">
                        <a:lnSpc>
                          <a:spcPct val="100000"/>
                        </a:lnSpc>
                        <a:spcBef>
                          <a:spcPts val="0"/>
                        </a:spcBef>
                        <a:spcAft>
                          <a:spcPts val="0"/>
                        </a:spcAft>
                        <a:buClr>
                          <a:srgbClr val="000000"/>
                        </a:buClr>
                        <a:buSzPts val="1200"/>
                        <a:buFont typeface="Arial"/>
                        <a:buNone/>
                      </a:pPr>
                      <a:r>
                        <a:rPr lang="en-GB" sz="1200" b="0" i="0" u="none" strike="noStrike" cap="none">
                          <a:solidFill>
                            <a:schemeClr val="dk1"/>
                          </a:solidFill>
                          <a:latin typeface="Calibri"/>
                          <a:ea typeface="Calibri"/>
                          <a:cs typeface="Calibri"/>
                          <a:sym typeface="Calibri"/>
                        </a:rPr>
                        <a:t>Women do not feel safe going to the communal toilet blocks on their own. </a:t>
                      </a:r>
                      <a:endParaRPr sz="12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3"/>
                  </a:ext>
                </a:extLst>
              </a:tr>
            </a:tbl>
          </a:graphicData>
        </a:graphic>
      </p:graphicFrame>
      <p:graphicFrame>
        <p:nvGraphicFramePr>
          <p:cNvPr id="72" name="Google Shape;72;p3"/>
          <p:cNvGraphicFramePr/>
          <p:nvPr/>
        </p:nvGraphicFramePr>
        <p:xfrm>
          <a:off x="3124648" y="1125236"/>
          <a:ext cx="3000000" cy="3000000"/>
        </p:xfrm>
        <a:graphic>
          <a:graphicData uri="http://schemas.openxmlformats.org/drawingml/2006/table">
            <a:tbl>
              <a:tblPr firstRow="1" bandRow="1">
                <a:noFill/>
                <a:tableStyleId>{7CABF824-F6E3-4207-9B97-C864CE58FB8D}</a:tableStyleId>
              </a:tblPr>
              <a:tblGrid>
                <a:gridCol w="924775">
                  <a:extLst>
                    <a:ext uri="{9D8B030D-6E8A-4147-A177-3AD203B41FA5}">
                      <a16:colId xmlns:a16="http://schemas.microsoft.com/office/drawing/2014/main" val="20000"/>
                    </a:ext>
                  </a:extLst>
                </a:gridCol>
                <a:gridCol w="2086200">
                  <a:extLst>
                    <a:ext uri="{9D8B030D-6E8A-4147-A177-3AD203B41FA5}">
                      <a16:colId xmlns:a16="http://schemas.microsoft.com/office/drawing/2014/main" val="20001"/>
                    </a:ext>
                  </a:extLst>
                </a:gridCol>
              </a:tblGrid>
              <a:tr h="500150">
                <a:tc>
                  <a:txBody>
                    <a:bodyPr/>
                    <a:lstStyle/>
                    <a:p>
                      <a:pPr marL="0" marR="0" lvl="0" indent="0" algn="ctr" rtl="0">
                        <a:lnSpc>
                          <a:spcPct val="100000"/>
                        </a:lnSpc>
                        <a:spcBef>
                          <a:spcPts val="0"/>
                        </a:spcBef>
                        <a:spcAft>
                          <a:spcPts val="0"/>
                        </a:spcAft>
                        <a:buClr>
                          <a:srgbClr val="000000"/>
                        </a:buClr>
                        <a:buSzPts val="1200"/>
                        <a:buFont typeface="Arial"/>
                        <a:buNone/>
                      </a:pPr>
                      <a:r>
                        <a:rPr lang="en-GB" sz="1200" b="0" u="none" strike="noStrike" cap="none">
                          <a:solidFill>
                            <a:schemeClr val="lt1"/>
                          </a:solidFill>
                        </a:rPr>
                        <a:t>H</a:t>
                      </a:r>
                      <a:endParaRPr sz="12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4509"/>
                      </a:srgbClr>
                    </a:solidFill>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200" b="0" u="none" strike="noStrike" cap="none">
                          <a:solidFill>
                            <a:schemeClr val="lt1"/>
                          </a:solidFill>
                        </a:rPr>
                        <a:t>Project 2- </a:t>
                      </a:r>
                      <a:r>
                        <a:rPr lang="en-GB" sz="1200" b="0" i="0" u="none" strike="noStrike" cap="none">
                          <a:solidFill>
                            <a:schemeClr val="lt1"/>
                          </a:solidFill>
                          <a:latin typeface="Calibri"/>
                          <a:ea typeface="Calibri"/>
                          <a:cs typeface="Calibri"/>
                          <a:sym typeface="Calibri"/>
                        </a:rPr>
                        <a:t>The Mumbai slum resettlement scheme</a:t>
                      </a:r>
                      <a:endParaRPr sz="1200" b="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4509"/>
                      </a:srgbClr>
                    </a:solidFill>
                  </a:tcPr>
                </a:tc>
                <a:extLst>
                  <a:ext uri="{0D108BD9-81ED-4DB2-BD59-A6C34878D82A}">
                    <a16:rowId xmlns:a16="http://schemas.microsoft.com/office/drawing/2014/main" val="10000"/>
                  </a:ext>
                </a:extLst>
              </a:tr>
              <a:tr h="1252500">
                <a:tc>
                  <a:txBody>
                    <a:bodyPr/>
                    <a:lstStyle/>
                    <a:p>
                      <a:pPr marL="0" marR="0" lvl="0" indent="0" algn="ctr" rtl="0">
                        <a:lnSpc>
                          <a:spcPct val="100000"/>
                        </a:lnSpc>
                        <a:spcBef>
                          <a:spcPts val="0"/>
                        </a:spcBef>
                        <a:spcAft>
                          <a:spcPts val="0"/>
                        </a:spcAft>
                        <a:buClr>
                          <a:schemeClr val="dk1"/>
                        </a:buClr>
                        <a:buSzPts val="1100"/>
                        <a:buFont typeface="Calibri"/>
                        <a:buNone/>
                      </a:pPr>
                      <a:r>
                        <a:rPr lang="en-GB" sz="1200" b="1" u="none" strike="noStrike" cap="none">
                          <a:solidFill>
                            <a:schemeClr val="dk1"/>
                          </a:solidFill>
                          <a:latin typeface="Calibri"/>
                          <a:ea typeface="Calibri"/>
                          <a:cs typeface="Calibri"/>
                          <a:sym typeface="Calibri"/>
                        </a:rPr>
                        <a:t>1- what is it? </a:t>
                      </a:r>
                      <a:endParaRPr sz="12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200" b="0" i="0" u="none" strike="noStrike" cap="none">
                          <a:solidFill>
                            <a:schemeClr val="dk1"/>
                          </a:solidFill>
                          <a:latin typeface="Calibri"/>
                          <a:ea typeface="Calibri"/>
                          <a:cs typeface="Calibri"/>
                          <a:sym typeface="Calibri"/>
                        </a:rPr>
                        <a:t>A slum area next to the railway line has been cleared to improve transport.  Residents have been moved to a new housing area in a different part of the city. </a:t>
                      </a:r>
                      <a:endParaRPr sz="1200" b="0" u="none" strike="noStrike" cap="none"/>
                    </a:p>
                    <a:p>
                      <a:pPr marL="0" marR="0" lvl="0" indent="0" algn="l" rtl="0">
                        <a:lnSpc>
                          <a:spcPct val="100000"/>
                        </a:lnSpc>
                        <a:spcBef>
                          <a:spcPts val="0"/>
                        </a:spcBef>
                        <a:spcAft>
                          <a:spcPts val="0"/>
                        </a:spcAft>
                        <a:buClr>
                          <a:srgbClr val="000000"/>
                        </a:buClr>
                        <a:buSzPts val="1200"/>
                        <a:buFont typeface="Arial"/>
                        <a:buNone/>
                      </a:pPr>
                      <a:r>
                        <a:rPr lang="en-GB" sz="1200" b="0" i="0" u="none" strike="noStrike" cap="none">
                          <a:solidFill>
                            <a:schemeClr val="dk1"/>
                          </a:solidFill>
                          <a:latin typeface="Calibri"/>
                          <a:ea typeface="Calibri"/>
                          <a:cs typeface="Calibri"/>
                          <a:sym typeface="Calibri"/>
                        </a:rPr>
                        <a:t>Residents have moved out of their tin shacks next to the railway line and into new apartment blocks with a water supply and proper drains. </a:t>
                      </a:r>
                      <a:endParaRPr sz="1200" b="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r h="0">
                <a:tc>
                  <a:txBody>
                    <a:bodyPr/>
                    <a:lstStyle/>
                    <a:p>
                      <a:pPr marL="0" marR="0" lvl="0" indent="0" algn="ctr" rtl="0">
                        <a:lnSpc>
                          <a:spcPct val="100000"/>
                        </a:lnSpc>
                        <a:spcBef>
                          <a:spcPts val="0"/>
                        </a:spcBef>
                        <a:spcAft>
                          <a:spcPts val="0"/>
                        </a:spcAft>
                        <a:buClr>
                          <a:schemeClr val="dk1"/>
                        </a:buClr>
                        <a:buSzPts val="1100"/>
                        <a:buFont typeface="Calibri"/>
                        <a:buNone/>
                      </a:pPr>
                      <a:r>
                        <a:rPr lang="en-GB" sz="1200" b="1" u="none" strike="noStrike" cap="none">
                          <a:solidFill>
                            <a:schemeClr val="dk1"/>
                          </a:solidFill>
                          <a:latin typeface="Calibri"/>
                          <a:ea typeface="Calibri"/>
                          <a:cs typeface="Calibri"/>
                          <a:sym typeface="Calibri"/>
                        </a:rPr>
                        <a:t>2- why is it successful? </a:t>
                      </a:r>
                      <a:endParaRPr sz="12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200" b="0" i="0" u="none" strike="noStrike" cap="none">
                          <a:solidFill>
                            <a:schemeClr val="dk1"/>
                          </a:solidFill>
                          <a:latin typeface="Calibri"/>
                          <a:ea typeface="Calibri"/>
                          <a:cs typeface="Calibri"/>
                          <a:sym typeface="Calibri"/>
                        </a:rPr>
                        <a:t>Improves quality of life</a:t>
                      </a:r>
                      <a:endParaRPr sz="1200" u="none" strike="noStrike" cap="none"/>
                    </a:p>
                    <a:p>
                      <a:pPr marL="0" marR="0" lvl="0" indent="0" algn="l" rtl="0">
                        <a:lnSpc>
                          <a:spcPct val="100000"/>
                        </a:lnSpc>
                        <a:spcBef>
                          <a:spcPts val="0"/>
                        </a:spcBef>
                        <a:spcAft>
                          <a:spcPts val="0"/>
                        </a:spcAft>
                        <a:buClr>
                          <a:srgbClr val="000000"/>
                        </a:buClr>
                        <a:buSzPts val="1200"/>
                        <a:buFont typeface="Arial"/>
                        <a:buNone/>
                      </a:pPr>
                      <a:r>
                        <a:rPr lang="en-GB" sz="1200" b="0" i="0" u="none" strike="noStrike" cap="none">
                          <a:solidFill>
                            <a:schemeClr val="dk1"/>
                          </a:solidFill>
                          <a:latin typeface="Calibri"/>
                          <a:ea typeface="Calibri"/>
                          <a:cs typeface="Calibri"/>
                          <a:sym typeface="Calibri"/>
                        </a:rPr>
                        <a:t>Better quality housing</a:t>
                      </a:r>
                      <a:endParaRPr sz="1200" u="none" strike="noStrike" cap="none"/>
                    </a:p>
                    <a:p>
                      <a:pPr marL="0" marR="0" lvl="0" indent="0" algn="l" rtl="0">
                        <a:lnSpc>
                          <a:spcPct val="100000"/>
                        </a:lnSpc>
                        <a:spcBef>
                          <a:spcPts val="0"/>
                        </a:spcBef>
                        <a:spcAft>
                          <a:spcPts val="0"/>
                        </a:spcAft>
                        <a:buClr>
                          <a:srgbClr val="000000"/>
                        </a:buClr>
                        <a:buSzPts val="1200"/>
                        <a:buFont typeface="Arial"/>
                        <a:buNone/>
                      </a:pPr>
                      <a:r>
                        <a:rPr lang="en-GB" sz="1200" b="0" i="0" u="none" strike="noStrike" cap="none">
                          <a:solidFill>
                            <a:schemeClr val="dk1"/>
                          </a:solidFill>
                          <a:latin typeface="Calibri"/>
                          <a:ea typeface="Calibri"/>
                          <a:cs typeface="Calibri"/>
                          <a:sym typeface="Calibri"/>
                        </a:rPr>
                        <a:t>Improves sanitation = less disease</a:t>
                      </a:r>
                      <a:endParaRPr sz="12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2"/>
                  </a:ext>
                </a:extLst>
              </a:tr>
              <a:tr h="1154375">
                <a:tc>
                  <a:txBody>
                    <a:bodyPr/>
                    <a:lstStyle/>
                    <a:p>
                      <a:pPr marL="0" marR="0" lvl="0" indent="0" algn="ctr" rtl="0">
                        <a:lnSpc>
                          <a:spcPct val="100000"/>
                        </a:lnSpc>
                        <a:spcBef>
                          <a:spcPts val="0"/>
                        </a:spcBef>
                        <a:spcAft>
                          <a:spcPts val="0"/>
                        </a:spcAft>
                        <a:buClr>
                          <a:schemeClr val="dk1"/>
                        </a:buClr>
                        <a:buSzPts val="1100"/>
                        <a:buFont typeface="Calibri"/>
                        <a:buNone/>
                      </a:pPr>
                      <a:r>
                        <a:rPr lang="en-GB" sz="1200" b="1" u="none" strike="noStrike" cap="none">
                          <a:solidFill>
                            <a:schemeClr val="dk1"/>
                          </a:solidFill>
                          <a:latin typeface="Calibri"/>
                          <a:ea typeface="Calibri"/>
                          <a:cs typeface="Calibri"/>
                          <a:sym typeface="Calibri"/>
                        </a:rPr>
                        <a:t>3- what are the problems </a:t>
                      </a:r>
                      <a:endParaRPr sz="12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200" b="0" i="0" u="none" strike="noStrike" cap="none">
                          <a:solidFill>
                            <a:schemeClr val="dk1"/>
                          </a:solidFill>
                          <a:latin typeface="Calibri"/>
                          <a:ea typeface="Calibri"/>
                          <a:cs typeface="Calibri"/>
                          <a:sym typeface="Calibri"/>
                        </a:rPr>
                        <a:t>New flats are not big enough to home the large families </a:t>
                      </a:r>
                      <a:endParaRPr sz="1200" u="none" strike="noStrike" cap="none"/>
                    </a:p>
                    <a:p>
                      <a:pPr marL="0" marR="0" lvl="0" indent="0" algn="l" rtl="0">
                        <a:lnSpc>
                          <a:spcPct val="100000"/>
                        </a:lnSpc>
                        <a:spcBef>
                          <a:spcPts val="0"/>
                        </a:spcBef>
                        <a:spcAft>
                          <a:spcPts val="0"/>
                        </a:spcAft>
                        <a:buClr>
                          <a:srgbClr val="000000"/>
                        </a:buClr>
                        <a:buSzPts val="1200"/>
                        <a:buFont typeface="Arial"/>
                        <a:buNone/>
                      </a:pPr>
                      <a:r>
                        <a:rPr lang="en-GB" sz="1200" b="0" i="0" u="none" strike="noStrike" cap="none">
                          <a:solidFill>
                            <a:schemeClr val="dk1"/>
                          </a:solidFill>
                          <a:latin typeface="Calibri"/>
                          <a:ea typeface="Calibri"/>
                          <a:cs typeface="Calibri"/>
                          <a:sym typeface="Calibri"/>
                        </a:rPr>
                        <a:t>Traditional businesses such as pottery making are lost </a:t>
                      </a:r>
                      <a:endParaRPr sz="1200" u="none" strike="noStrike" cap="none"/>
                    </a:p>
                    <a:p>
                      <a:pPr marL="0" marR="0" lvl="0" indent="0" algn="l" rtl="0">
                        <a:lnSpc>
                          <a:spcPct val="100000"/>
                        </a:lnSpc>
                        <a:spcBef>
                          <a:spcPts val="0"/>
                        </a:spcBef>
                        <a:spcAft>
                          <a:spcPts val="0"/>
                        </a:spcAft>
                        <a:buClr>
                          <a:srgbClr val="000000"/>
                        </a:buClr>
                        <a:buSzPts val="1200"/>
                        <a:buFont typeface="Arial"/>
                        <a:buNone/>
                      </a:pPr>
                      <a:r>
                        <a:rPr lang="en-GB" sz="1200" b="0" i="0" u="none" strike="noStrike" cap="none">
                          <a:solidFill>
                            <a:schemeClr val="dk1"/>
                          </a:solidFill>
                          <a:latin typeface="Calibri"/>
                          <a:ea typeface="Calibri"/>
                          <a:cs typeface="Calibri"/>
                          <a:sym typeface="Calibri"/>
                        </a:rPr>
                        <a:t>Only the bottom floor of the new flats are available to the slum dwellers – not enough to meet demand </a:t>
                      </a:r>
                      <a:endParaRPr sz="1200" u="none" strike="noStrike" cap="none"/>
                    </a:p>
                    <a:p>
                      <a:pPr marL="0" marR="0" lvl="0" indent="0" algn="l" rtl="0">
                        <a:lnSpc>
                          <a:spcPct val="100000"/>
                        </a:lnSpc>
                        <a:spcBef>
                          <a:spcPts val="0"/>
                        </a:spcBef>
                        <a:spcAft>
                          <a:spcPts val="0"/>
                        </a:spcAft>
                        <a:buClr>
                          <a:srgbClr val="000000"/>
                        </a:buClr>
                        <a:buSzPts val="1200"/>
                        <a:buFont typeface="Arial"/>
                        <a:buNone/>
                      </a:pPr>
                      <a:r>
                        <a:rPr lang="en-GB" sz="1200" b="0" i="0" u="none" strike="noStrike" cap="none">
                          <a:solidFill>
                            <a:schemeClr val="dk1"/>
                          </a:solidFill>
                          <a:latin typeface="Calibri"/>
                          <a:ea typeface="Calibri"/>
                          <a:cs typeface="Calibri"/>
                          <a:sym typeface="Calibri"/>
                        </a:rPr>
                        <a:t>People do not want to leave are area their family have lived in for generations</a:t>
                      </a:r>
                      <a:endParaRPr sz="12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3"/>
                  </a:ext>
                </a:extLst>
              </a:tr>
            </a:tbl>
          </a:graphicData>
        </a:graphic>
      </p:graphicFrame>
      <p:graphicFrame>
        <p:nvGraphicFramePr>
          <p:cNvPr id="73" name="Google Shape;73;p3"/>
          <p:cNvGraphicFramePr/>
          <p:nvPr/>
        </p:nvGraphicFramePr>
        <p:xfrm>
          <a:off x="6279328" y="1120402"/>
          <a:ext cx="3000000" cy="3000000"/>
        </p:xfrm>
        <a:graphic>
          <a:graphicData uri="http://schemas.openxmlformats.org/drawingml/2006/table">
            <a:tbl>
              <a:tblPr firstRow="1" bandRow="1">
                <a:noFill/>
                <a:tableStyleId>{7CABF824-F6E3-4207-9B97-C864CE58FB8D}</a:tableStyleId>
              </a:tblPr>
              <a:tblGrid>
                <a:gridCol w="970775">
                  <a:extLst>
                    <a:ext uri="{9D8B030D-6E8A-4147-A177-3AD203B41FA5}">
                      <a16:colId xmlns:a16="http://schemas.microsoft.com/office/drawing/2014/main" val="20000"/>
                    </a:ext>
                  </a:extLst>
                </a:gridCol>
                <a:gridCol w="2527425">
                  <a:extLst>
                    <a:ext uri="{9D8B030D-6E8A-4147-A177-3AD203B41FA5}">
                      <a16:colId xmlns:a16="http://schemas.microsoft.com/office/drawing/2014/main" val="20001"/>
                    </a:ext>
                  </a:extLst>
                </a:gridCol>
              </a:tblGrid>
              <a:tr h="504975">
                <a:tc>
                  <a:txBody>
                    <a:bodyPr/>
                    <a:lstStyle/>
                    <a:p>
                      <a:pPr marL="0" marR="0" lvl="0" indent="0" algn="ctr" rtl="0">
                        <a:lnSpc>
                          <a:spcPct val="100000"/>
                        </a:lnSpc>
                        <a:spcBef>
                          <a:spcPts val="0"/>
                        </a:spcBef>
                        <a:spcAft>
                          <a:spcPts val="0"/>
                        </a:spcAft>
                        <a:buClr>
                          <a:srgbClr val="000000"/>
                        </a:buClr>
                        <a:buSzPts val="1200"/>
                        <a:buFont typeface="Arial"/>
                        <a:buNone/>
                      </a:pPr>
                      <a:r>
                        <a:rPr lang="en-GB" sz="1200" b="0" u="none" strike="noStrike" cap="none">
                          <a:solidFill>
                            <a:schemeClr val="lt1"/>
                          </a:solidFill>
                        </a:rPr>
                        <a:t>I</a:t>
                      </a:r>
                      <a:endParaRPr sz="12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4509"/>
                      </a:srgbClr>
                    </a:solidFill>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200" b="0" u="none" strike="noStrike" cap="none">
                          <a:solidFill>
                            <a:schemeClr val="lt1"/>
                          </a:solidFill>
                        </a:rPr>
                        <a:t>Project 3- </a:t>
                      </a:r>
                      <a:r>
                        <a:rPr lang="en-GB" sz="1200" b="1" i="0" u="sng" strike="noStrike" cap="none">
                          <a:solidFill>
                            <a:schemeClr val="lt1"/>
                          </a:solidFill>
                          <a:latin typeface="Calibri"/>
                          <a:ea typeface="Calibri"/>
                          <a:cs typeface="Calibri"/>
                          <a:sym typeface="Calibri"/>
                        </a:rPr>
                        <a:t>Incremental housing strategies (Self Help Schemes)</a:t>
                      </a:r>
                      <a:endParaRPr sz="1200" b="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4509"/>
                      </a:srgbClr>
                    </a:solidFill>
                  </a:tcPr>
                </a:tc>
                <a:extLst>
                  <a:ext uri="{0D108BD9-81ED-4DB2-BD59-A6C34878D82A}">
                    <a16:rowId xmlns:a16="http://schemas.microsoft.com/office/drawing/2014/main" val="10000"/>
                  </a:ext>
                </a:extLst>
              </a:tr>
              <a:tr h="1704300">
                <a:tc>
                  <a:txBody>
                    <a:bodyPr/>
                    <a:lstStyle/>
                    <a:p>
                      <a:pPr marL="0" marR="0" lvl="0" indent="0" algn="ctr" rtl="0">
                        <a:lnSpc>
                          <a:spcPct val="100000"/>
                        </a:lnSpc>
                        <a:spcBef>
                          <a:spcPts val="0"/>
                        </a:spcBef>
                        <a:spcAft>
                          <a:spcPts val="0"/>
                        </a:spcAft>
                        <a:buClr>
                          <a:schemeClr val="dk1"/>
                        </a:buClr>
                        <a:buSzPts val="1100"/>
                        <a:buFont typeface="Calibri"/>
                        <a:buNone/>
                      </a:pPr>
                      <a:r>
                        <a:rPr lang="en-GB" sz="1200" b="1" u="none" strike="noStrike" cap="none">
                          <a:solidFill>
                            <a:schemeClr val="dk1"/>
                          </a:solidFill>
                          <a:latin typeface="Calibri"/>
                          <a:ea typeface="Calibri"/>
                          <a:cs typeface="Calibri"/>
                          <a:sym typeface="Calibri"/>
                        </a:rPr>
                        <a:t>1- what is it? </a:t>
                      </a:r>
                      <a:endParaRPr sz="12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200" b="0" i="0" u="none" strike="noStrike" cap="none">
                          <a:solidFill>
                            <a:schemeClr val="dk1"/>
                          </a:solidFill>
                          <a:latin typeface="Calibri"/>
                          <a:ea typeface="Calibri"/>
                          <a:cs typeface="Calibri"/>
                          <a:sym typeface="Calibri"/>
                        </a:rPr>
                        <a:t>The project aims to develop informal slums into permanent residential areas by making gradual improvements. Families are given the right to the land on which their home is built and a grant which can be used for improvements. They work with an architect to design their home .  The local community is involved in the design and layout of the area and individual residents make decisions about their own home. </a:t>
                      </a:r>
                      <a:endParaRPr sz="1200" b="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r h="363175">
                <a:tc>
                  <a:txBody>
                    <a:bodyPr/>
                    <a:lstStyle/>
                    <a:p>
                      <a:pPr marL="0" marR="0" lvl="0" indent="0" algn="ctr" rtl="0">
                        <a:lnSpc>
                          <a:spcPct val="100000"/>
                        </a:lnSpc>
                        <a:spcBef>
                          <a:spcPts val="0"/>
                        </a:spcBef>
                        <a:spcAft>
                          <a:spcPts val="0"/>
                        </a:spcAft>
                        <a:buClr>
                          <a:schemeClr val="dk1"/>
                        </a:buClr>
                        <a:buSzPts val="1100"/>
                        <a:buFont typeface="Calibri"/>
                        <a:buNone/>
                      </a:pPr>
                      <a:r>
                        <a:rPr lang="en-GB" sz="1200" b="1" u="none" strike="noStrike" cap="none">
                          <a:solidFill>
                            <a:schemeClr val="dk1"/>
                          </a:solidFill>
                          <a:latin typeface="Calibri"/>
                          <a:ea typeface="Calibri"/>
                          <a:cs typeface="Calibri"/>
                          <a:sym typeface="Calibri"/>
                        </a:rPr>
                        <a:t>2- why is it successful? </a:t>
                      </a:r>
                      <a:endParaRPr sz="1200" b="1" u="none" strike="noStrike" cap="none">
                        <a:solidFill>
                          <a:schemeClr val="dk1"/>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200" b="0" i="0" u="none" strike="noStrike" cap="none">
                          <a:solidFill>
                            <a:schemeClr val="dk1"/>
                          </a:solidFill>
                          <a:latin typeface="Calibri"/>
                          <a:ea typeface="Calibri"/>
                          <a:cs typeface="Calibri"/>
                          <a:sym typeface="Calibri"/>
                        </a:rPr>
                        <a:t>Improves quality of life</a:t>
                      </a:r>
                      <a:endParaRPr sz="1200" u="none" strike="noStrike" cap="none"/>
                    </a:p>
                    <a:p>
                      <a:pPr marL="0" marR="0" lvl="0" indent="0" algn="l" rtl="0">
                        <a:lnSpc>
                          <a:spcPct val="100000"/>
                        </a:lnSpc>
                        <a:spcBef>
                          <a:spcPts val="0"/>
                        </a:spcBef>
                        <a:spcAft>
                          <a:spcPts val="0"/>
                        </a:spcAft>
                        <a:buClr>
                          <a:srgbClr val="000000"/>
                        </a:buClr>
                        <a:buSzPts val="1200"/>
                        <a:buFont typeface="Arial"/>
                        <a:buNone/>
                      </a:pPr>
                      <a:r>
                        <a:rPr lang="en-GB" sz="1200" b="0" i="0" u="none" strike="noStrike" cap="none">
                          <a:solidFill>
                            <a:schemeClr val="dk1"/>
                          </a:solidFill>
                          <a:latin typeface="Calibri"/>
                          <a:ea typeface="Calibri"/>
                          <a:cs typeface="Calibri"/>
                          <a:sym typeface="Calibri"/>
                        </a:rPr>
                        <a:t>Better quality housing</a:t>
                      </a:r>
                      <a:endParaRPr sz="1200" u="none" strike="noStrike" cap="none"/>
                    </a:p>
                    <a:p>
                      <a:pPr marL="0" marR="0" lvl="0" indent="0" algn="l" rtl="0">
                        <a:lnSpc>
                          <a:spcPct val="100000"/>
                        </a:lnSpc>
                        <a:spcBef>
                          <a:spcPts val="0"/>
                        </a:spcBef>
                        <a:spcAft>
                          <a:spcPts val="0"/>
                        </a:spcAft>
                        <a:buClr>
                          <a:srgbClr val="000000"/>
                        </a:buClr>
                        <a:buSzPts val="1200"/>
                        <a:buFont typeface="Arial"/>
                        <a:buNone/>
                      </a:pPr>
                      <a:r>
                        <a:rPr lang="en-GB" sz="1200" b="0" i="0" u="none" strike="noStrike" cap="none">
                          <a:solidFill>
                            <a:schemeClr val="dk1"/>
                          </a:solidFill>
                          <a:latin typeface="Calibri"/>
                          <a:ea typeface="Calibri"/>
                          <a:cs typeface="Calibri"/>
                          <a:sym typeface="Calibri"/>
                        </a:rPr>
                        <a:t>Community has control over what is built </a:t>
                      </a:r>
                      <a:endParaRPr sz="12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2"/>
                  </a:ext>
                </a:extLst>
              </a:tr>
              <a:tr h="877350">
                <a:tc>
                  <a:txBody>
                    <a:bodyPr/>
                    <a:lstStyle/>
                    <a:p>
                      <a:pPr marL="0" marR="0" lvl="0" indent="0" algn="ctr" rtl="0">
                        <a:lnSpc>
                          <a:spcPct val="100000"/>
                        </a:lnSpc>
                        <a:spcBef>
                          <a:spcPts val="0"/>
                        </a:spcBef>
                        <a:spcAft>
                          <a:spcPts val="0"/>
                        </a:spcAft>
                        <a:buClr>
                          <a:schemeClr val="dk1"/>
                        </a:buClr>
                        <a:buSzPts val="1100"/>
                        <a:buFont typeface="Calibri"/>
                        <a:buNone/>
                      </a:pPr>
                      <a:r>
                        <a:rPr lang="en-GB" sz="1200" b="1" u="none" strike="noStrike" cap="none">
                          <a:solidFill>
                            <a:schemeClr val="dk1"/>
                          </a:solidFill>
                          <a:latin typeface="Calibri"/>
                          <a:ea typeface="Calibri"/>
                          <a:cs typeface="Calibri"/>
                          <a:sym typeface="Calibri"/>
                        </a:rPr>
                        <a:t>3- what are the problems </a:t>
                      </a:r>
                      <a:endParaRPr sz="12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200" u="none" strike="noStrike" cap="none"/>
                        <a:t>V</a:t>
                      </a:r>
                      <a:r>
                        <a:rPr lang="en-GB" sz="1200" b="0" i="0" u="none" strike="noStrike" cap="none">
                          <a:solidFill>
                            <a:schemeClr val="dk1"/>
                          </a:solidFill>
                          <a:latin typeface="Calibri"/>
                          <a:ea typeface="Calibri"/>
                          <a:cs typeface="Calibri"/>
                          <a:sym typeface="Calibri"/>
                        </a:rPr>
                        <a:t>ery slow change </a:t>
                      </a:r>
                      <a:endParaRPr sz="1200" u="none" strike="noStrike" cap="none"/>
                    </a:p>
                    <a:p>
                      <a:pPr marL="0" marR="0" lvl="0" indent="0" algn="l" rtl="0">
                        <a:lnSpc>
                          <a:spcPct val="100000"/>
                        </a:lnSpc>
                        <a:spcBef>
                          <a:spcPts val="0"/>
                        </a:spcBef>
                        <a:spcAft>
                          <a:spcPts val="0"/>
                        </a:spcAft>
                        <a:buClr>
                          <a:srgbClr val="000000"/>
                        </a:buClr>
                        <a:buSzPts val="1200"/>
                        <a:buFont typeface="Arial"/>
                        <a:buNone/>
                      </a:pPr>
                      <a:r>
                        <a:rPr lang="en-GB" sz="1200" b="0" i="0" u="none" strike="noStrike" cap="none">
                          <a:solidFill>
                            <a:schemeClr val="dk1"/>
                          </a:solidFill>
                          <a:latin typeface="Calibri"/>
                          <a:ea typeface="Calibri"/>
                          <a:cs typeface="Calibri"/>
                          <a:sym typeface="Calibri"/>
                        </a:rPr>
                        <a:t>Has only benefitted a few </a:t>
                      </a:r>
                      <a:endParaRPr sz="1200" u="none" strike="noStrike" cap="none"/>
                    </a:p>
                    <a:p>
                      <a:pPr marL="0" marR="0" lvl="0" indent="0" algn="l" rtl="0">
                        <a:lnSpc>
                          <a:spcPct val="100000"/>
                        </a:lnSpc>
                        <a:spcBef>
                          <a:spcPts val="0"/>
                        </a:spcBef>
                        <a:spcAft>
                          <a:spcPts val="0"/>
                        </a:spcAft>
                        <a:buClr>
                          <a:srgbClr val="000000"/>
                        </a:buClr>
                        <a:buSzPts val="1200"/>
                        <a:buFont typeface="Arial"/>
                        <a:buNone/>
                      </a:pPr>
                      <a:r>
                        <a:rPr lang="en-GB" sz="1200" b="0" i="0" u="none" strike="noStrike" cap="none">
                          <a:solidFill>
                            <a:schemeClr val="dk1"/>
                          </a:solidFill>
                          <a:latin typeface="Calibri"/>
                          <a:ea typeface="Calibri"/>
                          <a:cs typeface="Calibri"/>
                          <a:sym typeface="Calibri"/>
                        </a:rPr>
                        <a:t>Developers still want to clear the land for offices and apartments </a:t>
                      </a:r>
                      <a:endParaRPr sz="1200" u="none" strike="noStrike" cap="none"/>
                    </a:p>
                    <a:p>
                      <a:pPr marL="0" marR="0" lvl="0" indent="0" algn="l" rtl="0">
                        <a:lnSpc>
                          <a:spcPct val="100000"/>
                        </a:lnSpc>
                        <a:spcBef>
                          <a:spcPts val="0"/>
                        </a:spcBef>
                        <a:spcAft>
                          <a:spcPts val="0"/>
                        </a:spcAft>
                        <a:buClr>
                          <a:srgbClr val="000000"/>
                        </a:buClr>
                        <a:buSzPts val="1200"/>
                        <a:buFont typeface="Arial"/>
                        <a:buNone/>
                      </a:pPr>
                      <a:r>
                        <a:rPr lang="en-GB" sz="1200" b="0" i="0" u="none" strike="noStrike" cap="none">
                          <a:solidFill>
                            <a:schemeClr val="dk1"/>
                          </a:solidFill>
                          <a:latin typeface="Calibri"/>
                          <a:ea typeface="Calibri"/>
                          <a:cs typeface="Calibri"/>
                          <a:sym typeface="Calibri"/>
                        </a:rPr>
                        <a:t>Funding is limited </a:t>
                      </a:r>
                      <a:endParaRPr sz="1200" u="none" strike="noStrike" cap="none"/>
                    </a:p>
                    <a:p>
                      <a:pPr marL="0" marR="0" lvl="0" indent="0" algn="l" rtl="0">
                        <a:lnSpc>
                          <a:spcPct val="100000"/>
                        </a:lnSpc>
                        <a:spcBef>
                          <a:spcPts val="0"/>
                        </a:spcBef>
                        <a:spcAft>
                          <a:spcPts val="0"/>
                        </a:spcAft>
                        <a:buClr>
                          <a:srgbClr val="000000"/>
                        </a:buClr>
                        <a:buSzPts val="1200"/>
                        <a:buFont typeface="Arial"/>
                        <a:buNone/>
                      </a:pPr>
                      <a:r>
                        <a:rPr lang="en-GB" sz="1200" b="0" i="0" u="none" strike="noStrike" cap="none">
                          <a:solidFill>
                            <a:schemeClr val="dk1"/>
                          </a:solidFill>
                          <a:latin typeface="Calibri"/>
                          <a:ea typeface="Calibri"/>
                          <a:cs typeface="Calibri"/>
                          <a:sym typeface="Calibri"/>
                        </a:rPr>
                        <a:t>Government policy on land ownership is unclear and there can be disputes over who owns the land. </a:t>
                      </a:r>
                      <a:endParaRPr sz="12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3"/>
                  </a:ext>
                </a:extLst>
              </a:tr>
            </a:tbl>
          </a:graphicData>
        </a:graphic>
      </p:graphicFrame>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Shape 78"/>
        <p:cNvGrpSpPr/>
        <p:nvPr/>
      </p:nvGrpSpPr>
      <p:grpSpPr>
        <a:xfrm>
          <a:off x="0" y="0"/>
          <a:ext cx="0" cy="0"/>
          <a:chOff x="0" y="0"/>
          <a:chExt cx="0" cy="0"/>
        </a:xfrm>
      </p:grpSpPr>
      <p:sp>
        <p:nvSpPr>
          <p:cNvPr id="79" name="Google Shape;79;p4"/>
          <p:cNvSpPr txBox="1"/>
          <p:nvPr/>
        </p:nvSpPr>
        <p:spPr>
          <a:xfrm>
            <a:off x="128464" y="91951"/>
            <a:ext cx="9649072" cy="369332"/>
          </a:xfrm>
          <a:prstGeom prst="rect">
            <a:avLst/>
          </a:prstGeom>
          <a:solidFill>
            <a:srgbClr val="C00000"/>
          </a:solidFill>
          <a:ln w="9525"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en-GB" sz="1800" b="1" i="0" u="none" strike="noStrike" cap="none">
                <a:solidFill>
                  <a:schemeClr val="lt1"/>
                </a:solidFill>
                <a:latin typeface="Calibri"/>
                <a:ea typeface="Calibri"/>
                <a:cs typeface="Calibri"/>
                <a:sym typeface="Calibri"/>
              </a:rPr>
              <a:t>Paper 2: Section A: Urban issues and challenges</a:t>
            </a:r>
            <a:r>
              <a:rPr lang="en-GB" sz="1800" b="0" i="0" u="none" strike="noStrike" cap="none">
                <a:solidFill>
                  <a:schemeClr val="lt1"/>
                </a:solidFill>
                <a:latin typeface="Calibri"/>
                <a:ea typeface="Calibri"/>
                <a:cs typeface="Calibri"/>
                <a:sym typeface="Calibri"/>
              </a:rPr>
              <a:t> </a:t>
            </a:r>
            <a:endParaRPr sz="1400" b="0" i="0" u="none" strike="noStrike" cap="none">
              <a:solidFill>
                <a:srgbClr val="000000"/>
              </a:solidFill>
              <a:latin typeface="Arial"/>
              <a:ea typeface="Arial"/>
              <a:cs typeface="Arial"/>
              <a:sym typeface="Arial"/>
            </a:endParaRPr>
          </a:p>
        </p:txBody>
      </p:sp>
      <p:graphicFrame>
        <p:nvGraphicFramePr>
          <p:cNvPr id="80" name="Google Shape;80;p4"/>
          <p:cNvGraphicFramePr/>
          <p:nvPr/>
        </p:nvGraphicFramePr>
        <p:xfrm>
          <a:off x="445451" y="986418"/>
          <a:ext cx="3000000" cy="3000000"/>
        </p:xfrm>
        <a:graphic>
          <a:graphicData uri="http://schemas.openxmlformats.org/drawingml/2006/table">
            <a:tbl>
              <a:tblPr firstRow="1" bandRow="1">
                <a:noFill/>
                <a:tableStyleId>{7CABF824-F6E3-4207-9B97-C864CE58FB8D}</a:tableStyleId>
              </a:tblPr>
              <a:tblGrid>
                <a:gridCol w="382900">
                  <a:extLst>
                    <a:ext uri="{9D8B030D-6E8A-4147-A177-3AD203B41FA5}">
                      <a16:colId xmlns:a16="http://schemas.microsoft.com/office/drawing/2014/main" val="20000"/>
                    </a:ext>
                  </a:extLst>
                </a:gridCol>
                <a:gridCol w="1205650">
                  <a:extLst>
                    <a:ext uri="{9D8B030D-6E8A-4147-A177-3AD203B41FA5}">
                      <a16:colId xmlns:a16="http://schemas.microsoft.com/office/drawing/2014/main" val="20001"/>
                    </a:ext>
                  </a:extLst>
                </a:gridCol>
                <a:gridCol w="2504450">
                  <a:extLst>
                    <a:ext uri="{9D8B030D-6E8A-4147-A177-3AD203B41FA5}">
                      <a16:colId xmlns:a16="http://schemas.microsoft.com/office/drawing/2014/main" val="20002"/>
                    </a:ext>
                  </a:extLst>
                </a:gridCol>
              </a:tblGrid>
              <a:tr h="270100">
                <a:tc>
                  <a:txBody>
                    <a:bodyPr/>
                    <a:lstStyle/>
                    <a:p>
                      <a:pPr marL="0" marR="0" lvl="0" indent="0" algn="ctr" rtl="0">
                        <a:lnSpc>
                          <a:spcPct val="100000"/>
                        </a:lnSpc>
                        <a:spcBef>
                          <a:spcPts val="0"/>
                        </a:spcBef>
                        <a:spcAft>
                          <a:spcPts val="0"/>
                        </a:spcAft>
                        <a:buClr>
                          <a:srgbClr val="000000"/>
                        </a:buClr>
                        <a:buSzPts val="1200"/>
                        <a:buFont typeface="Arial"/>
                        <a:buNone/>
                      </a:pPr>
                      <a:r>
                        <a:rPr lang="en-GB" sz="1200" b="0" u="none" strike="noStrike" cap="none">
                          <a:solidFill>
                            <a:schemeClr val="lt1"/>
                          </a:solidFill>
                        </a:rPr>
                        <a:t>J</a:t>
                      </a:r>
                      <a:endParaRPr sz="12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4509"/>
                      </a:srgbClr>
                    </a:solidFill>
                  </a:tcPr>
                </a:tc>
                <a:tc gridSpan="2">
                  <a:txBody>
                    <a:bodyPr/>
                    <a:lstStyle/>
                    <a:p>
                      <a:pPr marL="0" marR="0" lvl="0" indent="0" algn="l" rtl="0">
                        <a:lnSpc>
                          <a:spcPct val="100000"/>
                        </a:lnSpc>
                        <a:spcBef>
                          <a:spcPts val="0"/>
                        </a:spcBef>
                        <a:spcAft>
                          <a:spcPts val="0"/>
                        </a:spcAft>
                        <a:buClr>
                          <a:srgbClr val="000000"/>
                        </a:buClr>
                        <a:buSzPts val="1200"/>
                        <a:buFont typeface="Arial"/>
                        <a:buNone/>
                      </a:pPr>
                      <a:r>
                        <a:rPr lang="en-GB" sz="1200" b="0" u="none" strike="noStrike" cap="none">
                          <a:solidFill>
                            <a:schemeClr val="lt1"/>
                          </a:solidFill>
                        </a:rPr>
                        <a:t>Key terms </a:t>
                      </a:r>
                      <a:endParaRPr sz="12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4509"/>
                      </a:srgbClr>
                    </a:solidFill>
                  </a:tcPr>
                </a:tc>
                <a:tc hMerge="1">
                  <a:txBody>
                    <a:bodyPr/>
                    <a:lstStyle/>
                    <a:p>
                      <a:endParaRPr lang="en-US"/>
                    </a:p>
                  </a:txBody>
                  <a:tcPr/>
                </a:tc>
                <a:extLst>
                  <a:ext uri="{0D108BD9-81ED-4DB2-BD59-A6C34878D82A}">
                    <a16:rowId xmlns:a16="http://schemas.microsoft.com/office/drawing/2014/main" val="10000"/>
                  </a:ext>
                </a:extLst>
              </a:tr>
              <a:tr h="444875">
                <a:tc>
                  <a:txBody>
                    <a:bodyPr/>
                    <a:lstStyle/>
                    <a:p>
                      <a:pPr marL="0" marR="0" lvl="0" indent="0" algn="ctr" rtl="0">
                        <a:lnSpc>
                          <a:spcPct val="100000"/>
                        </a:lnSpc>
                        <a:spcBef>
                          <a:spcPts val="0"/>
                        </a:spcBef>
                        <a:spcAft>
                          <a:spcPts val="0"/>
                        </a:spcAft>
                        <a:buClr>
                          <a:schemeClr val="dk1"/>
                        </a:buClr>
                        <a:buSzPts val="1100"/>
                        <a:buFont typeface="Calibri"/>
                        <a:buNone/>
                      </a:pPr>
                      <a:r>
                        <a:rPr lang="en-GB" sz="1200" b="0" u="none" strike="noStrike" cap="none">
                          <a:solidFill>
                            <a:schemeClr val="dk1"/>
                          </a:solidFill>
                          <a:latin typeface="Calibri"/>
                          <a:ea typeface="Calibri"/>
                          <a:cs typeface="Calibri"/>
                          <a:sym typeface="Calibri"/>
                        </a:rPr>
                        <a:t>1</a:t>
                      </a:r>
                      <a:endParaRPr sz="12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200" b="0" i="0" u="none" strike="noStrike" cap="none">
                          <a:solidFill>
                            <a:schemeClr val="dk1"/>
                          </a:solidFill>
                          <a:latin typeface="Calibri"/>
                          <a:ea typeface="Calibri"/>
                          <a:cs typeface="Calibri"/>
                          <a:sym typeface="Calibri"/>
                        </a:rPr>
                        <a:t>Population Density</a:t>
                      </a:r>
                      <a:endParaRPr sz="1200" b="0" u="none" strike="noStrike" cap="none">
                        <a:solidFill>
                          <a:schemeClr val="dk1"/>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100"/>
                        <a:buFont typeface="Calibri"/>
                        <a:buNone/>
                      </a:pPr>
                      <a:r>
                        <a:rPr lang="en-GB" sz="1200" b="0" i="0" u="none" strike="noStrike" cap="none">
                          <a:solidFill>
                            <a:schemeClr val="dk1"/>
                          </a:solidFill>
                          <a:latin typeface="Calibri"/>
                          <a:ea typeface="Calibri"/>
                          <a:cs typeface="Calibri"/>
                          <a:sym typeface="Calibri"/>
                        </a:rPr>
                        <a:t>a measurement of the number of people in an area</a:t>
                      </a:r>
                      <a:endParaRPr sz="1200" b="0" u="none" strike="noStrike" cap="none">
                        <a:solidFill>
                          <a:schemeClr val="dk1"/>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r h="444875">
                <a:tc>
                  <a:txBody>
                    <a:bodyPr/>
                    <a:lstStyle/>
                    <a:p>
                      <a:pPr marL="0" marR="0" lvl="0" indent="0" algn="ctr" rtl="0">
                        <a:lnSpc>
                          <a:spcPct val="100000"/>
                        </a:lnSpc>
                        <a:spcBef>
                          <a:spcPts val="0"/>
                        </a:spcBef>
                        <a:spcAft>
                          <a:spcPts val="0"/>
                        </a:spcAft>
                        <a:buClr>
                          <a:schemeClr val="dk1"/>
                        </a:buClr>
                        <a:buSzPts val="1100"/>
                        <a:buFont typeface="Calibri"/>
                        <a:buNone/>
                      </a:pPr>
                      <a:r>
                        <a:rPr lang="en-GB" sz="1200" b="0" u="none" strike="noStrike" cap="none">
                          <a:solidFill>
                            <a:schemeClr val="dk1"/>
                          </a:solidFill>
                          <a:latin typeface="Calibri"/>
                          <a:ea typeface="Calibri"/>
                          <a:cs typeface="Calibri"/>
                          <a:sym typeface="Calibri"/>
                        </a:rPr>
                        <a:t>2</a:t>
                      </a:r>
                      <a:endParaRPr sz="12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200" b="0" i="0" u="none" strike="noStrike" cap="none">
                          <a:solidFill>
                            <a:schemeClr val="dk1"/>
                          </a:solidFill>
                          <a:latin typeface="Calibri"/>
                          <a:ea typeface="Calibri"/>
                          <a:cs typeface="Calibri"/>
                          <a:sym typeface="Calibri"/>
                        </a:rPr>
                        <a:t>Distribution</a:t>
                      </a:r>
                      <a:endParaRPr sz="1200" b="0" u="none" strike="noStrike" cap="none">
                        <a:solidFill>
                          <a:schemeClr val="dk1"/>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200" b="0" i="0" u="none" strike="noStrike" cap="none">
                          <a:solidFill>
                            <a:schemeClr val="dk1"/>
                          </a:solidFill>
                          <a:latin typeface="Calibri"/>
                          <a:ea typeface="Calibri"/>
                          <a:cs typeface="Calibri"/>
                          <a:sym typeface="Calibri"/>
                        </a:rPr>
                        <a:t>just means the way in which something is spread over an area</a:t>
                      </a:r>
                      <a:endParaRPr sz="1200" b="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2"/>
                  </a:ext>
                </a:extLst>
              </a:tr>
              <a:tr h="444875">
                <a:tc>
                  <a:txBody>
                    <a:bodyPr/>
                    <a:lstStyle/>
                    <a:p>
                      <a:pPr marL="0" marR="0" lvl="0" indent="0" algn="ctr" rtl="0">
                        <a:lnSpc>
                          <a:spcPct val="100000"/>
                        </a:lnSpc>
                        <a:spcBef>
                          <a:spcPts val="0"/>
                        </a:spcBef>
                        <a:spcAft>
                          <a:spcPts val="0"/>
                        </a:spcAft>
                        <a:buClr>
                          <a:schemeClr val="dk1"/>
                        </a:buClr>
                        <a:buSzPts val="1100"/>
                        <a:buFont typeface="Calibri"/>
                        <a:buNone/>
                      </a:pPr>
                      <a:r>
                        <a:rPr lang="en-GB" sz="1200" b="0" u="none" strike="noStrike" cap="none">
                          <a:solidFill>
                            <a:schemeClr val="dk1"/>
                          </a:solidFill>
                          <a:latin typeface="Calibri"/>
                          <a:ea typeface="Calibri"/>
                          <a:cs typeface="Calibri"/>
                          <a:sym typeface="Calibri"/>
                        </a:rPr>
                        <a:t>3</a:t>
                      </a:r>
                      <a:endParaRPr sz="12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200" b="0" i="0" u="none" strike="noStrike" cap="none">
                          <a:solidFill>
                            <a:schemeClr val="dk1"/>
                          </a:solidFill>
                          <a:latin typeface="Calibri"/>
                          <a:ea typeface="Calibri"/>
                          <a:cs typeface="Calibri"/>
                          <a:sym typeface="Calibri"/>
                        </a:rPr>
                        <a:t>Sparsely populated </a:t>
                      </a:r>
                      <a:endParaRPr sz="1200" b="0" u="none" strike="noStrike" cap="none">
                        <a:solidFill>
                          <a:schemeClr val="dk1"/>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200" b="0" i="0" u="none" strike="noStrike" cap="none">
                          <a:solidFill>
                            <a:schemeClr val="dk1"/>
                          </a:solidFill>
                          <a:latin typeface="Calibri"/>
                          <a:ea typeface="Calibri"/>
                          <a:cs typeface="Calibri"/>
                          <a:sym typeface="Calibri"/>
                        </a:rPr>
                        <a:t>not many  people in an area </a:t>
                      </a:r>
                      <a:endParaRPr sz="1200" b="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3"/>
                  </a:ext>
                </a:extLst>
              </a:tr>
              <a:tr h="444875">
                <a:tc>
                  <a:txBody>
                    <a:bodyPr/>
                    <a:lstStyle/>
                    <a:p>
                      <a:pPr marL="0" marR="0" lvl="0" indent="0" algn="ctr" rtl="0">
                        <a:lnSpc>
                          <a:spcPct val="100000"/>
                        </a:lnSpc>
                        <a:spcBef>
                          <a:spcPts val="0"/>
                        </a:spcBef>
                        <a:spcAft>
                          <a:spcPts val="0"/>
                        </a:spcAft>
                        <a:buClr>
                          <a:schemeClr val="dk1"/>
                        </a:buClr>
                        <a:buSzPts val="1100"/>
                        <a:buFont typeface="Calibri"/>
                        <a:buNone/>
                      </a:pPr>
                      <a:r>
                        <a:rPr lang="en-GB" sz="1200" b="0" u="none" strike="noStrike" cap="none">
                          <a:solidFill>
                            <a:schemeClr val="dk1"/>
                          </a:solidFill>
                          <a:latin typeface="Calibri"/>
                          <a:ea typeface="Calibri"/>
                          <a:cs typeface="Calibri"/>
                          <a:sym typeface="Calibri"/>
                        </a:rPr>
                        <a:t>4</a:t>
                      </a:r>
                      <a:endParaRPr sz="12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200" b="0" i="0" u="none" strike="noStrike" cap="none">
                          <a:solidFill>
                            <a:schemeClr val="dk1"/>
                          </a:solidFill>
                          <a:latin typeface="Calibri"/>
                          <a:ea typeface="Calibri"/>
                          <a:cs typeface="Calibri"/>
                          <a:sym typeface="Calibri"/>
                        </a:rPr>
                        <a:t>Densely populated</a:t>
                      </a:r>
                      <a:endParaRPr sz="1200" b="0" u="none" strike="noStrike" cap="none">
                        <a:solidFill>
                          <a:schemeClr val="dk1"/>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100"/>
                        <a:buFont typeface="Calibri"/>
                        <a:buNone/>
                      </a:pPr>
                      <a:r>
                        <a:rPr lang="en-GB" sz="1200" b="0" i="0" u="none" strike="noStrike" cap="none">
                          <a:solidFill>
                            <a:schemeClr val="dk1"/>
                          </a:solidFill>
                          <a:latin typeface="Calibri"/>
                          <a:ea typeface="Calibri"/>
                          <a:cs typeface="Calibri"/>
                          <a:sym typeface="Calibri"/>
                        </a:rPr>
                        <a:t>lots of people in an area </a:t>
                      </a:r>
                      <a:endParaRPr sz="12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4"/>
                  </a:ext>
                </a:extLst>
              </a:tr>
            </a:tbl>
          </a:graphicData>
        </a:graphic>
      </p:graphicFrame>
      <p:graphicFrame>
        <p:nvGraphicFramePr>
          <p:cNvPr id="81" name="Google Shape;81;p4"/>
          <p:cNvGraphicFramePr/>
          <p:nvPr/>
        </p:nvGraphicFramePr>
        <p:xfrm>
          <a:off x="445460" y="3241318"/>
          <a:ext cx="3000000" cy="3000000"/>
        </p:xfrm>
        <a:graphic>
          <a:graphicData uri="http://schemas.openxmlformats.org/drawingml/2006/table">
            <a:tbl>
              <a:tblPr firstRow="1" bandRow="1">
                <a:noFill/>
                <a:tableStyleId>{7CABF824-F6E3-4207-9B97-C864CE58FB8D}</a:tableStyleId>
              </a:tblPr>
              <a:tblGrid>
                <a:gridCol w="390775">
                  <a:extLst>
                    <a:ext uri="{9D8B030D-6E8A-4147-A177-3AD203B41FA5}">
                      <a16:colId xmlns:a16="http://schemas.microsoft.com/office/drawing/2014/main" val="20000"/>
                    </a:ext>
                  </a:extLst>
                </a:gridCol>
                <a:gridCol w="3702225">
                  <a:extLst>
                    <a:ext uri="{9D8B030D-6E8A-4147-A177-3AD203B41FA5}">
                      <a16:colId xmlns:a16="http://schemas.microsoft.com/office/drawing/2014/main" val="20001"/>
                    </a:ext>
                  </a:extLst>
                </a:gridCol>
              </a:tblGrid>
              <a:tr h="469550">
                <a:tc>
                  <a:txBody>
                    <a:bodyPr/>
                    <a:lstStyle/>
                    <a:p>
                      <a:pPr marL="0" marR="0" lvl="0" indent="0" algn="ctr" rtl="0">
                        <a:lnSpc>
                          <a:spcPct val="100000"/>
                        </a:lnSpc>
                        <a:spcBef>
                          <a:spcPts val="0"/>
                        </a:spcBef>
                        <a:spcAft>
                          <a:spcPts val="0"/>
                        </a:spcAft>
                        <a:buClr>
                          <a:srgbClr val="000000"/>
                        </a:buClr>
                        <a:buSzPts val="1200"/>
                        <a:buFont typeface="Arial"/>
                        <a:buNone/>
                      </a:pPr>
                      <a:r>
                        <a:rPr lang="en-GB" sz="1200" b="0" u="none" strike="noStrike" cap="none">
                          <a:solidFill>
                            <a:schemeClr val="lt1"/>
                          </a:solidFill>
                        </a:rPr>
                        <a:t>K</a:t>
                      </a:r>
                      <a:endParaRPr sz="12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4509"/>
                      </a:srgbClr>
                    </a:solidFill>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200" b="0" u="none" strike="noStrike" cap="none">
                          <a:solidFill>
                            <a:schemeClr val="lt1"/>
                          </a:solidFill>
                        </a:rPr>
                        <a:t>Key facts </a:t>
                      </a:r>
                      <a:endParaRPr sz="12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4509"/>
                      </a:srgbClr>
                    </a:solidFill>
                  </a:tcPr>
                </a:tc>
                <a:extLst>
                  <a:ext uri="{0D108BD9-81ED-4DB2-BD59-A6C34878D82A}">
                    <a16:rowId xmlns:a16="http://schemas.microsoft.com/office/drawing/2014/main" val="10000"/>
                  </a:ext>
                </a:extLst>
              </a:tr>
              <a:tr h="1077150">
                <a:tc>
                  <a:txBody>
                    <a:bodyPr/>
                    <a:lstStyle/>
                    <a:p>
                      <a:pPr marL="0" marR="0" lvl="0" indent="0" algn="ctr" rtl="0">
                        <a:lnSpc>
                          <a:spcPct val="100000"/>
                        </a:lnSpc>
                        <a:spcBef>
                          <a:spcPts val="0"/>
                        </a:spcBef>
                        <a:spcAft>
                          <a:spcPts val="0"/>
                        </a:spcAft>
                        <a:buClr>
                          <a:schemeClr val="dk1"/>
                        </a:buClr>
                        <a:buSzPts val="1100"/>
                        <a:buFont typeface="Calibri"/>
                        <a:buNone/>
                      </a:pPr>
                      <a:r>
                        <a:rPr lang="en-GB" sz="1200" u="none" strike="noStrike" cap="none">
                          <a:solidFill>
                            <a:schemeClr val="dk1"/>
                          </a:solidFill>
                          <a:latin typeface="Calibri"/>
                          <a:ea typeface="Calibri"/>
                          <a:cs typeface="Calibri"/>
                          <a:sym typeface="Calibri"/>
                        </a:rPr>
                        <a:t>1</a:t>
                      </a:r>
                      <a:endParaRPr sz="12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100"/>
                        <a:buFont typeface="Calibri"/>
                        <a:buNone/>
                      </a:pPr>
                      <a:r>
                        <a:rPr lang="en-GB" sz="1200" b="0" i="0" u="none" strike="noStrike" cap="none">
                          <a:solidFill>
                            <a:schemeClr val="dk1"/>
                          </a:solidFill>
                          <a:latin typeface="Calibri"/>
                          <a:ea typeface="Calibri"/>
                          <a:cs typeface="Calibri"/>
                          <a:sym typeface="Calibri"/>
                        </a:rPr>
                        <a:t>The United Kingdom is a country with a high level of urbanisation. It has no megacities. London, the capital, with by far the biggest population at over 8 million inhabitants. </a:t>
                      </a:r>
                      <a:endParaRPr sz="1200" u="none" strike="noStrike" cap="none"/>
                    </a:p>
                    <a:p>
                      <a:pPr marL="0" marR="0" lvl="0" indent="0" algn="l" rtl="0">
                        <a:lnSpc>
                          <a:spcPct val="100000"/>
                        </a:lnSpc>
                        <a:spcBef>
                          <a:spcPts val="0"/>
                        </a:spcBef>
                        <a:spcAft>
                          <a:spcPts val="0"/>
                        </a:spcAft>
                        <a:buClr>
                          <a:srgbClr val="000000"/>
                        </a:buClr>
                        <a:buSzPts val="1200"/>
                        <a:buFont typeface="Arial"/>
                        <a:buNone/>
                      </a:pPr>
                      <a:endParaRPr sz="1200" b="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r h="1684775">
                <a:tc>
                  <a:txBody>
                    <a:bodyPr/>
                    <a:lstStyle/>
                    <a:p>
                      <a:pPr marL="0" marR="0" lvl="0" indent="0" algn="ctr" rtl="0">
                        <a:lnSpc>
                          <a:spcPct val="100000"/>
                        </a:lnSpc>
                        <a:spcBef>
                          <a:spcPts val="0"/>
                        </a:spcBef>
                        <a:spcAft>
                          <a:spcPts val="0"/>
                        </a:spcAft>
                        <a:buClr>
                          <a:schemeClr val="dk1"/>
                        </a:buClr>
                        <a:buSzPts val="1100"/>
                        <a:buFont typeface="Calibri"/>
                        <a:buNone/>
                      </a:pPr>
                      <a:r>
                        <a:rPr lang="en-GB" sz="1200" u="none" strike="noStrike" cap="none">
                          <a:solidFill>
                            <a:schemeClr val="dk1"/>
                          </a:solidFill>
                          <a:latin typeface="Calibri"/>
                          <a:ea typeface="Calibri"/>
                          <a:cs typeface="Calibri"/>
                          <a:sym typeface="Calibri"/>
                        </a:rPr>
                        <a:t>2</a:t>
                      </a:r>
                      <a:endParaRPr sz="12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100"/>
                        <a:buFont typeface="Calibri"/>
                        <a:buNone/>
                      </a:pPr>
                      <a:r>
                        <a:rPr lang="en-GB" sz="1200" b="1" i="0" u="none" strike="noStrike" cap="none">
                          <a:solidFill>
                            <a:schemeClr val="dk1"/>
                          </a:solidFill>
                          <a:latin typeface="Calibri"/>
                          <a:ea typeface="Calibri"/>
                          <a:cs typeface="Calibri"/>
                          <a:sym typeface="Calibri"/>
                        </a:rPr>
                        <a:t>The population is very unequally distributed over the four parts of the UK</a:t>
                      </a:r>
                      <a:r>
                        <a:rPr lang="en-GB" sz="1200" b="0" i="0" u="none" strike="noStrike" cap="none">
                          <a:solidFill>
                            <a:schemeClr val="dk1"/>
                          </a:solidFill>
                          <a:latin typeface="Calibri"/>
                          <a:ea typeface="Calibri"/>
                          <a:cs typeface="Calibri"/>
                          <a:sym typeface="Calibri"/>
                        </a:rPr>
                        <a:t>: England makes up about 84 per cent of the total population, </a:t>
                      </a:r>
                      <a:endParaRPr sz="1200" u="none" strike="noStrike" cap="none"/>
                    </a:p>
                    <a:p>
                      <a:pPr marL="0" marR="0" lvl="0" indent="0" algn="l" rtl="0">
                        <a:lnSpc>
                          <a:spcPct val="100000"/>
                        </a:lnSpc>
                        <a:spcBef>
                          <a:spcPts val="0"/>
                        </a:spcBef>
                        <a:spcAft>
                          <a:spcPts val="0"/>
                        </a:spcAft>
                        <a:buClr>
                          <a:schemeClr val="dk1"/>
                        </a:buClr>
                        <a:buSzPts val="1100"/>
                        <a:buFont typeface="Calibri"/>
                        <a:buNone/>
                      </a:pPr>
                      <a:r>
                        <a:rPr lang="en-GB" sz="1200" b="0" i="0" u="none" strike="noStrike" cap="none">
                          <a:solidFill>
                            <a:schemeClr val="dk1"/>
                          </a:solidFill>
                          <a:latin typeface="Calibri"/>
                          <a:ea typeface="Calibri"/>
                          <a:cs typeface="Calibri"/>
                          <a:sym typeface="Calibri"/>
                        </a:rPr>
                        <a:t>Wales around 5 per cent,</a:t>
                      </a:r>
                      <a:endParaRPr sz="1200" u="none" strike="noStrike" cap="none"/>
                    </a:p>
                    <a:p>
                      <a:pPr marL="0" marR="0" lvl="0" indent="0" algn="l" rtl="0">
                        <a:lnSpc>
                          <a:spcPct val="100000"/>
                        </a:lnSpc>
                        <a:spcBef>
                          <a:spcPts val="0"/>
                        </a:spcBef>
                        <a:spcAft>
                          <a:spcPts val="0"/>
                        </a:spcAft>
                        <a:buClr>
                          <a:schemeClr val="dk1"/>
                        </a:buClr>
                        <a:buSzPts val="1100"/>
                        <a:buFont typeface="Calibri"/>
                        <a:buNone/>
                      </a:pPr>
                      <a:r>
                        <a:rPr lang="en-GB" sz="1200" b="0" i="0" u="none" strike="noStrike" cap="none">
                          <a:solidFill>
                            <a:schemeClr val="dk1"/>
                          </a:solidFill>
                          <a:latin typeface="Calibri"/>
                          <a:ea typeface="Calibri"/>
                          <a:cs typeface="Calibri"/>
                          <a:sym typeface="Calibri"/>
                        </a:rPr>
                        <a:t>Scotland roughly 8.5 per cent, </a:t>
                      </a:r>
                      <a:endParaRPr sz="1200" u="none" strike="noStrike" cap="none"/>
                    </a:p>
                    <a:p>
                      <a:pPr marL="0" marR="0" lvl="0" indent="0" algn="l" rtl="0">
                        <a:lnSpc>
                          <a:spcPct val="100000"/>
                        </a:lnSpc>
                        <a:spcBef>
                          <a:spcPts val="0"/>
                        </a:spcBef>
                        <a:spcAft>
                          <a:spcPts val="0"/>
                        </a:spcAft>
                        <a:buClr>
                          <a:schemeClr val="dk1"/>
                        </a:buClr>
                        <a:buSzPts val="1100"/>
                        <a:buFont typeface="Calibri"/>
                        <a:buNone/>
                      </a:pPr>
                      <a:r>
                        <a:rPr lang="en-GB" sz="1200" b="0" i="0" u="none" strike="noStrike" cap="none">
                          <a:solidFill>
                            <a:schemeClr val="dk1"/>
                          </a:solidFill>
                          <a:latin typeface="Calibri"/>
                          <a:ea typeface="Calibri"/>
                          <a:cs typeface="Calibri"/>
                          <a:sym typeface="Calibri"/>
                        </a:rPr>
                        <a:t>Northern Ireland less than 3 per cent. </a:t>
                      </a:r>
                      <a:endParaRPr sz="1200" b="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2"/>
                  </a:ext>
                </a:extLst>
              </a:tr>
            </a:tbl>
          </a:graphicData>
        </a:graphic>
      </p:graphicFrame>
      <p:sp>
        <p:nvSpPr>
          <p:cNvPr id="82" name="Google Shape;82;p4"/>
          <p:cNvSpPr/>
          <p:nvPr/>
        </p:nvSpPr>
        <p:spPr>
          <a:xfrm>
            <a:off x="128475" y="536600"/>
            <a:ext cx="4863900" cy="261600"/>
          </a:xfrm>
          <a:prstGeom prst="rect">
            <a:avLst/>
          </a:prstGeom>
          <a:solidFill>
            <a:srgbClr val="FFCCCC"/>
          </a:solid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100"/>
              <a:buFont typeface="Arial"/>
              <a:buNone/>
            </a:pPr>
            <a:r>
              <a:rPr lang="en-GB" sz="1100" b="1" i="0" u="none" strike="noStrike" cap="none">
                <a:solidFill>
                  <a:srgbClr val="000000"/>
                </a:solidFill>
                <a:latin typeface="Calibri"/>
                <a:ea typeface="Calibri"/>
                <a:cs typeface="Calibri"/>
                <a:sym typeface="Calibri"/>
              </a:rPr>
              <a:t>Overview of the distribution of population and the major cities in the UK.</a:t>
            </a:r>
            <a:endParaRPr sz="1100" b="0" i="0" u="none" strike="noStrike" cap="none">
              <a:solidFill>
                <a:schemeClr val="dk1"/>
              </a:solidFill>
              <a:latin typeface="Calibri"/>
              <a:ea typeface="Calibri"/>
              <a:cs typeface="Calibri"/>
              <a:sym typeface="Calibri"/>
            </a:endParaRPr>
          </a:p>
        </p:txBody>
      </p:sp>
      <p:pic>
        <p:nvPicPr>
          <p:cNvPr id="83" name="Google Shape;83;p4"/>
          <p:cNvPicPr preferRelativeResize="0"/>
          <p:nvPr/>
        </p:nvPicPr>
        <p:blipFill rotWithShape="1">
          <a:blip r:embed="rId3">
            <a:alphaModFix/>
          </a:blip>
          <a:srcRect/>
          <a:stretch/>
        </p:blipFill>
        <p:spPr>
          <a:xfrm>
            <a:off x="5548453" y="545458"/>
            <a:ext cx="3942990" cy="6091920"/>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Shape 88"/>
        <p:cNvGrpSpPr/>
        <p:nvPr/>
      </p:nvGrpSpPr>
      <p:grpSpPr>
        <a:xfrm>
          <a:off x="0" y="0"/>
          <a:ext cx="0" cy="0"/>
          <a:chOff x="0" y="0"/>
          <a:chExt cx="0" cy="0"/>
        </a:xfrm>
      </p:grpSpPr>
      <p:sp>
        <p:nvSpPr>
          <p:cNvPr id="89" name="Google Shape;89;p5"/>
          <p:cNvSpPr txBox="1"/>
          <p:nvPr/>
        </p:nvSpPr>
        <p:spPr>
          <a:xfrm>
            <a:off x="128464" y="91951"/>
            <a:ext cx="9649072" cy="369332"/>
          </a:xfrm>
          <a:prstGeom prst="rect">
            <a:avLst/>
          </a:prstGeom>
          <a:solidFill>
            <a:srgbClr val="C00000"/>
          </a:solidFill>
          <a:ln w="9525"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en-GB" sz="1800" b="1" i="0" u="none" strike="noStrike" cap="none">
                <a:solidFill>
                  <a:schemeClr val="lt1"/>
                </a:solidFill>
                <a:latin typeface="Calibri"/>
                <a:ea typeface="Calibri"/>
                <a:cs typeface="Calibri"/>
                <a:sym typeface="Calibri"/>
              </a:rPr>
              <a:t>Paper 2: Section A: Urban issues and challenges</a:t>
            </a:r>
            <a:r>
              <a:rPr lang="en-GB" sz="1800" b="0" i="0" u="none" strike="noStrike" cap="none">
                <a:solidFill>
                  <a:schemeClr val="lt1"/>
                </a:solidFill>
                <a:latin typeface="Calibri"/>
                <a:ea typeface="Calibri"/>
                <a:cs typeface="Calibri"/>
                <a:sym typeface="Calibri"/>
              </a:rPr>
              <a:t> </a:t>
            </a:r>
            <a:endParaRPr sz="1400" b="0" i="0" u="none" strike="noStrike" cap="none">
              <a:solidFill>
                <a:srgbClr val="000000"/>
              </a:solidFill>
              <a:latin typeface="Arial"/>
              <a:ea typeface="Arial"/>
              <a:cs typeface="Arial"/>
              <a:sym typeface="Arial"/>
            </a:endParaRPr>
          </a:p>
        </p:txBody>
      </p:sp>
      <p:graphicFrame>
        <p:nvGraphicFramePr>
          <p:cNvPr id="90" name="Google Shape;90;p5"/>
          <p:cNvGraphicFramePr/>
          <p:nvPr/>
        </p:nvGraphicFramePr>
        <p:xfrm>
          <a:off x="129690" y="1043851"/>
          <a:ext cx="3000000" cy="3000000"/>
        </p:xfrm>
        <a:graphic>
          <a:graphicData uri="http://schemas.openxmlformats.org/drawingml/2006/table">
            <a:tbl>
              <a:tblPr firstRow="1" bandRow="1">
                <a:noFill/>
                <a:tableStyleId>{7CABF824-F6E3-4207-9B97-C864CE58FB8D}</a:tableStyleId>
              </a:tblPr>
              <a:tblGrid>
                <a:gridCol w="867800">
                  <a:extLst>
                    <a:ext uri="{9D8B030D-6E8A-4147-A177-3AD203B41FA5}">
                      <a16:colId xmlns:a16="http://schemas.microsoft.com/office/drawing/2014/main" val="20000"/>
                    </a:ext>
                  </a:extLst>
                </a:gridCol>
                <a:gridCol w="3483075">
                  <a:extLst>
                    <a:ext uri="{9D8B030D-6E8A-4147-A177-3AD203B41FA5}">
                      <a16:colId xmlns:a16="http://schemas.microsoft.com/office/drawing/2014/main" val="20001"/>
                    </a:ext>
                  </a:extLst>
                </a:gridCol>
              </a:tblGrid>
              <a:tr h="216175">
                <a:tc>
                  <a:txBody>
                    <a:bodyPr/>
                    <a:lstStyle/>
                    <a:p>
                      <a:pPr marL="0" marR="0" lvl="0" indent="0" algn="ctr" rtl="0">
                        <a:lnSpc>
                          <a:spcPct val="100000"/>
                        </a:lnSpc>
                        <a:spcBef>
                          <a:spcPts val="0"/>
                        </a:spcBef>
                        <a:spcAft>
                          <a:spcPts val="0"/>
                        </a:spcAft>
                        <a:buClr>
                          <a:srgbClr val="000000"/>
                        </a:buClr>
                        <a:buSzPts val="1200"/>
                        <a:buFont typeface="Arial"/>
                        <a:buNone/>
                      </a:pPr>
                      <a:r>
                        <a:rPr lang="en-GB" sz="1200" b="0" u="none" strike="noStrike" cap="none">
                          <a:solidFill>
                            <a:schemeClr val="lt1"/>
                          </a:solidFill>
                        </a:rPr>
                        <a:t>L</a:t>
                      </a:r>
                      <a:endParaRPr sz="12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4509"/>
                      </a:srgbClr>
                    </a:solidFill>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200" b="0" u="none" strike="noStrike" cap="none">
                          <a:solidFill>
                            <a:schemeClr val="lt1"/>
                          </a:solidFill>
                        </a:rPr>
                        <a:t>Location and key facts </a:t>
                      </a:r>
                      <a:endParaRPr sz="12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4509"/>
                      </a:srgbClr>
                    </a:solidFill>
                  </a:tcPr>
                </a:tc>
                <a:extLst>
                  <a:ext uri="{0D108BD9-81ED-4DB2-BD59-A6C34878D82A}">
                    <a16:rowId xmlns:a16="http://schemas.microsoft.com/office/drawing/2014/main" val="10000"/>
                  </a:ext>
                </a:extLst>
              </a:tr>
              <a:tr h="387400">
                <a:tc>
                  <a:txBody>
                    <a:bodyPr/>
                    <a:lstStyle/>
                    <a:p>
                      <a:pPr marL="0" marR="0" lvl="0" indent="0" algn="ctr" rtl="0">
                        <a:lnSpc>
                          <a:spcPct val="100000"/>
                        </a:lnSpc>
                        <a:spcBef>
                          <a:spcPts val="0"/>
                        </a:spcBef>
                        <a:spcAft>
                          <a:spcPts val="0"/>
                        </a:spcAft>
                        <a:buClr>
                          <a:schemeClr val="dk1"/>
                        </a:buClr>
                        <a:buSzPts val="1100"/>
                        <a:buFont typeface="Calibri"/>
                        <a:buNone/>
                      </a:pPr>
                      <a:r>
                        <a:rPr lang="en-GB" sz="1200" b="0" u="none" strike="noStrike" cap="none">
                          <a:solidFill>
                            <a:schemeClr val="dk1"/>
                          </a:solidFill>
                          <a:latin typeface="Calibri"/>
                          <a:ea typeface="Calibri"/>
                          <a:cs typeface="Calibri"/>
                          <a:sym typeface="Calibri"/>
                        </a:rPr>
                        <a:t>1</a:t>
                      </a:r>
                      <a:endParaRPr sz="12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200" b="0" i="0" u="none" strike="noStrike" cap="none">
                          <a:solidFill>
                            <a:schemeClr val="dk1"/>
                          </a:solidFill>
                          <a:latin typeface="Calibri"/>
                          <a:ea typeface="Calibri"/>
                          <a:cs typeface="Calibri"/>
                          <a:sym typeface="Calibri"/>
                        </a:rPr>
                        <a:t>located in the South West of England, located on the River Avon.  </a:t>
                      </a:r>
                      <a:endParaRPr sz="12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r h="278125">
                <a:tc>
                  <a:txBody>
                    <a:bodyPr/>
                    <a:lstStyle/>
                    <a:p>
                      <a:pPr marL="0" marR="0" lvl="0" indent="0" algn="ctr" rtl="0">
                        <a:lnSpc>
                          <a:spcPct val="100000"/>
                        </a:lnSpc>
                        <a:spcBef>
                          <a:spcPts val="0"/>
                        </a:spcBef>
                        <a:spcAft>
                          <a:spcPts val="0"/>
                        </a:spcAft>
                        <a:buClr>
                          <a:schemeClr val="dk1"/>
                        </a:buClr>
                        <a:buSzPts val="1100"/>
                        <a:buFont typeface="Calibri"/>
                        <a:buNone/>
                      </a:pPr>
                      <a:r>
                        <a:rPr lang="en-GB" sz="1200" b="0" u="none" strike="noStrike" cap="none">
                          <a:solidFill>
                            <a:schemeClr val="dk1"/>
                          </a:solidFill>
                          <a:latin typeface="Calibri"/>
                          <a:ea typeface="Calibri"/>
                          <a:cs typeface="Calibri"/>
                          <a:sym typeface="Calibri"/>
                        </a:rPr>
                        <a:t>2</a:t>
                      </a:r>
                      <a:endParaRPr sz="12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200" b="0" i="0" u="none" strike="noStrike" cap="none">
                          <a:solidFill>
                            <a:schemeClr val="dk1"/>
                          </a:solidFill>
                          <a:latin typeface="Calibri"/>
                          <a:ea typeface="Calibri"/>
                          <a:cs typeface="Calibri"/>
                          <a:sym typeface="Calibri"/>
                        </a:rPr>
                        <a:t>It is the largest city in the South West of the UK. </a:t>
                      </a:r>
                      <a:endParaRPr sz="12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2"/>
                  </a:ext>
                </a:extLst>
              </a:tr>
            </a:tbl>
          </a:graphicData>
        </a:graphic>
      </p:graphicFrame>
      <p:graphicFrame>
        <p:nvGraphicFramePr>
          <p:cNvPr id="91" name="Google Shape;91;p5"/>
          <p:cNvGraphicFramePr/>
          <p:nvPr/>
        </p:nvGraphicFramePr>
        <p:xfrm>
          <a:off x="129089" y="2164889"/>
          <a:ext cx="3000000" cy="3000000"/>
        </p:xfrm>
        <a:graphic>
          <a:graphicData uri="http://schemas.openxmlformats.org/drawingml/2006/table">
            <a:tbl>
              <a:tblPr firstRow="1" bandRow="1">
                <a:noFill/>
                <a:tableStyleId>{7CABF824-F6E3-4207-9B97-C864CE58FB8D}</a:tableStyleId>
              </a:tblPr>
              <a:tblGrid>
                <a:gridCol w="325975">
                  <a:extLst>
                    <a:ext uri="{9D8B030D-6E8A-4147-A177-3AD203B41FA5}">
                      <a16:colId xmlns:a16="http://schemas.microsoft.com/office/drawing/2014/main" val="20000"/>
                    </a:ext>
                  </a:extLst>
                </a:gridCol>
                <a:gridCol w="922075">
                  <a:extLst>
                    <a:ext uri="{9D8B030D-6E8A-4147-A177-3AD203B41FA5}">
                      <a16:colId xmlns:a16="http://schemas.microsoft.com/office/drawing/2014/main" val="20001"/>
                    </a:ext>
                  </a:extLst>
                </a:gridCol>
                <a:gridCol w="3104025">
                  <a:extLst>
                    <a:ext uri="{9D8B030D-6E8A-4147-A177-3AD203B41FA5}">
                      <a16:colId xmlns:a16="http://schemas.microsoft.com/office/drawing/2014/main" val="20002"/>
                    </a:ext>
                  </a:extLst>
                </a:gridCol>
              </a:tblGrid>
              <a:tr h="151550">
                <a:tc>
                  <a:txBody>
                    <a:bodyPr/>
                    <a:lstStyle/>
                    <a:p>
                      <a:pPr marL="0" marR="0" lvl="0" indent="0" algn="ctr" rtl="0">
                        <a:lnSpc>
                          <a:spcPct val="100000"/>
                        </a:lnSpc>
                        <a:spcBef>
                          <a:spcPts val="0"/>
                        </a:spcBef>
                        <a:spcAft>
                          <a:spcPts val="0"/>
                        </a:spcAft>
                        <a:buClr>
                          <a:srgbClr val="000000"/>
                        </a:buClr>
                        <a:buSzPts val="1200"/>
                        <a:buFont typeface="Arial"/>
                        <a:buNone/>
                      </a:pPr>
                      <a:r>
                        <a:rPr lang="en-GB" sz="1200" b="0" u="none" strike="noStrike" cap="none">
                          <a:solidFill>
                            <a:schemeClr val="lt1"/>
                          </a:solidFill>
                        </a:rPr>
                        <a:t>M</a:t>
                      </a:r>
                      <a:endParaRPr sz="12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4509"/>
                      </a:srgbClr>
                    </a:solidFill>
                  </a:tcPr>
                </a:tc>
                <a:tc gridSpan="2">
                  <a:txBody>
                    <a:bodyPr/>
                    <a:lstStyle/>
                    <a:p>
                      <a:pPr marL="0" marR="0" lvl="0" indent="0" algn="l" rtl="0">
                        <a:lnSpc>
                          <a:spcPct val="100000"/>
                        </a:lnSpc>
                        <a:spcBef>
                          <a:spcPts val="0"/>
                        </a:spcBef>
                        <a:spcAft>
                          <a:spcPts val="0"/>
                        </a:spcAft>
                        <a:buClr>
                          <a:srgbClr val="000000"/>
                        </a:buClr>
                        <a:buSzPts val="1200"/>
                        <a:buFont typeface="Arial"/>
                        <a:buNone/>
                      </a:pPr>
                      <a:r>
                        <a:rPr lang="en-GB" sz="1200" b="0" u="none" strike="noStrike" cap="none">
                          <a:solidFill>
                            <a:schemeClr val="lt1"/>
                          </a:solidFill>
                        </a:rPr>
                        <a:t>Bristol  important? </a:t>
                      </a:r>
                      <a:endParaRPr sz="12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4509"/>
                      </a:srgbClr>
                    </a:solidFill>
                  </a:tcPr>
                </a:tc>
                <a:tc hMerge="1">
                  <a:txBody>
                    <a:bodyPr/>
                    <a:lstStyle/>
                    <a:p>
                      <a:endParaRPr lang="en-US"/>
                    </a:p>
                  </a:txBody>
                  <a:tcPr/>
                </a:tc>
                <a:extLst>
                  <a:ext uri="{0D108BD9-81ED-4DB2-BD59-A6C34878D82A}">
                    <a16:rowId xmlns:a16="http://schemas.microsoft.com/office/drawing/2014/main" val="10000"/>
                  </a:ext>
                </a:extLst>
              </a:tr>
              <a:tr h="367850">
                <a:tc>
                  <a:txBody>
                    <a:bodyPr/>
                    <a:lstStyle/>
                    <a:p>
                      <a:pPr marL="0" marR="0" lvl="0" indent="0" algn="ctr" rtl="0">
                        <a:lnSpc>
                          <a:spcPct val="100000"/>
                        </a:lnSpc>
                        <a:spcBef>
                          <a:spcPts val="0"/>
                        </a:spcBef>
                        <a:spcAft>
                          <a:spcPts val="0"/>
                        </a:spcAft>
                        <a:buClr>
                          <a:schemeClr val="dk1"/>
                        </a:buClr>
                        <a:buSzPts val="1100"/>
                        <a:buFont typeface="Calibri"/>
                        <a:buNone/>
                      </a:pPr>
                      <a:r>
                        <a:rPr lang="en-GB" sz="1200" u="none" strike="noStrike" cap="none">
                          <a:solidFill>
                            <a:schemeClr val="dk1"/>
                          </a:solidFill>
                          <a:latin typeface="Calibri"/>
                          <a:ea typeface="Calibri"/>
                          <a:cs typeface="Calibri"/>
                          <a:sym typeface="Calibri"/>
                        </a:rPr>
                        <a:t>1</a:t>
                      </a:r>
                      <a:endParaRPr sz="12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1200"/>
                        <a:buFont typeface="Arial"/>
                        <a:buNone/>
                      </a:pPr>
                      <a:r>
                        <a:rPr lang="en-GB" sz="1200" b="0" i="0" u="none" strike="noStrike" cap="none">
                          <a:solidFill>
                            <a:schemeClr val="dk1"/>
                          </a:solidFill>
                          <a:latin typeface="Calibri"/>
                          <a:ea typeface="Calibri"/>
                          <a:cs typeface="Calibri"/>
                          <a:sym typeface="Calibri"/>
                        </a:rPr>
                        <a:t>National Importance</a:t>
                      </a:r>
                      <a:endParaRPr sz="1200" b="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171450" marR="0" lvl="0" indent="-171450" algn="l" rtl="0">
                        <a:lnSpc>
                          <a:spcPct val="100000"/>
                        </a:lnSpc>
                        <a:spcBef>
                          <a:spcPts val="0"/>
                        </a:spcBef>
                        <a:spcAft>
                          <a:spcPts val="0"/>
                        </a:spcAft>
                        <a:buClr>
                          <a:schemeClr val="dk1"/>
                        </a:buClr>
                        <a:buSzPts val="1200"/>
                        <a:buFont typeface="Arial"/>
                        <a:buChar char="•"/>
                      </a:pPr>
                      <a:r>
                        <a:rPr lang="en-GB" sz="1200" b="0" i="0" u="none" strike="noStrike" cap="none">
                          <a:solidFill>
                            <a:schemeClr val="dk1"/>
                          </a:solidFill>
                          <a:latin typeface="Calibri"/>
                          <a:ea typeface="Calibri"/>
                          <a:cs typeface="Calibri"/>
                          <a:sym typeface="Calibri"/>
                        </a:rPr>
                        <a:t>Bristol has two universities – UWE and University of Bristol</a:t>
                      </a:r>
                      <a:endParaRPr sz="1200" u="none" strike="noStrike" cap="none"/>
                    </a:p>
                    <a:p>
                      <a:pPr marL="171450" marR="0" lvl="0" indent="-171450" algn="l" rtl="0">
                        <a:lnSpc>
                          <a:spcPct val="100000"/>
                        </a:lnSpc>
                        <a:spcBef>
                          <a:spcPts val="0"/>
                        </a:spcBef>
                        <a:spcAft>
                          <a:spcPts val="0"/>
                        </a:spcAft>
                        <a:buClr>
                          <a:schemeClr val="dk1"/>
                        </a:buClr>
                        <a:buSzPts val="1200"/>
                        <a:buFont typeface="Arial"/>
                        <a:buChar char="•"/>
                      </a:pPr>
                      <a:r>
                        <a:rPr lang="en-GB" sz="1200" b="0" i="0" u="none" strike="noStrike" cap="none">
                          <a:solidFill>
                            <a:schemeClr val="dk1"/>
                          </a:solidFill>
                          <a:latin typeface="Calibri"/>
                          <a:ea typeface="Calibri"/>
                          <a:cs typeface="Calibri"/>
                          <a:sym typeface="Calibri"/>
                        </a:rPr>
                        <a:t>Bristol is located near the M4 and M5 which allows easy access to both London and the North of the UK</a:t>
                      </a:r>
                      <a:endParaRPr sz="1200" u="none" strike="noStrike" cap="none"/>
                    </a:p>
                    <a:p>
                      <a:pPr marL="171450" marR="0" lvl="0" indent="-171450" algn="l" rtl="0">
                        <a:lnSpc>
                          <a:spcPct val="100000"/>
                        </a:lnSpc>
                        <a:spcBef>
                          <a:spcPts val="0"/>
                        </a:spcBef>
                        <a:spcAft>
                          <a:spcPts val="0"/>
                        </a:spcAft>
                        <a:buClr>
                          <a:schemeClr val="dk1"/>
                        </a:buClr>
                        <a:buSzPts val="1200"/>
                        <a:buFont typeface="Arial"/>
                        <a:buChar char="•"/>
                      </a:pPr>
                      <a:r>
                        <a:rPr lang="en-GB" sz="1200" b="0" i="0" u="none" strike="noStrike" cap="none">
                          <a:solidFill>
                            <a:schemeClr val="dk1"/>
                          </a:solidFill>
                          <a:latin typeface="Calibri"/>
                          <a:ea typeface="Calibri"/>
                          <a:cs typeface="Calibri"/>
                          <a:sym typeface="Calibri"/>
                        </a:rPr>
                        <a:t>Bristol is the UK’s 8</a:t>
                      </a:r>
                      <a:r>
                        <a:rPr lang="en-GB" sz="1200" b="0" i="0" u="none" strike="noStrike" cap="none" baseline="30000">
                          <a:solidFill>
                            <a:schemeClr val="dk1"/>
                          </a:solidFill>
                          <a:latin typeface="Calibri"/>
                          <a:ea typeface="Calibri"/>
                          <a:cs typeface="Calibri"/>
                          <a:sym typeface="Calibri"/>
                        </a:rPr>
                        <a:t>th</a:t>
                      </a:r>
                      <a:r>
                        <a:rPr lang="en-GB" sz="1200" b="0" i="0" u="none" strike="noStrike" cap="none">
                          <a:solidFill>
                            <a:schemeClr val="dk1"/>
                          </a:solidFill>
                          <a:latin typeface="Calibri"/>
                          <a:ea typeface="Calibri"/>
                          <a:cs typeface="Calibri"/>
                          <a:sym typeface="Calibri"/>
                        </a:rPr>
                        <a:t> most popular tourist city this generated employment and GDP for the city. </a:t>
                      </a:r>
                      <a:endParaRPr sz="12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r h="367850">
                <a:tc>
                  <a:txBody>
                    <a:bodyPr/>
                    <a:lstStyle/>
                    <a:p>
                      <a:pPr marL="0" marR="0" lvl="0" indent="0" algn="ctr" rtl="0">
                        <a:lnSpc>
                          <a:spcPct val="100000"/>
                        </a:lnSpc>
                        <a:spcBef>
                          <a:spcPts val="0"/>
                        </a:spcBef>
                        <a:spcAft>
                          <a:spcPts val="0"/>
                        </a:spcAft>
                        <a:buClr>
                          <a:schemeClr val="dk1"/>
                        </a:buClr>
                        <a:buSzPts val="1100"/>
                        <a:buFont typeface="Calibri"/>
                        <a:buNone/>
                      </a:pPr>
                      <a:r>
                        <a:rPr lang="en-GB" sz="1200" u="none" strike="noStrike" cap="none">
                          <a:solidFill>
                            <a:schemeClr val="dk1"/>
                          </a:solidFill>
                          <a:latin typeface="Calibri"/>
                          <a:ea typeface="Calibri"/>
                          <a:cs typeface="Calibri"/>
                          <a:sym typeface="Calibri"/>
                        </a:rPr>
                        <a:t>2</a:t>
                      </a:r>
                      <a:endParaRPr sz="12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1200"/>
                        <a:buFont typeface="Arial"/>
                        <a:buNone/>
                      </a:pPr>
                      <a:r>
                        <a:rPr lang="en-GB" sz="1200" b="0" u="none" strike="noStrike" cap="none"/>
                        <a:t>Global Importance</a:t>
                      </a:r>
                      <a:endParaRPr sz="12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171450" marR="0" lvl="0" indent="-171450" algn="l" rtl="0">
                        <a:lnSpc>
                          <a:spcPct val="100000"/>
                        </a:lnSpc>
                        <a:spcBef>
                          <a:spcPts val="0"/>
                        </a:spcBef>
                        <a:spcAft>
                          <a:spcPts val="0"/>
                        </a:spcAft>
                        <a:buClr>
                          <a:schemeClr val="dk1"/>
                        </a:buClr>
                        <a:buSzPts val="1200"/>
                        <a:buFont typeface="Arial"/>
                        <a:buChar char="•"/>
                      </a:pPr>
                      <a:r>
                        <a:rPr lang="en-GB" sz="1200" b="0" i="0" u="none" strike="noStrike" cap="none">
                          <a:solidFill>
                            <a:schemeClr val="dk1"/>
                          </a:solidFill>
                          <a:latin typeface="Calibri"/>
                          <a:ea typeface="Calibri"/>
                          <a:cs typeface="Calibri"/>
                          <a:sym typeface="Calibri"/>
                        </a:rPr>
                        <a:t>Bristol airport connects to many major international cities </a:t>
                      </a:r>
                      <a:endParaRPr sz="1200" u="none" strike="noStrike" cap="none"/>
                    </a:p>
                    <a:p>
                      <a:pPr marL="171450" marR="0" lvl="0" indent="-171450" algn="l" rtl="0">
                        <a:lnSpc>
                          <a:spcPct val="100000"/>
                        </a:lnSpc>
                        <a:spcBef>
                          <a:spcPts val="0"/>
                        </a:spcBef>
                        <a:spcAft>
                          <a:spcPts val="0"/>
                        </a:spcAft>
                        <a:buClr>
                          <a:schemeClr val="dk1"/>
                        </a:buClr>
                        <a:buSzPts val="1200"/>
                        <a:buFont typeface="Arial"/>
                        <a:buChar char="•"/>
                      </a:pPr>
                      <a:r>
                        <a:rPr lang="en-GB" sz="1200" b="0" i="0" u="none" strike="noStrike" cap="none">
                          <a:solidFill>
                            <a:schemeClr val="dk1"/>
                          </a:solidFill>
                          <a:latin typeface="Calibri"/>
                          <a:ea typeface="Calibri"/>
                          <a:cs typeface="Calibri"/>
                          <a:sym typeface="Calibri"/>
                        </a:rPr>
                        <a:t>Direct investment – Bristol has international companies located there such as Airbus, BMW and Siemens.</a:t>
                      </a:r>
                      <a:endParaRPr sz="1200" u="none" strike="noStrike" cap="none"/>
                    </a:p>
                    <a:p>
                      <a:pPr marL="171450" marR="0" lvl="0" indent="-171450" algn="l" rtl="0">
                        <a:lnSpc>
                          <a:spcPct val="100000"/>
                        </a:lnSpc>
                        <a:spcBef>
                          <a:spcPts val="0"/>
                        </a:spcBef>
                        <a:spcAft>
                          <a:spcPts val="0"/>
                        </a:spcAft>
                        <a:buClr>
                          <a:schemeClr val="dk1"/>
                        </a:buClr>
                        <a:buSzPts val="1200"/>
                        <a:buFont typeface="Arial"/>
                        <a:buChar char="•"/>
                      </a:pPr>
                      <a:r>
                        <a:rPr lang="en-GB" sz="1200" b="0" i="0" u="none" strike="noStrike" cap="none">
                          <a:solidFill>
                            <a:schemeClr val="dk1"/>
                          </a:solidFill>
                          <a:latin typeface="Calibri"/>
                          <a:ea typeface="Calibri"/>
                          <a:cs typeface="Calibri"/>
                          <a:sym typeface="Calibri"/>
                        </a:rPr>
                        <a:t>Bristol’s universities also have international importance taking in 5000 international students</a:t>
                      </a:r>
                      <a:endParaRPr sz="1200" u="none" strike="noStrike" cap="none">
                        <a:solidFill>
                          <a:schemeClr val="dk1"/>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2"/>
                  </a:ext>
                </a:extLst>
              </a:tr>
            </a:tbl>
          </a:graphicData>
        </a:graphic>
      </p:graphicFrame>
      <p:graphicFrame>
        <p:nvGraphicFramePr>
          <p:cNvPr id="92" name="Google Shape;92;p5"/>
          <p:cNvGraphicFramePr/>
          <p:nvPr/>
        </p:nvGraphicFramePr>
        <p:xfrm>
          <a:off x="4754880" y="1043851"/>
          <a:ext cx="3000000" cy="3000000"/>
        </p:xfrm>
        <a:graphic>
          <a:graphicData uri="http://schemas.openxmlformats.org/drawingml/2006/table">
            <a:tbl>
              <a:tblPr firstRow="1" bandRow="1">
                <a:noFill/>
                <a:tableStyleId>{7CABF824-F6E3-4207-9B97-C864CE58FB8D}</a:tableStyleId>
              </a:tblPr>
              <a:tblGrid>
                <a:gridCol w="547200">
                  <a:extLst>
                    <a:ext uri="{9D8B030D-6E8A-4147-A177-3AD203B41FA5}">
                      <a16:colId xmlns:a16="http://schemas.microsoft.com/office/drawing/2014/main" val="20000"/>
                    </a:ext>
                  </a:extLst>
                </a:gridCol>
                <a:gridCol w="3960800">
                  <a:extLst>
                    <a:ext uri="{9D8B030D-6E8A-4147-A177-3AD203B41FA5}">
                      <a16:colId xmlns:a16="http://schemas.microsoft.com/office/drawing/2014/main" val="20001"/>
                    </a:ext>
                  </a:extLst>
                </a:gridCol>
              </a:tblGrid>
              <a:tr h="367850">
                <a:tc>
                  <a:txBody>
                    <a:bodyPr/>
                    <a:lstStyle/>
                    <a:p>
                      <a:pPr marL="0" marR="0" lvl="0" indent="0" algn="ctr" rtl="0">
                        <a:lnSpc>
                          <a:spcPct val="100000"/>
                        </a:lnSpc>
                        <a:spcBef>
                          <a:spcPts val="0"/>
                        </a:spcBef>
                        <a:spcAft>
                          <a:spcPts val="0"/>
                        </a:spcAft>
                        <a:buClr>
                          <a:srgbClr val="000000"/>
                        </a:buClr>
                        <a:buSzPts val="1200"/>
                        <a:buFont typeface="Arial"/>
                        <a:buNone/>
                      </a:pPr>
                      <a:r>
                        <a:rPr lang="en-GB" sz="1200" b="0" u="none" strike="noStrike" cap="none">
                          <a:solidFill>
                            <a:schemeClr val="lt1"/>
                          </a:solidFill>
                          <a:latin typeface="Calibri"/>
                          <a:ea typeface="Calibri"/>
                          <a:cs typeface="Calibri"/>
                          <a:sym typeface="Calibri"/>
                        </a:rPr>
                        <a:t>N</a:t>
                      </a:r>
                      <a:endParaRPr sz="12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4509"/>
                      </a:srgbClr>
                    </a:solidFill>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200" b="0" u="none" strike="noStrike" cap="none">
                          <a:solidFill>
                            <a:schemeClr val="lt1"/>
                          </a:solidFill>
                          <a:latin typeface="Calibri"/>
                          <a:ea typeface="Calibri"/>
                          <a:cs typeface="Calibri"/>
                          <a:sym typeface="Calibri"/>
                        </a:rPr>
                        <a:t>A city of migration </a:t>
                      </a:r>
                      <a:endParaRPr sz="12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4509"/>
                      </a:srgbClr>
                    </a:solidFill>
                  </a:tcPr>
                </a:tc>
                <a:extLst>
                  <a:ext uri="{0D108BD9-81ED-4DB2-BD59-A6C34878D82A}">
                    <a16:rowId xmlns:a16="http://schemas.microsoft.com/office/drawing/2014/main" val="10000"/>
                  </a:ext>
                </a:extLst>
              </a:tr>
              <a:tr h="367850">
                <a:tc>
                  <a:txBody>
                    <a:bodyPr/>
                    <a:lstStyle/>
                    <a:p>
                      <a:pPr marL="0" marR="0" lvl="0" indent="0" algn="ctr" rtl="0">
                        <a:lnSpc>
                          <a:spcPct val="100000"/>
                        </a:lnSpc>
                        <a:spcBef>
                          <a:spcPts val="0"/>
                        </a:spcBef>
                        <a:spcAft>
                          <a:spcPts val="0"/>
                        </a:spcAft>
                        <a:buClr>
                          <a:srgbClr val="000000"/>
                        </a:buClr>
                        <a:buSzPts val="1200"/>
                        <a:buFont typeface="Arial"/>
                        <a:buNone/>
                      </a:pPr>
                      <a:r>
                        <a:rPr lang="en-GB" sz="1200" b="0" u="none" strike="noStrike" cap="none">
                          <a:latin typeface="Calibri"/>
                          <a:ea typeface="Calibri"/>
                          <a:cs typeface="Calibri"/>
                          <a:sym typeface="Calibri"/>
                        </a:rPr>
                        <a:t>1</a:t>
                      </a:r>
                      <a:endParaRPr sz="1200" u="none" strike="noStrike" cap="none"/>
                    </a:p>
                  </a:txBody>
                  <a:tcPr marL="66675" marR="66675" marT="38100" marB="3810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200" b="0" i="0" u="none" strike="noStrike" cap="none">
                          <a:solidFill>
                            <a:schemeClr val="dk1"/>
                          </a:solidFill>
                          <a:latin typeface="Calibri"/>
                          <a:ea typeface="Calibri"/>
                          <a:cs typeface="Calibri"/>
                          <a:sym typeface="Calibri"/>
                        </a:rPr>
                        <a:t>Bristol is going through urban change because of national migration and international migration which changes the city</a:t>
                      </a:r>
                      <a:endParaRPr sz="1200" b="0" u="none" strike="noStrike" cap="none"/>
                    </a:p>
                    <a:p>
                      <a:pPr marL="0" marR="0" lvl="0" indent="0" algn="l" rtl="0">
                        <a:lnSpc>
                          <a:spcPct val="100000"/>
                        </a:lnSpc>
                        <a:spcBef>
                          <a:spcPts val="0"/>
                        </a:spcBef>
                        <a:spcAft>
                          <a:spcPts val="0"/>
                        </a:spcAft>
                        <a:buClr>
                          <a:srgbClr val="000000"/>
                        </a:buClr>
                        <a:buSzPts val="1200"/>
                        <a:buFont typeface="Arial"/>
                        <a:buNone/>
                      </a:pPr>
                      <a:r>
                        <a:rPr lang="en-GB" sz="1200" b="0" i="0" u="none" strike="noStrike" cap="none">
                          <a:solidFill>
                            <a:schemeClr val="dk1"/>
                          </a:solidFill>
                          <a:latin typeface="Calibri"/>
                          <a:ea typeface="Calibri"/>
                          <a:cs typeface="Calibri"/>
                          <a:sym typeface="Calibri"/>
                        </a:rPr>
                        <a:t>3 factors at play influencing the overall size and rate of growth of Bristol’s population; </a:t>
                      </a:r>
                      <a:endParaRPr sz="1200" b="0" u="none" strike="noStrike" cap="none"/>
                    </a:p>
                  </a:txBody>
                  <a:tcPr marL="66675" marR="66675" marT="38100" marB="3810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r h="305275">
                <a:tc>
                  <a:txBody>
                    <a:bodyPr/>
                    <a:lstStyle/>
                    <a:p>
                      <a:pPr marL="0" marR="0" lvl="0" indent="0" algn="ctr" rtl="0">
                        <a:lnSpc>
                          <a:spcPct val="100000"/>
                        </a:lnSpc>
                        <a:spcBef>
                          <a:spcPts val="0"/>
                        </a:spcBef>
                        <a:spcAft>
                          <a:spcPts val="0"/>
                        </a:spcAft>
                        <a:buClr>
                          <a:srgbClr val="000000"/>
                        </a:buClr>
                        <a:buSzPts val="1200"/>
                        <a:buFont typeface="Arial"/>
                        <a:buNone/>
                      </a:pPr>
                      <a:r>
                        <a:rPr lang="en-GB" sz="1200" b="0" u="none" strike="noStrike" cap="none">
                          <a:latin typeface="Calibri"/>
                          <a:ea typeface="Calibri"/>
                          <a:cs typeface="Calibri"/>
                          <a:sym typeface="Calibri"/>
                        </a:rPr>
                        <a:t>2</a:t>
                      </a:r>
                      <a:endParaRPr sz="1200" u="none" strike="noStrike" cap="none"/>
                    </a:p>
                  </a:txBody>
                  <a:tcPr marL="66675" marR="66675" marT="38100" marB="3810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200" b="0" i="0" u="none" strike="noStrike" cap="none">
                          <a:solidFill>
                            <a:srgbClr val="000000"/>
                          </a:solidFill>
                          <a:latin typeface="Calibri"/>
                          <a:ea typeface="Calibri"/>
                          <a:cs typeface="Calibri"/>
                          <a:sym typeface="Calibri"/>
                        </a:rPr>
                        <a:t>1. </a:t>
                      </a:r>
                      <a:r>
                        <a:rPr lang="en-GB" sz="1200" b="0" i="0" u="none" strike="noStrike" cap="none">
                          <a:solidFill>
                            <a:schemeClr val="dk1"/>
                          </a:solidFill>
                          <a:latin typeface="Calibri"/>
                          <a:ea typeface="Calibri"/>
                          <a:cs typeface="Calibri"/>
                          <a:sym typeface="Calibri"/>
                        </a:rPr>
                        <a:t>Internal (within the UK) migration has been mostly from students moving to Bristol for university. While many only stay for the duration of their course many chose to stay in Bristol permanently due to the availability of many post graduate jobs in the city.  </a:t>
                      </a:r>
                      <a:endParaRPr sz="1200" u="none" strike="noStrike" cap="none"/>
                    </a:p>
                    <a:p>
                      <a:pPr marL="0" marR="0" lvl="0" indent="0" algn="l" rtl="0">
                        <a:lnSpc>
                          <a:spcPct val="100000"/>
                        </a:lnSpc>
                        <a:spcBef>
                          <a:spcPts val="0"/>
                        </a:spcBef>
                        <a:spcAft>
                          <a:spcPts val="0"/>
                        </a:spcAft>
                        <a:buClr>
                          <a:schemeClr val="dk1"/>
                        </a:buClr>
                        <a:buSzPts val="1100"/>
                        <a:buFont typeface="Arial"/>
                        <a:buNone/>
                      </a:pPr>
                      <a:endParaRPr sz="1200" b="0" i="0" u="none" strike="noStrike" cap="none">
                        <a:solidFill>
                          <a:srgbClr val="000000"/>
                        </a:solidFill>
                        <a:latin typeface="Calibri"/>
                        <a:ea typeface="Calibri"/>
                        <a:cs typeface="Calibri"/>
                        <a:sym typeface="Calibri"/>
                      </a:endParaRPr>
                    </a:p>
                  </a:txBody>
                  <a:tcPr marL="66675" marR="66675" marT="38100" marB="3810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2"/>
                  </a:ext>
                </a:extLst>
              </a:tr>
              <a:tr h="305275">
                <a:tc>
                  <a:txBody>
                    <a:bodyPr/>
                    <a:lstStyle/>
                    <a:p>
                      <a:pPr marL="0" marR="0" lvl="0" indent="0" algn="ctr" rtl="0">
                        <a:lnSpc>
                          <a:spcPct val="100000"/>
                        </a:lnSpc>
                        <a:spcBef>
                          <a:spcPts val="0"/>
                        </a:spcBef>
                        <a:spcAft>
                          <a:spcPts val="0"/>
                        </a:spcAft>
                        <a:buClr>
                          <a:srgbClr val="000000"/>
                        </a:buClr>
                        <a:buSzPts val="1200"/>
                        <a:buFont typeface="Arial"/>
                        <a:buNone/>
                      </a:pPr>
                      <a:r>
                        <a:rPr lang="en-GB" sz="1200" b="0" u="none" strike="noStrike" cap="none">
                          <a:latin typeface="Calibri"/>
                          <a:ea typeface="Calibri"/>
                          <a:cs typeface="Calibri"/>
                          <a:sym typeface="Calibri"/>
                        </a:rPr>
                        <a:t>3</a:t>
                      </a:r>
                      <a:endParaRPr sz="1200" u="none" strike="noStrike" cap="none"/>
                    </a:p>
                  </a:txBody>
                  <a:tcPr marL="66675" marR="66675" marT="38100" marB="3810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200" b="0" i="0" u="none" strike="noStrike" cap="none">
                          <a:solidFill>
                            <a:srgbClr val="000000"/>
                          </a:solidFill>
                          <a:latin typeface="Calibri"/>
                          <a:ea typeface="Calibri"/>
                          <a:cs typeface="Calibri"/>
                          <a:sym typeface="Calibri"/>
                        </a:rPr>
                        <a:t>2. </a:t>
                      </a:r>
                      <a:r>
                        <a:rPr lang="en-GB" sz="1200" b="0" i="0" u="none" strike="noStrike" cap="none">
                          <a:solidFill>
                            <a:schemeClr val="dk1"/>
                          </a:solidFill>
                          <a:latin typeface="Calibri"/>
                          <a:ea typeface="Calibri"/>
                          <a:cs typeface="Calibri"/>
                          <a:sym typeface="Calibri"/>
                        </a:rPr>
                        <a:t>International migration to Bristol is mostly from Poland followed by Somalia and India. Bristol has a long history of migration with the St Pauls carnival celebrating the afro Caribbean culture and Bristol’s multicultural society. Therefore, the population is becoming ethically more diverse. </a:t>
                      </a:r>
                      <a:endParaRPr sz="1200" u="none" strike="noStrike" cap="none"/>
                    </a:p>
                    <a:p>
                      <a:pPr marL="0" marR="0" lvl="0" indent="0" algn="l" rtl="0">
                        <a:lnSpc>
                          <a:spcPct val="100000"/>
                        </a:lnSpc>
                        <a:spcBef>
                          <a:spcPts val="0"/>
                        </a:spcBef>
                        <a:spcAft>
                          <a:spcPts val="0"/>
                        </a:spcAft>
                        <a:buClr>
                          <a:schemeClr val="dk1"/>
                        </a:buClr>
                        <a:buSzPts val="1100"/>
                        <a:buFont typeface="Arial"/>
                        <a:buNone/>
                      </a:pPr>
                      <a:endParaRPr sz="1200" b="0" i="0" u="none" strike="noStrike" cap="none">
                        <a:solidFill>
                          <a:srgbClr val="000000"/>
                        </a:solidFill>
                        <a:latin typeface="Calibri"/>
                        <a:ea typeface="Calibri"/>
                        <a:cs typeface="Calibri"/>
                        <a:sym typeface="Calibri"/>
                      </a:endParaRPr>
                    </a:p>
                  </a:txBody>
                  <a:tcPr marL="66675" marR="66675" marT="38100" marB="3810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3"/>
                  </a:ext>
                </a:extLst>
              </a:tr>
              <a:tr h="305275">
                <a:tc>
                  <a:txBody>
                    <a:bodyPr/>
                    <a:lstStyle/>
                    <a:p>
                      <a:pPr marL="0" marR="0" lvl="0" indent="0" algn="ctr" rtl="0">
                        <a:lnSpc>
                          <a:spcPct val="100000"/>
                        </a:lnSpc>
                        <a:spcBef>
                          <a:spcPts val="0"/>
                        </a:spcBef>
                        <a:spcAft>
                          <a:spcPts val="0"/>
                        </a:spcAft>
                        <a:buClr>
                          <a:srgbClr val="000000"/>
                        </a:buClr>
                        <a:buSzPts val="1200"/>
                        <a:buFont typeface="Arial"/>
                        <a:buNone/>
                      </a:pPr>
                      <a:r>
                        <a:rPr lang="en-GB" sz="1200" b="0" u="none" strike="noStrike" cap="none">
                          <a:latin typeface="Calibri"/>
                          <a:ea typeface="Calibri"/>
                          <a:cs typeface="Calibri"/>
                          <a:sym typeface="Calibri"/>
                        </a:rPr>
                        <a:t>4</a:t>
                      </a:r>
                      <a:endParaRPr sz="1200" u="none" strike="noStrike" cap="none"/>
                    </a:p>
                  </a:txBody>
                  <a:tcPr marL="66675" marR="66675" marT="38100" marB="3810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200" b="0" i="0" u="none" strike="noStrike" cap="none">
                          <a:solidFill>
                            <a:srgbClr val="000000"/>
                          </a:solidFill>
                          <a:latin typeface="Calibri"/>
                          <a:ea typeface="Calibri"/>
                          <a:cs typeface="Calibri"/>
                          <a:sym typeface="Calibri"/>
                        </a:rPr>
                        <a:t>3. </a:t>
                      </a:r>
                      <a:r>
                        <a:rPr lang="en-GB" sz="1200" b="0" i="0" u="none" strike="noStrike" cap="none">
                          <a:solidFill>
                            <a:schemeClr val="dk1"/>
                          </a:solidFill>
                          <a:latin typeface="Calibri"/>
                          <a:ea typeface="Calibri"/>
                          <a:cs typeface="Calibri"/>
                          <a:sym typeface="Calibri"/>
                        </a:rPr>
                        <a:t>Natural Change has been positive, so births have been above deaths and this has boosted the population size. More of the population is under 16 than of pensionable age. </a:t>
                      </a:r>
                      <a:endParaRPr sz="1200" u="none" strike="noStrike" cap="none"/>
                    </a:p>
                    <a:p>
                      <a:pPr marL="0" marR="0" lvl="0" indent="0" algn="l" rtl="0">
                        <a:lnSpc>
                          <a:spcPct val="100000"/>
                        </a:lnSpc>
                        <a:spcBef>
                          <a:spcPts val="0"/>
                        </a:spcBef>
                        <a:spcAft>
                          <a:spcPts val="0"/>
                        </a:spcAft>
                        <a:buClr>
                          <a:schemeClr val="dk1"/>
                        </a:buClr>
                        <a:buSzPts val="1100"/>
                        <a:buFont typeface="Arial"/>
                        <a:buNone/>
                      </a:pPr>
                      <a:endParaRPr sz="1200" b="0" i="0" u="none" strike="noStrike" cap="none">
                        <a:solidFill>
                          <a:srgbClr val="000000"/>
                        </a:solidFill>
                        <a:latin typeface="Calibri"/>
                        <a:ea typeface="Calibri"/>
                        <a:cs typeface="Calibri"/>
                        <a:sym typeface="Calibri"/>
                      </a:endParaRPr>
                    </a:p>
                  </a:txBody>
                  <a:tcPr marL="66675" marR="66675" marT="38100" marB="3810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4"/>
                  </a:ext>
                </a:extLst>
              </a:tr>
            </a:tbl>
          </a:graphicData>
        </a:graphic>
      </p:graphicFrame>
      <p:sp>
        <p:nvSpPr>
          <p:cNvPr id="93" name="Google Shape;93;p5"/>
          <p:cNvSpPr txBox="1"/>
          <p:nvPr/>
        </p:nvSpPr>
        <p:spPr>
          <a:xfrm>
            <a:off x="128464" y="578965"/>
            <a:ext cx="4196648" cy="307777"/>
          </a:xfrm>
          <a:prstGeom prst="rect">
            <a:avLst/>
          </a:prstGeom>
          <a:solidFill>
            <a:srgbClr val="FABF8E"/>
          </a:solid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en-GB" sz="1400" b="0" i="0" u="none" strike="noStrike" cap="none">
                <a:solidFill>
                  <a:schemeClr val="dk1"/>
                </a:solidFill>
                <a:latin typeface="Calibri"/>
                <a:ea typeface="Calibri"/>
                <a:cs typeface="Calibri"/>
                <a:sym typeface="Calibri"/>
              </a:rPr>
              <a:t>Case Study- a major city in the UK, Bristol </a:t>
            </a: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Shape 98"/>
        <p:cNvGrpSpPr/>
        <p:nvPr/>
      </p:nvGrpSpPr>
      <p:grpSpPr>
        <a:xfrm>
          <a:off x="0" y="0"/>
          <a:ext cx="0" cy="0"/>
          <a:chOff x="0" y="0"/>
          <a:chExt cx="0" cy="0"/>
        </a:xfrm>
      </p:grpSpPr>
      <p:sp>
        <p:nvSpPr>
          <p:cNvPr id="99" name="Google Shape;99;p6"/>
          <p:cNvSpPr txBox="1"/>
          <p:nvPr/>
        </p:nvSpPr>
        <p:spPr>
          <a:xfrm>
            <a:off x="128464" y="91951"/>
            <a:ext cx="9649072" cy="369332"/>
          </a:xfrm>
          <a:prstGeom prst="rect">
            <a:avLst/>
          </a:prstGeom>
          <a:solidFill>
            <a:srgbClr val="C00000"/>
          </a:solidFill>
          <a:ln w="9525"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en-GB" sz="1800" b="1" i="0" u="none" strike="noStrike" cap="none">
                <a:solidFill>
                  <a:schemeClr val="lt1"/>
                </a:solidFill>
                <a:latin typeface="Calibri"/>
                <a:ea typeface="Calibri"/>
                <a:cs typeface="Calibri"/>
                <a:sym typeface="Calibri"/>
              </a:rPr>
              <a:t>Paper 2: Section A: Urban issues and challenges</a:t>
            </a:r>
            <a:r>
              <a:rPr lang="en-GB" sz="1800" b="0" i="0" u="none" strike="noStrike" cap="none">
                <a:solidFill>
                  <a:schemeClr val="lt1"/>
                </a:solidFill>
                <a:latin typeface="Calibri"/>
                <a:ea typeface="Calibri"/>
                <a:cs typeface="Calibri"/>
                <a:sym typeface="Calibri"/>
              </a:rPr>
              <a:t> </a:t>
            </a:r>
            <a:endParaRPr sz="1400" b="0" i="0" u="none" strike="noStrike" cap="none">
              <a:solidFill>
                <a:srgbClr val="000000"/>
              </a:solidFill>
              <a:latin typeface="Arial"/>
              <a:ea typeface="Arial"/>
              <a:cs typeface="Arial"/>
              <a:sym typeface="Arial"/>
            </a:endParaRPr>
          </a:p>
        </p:txBody>
      </p:sp>
      <p:sp>
        <p:nvSpPr>
          <p:cNvPr id="100" name="Google Shape;100;p6"/>
          <p:cNvSpPr txBox="1"/>
          <p:nvPr/>
        </p:nvSpPr>
        <p:spPr>
          <a:xfrm>
            <a:off x="128464" y="578965"/>
            <a:ext cx="4196648" cy="307777"/>
          </a:xfrm>
          <a:prstGeom prst="rect">
            <a:avLst/>
          </a:prstGeom>
          <a:solidFill>
            <a:srgbClr val="FABF8E"/>
          </a:solid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en-GB" sz="1400" b="0" i="0" u="none" strike="noStrike" cap="none">
                <a:solidFill>
                  <a:schemeClr val="dk1"/>
                </a:solidFill>
                <a:latin typeface="Calibri"/>
                <a:ea typeface="Calibri"/>
                <a:cs typeface="Calibri"/>
                <a:sym typeface="Calibri"/>
              </a:rPr>
              <a:t>Case Study- a major city in the UK, Bristol </a:t>
            </a:r>
            <a:endParaRPr sz="1400" b="0" i="0" u="none" strike="noStrike" cap="none">
              <a:solidFill>
                <a:srgbClr val="000000"/>
              </a:solidFill>
              <a:latin typeface="Arial"/>
              <a:ea typeface="Arial"/>
              <a:cs typeface="Arial"/>
              <a:sym typeface="Arial"/>
            </a:endParaRPr>
          </a:p>
        </p:txBody>
      </p:sp>
      <p:graphicFrame>
        <p:nvGraphicFramePr>
          <p:cNvPr id="101" name="Google Shape;101;p6"/>
          <p:cNvGraphicFramePr/>
          <p:nvPr/>
        </p:nvGraphicFramePr>
        <p:xfrm>
          <a:off x="128464" y="1004447"/>
          <a:ext cx="3000000" cy="3000000"/>
        </p:xfrm>
        <a:graphic>
          <a:graphicData uri="http://schemas.openxmlformats.org/drawingml/2006/table">
            <a:tbl>
              <a:tblPr firstRow="1" bandRow="1">
                <a:noFill/>
                <a:tableStyleId>{7CABF824-F6E3-4207-9B97-C864CE58FB8D}</a:tableStyleId>
              </a:tblPr>
              <a:tblGrid>
                <a:gridCol w="1026425">
                  <a:extLst>
                    <a:ext uri="{9D8B030D-6E8A-4147-A177-3AD203B41FA5}">
                      <a16:colId xmlns:a16="http://schemas.microsoft.com/office/drawing/2014/main" val="20000"/>
                    </a:ext>
                  </a:extLst>
                </a:gridCol>
                <a:gridCol w="3373025">
                  <a:extLst>
                    <a:ext uri="{9D8B030D-6E8A-4147-A177-3AD203B41FA5}">
                      <a16:colId xmlns:a16="http://schemas.microsoft.com/office/drawing/2014/main" val="20001"/>
                    </a:ext>
                  </a:extLst>
                </a:gridCol>
                <a:gridCol w="2887175">
                  <a:extLst>
                    <a:ext uri="{9D8B030D-6E8A-4147-A177-3AD203B41FA5}">
                      <a16:colId xmlns:a16="http://schemas.microsoft.com/office/drawing/2014/main" val="20002"/>
                    </a:ext>
                  </a:extLst>
                </a:gridCol>
                <a:gridCol w="2277550">
                  <a:extLst>
                    <a:ext uri="{9D8B030D-6E8A-4147-A177-3AD203B41FA5}">
                      <a16:colId xmlns:a16="http://schemas.microsoft.com/office/drawing/2014/main" val="20003"/>
                    </a:ext>
                  </a:extLst>
                </a:gridCol>
              </a:tblGrid>
              <a:tr h="488100">
                <a:tc>
                  <a:txBody>
                    <a:bodyPr/>
                    <a:lstStyle/>
                    <a:p>
                      <a:pPr marL="0" marR="0" lvl="0" indent="0" algn="ctr" rtl="0">
                        <a:lnSpc>
                          <a:spcPct val="100000"/>
                        </a:lnSpc>
                        <a:spcBef>
                          <a:spcPts val="0"/>
                        </a:spcBef>
                        <a:spcAft>
                          <a:spcPts val="0"/>
                        </a:spcAft>
                        <a:buClr>
                          <a:srgbClr val="000000"/>
                        </a:buClr>
                        <a:buSzPts val="1200"/>
                        <a:buFont typeface="Arial"/>
                        <a:buNone/>
                      </a:pPr>
                      <a:r>
                        <a:rPr lang="en-GB" sz="1200" b="0" u="none" strike="noStrike" cap="none">
                          <a:solidFill>
                            <a:schemeClr val="lt1"/>
                          </a:solidFill>
                          <a:latin typeface="Calibri"/>
                          <a:ea typeface="Calibri"/>
                          <a:cs typeface="Calibri"/>
                          <a:sym typeface="Calibri"/>
                        </a:rPr>
                        <a:t>O</a:t>
                      </a:r>
                      <a:endParaRPr sz="12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4509"/>
                      </a:srgbClr>
                    </a:solidFill>
                  </a:tcPr>
                </a:tc>
                <a:tc gridSpan="3">
                  <a:txBody>
                    <a:bodyPr/>
                    <a:lstStyle/>
                    <a:p>
                      <a:pPr marL="0" marR="0" lvl="0" indent="0" algn="l" rtl="0">
                        <a:lnSpc>
                          <a:spcPct val="100000"/>
                        </a:lnSpc>
                        <a:spcBef>
                          <a:spcPts val="0"/>
                        </a:spcBef>
                        <a:spcAft>
                          <a:spcPts val="0"/>
                        </a:spcAft>
                        <a:buClr>
                          <a:srgbClr val="000000"/>
                        </a:buClr>
                        <a:buSzPts val="1200"/>
                        <a:buFont typeface="Arial"/>
                        <a:buNone/>
                      </a:pPr>
                      <a:r>
                        <a:rPr lang="en-GB" sz="1200" b="0" u="none" strike="noStrike" cap="none">
                          <a:solidFill>
                            <a:schemeClr val="lt1"/>
                          </a:solidFill>
                          <a:latin typeface="Calibri"/>
                          <a:ea typeface="Calibri"/>
                          <a:cs typeface="Calibri"/>
                          <a:sym typeface="Calibri"/>
                        </a:rPr>
                        <a:t>Opportunities</a:t>
                      </a:r>
                      <a:endParaRPr sz="12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4509"/>
                      </a:srgbClr>
                    </a:solid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411475">
                <a:tc>
                  <a:txBody>
                    <a:bodyPr/>
                    <a:lstStyle/>
                    <a:p>
                      <a:pPr marL="0" marR="0" lvl="0" indent="0" algn="ctr" rtl="0">
                        <a:lnSpc>
                          <a:spcPct val="100000"/>
                        </a:lnSpc>
                        <a:spcBef>
                          <a:spcPts val="0"/>
                        </a:spcBef>
                        <a:spcAft>
                          <a:spcPts val="0"/>
                        </a:spcAft>
                        <a:buClr>
                          <a:srgbClr val="000000"/>
                        </a:buClr>
                        <a:buSzPts val="1200"/>
                        <a:buFont typeface="Arial"/>
                        <a:buNone/>
                      </a:pPr>
                      <a:r>
                        <a:rPr lang="en-GB" sz="1200" b="1" i="0" u="none" strike="noStrike" cap="none">
                          <a:solidFill>
                            <a:schemeClr val="dk1"/>
                          </a:solidFill>
                          <a:latin typeface="Calibri"/>
                          <a:ea typeface="Calibri"/>
                          <a:cs typeface="Calibri"/>
                          <a:sym typeface="Calibri"/>
                        </a:rPr>
                        <a:t> </a:t>
                      </a:r>
                      <a:endParaRPr sz="1200" u="none" strike="noStrike" cap="none">
                        <a:solidFill>
                          <a:schemeClr val="dk1"/>
                        </a:solidFill>
                      </a:endParaRPr>
                    </a:p>
                  </a:txBody>
                  <a:tcPr marL="95250" marR="95250" marT="47625" marB="476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1200"/>
                        <a:buFont typeface="Arial"/>
                        <a:buNone/>
                      </a:pPr>
                      <a:r>
                        <a:rPr lang="en-GB" sz="1200" b="1" i="0" u="none" strike="noStrike" cap="none">
                          <a:solidFill>
                            <a:schemeClr val="dk1"/>
                          </a:solidFill>
                          <a:latin typeface="Calibri"/>
                          <a:ea typeface="Calibri"/>
                          <a:cs typeface="Calibri"/>
                          <a:sym typeface="Calibri"/>
                        </a:rPr>
                        <a:t>What </a:t>
                      </a:r>
                      <a:r>
                        <a:rPr lang="en-GB" sz="1200" b="1" u="none" strike="noStrike" cap="none"/>
                        <a:t>are the</a:t>
                      </a:r>
                      <a:r>
                        <a:rPr lang="en-GB" sz="1200" b="1" i="0" u="none" strike="noStrike" cap="none">
                          <a:solidFill>
                            <a:schemeClr val="dk1"/>
                          </a:solidFill>
                          <a:latin typeface="Calibri"/>
                          <a:ea typeface="Calibri"/>
                          <a:cs typeface="Calibri"/>
                          <a:sym typeface="Calibri"/>
                        </a:rPr>
                        <a:t> opportunities?</a:t>
                      </a:r>
                      <a:endParaRPr sz="1200" u="none" strike="noStrike" cap="none">
                        <a:solidFill>
                          <a:schemeClr val="dk1"/>
                        </a:solidFill>
                      </a:endParaRPr>
                    </a:p>
                  </a:txBody>
                  <a:tcPr marL="95250" marR="95250" marT="47625" marB="476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1200"/>
                        <a:buFont typeface="Arial"/>
                        <a:buNone/>
                      </a:pPr>
                      <a:r>
                        <a:rPr lang="en-GB" sz="1200" b="1" i="0" u="none" strike="noStrike" cap="none">
                          <a:solidFill>
                            <a:schemeClr val="dk1"/>
                          </a:solidFill>
                          <a:latin typeface="Calibri"/>
                          <a:ea typeface="Calibri"/>
                          <a:cs typeface="Calibri"/>
                          <a:sym typeface="Calibri"/>
                        </a:rPr>
                        <a:t>What positive impacts will this have on Bristol?</a:t>
                      </a:r>
                      <a:endParaRPr sz="1200" u="none" strike="noStrike" cap="none">
                        <a:solidFill>
                          <a:schemeClr val="dk1"/>
                        </a:solidFill>
                      </a:endParaRPr>
                    </a:p>
                  </a:txBody>
                  <a:tcPr marL="95250" marR="95250" marT="47625" marB="476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1200"/>
                        <a:buFont typeface="Arial"/>
                        <a:buNone/>
                      </a:pPr>
                      <a:r>
                        <a:rPr lang="en-GB" sz="1200" b="1" i="0" u="none" strike="noStrike" cap="none">
                          <a:solidFill>
                            <a:schemeClr val="dk1"/>
                          </a:solidFill>
                          <a:latin typeface="Calibri"/>
                          <a:ea typeface="Calibri"/>
                          <a:cs typeface="Calibri"/>
                          <a:sym typeface="Calibri"/>
                        </a:rPr>
                        <a:t>Are there any negative impacts? </a:t>
                      </a:r>
                      <a:endParaRPr sz="1200" u="none" strike="noStrike" cap="none">
                        <a:solidFill>
                          <a:schemeClr val="dk1"/>
                        </a:solidFill>
                      </a:endParaRPr>
                    </a:p>
                  </a:txBody>
                  <a:tcPr marL="95250" marR="95250" marT="47625" marB="476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r h="878775">
                <a:tc>
                  <a:txBody>
                    <a:bodyPr/>
                    <a:lstStyle/>
                    <a:p>
                      <a:pPr marL="0" marR="0" lvl="0" indent="0" algn="ctr" rtl="0">
                        <a:lnSpc>
                          <a:spcPct val="100000"/>
                        </a:lnSpc>
                        <a:spcBef>
                          <a:spcPts val="0"/>
                        </a:spcBef>
                        <a:spcAft>
                          <a:spcPts val="0"/>
                        </a:spcAft>
                        <a:buClr>
                          <a:srgbClr val="000000"/>
                        </a:buClr>
                        <a:buSzPts val="1200"/>
                        <a:buFont typeface="Arial"/>
                        <a:buNone/>
                      </a:pPr>
                      <a:r>
                        <a:rPr lang="en-GB" sz="1200" u="none" strike="noStrike" cap="none">
                          <a:latin typeface="Calibri"/>
                          <a:ea typeface="Calibri"/>
                          <a:cs typeface="Calibri"/>
                          <a:sym typeface="Calibri"/>
                        </a:rPr>
                        <a:t>1 Cultural</a:t>
                      </a:r>
                      <a:endParaRPr sz="1200" u="none" strike="noStrike" cap="none"/>
                    </a:p>
                  </a:txBody>
                  <a:tcPr marL="66675" marR="66675" marT="38100" marB="3810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200" b="0" i="0" u="none" strike="noStrike" cap="none">
                          <a:solidFill>
                            <a:schemeClr val="dk1"/>
                          </a:solidFill>
                          <a:latin typeface="Calibri"/>
                          <a:ea typeface="Calibri"/>
                          <a:cs typeface="Calibri"/>
                          <a:sym typeface="Calibri"/>
                        </a:rPr>
                        <a:t>People are able to watch a variety of live performances in numerous venues and carnivals.   </a:t>
                      </a:r>
                      <a:br>
                        <a:rPr lang="en-GB" sz="1200" b="0" u="none" strike="noStrike" cap="none">
                          <a:solidFill>
                            <a:schemeClr val="dk1"/>
                          </a:solidFill>
                        </a:rPr>
                      </a:br>
                      <a:r>
                        <a:rPr lang="en-GB" sz="1200" b="0" i="0" u="none" strike="noStrike" cap="none">
                          <a:solidFill>
                            <a:schemeClr val="dk1"/>
                          </a:solidFill>
                          <a:latin typeface="Calibri"/>
                          <a:ea typeface="Calibri"/>
                          <a:cs typeface="Calibri"/>
                          <a:sym typeface="Calibri"/>
                        </a:rPr>
                        <a:t>e.g. Bristol Old Vic, St Pauls Carnival, O2 Academy </a:t>
                      </a:r>
                      <a:endParaRPr sz="1200" b="0" u="none" strike="noStrike" cap="none">
                        <a:solidFill>
                          <a:schemeClr val="dk1"/>
                        </a:solidFill>
                      </a:endParaRPr>
                    </a:p>
                  </a:txBody>
                  <a:tcPr marL="95250" marR="95250" marT="47625" marB="476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200"/>
                        <a:buFont typeface="Arial"/>
                        <a:buChar char="•"/>
                      </a:pPr>
                      <a:r>
                        <a:rPr lang="en-GB" sz="1200" b="0" i="0" u="none" strike="noStrike" cap="none">
                          <a:solidFill>
                            <a:schemeClr val="dk1"/>
                          </a:solidFill>
                          <a:latin typeface="Calibri"/>
                          <a:ea typeface="Calibri"/>
                          <a:cs typeface="Calibri"/>
                          <a:sym typeface="Calibri"/>
                        </a:rPr>
                        <a:t>Provides jobs for local people</a:t>
                      </a:r>
                      <a:endParaRPr sz="1200" b="0" i="0" u="none" strike="noStrike" cap="none">
                        <a:solidFill>
                          <a:schemeClr val="dk1"/>
                        </a:solidFill>
                        <a:latin typeface="Noto Sans Symbols"/>
                        <a:ea typeface="Noto Sans Symbols"/>
                        <a:cs typeface="Noto Sans Symbols"/>
                        <a:sym typeface="Noto Sans Symbols"/>
                      </a:endParaRPr>
                    </a:p>
                    <a:p>
                      <a:pPr marL="0" marR="0" lvl="0" indent="0" algn="l" rtl="0">
                        <a:lnSpc>
                          <a:spcPct val="100000"/>
                        </a:lnSpc>
                        <a:spcBef>
                          <a:spcPts val="0"/>
                        </a:spcBef>
                        <a:spcAft>
                          <a:spcPts val="0"/>
                        </a:spcAft>
                        <a:buClr>
                          <a:schemeClr val="dk1"/>
                        </a:buClr>
                        <a:buSzPts val="1200"/>
                        <a:buFont typeface="Arial"/>
                        <a:buChar char="•"/>
                      </a:pPr>
                      <a:r>
                        <a:rPr lang="en-GB" sz="1200" b="0" i="0" u="none" strike="noStrike" cap="none">
                          <a:solidFill>
                            <a:schemeClr val="dk1"/>
                          </a:solidFill>
                          <a:latin typeface="Calibri"/>
                          <a:ea typeface="Calibri"/>
                          <a:cs typeface="Calibri"/>
                          <a:sym typeface="Calibri"/>
                        </a:rPr>
                        <a:t>Attracts tourists to visit and spend money</a:t>
                      </a:r>
                      <a:endParaRPr sz="1200" b="0" i="0" u="none" strike="noStrike" cap="none">
                        <a:solidFill>
                          <a:schemeClr val="dk1"/>
                        </a:solidFill>
                        <a:latin typeface="Noto Sans Symbols"/>
                        <a:ea typeface="Noto Sans Symbols"/>
                        <a:cs typeface="Noto Sans Symbols"/>
                        <a:sym typeface="Noto Sans Symbols"/>
                      </a:endParaRPr>
                    </a:p>
                    <a:p>
                      <a:pPr marL="0" marR="0" lvl="0" indent="0" algn="l" rtl="0">
                        <a:lnSpc>
                          <a:spcPct val="100000"/>
                        </a:lnSpc>
                        <a:spcBef>
                          <a:spcPts val="0"/>
                        </a:spcBef>
                        <a:spcAft>
                          <a:spcPts val="0"/>
                        </a:spcAft>
                        <a:buClr>
                          <a:schemeClr val="dk1"/>
                        </a:buClr>
                        <a:buSzPts val="1200"/>
                        <a:buFont typeface="Arial"/>
                        <a:buChar char="•"/>
                      </a:pPr>
                      <a:r>
                        <a:rPr lang="en-GB" sz="1200" b="0" i="0" u="none" strike="noStrike" cap="none">
                          <a:solidFill>
                            <a:schemeClr val="dk1"/>
                          </a:solidFill>
                          <a:latin typeface="Calibri"/>
                          <a:ea typeface="Calibri"/>
                          <a:cs typeface="Calibri"/>
                          <a:sym typeface="Calibri"/>
                        </a:rPr>
                        <a:t>Promotes diversity and builds a strong community </a:t>
                      </a:r>
                      <a:endParaRPr sz="1200" b="0" i="0" u="none" strike="noStrike" cap="none">
                        <a:solidFill>
                          <a:schemeClr val="dk1"/>
                        </a:solidFill>
                        <a:latin typeface="Noto Sans Symbols"/>
                        <a:ea typeface="Noto Sans Symbols"/>
                        <a:cs typeface="Noto Sans Symbols"/>
                        <a:sym typeface="Noto Sans Symbols"/>
                      </a:endParaRPr>
                    </a:p>
                  </a:txBody>
                  <a:tcPr marL="95250" marR="95250" marT="47625" marB="476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200"/>
                        <a:buFont typeface="Arial"/>
                        <a:buChar char="•"/>
                      </a:pPr>
                      <a:r>
                        <a:rPr lang="en-GB" sz="1200" b="0" i="0" u="none" strike="noStrike" cap="none">
                          <a:solidFill>
                            <a:schemeClr val="dk1"/>
                          </a:solidFill>
                          <a:latin typeface="Calibri"/>
                          <a:ea typeface="Calibri"/>
                          <a:cs typeface="Calibri"/>
                          <a:sym typeface="Calibri"/>
                        </a:rPr>
                        <a:t>Overcrowding during large events which could increase crime</a:t>
                      </a:r>
                      <a:endParaRPr sz="12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200"/>
                        <a:buFont typeface="Arial"/>
                        <a:buChar char="•"/>
                      </a:pPr>
                      <a:r>
                        <a:rPr lang="en-GB" sz="1200" b="0" i="0" u="none" strike="noStrike" cap="none">
                          <a:solidFill>
                            <a:schemeClr val="dk1"/>
                          </a:solidFill>
                          <a:latin typeface="Calibri"/>
                          <a:ea typeface="Calibri"/>
                          <a:cs typeface="Calibri"/>
                          <a:sym typeface="Calibri"/>
                        </a:rPr>
                        <a:t>Congestion around the venues </a:t>
                      </a:r>
                      <a:endParaRPr sz="1200" b="0" i="0" u="none" strike="noStrike" cap="none">
                        <a:solidFill>
                          <a:schemeClr val="dk1"/>
                        </a:solidFill>
                        <a:latin typeface="Arial"/>
                        <a:ea typeface="Arial"/>
                        <a:cs typeface="Arial"/>
                        <a:sym typeface="Arial"/>
                      </a:endParaRPr>
                    </a:p>
                  </a:txBody>
                  <a:tcPr marL="95250" marR="95250" marT="47625" marB="476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2"/>
                  </a:ext>
                </a:extLst>
              </a:tr>
              <a:tr h="1271150">
                <a:tc>
                  <a:txBody>
                    <a:bodyPr/>
                    <a:lstStyle/>
                    <a:p>
                      <a:pPr marL="0" marR="0" lvl="0" indent="0" algn="ctr" rtl="0">
                        <a:lnSpc>
                          <a:spcPct val="100000"/>
                        </a:lnSpc>
                        <a:spcBef>
                          <a:spcPts val="0"/>
                        </a:spcBef>
                        <a:spcAft>
                          <a:spcPts val="0"/>
                        </a:spcAft>
                        <a:buClr>
                          <a:srgbClr val="000000"/>
                        </a:buClr>
                        <a:buSzPts val="1200"/>
                        <a:buFont typeface="Arial"/>
                        <a:buNone/>
                      </a:pPr>
                      <a:r>
                        <a:rPr lang="en-GB" sz="1200" u="none" strike="noStrike" cap="none">
                          <a:latin typeface="Calibri"/>
                          <a:ea typeface="Calibri"/>
                          <a:cs typeface="Calibri"/>
                          <a:sym typeface="Calibri"/>
                        </a:rPr>
                        <a:t>2 Leisure and recreation</a:t>
                      </a:r>
                      <a:endParaRPr sz="1200" u="none" strike="noStrike" cap="none"/>
                    </a:p>
                  </a:txBody>
                  <a:tcPr marL="66675" marR="66675" marT="38100" marB="3810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200" b="0" i="0" u="none" strike="noStrike" cap="none">
                          <a:solidFill>
                            <a:schemeClr val="dk1"/>
                          </a:solidFill>
                          <a:latin typeface="Calibri"/>
                          <a:ea typeface="Calibri"/>
                          <a:cs typeface="Calibri"/>
                          <a:sym typeface="Calibri"/>
                        </a:rPr>
                        <a:t>There are many activities unique to Bristol for people to do such as the Bristol to Bath cycle path.</a:t>
                      </a:r>
                      <a:endParaRPr sz="1200" b="0" u="none" strike="noStrike" cap="none">
                        <a:solidFill>
                          <a:schemeClr val="dk1"/>
                        </a:solidFill>
                      </a:endParaRPr>
                    </a:p>
                    <a:p>
                      <a:pPr marL="0" marR="0" lvl="0" indent="0" algn="l" rtl="0">
                        <a:lnSpc>
                          <a:spcPct val="100000"/>
                        </a:lnSpc>
                        <a:spcBef>
                          <a:spcPts val="0"/>
                        </a:spcBef>
                        <a:spcAft>
                          <a:spcPts val="0"/>
                        </a:spcAft>
                        <a:buClr>
                          <a:srgbClr val="000000"/>
                        </a:buClr>
                        <a:buSzPts val="1200"/>
                        <a:buFont typeface="Arial"/>
                        <a:buNone/>
                      </a:pPr>
                      <a:r>
                        <a:rPr lang="en-GB" sz="1200" b="0" i="0" u="none" strike="noStrike" cap="none">
                          <a:solidFill>
                            <a:schemeClr val="dk1"/>
                          </a:solidFill>
                          <a:latin typeface="Calibri"/>
                          <a:ea typeface="Calibri"/>
                          <a:cs typeface="Calibri"/>
                          <a:sym typeface="Calibri"/>
                        </a:rPr>
                        <a:t>Two professional football teams, City and Rovers and HQ Gloucestershire cricket ground. </a:t>
                      </a:r>
                      <a:br>
                        <a:rPr lang="en-GB" sz="1200" b="0" u="none" strike="noStrike" cap="none">
                          <a:solidFill>
                            <a:schemeClr val="dk1"/>
                          </a:solidFill>
                        </a:rPr>
                      </a:br>
                      <a:r>
                        <a:rPr lang="en-GB" sz="1200" b="0" i="0" u="none" strike="noStrike" cap="none">
                          <a:solidFill>
                            <a:schemeClr val="dk1"/>
                          </a:solidFill>
                          <a:latin typeface="Calibri"/>
                          <a:ea typeface="Calibri"/>
                          <a:cs typeface="Calibri"/>
                          <a:sym typeface="Calibri"/>
                        </a:rPr>
                        <a:t>Bristol </a:t>
                      </a:r>
                      <a:r>
                        <a:rPr lang="en-GB" sz="1200" u="none" strike="noStrike" cap="none"/>
                        <a:t>harbourside</a:t>
                      </a:r>
                      <a:r>
                        <a:rPr lang="en-GB" sz="1200" b="0" i="0" u="none" strike="noStrike" cap="none">
                          <a:solidFill>
                            <a:schemeClr val="dk1"/>
                          </a:solidFill>
                          <a:latin typeface="Calibri"/>
                          <a:ea typeface="Calibri"/>
                          <a:cs typeface="Calibri"/>
                          <a:sym typeface="Calibri"/>
                        </a:rPr>
                        <a:t> offers many different activities such as We The Curious and Aquarium. </a:t>
                      </a:r>
                      <a:endParaRPr sz="1200" b="0" u="none" strike="noStrike" cap="none">
                        <a:solidFill>
                          <a:schemeClr val="dk1"/>
                        </a:solidFill>
                      </a:endParaRPr>
                    </a:p>
                  </a:txBody>
                  <a:tcPr marL="95250" marR="95250" marT="47625" marB="476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200"/>
                        <a:buFont typeface="Arial"/>
                        <a:buChar char="•"/>
                      </a:pPr>
                      <a:r>
                        <a:rPr lang="en-GB" sz="1200" b="0" i="0" u="none" strike="noStrike" cap="none">
                          <a:solidFill>
                            <a:schemeClr val="dk1"/>
                          </a:solidFill>
                          <a:latin typeface="Calibri"/>
                          <a:ea typeface="Calibri"/>
                          <a:cs typeface="Calibri"/>
                          <a:sym typeface="Calibri"/>
                        </a:rPr>
                        <a:t>Improves health and quality of life</a:t>
                      </a:r>
                      <a:endParaRPr sz="1200" b="0" i="0" u="none" strike="noStrike" cap="none">
                        <a:solidFill>
                          <a:schemeClr val="dk1"/>
                        </a:solidFill>
                        <a:latin typeface="Noto Sans Symbols"/>
                        <a:ea typeface="Noto Sans Symbols"/>
                        <a:cs typeface="Noto Sans Symbols"/>
                        <a:sym typeface="Noto Sans Symbols"/>
                      </a:endParaRPr>
                    </a:p>
                    <a:p>
                      <a:pPr marL="0" marR="0" lvl="0" indent="0" algn="l" rtl="0">
                        <a:lnSpc>
                          <a:spcPct val="100000"/>
                        </a:lnSpc>
                        <a:spcBef>
                          <a:spcPts val="0"/>
                        </a:spcBef>
                        <a:spcAft>
                          <a:spcPts val="0"/>
                        </a:spcAft>
                        <a:buClr>
                          <a:schemeClr val="dk1"/>
                        </a:buClr>
                        <a:buSzPts val="1200"/>
                        <a:buFont typeface="Arial"/>
                        <a:buChar char="•"/>
                      </a:pPr>
                      <a:r>
                        <a:rPr lang="en-GB" sz="1200" b="0" i="0" u="none" strike="noStrike" cap="none">
                          <a:solidFill>
                            <a:schemeClr val="dk1"/>
                          </a:solidFill>
                          <a:latin typeface="Calibri"/>
                          <a:ea typeface="Calibri"/>
                          <a:cs typeface="Calibri"/>
                          <a:sym typeface="Calibri"/>
                        </a:rPr>
                        <a:t>Creates job opportunities</a:t>
                      </a:r>
                      <a:endParaRPr sz="1200" b="0" i="0" u="none" strike="noStrike" cap="none">
                        <a:solidFill>
                          <a:schemeClr val="dk1"/>
                        </a:solidFill>
                        <a:latin typeface="Noto Sans Symbols"/>
                        <a:ea typeface="Noto Sans Symbols"/>
                        <a:cs typeface="Noto Sans Symbols"/>
                        <a:sym typeface="Noto Sans Symbols"/>
                      </a:endParaRPr>
                    </a:p>
                    <a:p>
                      <a:pPr marL="0" marR="0" lvl="0" indent="0" algn="l" rtl="0">
                        <a:lnSpc>
                          <a:spcPct val="100000"/>
                        </a:lnSpc>
                        <a:spcBef>
                          <a:spcPts val="0"/>
                        </a:spcBef>
                        <a:spcAft>
                          <a:spcPts val="0"/>
                        </a:spcAft>
                        <a:buClr>
                          <a:srgbClr val="000000"/>
                        </a:buClr>
                        <a:buSzPts val="1200"/>
                        <a:buFont typeface="Arial"/>
                        <a:buNone/>
                      </a:pPr>
                      <a:br>
                        <a:rPr lang="en-GB" sz="1200" b="0" u="none" strike="noStrike" cap="none">
                          <a:solidFill>
                            <a:schemeClr val="dk1"/>
                          </a:solidFill>
                        </a:rPr>
                      </a:br>
                      <a:endParaRPr sz="1200" b="0" u="none" strike="noStrike" cap="none">
                        <a:solidFill>
                          <a:schemeClr val="dk1"/>
                        </a:solidFill>
                      </a:endParaRPr>
                    </a:p>
                  </a:txBody>
                  <a:tcPr marL="95250" marR="95250" marT="47625" marB="476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200"/>
                        <a:buFont typeface="Arial"/>
                        <a:buChar char="•"/>
                      </a:pPr>
                      <a:r>
                        <a:rPr lang="en-GB" sz="1200" b="0" i="0" u="none" strike="noStrike" cap="none">
                          <a:solidFill>
                            <a:schemeClr val="dk1"/>
                          </a:solidFill>
                          <a:latin typeface="Calibri"/>
                          <a:ea typeface="Calibri"/>
                          <a:cs typeface="Calibri"/>
                          <a:sym typeface="Calibri"/>
                        </a:rPr>
                        <a:t>Overcrowding during large events which could increase crime</a:t>
                      </a:r>
                      <a:endParaRPr sz="12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200"/>
                        <a:buFont typeface="Arial"/>
                        <a:buChar char="•"/>
                      </a:pPr>
                      <a:r>
                        <a:rPr lang="en-GB" sz="1200" b="0" i="0" u="none" strike="noStrike" cap="none">
                          <a:solidFill>
                            <a:schemeClr val="dk1"/>
                          </a:solidFill>
                          <a:latin typeface="Calibri"/>
                          <a:ea typeface="Calibri"/>
                          <a:cs typeface="Calibri"/>
                          <a:sym typeface="Calibri"/>
                        </a:rPr>
                        <a:t>Congestion around the venues </a:t>
                      </a:r>
                      <a:endParaRPr sz="1200" b="0" i="0" u="none" strike="noStrike" cap="none">
                        <a:solidFill>
                          <a:schemeClr val="dk1"/>
                        </a:solidFill>
                        <a:latin typeface="Arial"/>
                        <a:ea typeface="Arial"/>
                        <a:cs typeface="Arial"/>
                        <a:sym typeface="Arial"/>
                      </a:endParaRPr>
                    </a:p>
                  </a:txBody>
                  <a:tcPr marL="95250" marR="95250" marT="47625" marB="476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3"/>
                  </a:ext>
                </a:extLst>
              </a:tr>
              <a:tr h="1271150">
                <a:tc>
                  <a:txBody>
                    <a:bodyPr/>
                    <a:lstStyle/>
                    <a:p>
                      <a:pPr marL="0" marR="0" lvl="0" indent="0" algn="ctr" rtl="0">
                        <a:lnSpc>
                          <a:spcPct val="100000"/>
                        </a:lnSpc>
                        <a:spcBef>
                          <a:spcPts val="0"/>
                        </a:spcBef>
                        <a:spcAft>
                          <a:spcPts val="0"/>
                        </a:spcAft>
                        <a:buClr>
                          <a:srgbClr val="000000"/>
                        </a:buClr>
                        <a:buSzPts val="1200"/>
                        <a:buFont typeface="Arial"/>
                        <a:buNone/>
                      </a:pPr>
                      <a:r>
                        <a:rPr lang="en-GB" sz="1200" u="none" strike="noStrike" cap="none">
                          <a:latin typeface="Calibri"/>
                          <a:ea typeface="Calibri"/>
                          <a:cs typeface="Calibri"/>
                          <a:sym typeface="Calibri"/>
                        </a:rPr>
                        <a:t>3 Economic and employment </a:t>
                      </a:r>
                      <a:endParaRPr sz="1200" u="none" strike="noStrike" cap="none"/>
                    </a:p>
                  </a:txBody>
                  <a:tcPr marL="66675" marR="66675" marT="38100" marB="3810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just" rtl="0">
                        <a:lnSpc>
                          <a:spcPct val="100000"/>
                        </a:lnSpc>
                        <a:spcBef>
                          <a:spcPts val="0"/>
                        </a:spcBef>
                        <a:spcAft>
                          <a:spcPts val="0"/>
                        </a:spcAft>
                        <a:buClr>
                          <a:srgbClr val="000000"/>
                        </a:buClr>
                        <a:buSzPts val="1200"/>
                        <a:buFont typeface="Arial"/>
                        <a:buNone/>
                      </a:pPr>
                      <a:r>
                        <a:rPr lang="en-GB" sz="1200" b="0" i="0" u="none" strike="noStrike" cap="none">
                          <a:solidFill>
                            <a:schemeClr val="dk1"/>
                          </a:solidFill>
                          <a:latin typeface="Calibri"/>
                          <a:ea typeface="Calibri"/>
                          <a:cs typeface="Calibri"/>
                          <a:sym typeface="Calibri"/>
                        </a:rPr>
                        <a:t>Unemployment in Bristol is below UK average and employment growth higher than UK as a whole.</a:t>
                      </a:r>
                      <a:endParaRPr sz="1200" b="0" u="none" strike="noStrike" cap="none">
                        <a:solidFill>
                          <a:schemeClr val="dk1"/>
                        </a:solidFill>
                      </a:endParaRPr>
                    </a:p>
                    <a:p>
                      <a:pPr marL="0" marR="0" lvl="0" indent="0" algn="just" rtl="0">
                        <a:lnSpc>
                          <a:spcPct val="100000"/>
                        </a:lnSpc>
                        <a:spcBef>
                          <a:spcPts val="0"/>
                        </a:spcBef>
                        <a:spcAft>
                          <a:spcPts val="0"/>
                        </a:spcAft>
                        <a:buClr>
                          <a:srgbClr val="000000"/>
                        </a:buClr>
                        <a:buSzPts val="1200"/>
                        <a:buFont typeface="Arial"/>
                        <a:buNone/>
                      </a:pPr>
                      <a:r>
                        <a:rPr lang="en-GB" sz="1200" b="0" i="0" u="none" strike="noStrike" cap="none">
                          <a:solidFill>
                            <a:schemeClr val="dk1"/>
                          </a:solidFill>
                          <a:latin typeface="Calibri"/>
                          <a:ea typeface="Calibri"/>
                          <a:cs typeface="Calibri"/>
                          <a:sym typeface="Calibri"/>
                        </a:rPr>
                        <a:t>Increase in high tech companies, 50 micro electronic and silicon design businesses, largest outside California Silicon valley. It is also home to Aardman Animations, Hewlett-Packard and Toshiba</a:t>
                      </a:r>
                      <a:endParaRPr sz="1200" u="none" strike="noStrike" cap="none"/>
                    </a:p>
                    <a:p>
                      <a:pPr marL="0" marR="0" lvl="0" indent="0" algn="just" rtl="0">
                        <a:lnSpc>
                          <a:spcPct val="100000"/>
                        </a:lnSpc>
                        <a:spcBef>
                          <a:spcPts val="0"/>
                        </a:spcBef>
                        <a:spcAft>
                          <a:spcPts val="0"/>
                        </a:spcAft>
                        <a:buClr>
                          <a:srgbClr val="000000"/>
                        </a:buClr>
                        <a:buSzPts val="1200"/>
                        <a:buFont typeface="Arial"/>
                        <a:buNone/>
                      </a:pPr>
                      <a:r>
                        <a:rPr lang="en-GB" sz="1200" u="none" strike="noStrike" cap="none">
                          <a:solidFill>
                            <a:schemeClr val="dk1"/>
                          </a:solidFill>
                          <a:latin typeface="Calibri"/>
                          <a:ea typeface="Calibri"/>
                          <a:cs typeface="Calibri"/>
                          <a:sym typeface="Calibri"/>
                        </a:rPr>
                        <a:t>Cabot Circus 3900 full time jobs </a:t>
                      </a:r>
                      <a:endParaRPr sz="1200" b="0" u="none" strike="noStrike" cap="none">
                        <a:solidFill>
                          <a:schemeClr val="dk1"/>
                        </a:solidFill>
                      </a:endParaRPr>
                    </a:p>
                  </a:txBody>
                  <a:tcPr marL="95250" marR="95250" marT="47625" marB="476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200"/>
                        <a:buFont typeface="Arial"/>
                        <a:buChar char="•"/>
                      </a:pPr>
                      <a:r>
                        <a:rPr lang="en-GB" sz="1200" b="0" i="0" u="none" strike="noStrike" cap="none">
                          <a:solidFill>
                            <a:schemeClr val="dk1"/>
                          </a:solidFill>
                          <a:latin typeface="Calibri"/>
                          <a:ea typeface="Calibri"/>
                          <a:cs typeface="Calibri"/>
                          <a:sym typeface="Calibri"/>
                        </a:rPr>
                        <a:t>This has created managerial, professional  roles, &gt; which earn more money</a:t>
                      </a:r>
                      <a:endParaRPr sz="1200" b="0" i="0" u="none" strike="noStrike" cap="none">
                        <a:solidFill>
                          <a:schemeClr val="dk1"/>
                        </a:solidFill>
                        <a:latin typeface="Noto Sans Symbols"/>
                        <a:ea typeface="Noto Sans Symbols"/>
                        <a:cs typeface="Noto Sans Symbols"/>
                        <a:sym typeface="Noto Sans Symbols"/>
                      </a:endParaRPr>
                    </a:p>
                    <a:p>
                      <a:pPr marL="0" marR="0" lvl="0" indent="0" algn="l" rtl="0">
                        <a:lnSpc>
                          <a:spcPct val="100000"/>
                        </a:lnSpc>
                        <a:spcBef>
                          <a:spcPts val="0"/>
                        </a:spcBef>
                        <a:spcAft>
                          <a:spcPts val="0"/>
                        </a:spcAft>
                        <a:buClr>
                          <a:schemeClr val="dk1"/>
                        </a:buClr>
                        <a:buSzPts val="1200"/>
                        <a:buFont typeface="Arial"/>
                        <a:buChar char="•"/>
                      </a:pPr>
                      <a:r>
                        <a:rPr lang="en-GB" sz="1200" b="0" i="0" u="none" strike="noStrike" cap="none">
                          <a:solidFill>
                            <a:schemeClr val="dk1"/>
                          </a:solidFill>
                          <a:latin typeface="Calibri"/>
                          <a:ea typeface="Calibri"/>
                          <a:cs typeface="Calibri"/>
                          <a:sym typeface="Calibri"/>
                        </a:rPr>
                        <a:t> Also, Bristol has two major shopping centres, Cribbs Causeway and Cabot Circus. With hundreds of shops, restaurants and cinemas, it provides hundreds of jobs for people living in and around Bristol</a:t>
                      </a:r>
                      <a:endParaRPr sz="1200" b="0" i="0" u="none" strike="noStrike" cap="none">
                        <a:solidFill>
                          <a:schemeClr val="dk1"/>
                        </a:solidFill>
                        <a:latin typeface="Noto Sans Symbols"/>
                        <a:ea typeface="Noto Sans Symbols"/>
                        <a:cs typeface="Noto Sans Symbols"/>
                        <a:sym typeface="Noto Sans Symbols"/>
                      </a:endParaRPr>
                    </a:p>
                  </a:txBody>
                  <a:tcPr marL="95250" marR="95250" marT="47625" marB="476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200"/>
                        <a:buFont typeface="Arial"/>
                        <a:buChar char="•"/>
                      </a:pPr>
                      <a:r>
                        <a:rPr lang="en-GB" sz="1200" b="0" i="0" u="none" strike="noStrike" cap="none">
                          <a:solidFill>
                            <a:schemeClr val="dk1"/>
                          </a:solidFill>
                          <a:latin typeface="Calibri"/>
                          <a:ea typeface="Calibri"/>
                          <a:cs typeface="Calibri"/>
                          <a:sym typeface="Calibri"/>
                        </a:rPr>
                        <a:t>Some jobs given to those who live outside of Bristol </a:t>
                      </a:r>
                      <a:endParaRPr sz="12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200"/>
                        <a:buFont typeface="Arial"/>
                        <a:buChar char="•"/>
                      </a:pPr>
                      <a:r>
                        <a:rPr lang="en-GB" sz="1200" b="0" i="0" u="none" strike="noStrike" cap="none">
                          <a:solidFill>
                            <a:schemeClr val="dk1"/>
                          </a:solidFill>
                          <a:latin typeface="Calibri"/>
                          <a:ea typeface="Calibri"/>
                          <a:cs typeface="Calibri"/>
                          <a:sym typeface="Calibri"/>
                        </a:rPr>
                        <a:t>High competition between shopping venues has resulted in the closure of some shops in certain venues. </a:t>
                      </a:r>
                      <a:endParaRPr sz="1200" b="0" i="0" u="none" strike="noStrike" cap="none">
                        <a:solidFill>
                          <a:schemeClr val="dk1"/>
                        </a:solidFill>
                        <a:latin typeface="Arial"/>
                        <a:ea typeface="Arial"/>
                        <a:cs typeface="Arial"/>
                        <a:sym typeface="Arial"/>
                      </a:endParaRPr>
                    </a:p>
                  </a:txBody>
                  <a:tcPr marL="95250" marR="95250" marT="47625" marB="476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4"/>
                  </a:ext>
                </a:extLst>
              </a:tr>
            </a:tbl>
          </a:graphicData>
        </a:graphic>
      </p:graphicFrame>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Shape 106"/>
        <p:cNvGrpSpPr/>
        <p:nvPr/>
      </p:nvGrpSpPr>
      <p:grpSpPr>
        <a:xfrm>
          <a:off x="0" y="0"/>
          <a:ext cx="0" cy="0"/>
          <a:chOff x="0" y="0"/>
          <a:chExt cx="0" cy="0"/>
        </a:xfrm>
      </p:grpSpPr>
      <p:sp>
        <p:nvSpPr>
          <p:cNvPr id="107" name="Google Shape;107;p7"/>
          <p:cNvSpPr txBox="1"/>
          <p:nvPr/>
        </p:nvSpPr>
        <p:spPr>
          <a:xfrm>
            <a:off x="128464" y="91951"/>
            <a:ext cx="9649072" cy="369332"/>
          </a:xfrm>
          <a:prstGeom prst="rect">
            <a:avLst/>
          </a:prstGeom>
          <a:solidFill>
            <a:srgbClr val="C00000"/>
          </a:solidFill>
          <a:ln w="9525"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en-GB" sz="1800" b="1" i="0" u="none" strike="noStrike" cap="none">
                <a:solidFill>
                  <a:schemeClr val="lt1"/>
                </a:solidFill>
                <a:latin typeface="Calibri"/>
                <a:ea typeface="Calibri"/>
                <a:cs typeface="Calibri"/>
                <a:sym typeface="Calibri"/>
              </a:rPr>
              <a:t>Paper 2: Section A: Urban issues and challenges</a:t>
            </a:r>
            <a:r>
              <a:rPr lang="en-GB" sz="1800" b="0" i="0" u="none" strike="noStrike" cap="none">
                <a:solidFill>
                  <a:schemeClr val="lt1"/>
                </a:solidFill>
                <a:latin typeface="Calibri"/>
                <a:ea typeface="Calibri"/>
                <a:cs typeface="Calibri"/>
                <a:sym typeface="Calibri"/>
              </a:rPr>
              <a:t> </a:t>
            </a:r>
            <a:endParaRPr sz="1400" b="0" i="0" u="none" strike="noStrike" cap="none">
              <a:solidFill>
                <a:srgbClr val="000000"/>
              </a:solidFill>
              <a:latin typeface="Arial"/>
              <a:ea typeface="Arial"/>
              <a:cs typeface="Arial"/>
              <a:sym typeface="Arial"/>
            </a:endParaRPr>
          </a:p>
        </p:txBody>
      </p:sp>
      <p:sp>
        <p:nvSpPr>
          <p:cNvPr id="108" name="Google Shape;108;p7"/>
          <p:cNvSpPr txBox="1"/>
          <p:nvPr/>
        </p:nvSpPr>
        <p:spPr>
          <a:xfrm>
            <a:off x="128464" y="578965"/>
            <a:ext cx="4196648" cy="307777"/>
          </a:xfrm>
          <a:prstGeom prst="rect">
            <a:avLst/>
          </a:prstGeom>
          <a:solidFill>
            <a:srgbClr val="FABF8E"/>
          </a:solid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en-GB" sz="1400" b="0" i="0" u="none" strike="noStrike" cap="none">
                <a:solidFill>
                  <a:schemeClr val="dk1"/>
                </a:solidFill>
                <a:latin typeface="Calibri"/>
                <a:ea typeface="Calibri"/>
                <a:cs typeface="Calibri"/>
                <a:sym typeface="Calibri"/>
              </a:rPr>
              <a:t>Case Study- a major city in the UK, Bristol </a:t>
            </a:r>
            <a:endParaRPr sz="1400" b="0" i="0" u="none" strike="noStrike" cap="none">
              <a:solidFill>
                <a:srgbClr val="000000"/>
              </a:solidFill>
              <a:latin typeface="Arial"/>
              <a:ea typeface="Arial"/>
              <a:cs typeface="Arial"/>
              <a:sym typeface="Arial"/>
            </a:endParaRPr>
          </a:p>
        </p:txBody>
      </p:sp>
      <p:graphicFrame>
        <p:nvGraphicFramePr>
          <p:cNvPr id="109" name="Google Shape;109;p7"/>
          <p:cNvGraphicFramePr/>
          <p:nvPr/>
        </p:nvGraphicFramePr>
        <p:xfrm>
          <a:off x="128464" y="1004451"/>
          <a:ext cx="3000000" cy="3000000"/>
        </p:xfrm>
        <a:graphic>
          <a:graphicData uri="http://schemas.openxmlformats.org/drawingml/2006/table">
            <a:tbl>
              <a:tblPr firstRow="1" bandRow="1">
                <a:noFill/>
                <a:tableStyleId>{7CABF824-F6E3-4207-9B97-C864CE58FB8D}</a:tableStyleId>
              </a:tblPr>
              <a:tblGrid>
                <a:gridCol w="991450">
                  <a:extLst>
                    <a:ext uri="{9D8B030D-6E8A-4147-A177-3AD203B41FA5}">
                      <a16:colId xmlns:a16="http://schemas.microsoft.com/office/drawing/2014/main" val="20000"/>
                    </a:ext>
                  </a:extLst>
                </a:gridCol>
                <a:gridCol w="4532325">
                  <a:extLst>
                    <a:ext uri="{9D8B030D-6E8A-4147-A177-3AD203B41FA5}">
                      <a16:colId xmlns:a16="http://schemas.microsoft.com/office/drawing/2014/main" val="20001"/>
                    </a:ext>
                  </a:extLst>
                </a:gridCol>
                <a:gridCol w="4019225">
                  <a:extLst>
                    <a:ext uri="{9D8B030D-6E8A-4147-A177-3AD203B41FA5}">
                      <a16:colId xmlns:a16="http://schemas.microsoft.com/office/drawing/2014/main" val="20002"/>
                    </a:ext>
                  </a:extLst>
                </a:gridCol>
              </a:tblGrid>
              <a:tr h="419025">
                <a:tc>
                  <a:txBody>
                    <a:bodyPr/>
                    <a:lstStyle/>
                    <a:p>
                      <a:pPr marL="0" marR="0" lvl="0" indent="0" algn="ctr" rtl="0">
                        <a:lnSpc>
                          <a:spcPct val="100000"/>
                        </a:lnSpc>
                        <a:spcBef>
                          <a:spcPts val="0"/>
                        </a:spcBef>
                        <a:spcAft>
                          <a:spcPts val="0"/>
                        </a:spcAft>
                        <a:buClr>
                          <a:srgbClr val="000000"/>
                        </a:buClr>
                        <a:buSzPts val="1100"/>
                        <a:buFont typeface="Arial"/>
                        <a:buNone/>
                      </a:pPr>
                      <a:r>
                        <a:rPr lang="en-GB" sz="1100" b="0" u="none" strike="noStrike" cap="none">
                          <a:solidFill>
                            <a:schemeClr val="lt1"/>
                          </a:solidFill>
                          <a:latin typeface="Calibri"/>
                          <a:ea typeface="Calibri"/>
                          <a:cs typeface="Calibri"/>
                          <a:sym typeface="Calibri"/>
                        </a:rPr>
                        <a:t>P</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4509"/>
                      </a:srgbClr>
                    </a:solidFill>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u="none" strike="noStrike" cap="none">
                          <a:solidFill>
                            <a:schemeClr val="lt1"/>
                          </a:solidFill>
                          <a:latin typeface="Calibri"/>
                          <a:ea typeface="Calibri"/>
                          <a:cs typeface="Calibri"/>
                          <a:sym typeface="Calibri"/>
                        </a:rPr>
                        <a:t>Challenges </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4509"/>
                      </a:srgbClr>
                    </a:solidFill>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u="none" strike="noStrike" cap="none"/>
                        <a:t>Solutions to the challenges </a:t>
                      </a:r>
                      <a:endParaRPr sz="1100" b="0" u="none" strike="noStrike" cap="none">
                        <a:solidFill>
                          <a:schemeClr val="lt1"/>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4509"/>
                      </a:srgbClr>
                    </a:solidFill>
                  </a:tcPr>
                </a:tc>
                <a:extLst>
                  <a:ext uri="{0D108BD9-81ED-4DB2-BD59-A6C34878D82A}">
                    <a16:rowId xmlns:a16="http://schemas.microsoft.com/office/drawing/2014/main" val="10000"/>
                  </a:ext>
                </a:extLst>
              </a:tr>
              <a:tr h="2383850">
                <a:tc>
                  <a:txBody>
                    <a:bodyPr/>
                    <a:lstStyle/>
                    <a:p>
                      <a:pPr marL="0" marR="0" lvl="0" indent="0" algn="ctr" rtl="0">
                        <a:lnSpc>
                          <a:spcPct val="100000"/>
                        </a:lnSpc>
                        <a:spcBef>
                          <a:spcPts val="0"/>
                        </a:spcBef>
                        <a:spcAft>
                          <a:spcPts val="0"/>
                        </a:spcAft>
                        <a:buClr>
                          <a:srgbClr val="000000"/>
                        </a:buClr>
                        <a:buSzPts val="1100"/>
                        <a:buFont typeface="Arial"/>
                        <a:buNone/>
                      </a:pPr>
                      <a:r>
                        <a:rPr lang="en-GB" sz="1100" b="1" i="0" u="none" strike="noStrike" cap="none">
                          <a:solidFill>
                            <a:srgbClr val="000000"/>
                          </a:solidFill>
                          <a:latin typeface="Calibri"/>
                          <a:ea typeface="Calibri"/>
                          <a:cs typeface="Calibri"/>
                          <a:sym typeface="Calibri"/>
                        </a:rPr>
                        <a:t>1.Social and Economic</a:t>
                      </a:r>
                      <a:endParaRPr sz="1100" u="none" strike="noStrike" cap="none"/>
                    </a:p>
                  </a:txBody>
                  <a:tcPr marL="66675" marR="66675" marT="38100" marB="3810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1" i="0" u="none" strike="noStrike" cap="none">
                          <a:solidFill>
                            <a:srgbClr val="000000"/>
                          </a:solidFill>
                          <a:latin typeface="Calibri"/>
                          <a:ea typeface="Calibri"/>
                          <a:cs typeface="Calibri"/>
                          <a:sym typeface="Calibri"/>
                        </a:rPr>
                        <a:t>Urban deprivation - </a:t>
                      </a:r>
                      <a:r>
                        <a:rPr lang="en-GB" sz="1100" b="0" i="0" u="none" strike="noStrike" cap="none">
                          <a:solidFill>
                            <a:srgbClr val="000000"/>
                          </a:solidFill>
                          <a:latin typeface="Calibri"/>
                          <a:ea typeface="Calibri"/>
                          <a:cs typeface="Calibri"/>
                          <a:sym typeface="Calibri"/>
                        </a:rPr>
                        <a:t>occurs in Bristol where the poorest people live as they have low wages they have low standard of living</a:t>
                      </a:r>
                      <a:r>
                        <a:rPr lang="en-GB" sz="1100" u="none" strike="noStrike" cap="none">
                          <a:solidFill>
                            <a:srgbClr val="000000"/>
                          </a:solidFill>
                        </a:rPr>
                        <a:t>. This is </a:t>
                      </a:r>
                      <a:r>
                        <a:rPr lang="en-GB" sz="1100" b="0" i="0" u="none" strike="noStrike" cap="none">
                          <a:solidFill>
                            <a:srgbClr val="000000"/>
                          </a:solidFill>
                          <a:latin typeface="Calibri"/>
                          <a:ea typeface="Calibri"/>
                          <a:cs typeface="Calibri"/>
                          <a:sym typeface="Calibri"/>
                        </a:rPr>
                        <a:t> because the prices of many things are more expensive in a city like Bristol especially rents</a:t>
                      </a:r>
                      <a:r>
                        <a:rPr lang="en-GB" sz="1100" u="none" strike="noStrike" cap="none">
                          <a:solidFill>
                            <a:srgbClr val="000000"/>
                          </a:solidFill>
                        </a:rPr>
                        <a:t>. T</a:t>
                      </a:r>
                      <a:r>
                        <a:rPr lang="en-GB" sz="1100" b="0" i="0" u="none" strike="noStrike" cap="none">
                          <a:solidFill>
                            <a:srgbClr val="000000"/>
                          </a:solidFill>
                          <a:latin typeface="Calibri"/>
                          <a:ea typeface="Calibri"/>
                          <a:cs typeface="Calibri"/>
                          <a:sym typeface="Calibri"/>
                        </a:rPr>
                        <a:t>his means the poorest cannot access the opportunities or fit for purpose housing </a:t>
                      </a:r>
                      <a:r>
                        <a:rPr lang="en-GB" sz="1100" u="none" strike="noStrike" cap="none">
                          <a:solidFill>
                            <a:srgbClr val="000000"/>
                          </a:solidFill>
                        </a:rPr>
                        <a:t>which </a:t>
                      </a:r>
                      <a:r>
                        <a:rPr lang="en-GB" sz="1100" b="0" i="0" u="none" strike="noStrike" cap="none">
                          <a:solidFill>
                            <a:srgbClr val="000000"/>
                          </a:solidFill>
                          <a:latin typeface="Calibri"/>
                          <a:ea typeface="Calibri"/>
                          <a:cs typeface="Calibri"/>
                          <a:sym typeface="Calibri"/>
                        </a:rPr>
                        <a:t>reduces QoL </a:t>
                      </a:r>
                      <a:endParaRPr sz="1100" u="none" strike="noStrike" cap="none"/>
                    </a:p>
                    <a:p>
                      <a:pPr marL="0" marR="0" lvl="0" indent="0" algn="l" rtl="0">
                        <a:lnSpc>
                          <a:spcPct val="100000"/>
                        </a:lnSpc>
                        <a:spcBef>
                          <a:spcPts val="0"/>
                        </a:spcBef>
                        <a:spcAft>
                          <a:spcPts val="0"/>
                        </a:spcAft>
                        <a:buClr>
                          <a:srgbClr val="000000"/>
                        </a:buClr>
                        <a:buSzPts val="1100"/>
                        <a:buFont typeface="Arial"/>
                        <a:buNone/>
                      </a:pPr>
                      <a:br>
                        <a:rPr lang="en-GB" sz="1100" u="none" strike="noStrike" cap="none"/>
                      </a:br>
                      <a:r>
                        <a:rPr lang="en-GB" sz="1100" b="1" i="0" u="none" strike="noStrike" cap="none">
                          <a:solidFill>
                            <a:srgbClr val="000000"/>
                          </a:solidFill>
                          <a:latin typeface="Calibri"/>
                          <a:ea typeface="Calibri"/>
                          <a:cs typeface="Calibri"/>
                          <a:sym typeface="Calibri"/>
                        </a:rPr>
                        <a:t>Housing</a:t>
                      </a:r>
                      <a:r>
                        <a:rPr lang="en-GB" sz="1100" b="1" u="none" strike="noStrike" cap="none">
                          <a:solidFill>
                            <a:srgbClr val="000000"/>
                          </a:solidFill>
                        </a:rPr>
                        <a:t>- </a:t>
                      </a:r>
                      <a:r>
                        <a:rPr lang="en-GB" sz="1100" b="1" i="0" u="none" strike="noStrike" cap="none">
                          <a:solidFill>
                            <a:srgbClr val="000000"/>
                          </a:solidFill>
                          <a:latin typeface="Calibri"/>
                          <a:ea typeface="Calibri"/>
                          <a:cs typeface="Calibri"/>
                          <a:sym typeface="Calibri"/>
                        </a:rPr>
                        <a:t> </a:t>
                      </a:r>
                      <a:r>
                        <a:rPr lang="en-GB" sz="1100" b="0" i="0" u="none" strike="noStrike" cap="none">
                          <a:solidFill>
                            <a:srgbClr val="000000"/>
                          </a:solidFill>
                          <a:latin typeface="Calibri"/>
                          <a:ea typeface="Calibri"/>
                          <a:cs typeface="Calibri"/>
                          <a:sym typeface="Calibri"/>
                        </a:rPr>
                        <a:t>House prices and rents are higher in Bristol than surrounding area</a:t>
                      </a:r>
                      <a:r>
                        <a:rPr lang="en-GB" sz="1100" u="none" strike="noStrike" cap="none">
                          <a:solidFill>
                            <a:srgbClr val="000000"/>
                          </a:solidFill>
                        </a:rPr>
                        <a:t>s.</a:t>
                      </a:r>
                      <a:r>
                        <a:rPr lang="en-GB" sz="1100" b="0" i="0" u="none" strike="noStrike" cap="none">
                          <a:solidFill>
                            <a:srgbClr val="000000"/>
                          </a:solidFill>
                          <a:latin typeface="Calibri"/>
                          <a:ea typeface="Calibri"/>
                          <a:cs typeface="Calibri"/>
                          <a:sym typeface="Calibri"/>
                        </a:rPr>
                        <a:t>  More people in Bristol rent than own their house</a:t>
                      </a:r>
                      <a:r>
                        <a:rPr lang="en-GB" sz="1100" u="none" strike="noStrike" cap="none">
                          <a:solidFill>
                            <a:srgbClr val="000000"/>
                          </a:solidFill>
                        </a:rPr>
                        <a:t>. R</a:t>
                      </a:r>
                      <a:r>
                        <a:rPr lang="en-GB" sz="1100" b="0" i="0" u="none" strike="noStrike" cap="none">
                          <a:solidFill>
                            <a:srgbClr val="000000"/>
                          </a:solidFill>
                          <a:latin typeface="Calibri"/>
                          <a:ea typeface="Calibri"/>
                          <a:cs typeface="Calibri"/>
                          <a:sym typeface="Calibri"/>
                        </a:rPr>
                        <a:t>ent prices are high </a:t>
                      </a:r>
                      <a:r>
                        <a:rPr lang="en-GB" sz="1100" u="none" strike="noStrike" cap="none">
                          <a:solidFill>
                            <a:srgbClr val="000000"/>
                          </a:solidFill>
                        </a:rPr>
                        <a:t>so the </a:t>
                      </a:r>
                      <a:r>
                        <a:rPr lang="en-GB" sz="1100" b="0" i="0" u="none" strike="noStrike" cap="none">
                          <a:solidFill>
                            <a:srgbClr val="000000"/>
                          </a:solidFill>
                          <a:latin typeface="Calibri"/>
                          <a:ea typeface="Calibri"/>
                          <a:cs typeface="Calibri"/>
                          <a:sym typeface="Calibri"/>
                        </a:rPr>
                        <a:t> poorest people tend to live in council housing </a:t>
                      </a:r>
                      <a:r>
                        <a:rPr lang="en-GB" sz="1100" u="none" strike="noStrike" cap="none">
                          <a:solidFill>
                            <a:srgbClr val="000000"/>
                          </a:solidFill>
                        </a:rPr>
                        <a:t>which are</a:t>
                      </a:r>
                      <a:r>
                        <a:rPr lang="en-GB" sz="1100" b="0" i="0" u="none" strike="noStrike" cap="none">
                          <a:solidFill>
                            <a:srgbClr val="000000"/>
                          </a:solidFill>
                          <a:latin typeface="Calibri"/>
                          <a:ea typeface="Calibri"/>
                          <a:cs typeface="Calibri"/>
                          <a:sym typeface="Calibri"/>
                        </a:rPr>
                        <a:t> sometimes not fit for purpose.</a:t>
                      </a:r>
                      <a:endParaRPr sz="1100" b="0" i="0" u="none" strike="noStrike" cap="none">
                        <a:solidFill>
                          <a:srgbClr val="00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Arial"/>
                        <a:buNone/>
                      </a:pPr>
                      <a:endParaRPr sz="1100" u="none" strike="noStrike" cap="none">
                        <a:solidFill>
                          <a:srgbClr val="000000"/>
                        </a:solidFill>
                      </a:endParaRPr>
                    </a:p>
                    <a:p>
                      <a:pPr marL="0" marR="0" lvl="0" indent="0" algn="l" rtl="0">
                        <a:lnSpc>
                          <a:spcPct val="100000"/>
                        </a:lnSpc>
                        <a:spcBef>
                          <a:spcPts val="0"/>
                        </a:spcBef>
                        <a:spcAft>
                          <a:spcPts val="0"/>
                        </a:spcAft>
                        <a:buClr>
                          <a:srgbClr val="000000"/>
                        </a:buClr>
                        <a:buSzPts val="1100"/>
                        <a:buFont typeface="Arial"/>
                        <a:buNone/>
                      </a:pPr>
                      <a:r>
                        <a:rPr lang="en-GB" sz="1100" b="1" u="none" strike="noStrike" cap="none"/>
                        <a:t>Education</a:t>
                      </a:r>
                      <a:r>
                        <a:rPr lang="en-GB" sz="1100" u="none" strike="noStrike" cap="none"/>
                        <a:t> - People in poorer areas achieve lower GCSE results than those in richer areas. This is because they can’t afford extra tuition and many people around them have disengaged with education. This leads to limited opportunities and poorer incomes. This continues the cycle of poverty.</a:t>
                      </a:r>
                      <a:endParaRPr sz="1100" u="none" strike="noStrike" cap="none"/>
                    </a:p>
                    <a:p>
                      <a:pPr marL="0" marR="0" lvl="0" indent="0" algn="l" rtl="0">
                        <a:lnSpc>
                          <a:spcPct val="100000"/>
                        </a:lnSpc>
                        <a:spcBef>
                          <a:spcPts val="0"/>
                        </a:spcBef>
                        <a:spcAft>
                          <a:spcPts val="0"/>
                        </a:spcAft>
                        <a:buClr>
                          <a:srgbClr val="000000"/>
                        </a:buClr>
                        <a:buSzPts val="1100"/>
                        <a:buFont typeface="Arial"/>
                        <a:buNone/>
                      </a:pPr>
                      <a:br>
                        <a:rPr lang="en-GB" sz="1100" u="none" strike="noStrike" cap="none"/>
                      </a:br>
                      <a:r>
                        <a:rPr lang="en-GB" sz="1100" b="1" i="0" u="none" strike="noStrike" cap="none">
                          <a:solidFill>
                            <a:srgbClr val="000000"/>
                          </a:solidFill>
                          <a:latin typeface="Calibri"/>
                          <a:ea typeface="Calibri"/>
                          <a:cs typeface="Calibri"/>
                          <a:sym typeface="Calibri"/>
                        </a:rPr>
                        <a:t>Health</a:t>
                      </a:r>
                      <a:r>
                        <a:rPr lang="en-GB" sz="1100" b="1" u="none" strike="noStrike" cap="none">
                          <a:solidFill>
                            <a:srgbClr val="000000"/>
                          </a:solidFill>
                        </a:rPr>
                        <a:t> - </a:t>
                      </a:r>
                      <a:r>
                        <a:rPr lang="en-GB" sz="1100" b="0" i="0" u="none" strike="noStrike" cap="none">
                          <a:solidFill>
                            <a:srgbClr val="000000"/>
                          </a:solidFill>
                          <a:latin typeface="Calibri"/>
                          <a:ea typeface="Calibri"/>
                          <a:cs typeface="Calibri"/>
                          <a:sym typeface="Calibri"/>
                        </a:rPr>
                        <a:t>The people in wealthy areas tend to live longer than those in the poorer areas of Bristol</a:t>
                      </a:r>
                      <a:r>
                        <a:rPr lang="en-GB" sz="1100" u="none" strike="noStrike" cap="none">
                          <a:solidFill>
                            <a:srgbClr val="000000"/>
                          </a:solidFill>
                        </a:rPr>
                        <a:t>. I</a:t>
                      </a:r>
                      <a:r>
                        <a:rPr lang="en-GB" sz="1100" b="0" i="0" u="none" strike="noStrike" cap="none">
                          <a:solidFill>
                            <a:srgbClr val="000000"/>
                          </a:solidFill>
                          <a:latin typeface="Calibri"/>
                          <a:ea typeface="Calibri"/>
                          <a:cs typeface="Calibri"/>
                          <a:sym typeface="Calibri"/>
                        </a:rPr>
                        <a:t>n poore</a:t>
                      </a:r>
                      <a:r>
                        <a:rPr lang="en-GB" sz="1100" u="none" strike="noStrike" cap="none">
                          <a:solidFill>
                            <a:srgbClr val="000000"/>
                          </a:solidFill>
                        </a:rPr>
                        <a:t>r</a:t>
                      </a:r>
                      <a:r>
                        <a:rPr lang="en-GB" sz="1100" b="0" i="0" u="none" strike="noStrike" cap="none">
                          <a:solidFill>
                            <a:srgbClr val="000000"/>
                          </a:solidFill>
                          <a:latin typeface="Calibri"/>
                          <a:ea typeface="Calibri"/>
                          <a:cs typeface="Calibri"/>
                          <a:sym typeface="Calibri"/>
                        </a:rPr>
                        <a:t> areas rich people have moved out </a:t>
                      </a:r>
                      <a:r>
                        <a:rPr lang="en-GB" sz="1100" u="none" strike="noStrike" cap="none">
                          <a:solidFill>
                            <a:srgbClr val="000000"/>
                          </a:solidFill>
                        </a:rPr>
                        <a:t>which</a:t>
                      </a:r>
                      <a:r>
                        <a:rPr lang="en-GB" sz="1100" b="0" i="0" u="none" strike="noStrike" cap="none">
                          <a:solidFill>
                            <a:srgbClr val="000000"/>
                          </a:solidFill>
                          <a:latin typeface="Calibri"/>
                          <a:ea typeface="Calibri"/>
                          <a:cs typeface="Calibri"/>
                          <a:sym typeface="Calibri"/>
                        </a:rPr>
                        <a:t> leaves behind the poorest</a:t>
                      </a:r>
                      <a:r>
                        <a:rPr lang="en-GB" sz="1100" u="none" strike="noStrike" cap="none">
                          <a:solidFill>
                            <a:srgbClr val="000000"/>
                          </a:solidFill>
                        </a:rPr>
                        <a:t>. T</a:t>
                      </a:r>
                      <a:r>
                        <a:rPr lang="en-GB" sz="1100" b="0" i="0" u="none" strike="noStrike" cap="none">
                          <a:solidFill>
                            <a:srgbClr val="000000"/>
                          </a:solidFill>
                          <a:latin typeface="Calibri"/>
                          <a:ea typeface="Calibri"/>
                          <a:cs typeface="Calibri"/>
                          <a:sym typeface="Calibri"/>
                        </a:rPr>
                        <a:t>hey tend </a:t>
                      </a:r>
                      <a:r>
                        <a:rPr lang="en-GB" sz="1100" u="none" strike="noStrike" cap="none">
                          <a:solidFill>
                            <a:srgbClr val="000000"/>
                          </a:solidFill>
                        </a:rPr>
                        <a:t>to have poorer</a:t>
                      </a:r>
                      <a:r>
                        <a:rPr lang="en-GB" sz="1100" b="0" i="0" u="none" strike="noStrike" cap="none">
                          <a:solidFill>
                            <a:srgbClr val="000000"/>
                          </a:solidFill>
                          <a:latin typeface="Calibri"/>
                          <a:ea typeface="Calibri"/>
                          <a:cs typeface="Calibri"/>
                          <a:sym typeface="Calibri"/>
                        </a:rPr>
                        <a:t> diets and unhealthy lifestyles (overeating, alcohol, smoking and drug use)  this leads to poor health and lower life expectancies</a:t>
                      </a:r>
                      <a:r>
                        <a:rPr lang="en-GB" sz="1100" u="none" strike="noStrike" cap="none">
                          <a:solidFill>
                            <a:srgbClr val="000000"/>
                          </a:solidFill>
                        </a:rPr>
                        <a:t> 73yrs compared to 83yrs  </a:t>
                      </a:r>
                      <a:endParaRPr sz="1100" u="none" strike="noStrike" cap="none"/>
                    </a:p>
                  </a:txBody>
                  <a:tcPr marL="66675" marR="66675" marT="38100" marB="3810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1" u="none" strike="noStrike" cap="none">
                          <a:solidFill>
                            <a:srgbClr val="000000"/>
                          </a:solidFill>
                        </a:rPr>
                        <a:t>Urban deprivation - </a:t>
                      </a:r>
                      <a:r>
                        <a:rPr lang="en-GB" sz="1100" u="none" strike="noStrike" cap="none">
                          <a:solidFill>
                            <a:srgbClr val="000000"/>
                          </a:solidFill>
                        </a:rPr>
                        <a:t>Bristol is continually trying to increase the number of jobs available for all. This has been achieved through regenerating areas that had become deprived. </a:t>
                      </a:r>
                      <a:endParaRPr sz="1100" u="none" strike="noStrike" cap="none">
                        <a:solidFill>
                          <a:srgbClr val="000000"/>
                        </a:solidFill>
                      </a:endParaRPr>
                    </a:p>
                    <a:p>
                      <a:pPr marL="0" marR="0" lvl="0" indent="0" algn="l" rtl="0">
                        <a:lnSpc>
                          <a:spcPct val="100000"/>
                        </a:lnSpc>
                        <a:spcBef>
                          <a:spcPts val="0"/>
                        </a:spcBef>
                        <a:spcAft>
                          <a:spcPts val="0"/>
                        </a:spcAft>
                        <a:buClr>
                          <a:srgbClr val="000000"/>
                        </a:buClr>
                        <a:buSzPts val="1100"/>
                        <a:buFont typeface="Arial"/>
                        <a:buNone/>
                      </a:pPr>
                      <a:endParaRPr sz="1100" b="1" u="none" strike="noStrike" cap="none">
                        <a:solidFill>
                          <a:srgbClr val="000000"/>
                        </a:solidFill>
                      </a:endParaRPr>
                    </a:p>
                    <a:p>
                      <a:pPr marL="0" marR="0" lvl="0" indent="0" algn="l" rtl="0">
                        <a:lnSpc>
                          <a:spcPct val="100000"/>
                        </a:lnSpc>
                        <a:spcBef>
                          <a:spcPts val="0"/>
                        </a:spcBef>
                        <a:spcAft>
                          <a:spcPts val="0"/>
                        </a:spcAft>
                        <a:buClr>
                          <a:srgbClr val="000000"/>
                        </a:buClr>
                        <a:buSzPts val="1100"/>
                        <a:buFont typeface="Arial"/>
                        <a:buNone/>
                      </a:pPr>
                      <a:r>
                        <a:rPr lang="en-GB" sz="1100" b="1" u="none" strike="noStrike" cap="none">
                          <a:solidFill>
                            <a:srgbClr val="000000"/>
                          </a:solidFill>
                        </a:rPr>
                        <a:t>Housing - </a:t>
                      </a:r>
                      <a:r>
                        <a:rPr lang="en-GB" sz="1100" u="none" strike="noStrike" cap="none">
                          <a:solidFill>
                            <a:srgbClr val="000000"/>
                          </a:solidFill>
                        </a:rPr>
                        <a:t>Bradley stoke has been built to reduce pressure on housing. It has many different house sizes, local parks, schools and shopping centre. However this was built on a greenfield site and can increase congestion into Bristol. It also can causes the poorest to be left in areas of deprivation as they can’t afford to move to Bradley Stoke. </a:t>
                      </a:r>
                      <a:endParaRPr sz="1100" u="none" strike="noStrike" cap="none">
                        <a:solidFill>
                          <a:srgbClr val="000000"/>
                        </a:solidFill>
                      </a:endParaRPr>
                    </a:p>
                    <a:p>
                      <a:pPr marL="0" marR="0" lvl="0" indent="0" algn="l" rtl="0">
                        <a:lnSpc>
                          <a:spcPct val="100000"/>
                        </a:lnSpc>
                        <a:spcBef>
                          <a:spcPts val="0"/>
                        </a:spcBef>
                        <a:spcAft>
                          <a:spcPts val="0"/>
                        </a:spcAft>
                        <a:buClr>
                          <a:srgbClr val="000000"/>
                        </a:buClr>
                        <a:buSzPts val="1100"/>
                        <a:buFont typeface="Arial"/>
                        <a:buNone/>
                      </a:pPr>
                      <a:endParaRPr sz="1100" u="none" strike="noStrike" cap="none">
                        <a:solidFill>
                          <a:srgbClr val="000000"/>
                        </a:solidFill>
                      </a:endParaRPr>
                    </a:p>
                    <a:p>
                      <a:pPr marL="0" marR="0" lvl="0" indent="0" algn="l" rtl="0">
                        <a:lnSpc>
                          <a:spcPct val="100000"/>
                        </a:lnSpc>
                        <a:spcBef>
                          <a:spcPts val="0"/>
                        </a:spcBef>
                        <a:spcAft>
                          <a:spcPts val="0"/>
                        </a:spcAft>
                        <a:buClr>
                          <a:srgbClr val="000000"/>
                        </a:buClr>
                        <a:buSzPts val="1100"/>
                        <a:buFont typeface="Arial"/>
                        <a:buNone/>
                      </a:pPr>
                      <a:r>
                        <a:rPr lang="en-GB" sz="1100" b="1" u="none" strike="noStrike" cap="none">
                          <a:solidFill>
                            <a:srgbClr val="000000"/>
                          </a:solidFill>
                        </a:rPr>
                        <a:t>Education</a:t>
                      </a:r>
                      <a:r>
                        <a:rPr lang="en-GB" sz="1100" u="none" strike="noStrike" cap="none">
                          <a:solidFill>
                            <a:srgbClr val="000000"/>
                          </a:solidFill>
                        </a:rPr>
                        <a:t> - The Bristol Education Partnership brings together 13 schools, a collage and the two universities to help increase opportunities for those that are disadvantaged and improve their outcomes. </a:t>
                      </a:r>
                      <a:endParaRPr sz="1100" u="none" strike="noStrike" cap="none">
                        <a:solidFill>
                          <a:srgbClr val="000000"/>
                        </a:solidFill>
                      </a:endParaRPr>
                    </a:p>
                    <a:p>
                      <a:pPr marL="0" marR="0" lvl="0" indent="0" algn="l" rtl="0">
                        <a:lnSpc>
                          <a:spcPct val="100000"/>
                        </a:lnSpc>
                        <a:spcBef>
                          <a:spcPts val="0"/>
                        </a:spcBef>
                        <a:spcAft>
                          <a:spcPts val="0"/>
                        </a:spcAft>
                        <a:buClr>
                          <a:srgbClr val="000000"/>
                        </a:buClr>
                        <a:buSzPts val="1100"/>
                        <a:buFont typeface="Arial"/>
                        <a:buNone/>
                      </a:pPr>
                      <a:endParaRPr sz="1100" b="1" u="none" strike="noStrike" cap="none">
                        <a:solidFill>
                          <a:srgbClr val="000000"/>
                        </a:solidFill>
                      </a:endParaRPr>
                    </a:p>
                    <a:p>
                      <a:pPr marL="0" marR="0" lvl="0" indent="0" algn="l" rtl="0">
                        <a:lnSpc>
                          <a:spcPct val="100000"/>
                        </a:lnSpc>
                        <a:spcBef>
                          <a:spcPts val="0"/>
                        </a:spcBef>
                        <a:spcAft>
                          <a:spcPts val="0"/>
                        </a:spcAft>
                        <a:buClr>
                          <a:srgbClr val="000000"/>
                        </a:buClr>
                        <a:buSzPts val="1100"/>
                        <a:buFont typeface="Arial"/>
                        <a:buNone/>
                      </a:pPr>
                      <a:r>
                        <a:rPr lang="en-GB" sz="1100" b="1" u="none" strike="noStrike" cap="none">
                          <a:solidFill>
                            <a:srgbClr val="000000"/>
                          </a:solidFill>
                        </a:rPr>
                        <a:t>Health - </a:t>
                      </a:r>
                      <a:r>
                        <a:rPr lang="en-GB" sz="1100" u="none" strike="noStrike" cap="none">
                          <a:solidFill>
                            <a:srgbClr val="000000"/>
                          </a:solidFill>
                        </a:rPr>
                        <a:t>Incredible edible bristol has created a route that people can follow around the city to get exercise while also finding out about and collect food grown in  the city. </a:t>
                      </a:r>
                      <a:endParaRPr sz="1100" u="none" strike="noStrike" cap="none">
                        <a:solidFill>
                          <a:srgbClr val="000000"/>
                        </a:solidFill>
                      </a:endParaRPr>
                    </a:p>
                    <a:p>
                      <a:pPr marL="0" marR="0" lvl="0" indent="0" algn="l" rtl="0">
                        <a:lnSpc>
                          <a:spcPct val="100000"/>
                        </a:lnSpc>
                        <a:spcBef>
                          <a:spcPts val="0"/>
                        </a:spcBef>
                        <a:spcAft>
                          <a:spcPts val="0"/>
                        </a:spcAft>
                        <a:buClr>
                          <a:srgbClr val="000000"/>
                        </a:buClr>
                        <a:buSzPts val="1100"/>
                        <a:buFont typeface="Arial"/>
                        <a:buNone/>
                      </a:pPr>
                      <a:r>
                        <a:rPr lang="en-GB" sz="1100" u="none" strike="noStrike" cap="none">
                          <a:solidFill>
                            <a:srgbClr val="000000"/>
                          </a:solidFill>
                        </a:rPr>
                        <a:t>There are also many bike hire locations that people can use to cycle instead of driving. </a:t>
                      </a:r>
                      <a:endParaRPr sz="1100" u="none" strike="noStrike" cap="none">
                        <a:solidFill>
                          <a:srgbClr val="000000"/>
                        </a:solidFill>
                      </a:endParaRPr>
                    </a:p>
                  </a:txBody>
                  <a:tcPr marL="66675" marR="66675" marT="38100" marB="3810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r h="1222400">
                <a:tc>
                  <a:txBody>
                    <a:bodyPr/>
                    <a:lstStyle/>
                    <a:p>
                      <a:pPr marL="0" marR="0" lvl="0" indent="0" algn="ctr" rtl="0">
                        <a:lnSpc>
                          <a:spcPct val="100000"/>
                        </a:lnSpc>
                        <a:spcBef>
                          <a:spcPts val="0"/>
                        </a:spcBef>
                        <a:spcAft>
                          <a:spcPts val="0"/>
                        </a:spcAft>
                        <a:buClr>
                          <a:srgbClr val="000000"/>
                        </a:buClr>
                        <a:buSzPts val="1100"/>
                        <a:buFont typeface="Arial"/>
                        <a:buNone/>
                      </a:pPr>
                      <a:r>
                        <a:rPr lang="en-GB" sz="1100" b="1" i="0" u="none" strike="noStrike" cap="none">
                          <a:solidFill>
                            <a:srgbClr val="000000"/>
                          </a:solidFill>
                          <a:latin typeface="Calibri"/>
                          <a:ea typeface="Calibri"/>
                          <a:cs typeface="Calibri"/>
                          <a:sym typeface="Calibri"/>
                        </a:rPr>
                        <a:t>2. Environmental </a:t>
                      </a:r>
                      <a:endParaRPr sz="1100" u="none" strike="noStrike" cap="none"/>
                    </a:p>
                    <a:p>
                      <a:pPr marL="0" marR="0" lvl="0" indent="0" algn="ctr" rtl="0">
                        <a:lnSpc>
                          <a:spcPct val="100000"/>
                        </a:lnSpc>
                        <a:spcBef>
                          <a:spcPts val="0"/>
                        </a:spcBef>
                        <a:spcAft>
                          <a:spcPts val="0"/>
                        </a:spcAft>
                        <a:buClr>
                          <a:srgbClr val="000000"/>
                        </a:buClr>
                        <a:buSzPts val="1100"/>
                        <a:buFont typeface="Arial"/>
                        <a:buNone/>
                      </a:pPr>
                      <a:br>
                        <a:rPr lang="en-GB" sz="1100" u="none" strike="noStrike" cap="none"/>
                      </a:br>
                      <a:endParaRPr sz="1100" u="none" strike="noStrike" cap="none"/>
                    </a:p>
                  </a:txBody>
                  <a:tcPr marL="66675" marR="66675" marT="38100" marB="3810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1" i="0" u="none" strike="noStrike" cap="none">
                          <a:solidFill>
                            <a:srgbClr val="000000"/>
                          </a:solidFill>
                          <a:latin typeface="Calibri"/>
                          <a:ea typeface="Calibri"/>
                          <a:cs typeface="Calibri"/>
                          <a:sym typeface="Calibri"/>
                        </a:rPr>
                        <a:t>Waste disposal</a:t>
                      </a:r>
                      <a:r>
                        <a:rPr lang="en-GB" sz="1100" b="1" u="none" strike="noStrike" cap="none">
                          <a:solidFill>
                            <a:srgbClr val="000000"/>
                          </a:solidFill>
                        </a:rPr>
                        <a:t> - </a:t>
                      </a:r>
                      <a:r>
                        <a:rPr lang="en-GB" sz="1100" b="0" i="0" u="none" strike="noStrike" cap="none">
                          <a:solidFill>
                            <a:srgbClr val="000000"/>
                          </a:solidFill>
                          <a:latin typeface="Calibri"/>
                          <a:ea typeface="Calibri"/>
                          <a:cs typeface="Calibri"/>
                          <a:sym typeface="Calibri"/>
                        </a:rPr>
                        <a:t>Growing population = more waste for landfill. The city produces over half a million tonne of waste a year and is one of the worst cities in the country in terms of how much food waste it produces</a:t>
                      </a:r>
                      <a:r>
                        <a:rPr lang="en-GB" sz="1100" u="none" strike="noStrike" cap="none">
                          <a:solidFill>
                            <a:srgbClr val="000000"/>
                          </a:solidFill>
                        </a:rPr>
                        <a:t>. M</a:t>
                      </a:r>
                      <a:r>
                        <a:rPr lang="en-GB" sz="1100" b="0" i="0" u="none" strike="noStrike" cap="none">
                          <a:solidFill>
                            <a:srgbClr val="000000"/>
                          </a:solidFill>
                          <a:latin typeface="Calibri"/>
                          <a:ea typeface="Calibri"/>
                          <a:cs typeface="Calibri"/>
                          <a:sym typeface="Calibri"/>
                        </a:rPr>
                        <a:t>ore landfill </a:t>
                      </a:r>
                      <a:r>
                        <a:rPr lang="en-GB" sz="1100" u="none" strike="noStrike" cap="none">
                          <a:solidFill>
                            <a:srgbClr val="000000"/>
                          </a:solidFill>
                        </a:rPr>
                        <a:t>means a</a:t>
                      </a:r>
                      <a:r>
                        <a:rPr lang="en-GB" sz="1100" b="0" i="0" u="none" strike="noStrike" cap="none">
                          <a:solidFill>
                            <a:srgbClr val="000000"/>
                          </a:solidFill>
                          <a:latin typeface="Calibri"/>
                          <a:ea typeface="Calibri"/>
                          <a:cs typeface="Calibri"/>
                          <a:sym typeface="Calibri"/>
                        </a:rPr>
                        <a:t> loss of greenspace and increase in contribution to Global Climate change. </a:t>
                      </a:r>
                      <a:endParaRPr sz="1100" u="none" strike="noStrike" cap="none"/>
                    </a:p>
                    <a:p>
                      <a:pPr marL="0" marR="0" lvl="0" indent="0" algn="l" rtl="0">
                        <a:lnSpc>
                          <a:spcPct val="100000"/>
                        </a:lnSpc>
                        <a:spcBef>
                          <a:spcPts val="0"/>
                        </a:spcBef>
                        <a:spcAft>
                          <a:spcPts val="0"/>
                        </a:spcAft>
                        <a:buClr>
                          <a:srgbClr val="000000"/>
                        </a:buClr>
                        <a:buSzPts val="1100"/>
                        <a:buFont typeface="Arial"/>
                        <a:buNone/>
                      </a:pPr>
                      <a:br>
                        <a:rPr lang="en-GB" sz="1100" u="none" strike="noStrike" cap="none"/>
                      </a:br>
                      <a:r>
                        <a:rPr lang="en-GB" sz="1100" b="1" i="0" u="none" strike="noStrike" cap="none">
                          <a:solidFill>
                            <a:srgbClr val="000000"/>
                          </a:solidFill>
                          <a:latin typeface="Calibri"/>
                          <a:ea typeface="Calibri"/>
                          <a:cs typeface="Calibri"/>
                          <a:sym typeface="Calibri"/>
                        </a:rPr>
                        <a:t>Congestion: </a:t>
                      </a:r>
                      <a:r>
                        <a:rPr lang="en-GB" sz="1100" b="0" i="0" u="none" strike="noStrike" cap="none">
                          <a:solidFill>
                            <a:srgbClr val="000000"/>
                          </a:solidFill>
                          <a:latin typeface="Calibri"/>
                          <a:ea typeface="Calibri"/>
                          <a:cs typeface="Calibri"/>
                          <a:sym typeface="Calibri"/>
                        </a:rPr>
                        <a:t>e.g. M32=  People are late for work = loss of earnings. </a:t>
                      </a:r>
                      <a:endParaRPr sz="1100" u="none" strike="noStrike" cap="none"/>
                    </a:p>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rgbClr val="FF0000"/>
                          </a:solidFill>
                          <a:latin typeface="Calibri"/>
                          <a:ea typeface="Calibri"/>
                          <a:cs typeface="Calibri"/>
                          <a:sym typeface="Calibri"/>
                        </a:rPr>
                        <a:t> </a:t>
                      </a:r>
                      <a:r>
                        <a:rPr lang="en-GB" sz="1100" b="0" i="0" u="none" strike="noStrike" cap="none">
                          <a:solidFill>
                            <a:srgbClr val="000000"/>
                          </a:solidFill>
                          <a:latin typeface="Calibri"/>
                          <a:ea typeface="Calibri"/>
                          <a:cs typeface="Calibri"/>
                          <a:sym typeface="Calibri"/>
                        </a:rPr>
                        <a:t>Longer journey times = more CO2 released = air pollution</a:t>
                      </a:r>
                      <a:r>
                        <a:rPr lang="en-GB" sz="1100" u="none" strike="noStrike" cap="none">
                          <a:solidFill>
                            <a:srgbClr val="000000"/>
                          </a:solidFill>
                        </a:rPr>
                        <a:t> = poorer health. </a:t>
                      </a:r>
                      <a:endParaRPr sz="1100" u="none" strike="noStrike" cap="none"/>
                    </a:p>
                  </a:txBody>
                  <a:tcPr marL="66675" marR="66675" marT="38100" marB="3810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1" u="none" strike="noStrike" cap="none">
                          <a:solidFill>
                            <a:srgbClr val="000000"/>
                          </a:solidFill>
                        </a:rPr>
                        <a:t>Waste disposal - </a:t>
                      </a:r>
                      <a:r>
                        <a:rPr lang="en-GB" sz="1100" u="none" strike="noStrike" cap="none">
                          <a:solidFill>
                            <a:srgbClr val="000000"/>
                          </a:solidFill>
                        </a:rPr>
                        <a:t>Bristol has committed to reducing waste and increasing recycling. The size of black bins for general waste have been reduced while the number of recycling boxes/bins have been increased. </a:t>
                      </a:r>
                      <a:endParaRPr sz="1100" b="1" u="none" strike="noStrike" cap="none">
                        <a:solidFill>
                          <a:srgbClr val="000000"/>
                        </a:solidFill>
                      </a:endParaRPr>
                    </a:p>
                    <a:p>
                      <a:pPr marL="0" marR="0" lvl="0" indent="0" algn="l" rtl="0">
                        <a:lnSpc>
                          <a:spcPct val="100000"/>
                        </a:lnSpc>
                        <a:spcBef>
                          <a:spcPts val="0"/>
                        </a:spcBef>
                        <a:spcAft>
                          <a:spcPts val="0"/>
                        </a:spcAft>
                        <a:buClr>
                          <a:srgbClr val="000000"/>
                        </a:buClr>
                        <a:buSzPts val="1100"/>
                        <a:buFont typeface="Arial"/>
                        <a:buNone/>
                      </a:pPr>
                      <a:endParaRPr sz="1100" b="1" u="none" strike="noStrike" cap="none">
                        <a:solidFill>
                          <a:srgbClr val="000000"/>
                        </a:solidFill>
                      </a:endParaRPr>
                    </a:p>
                    <a:p>
                      <a:pPr marL="0" marR="0" lvl="0" indent="0" algn="l" rtl="0">
                        <a:lnSpc>
                          <a:spcPct val="100000"/>
                        </a:lnSpc>
                        <a:spcBef>
                          <a:spcPts val="0"/>
                        </a:spcBef>
                        <a:spcAft>
                          <a:spcPts val="0"/>
                        </a:spcAft>
                        <a:buClr>
                          <a:srgbClr val="000000"/>
                        </a:buClr>
                        <a:buSzPts val="1100"/>
                        <a:buFont typeface="Arial"/>
                        <a:buNone/>
                      </a:pPr>
                      <a:r>
                        <a:rPr lang="en-GB" sz="1100" b="1" u="none" strike="noStrike" cap="none">
                          <a:solidFill>
                            <a:srgbClr val="000000"/>
                          </a:solidFill>
                        </a:rPr>
                        <a:t>Congestion - </a:t>
                      </a:r>
                      <a:r>
                        <a:rPr lang="en-GB" sz="1100" u="none" strike="noStrike" cap="none">
                          <a:solidFill>
                            <a:srgbClr val="000000"/>
                          </a:solidFill>
                        </a:rPr>
                        <a:t>The metro system is a integrated transport system that increases the number of bus lanes and to reduce commuter times and those taking cars thus reducing pollution as not only are there fewer vehicles but the buses run on biofuel. </a:t>
                      </a:r>
                      <a:endParaRPr sz="1100" u="none" strike="noStrike" cap="none">
                        <a:solidFill>
                          <a:srgbClr val="000000"/>
                        </a:solidFill>
                      </a:endParaRPr>
                    </a:p>
                  </a:txBody>
                  <a:tcPr marL="66675" marR="66675" marT="38100" marB="3810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2"/>
                  </a:ext>
                </a:extLst>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Shape 114"/>
        <p:cNvGrpSpPr/>
        <p:nvPr/>
      </p:nvGrpSpPr>
      <p:grpSpPr>
        <a:xfrm>
          <a:off x="0" y="0"/>
          <a:ext cx="0" cy="0"/>
          <a:chOff x="0" y="0"/>
          <a:chExt cx="0" cy="0"/>
        </a:xfrm>
      </p:grpSpPr>
      <p:sp>
        <p:nvSpPr>
          <p:cNvPr id="115" name="Google Shape;115;g27a2fc30ff6_0_1"/>
          <p:cNvSpPr txBox="1"/>
          <p:nvPr/>
        </p:nvSpPr>
        <p:spPr>
          <a:xfrm>
            <a:off x="128464" y="91951"/>
            <a:ext cx="9649200" cy="369300"/>
          </a:xfrm>
          <a:prstGeom prst="rect">
            <a:avLst/>
          </a:prstGeom>
          <a:solidFill>
            <a:srgbClr val="C00000"/>
          </a:solidFill>
          <a:ln w="9525"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en-GB" sz="1800" b="1" i="0" u="none" strike="noStrike" cap="none">
                <a:solidFill>
                  <a:schemeClr val="lt1"/>
                </a:solidFill>
                <a:latin typeface="Calibri"/>
                <a:ea typeface="Calibri"/>
                <a:cs typeface="Calibri"/>
                <a:sym typeface="Calibri"/>
              </a:rPr>
              <a:t>Paper 2: Section A: Urban issues and challenges</a:t>
            </a:r>
            <a:r>
              <a:rPr lang="en-GB" sz="1800" b="0" i="0" u="none" strike="noStrike" cap="none">
                <a:solidFill>
                  <a:schemeClr val="lt1"/>
                </a:solidFill>
                <a:latin typeface="Calibri"/>
                <a:ea typeface="Calibri"/>
                <a:cs typeface="Calibri"/>
                <a:sym typeface="Calibri"/>
              </a:rPr>
              <a:t> </a:t>
            </a:r>
            <a:endParaRPr sz="1400" b="0" i="0" u="none" strike="noStrike" cap="none">
              <a:solidFill>
                <a:srgbClr val="000000"/>
              </a:solidFill>
              <a:latin typeface="Arial"/>
              <a:ea typeface="Arial"/>
              <a:cs typeface="Arial"/>
              <a:sym typeface="Arial"/>
            </a:endParaRPr>
          </a:p>
        </p:txBody>
      </p:sp>
      <p:sp>
        <p:nvSpPr>
          <p:cNvPr id="116" name="Google Shape;116;g27a2fc30ff6_0_1"/>
          <p:cNvSpPr txBox="1"/>
          <p:nvPr/>
        </p:nvSpPr>
        <p:spPr>
          <a:xfrm>
            <a:off x="128464" y="578965"/>
            <a:ext cx="4196700" cy="307800"/>
          </a:xfrm>
          <a:prstGeom prst="rect">
            <a:avLst/>
          </a:prstGeom>
          <a:solidFill>
            <a:srgbClr val="FABF8E"/>
          </a:solid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en-GB" sz="1400" b="0" i="0" u="none" strike="noStrike" cap="none">
                <a:solidFill>
                  <a:schemeClr val="dk1"/>
                </a:solidFill>
                <a:latin typeface="Calibri"/>
                <a:ea typeface="Calibri"/>
                <a:cs typeface="Calibri"/>
                <a:sym typeface="Calibri"/>
              </a:rPr>
              <a:t>Case Study- a major city in the UK, Bristol </a:t>
            </a:r>
            <a:endParaRPr sz="1400" b="0" i="0" u="none" strike="noStrike" cap="none">
              <a:solidFill>
                <a:srgbClr val="000000"/>
              </a:solidFill>
              <a:latin typeface="Arial"/>
              <a:ea typeface="Arial"/>
              <a:cs typeface="Arial"/>
              <a:sym typeface="Arial"/>
            </a:endParaRPr>
          </a:p>
        </p:txBody>
      </p:sp>
      <p:graphicFrame>
        <p:nvGraphicFramePr>
          <p:cNvPr id="117" name="Google Shape;117;g27a2fc30ff6_0_1"/>
          <p:cNvGraphicFramePr/>
          <p:nvPr/>
        </p:nvGraphicFramePr>
        <p:xfrm>
          <a:off x="128464" y="1004451"/>
          <a:ext cx="3000000" cy="3000000"/>
        </p:xfrm>
        <a:graphic>
          <a:graphicData uri="http://schemas.openxmlformats.org/drawingml/2006/table">
            <a:tbl>
              <a:tblPr firstRow="1" bandRow="1">
                <a:noFill/>
                <a:tableStyleId>{7CABF824-F6E3-4207-9B97-C864CE58FB8D}</a:tableStyleId>
              </a:tblPr>
              <a:tblGrid>
                <a:gridCol w="1705750">
                  <a:extLst>
                    <a:ext uri="{9D8B030D-6E8A-4147-A177-3AD203B41FA5}">
                      <a16:colId xmlns:a16="http://schemas.microsoft.com/office/drawing/2014/main" val="20000"/>
                    </a:ext>
                  </a:extLst>
                </a:gridCol>
                <a:gridCol w="7797700">
                  <a:extLst>
                    <a:ext uri="{9D8B030D-6E8A-4147-A177-3AD203B41FA5}">
                      <a16:colId xmlns:a16="http://schemas.microsoft.com/office/drawing/2014/main" val="20001"/>
                    </a:ext>
                  </a:extLst>
                </a:gridCol>
              </a:tblGrid>
              <a:tr h="409650">
                <a:tc>
                  <a:txBody>
                    <a:bodyPr/>
                    <a:lstStyle/>
                    <a:p>
                      <a:pPr marL="0" marR="0" lvl="0" indent="0" algn="ctr" rtl="0">
                        <a:lnSpc>
                          <a:spcPct val="100000"/>
                        </a:lnSpc>
                        <a:spcBef>
                          <a:spcPts val="0"/>
                        </a:spcBef>
                        <a:spcAft>
                          <a:spcPts val="0"/>
                        </a:spcAft>
                        <a:buClr>
                          <a:srgbClr val="000000"/>
                        </a:buClr>
                        <a:buSzPts val="1100"/>
                        <a:buFont typeface="Arial"/>
                        <a:buNone/>
                      </a:pPr>
                      <a:r>
                        <a:rPr lang="en-GB" sz="1100" b="0" u="none" strike="noStrike" cap="none"/>
                        <a:t>Q</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4509"/>
                      </a:srgbClr>
                    </a:solidFill>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u="none" strike="noStrike" cap="none"/>
                        <a:t>Regeneration of Bristol Harbourside </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4509"/>
                      </a:srgbClr>
                    </a:solidFill>
                  </a:tcPr>
                </a:tc>
                <a:extLst>
                  <a:ext uri="{0D108BD9-81ED-4DB2-BD59-A6C34878D82A}">
                    <a16:rowId xmlns:a16="http://schemas.microsoft.com/office/drawing/2014/main" val="10000"/>
                  </a:ext>
                </a:extLst>
              </a:tr>
              <a:tr h="1002225">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t>1.</a:t>
                      </a:r>
                      <a:endParaRPr sz="1100" u="none" strike="noStrike" cap="none"/>
                    </a:p>
                    <a:p>
                      <a:pPr marL="0" marR="0" lvl="0" indent="0" algn="ctr" rtl="0">
                        <a:lnSpc>
                          <a:spcPct val="100000"/>
                        </a:lnSpc>
                        <a:spcBef>
                          <a:spcPts val="0"/>
                        </a:spcBef>
                        <a:spcAft>
                          <a:spcPts val="0"/>
                        </a:spcAft>
                        <a:buClr>
                          <a:srgbClr val="000000"/>
                        </a:buClr>
                        <a:buSzPts val="1100"/>
                        <a:buFont typeface="Arial"/>
                        <a:buNone/>
                      </a:pPr>
                      <a:r>
                        <a:rPr lang="en-GB" sz="1100" u="none" strike="noStrike" cap="none"/>
                        <a:t> Why was the regeneration needed?</a:t>
                      </a:r>
                      <a:endParaRPr sz="1100" u="none" strike="noStrike" cap="none"/>
                    </a:p>
                  </a:txBody>
                  <a:tcPr marL="66675" marR="66675" marT="38100" marB="3810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200"/>
                        <a:buFont typeface="Arial"/>
                        <a:buNone/>
                      </a:pPr>
                      <a:r>
                        <a:rPr lang="en-GB" sz="1200" u="none" strike="noStrike" cap="none"/>
                        <a:t>Bristol's dockland areas went into decline following the arrival of large cargo ships that could no longer navigate the small channels of the Avon River and new docks at Avonmouth. This caused the closure of several industries around Bristol docks such as tobacco factories and a sand dredging industry.</a:t>
                      </a:r>
                      <a:endParaRPr sz="1200" u="none" strike="noStrike" cap="none"/>
                    </a:p>
                    <a:p>
                      <a:pPr marL="0" marR="0" lvl="0" indent="0" algn="l" rtl="0">
                        <a:lnSpc>
                          <a:spcPct val="100000"/>
                        </a:lnSpc>
                        <a:spcBef>
                          <a:spcPts val="0"/>
                        </a:spcBef>
                        <a:spcAft>
                          <a:spcPts val="0"/>
                        </a:spcAft>
                        <a:buClr>
                          <a:schemeClr val="dk1"/>
                        </a:buClr>
                        <a:buSzPts val="1200"/>
                        <a:buFont typeface="Arial"/>
                        <a:buNone/>
                      </a:pPr>
                      <a:r>
                        <a:rPr lang="en-GB" sz="1200" u="none" strike="noStrike" cap="none"/>
                        <a:t>This caused huge unemployment.</a:t>
                      </a:r>
                      <a:endParaRPr sz="1400" u="none" strike="noStrike" cap="none">
                        <a:latin typeface="Arial"/>
                        <a:ea typeface="Arial"/>
                        <a:cs typeface="Arial"/>
                        <a:sym typeface="Arial"/>
                      </a:endParaRPr>
                    </a:p>
                    <a:p>
                      <a:pPr marL="0" marR="0" lvl="0" indent="0" algn="l" rtl="0">
                        <a:lnSpc>
                          <a:spcPct val="100000"/>
                        </a:lnSpc>
                        <a:spcBef>
                          <a:spcPts val="0"/>
                        </a:spcBef>
                        <a:spcAft>
                          <a:spcPts val="0"/>
                        </a:spcAft>
                        <a:buClr>
                          <a:schemeClr val="dk1"/>
                        </a:buClr>
                        <a:buSzPts val="1200"/>
                        <a:buFont typeface="Arial"/>
                        <a:buNone/>
                      </a:pPr>
                      <a:r>
                        <a:rPr lang="en-GB" sz="1200" u="none" strike="noStrike" cap="none"/>
                        <a:t>Lots of derelict land and unused brownfield sites meant the area was completely avoided by locals. </a:t>
                      </a:r>
                      <a:endParaRPr sz="1100" u="none" strike="noStrike" cap="none"/>
                    </a:p>
                  </a:txBody>
                  <a:tcPr marL="66675" marR="66675" marT="38100" marB="3810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r h="1002225">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t>2. </a:t>
                      </a:r>
                      <a:endParaRPr sz="1100" u="none" strike="noStrike" cap="none"/>
                    </a:p>
                    <a:p>
                      <a:pPr marL="0" marR="0" lvl="0" indent="0" algn="ctr" rtl="0">
                        <a:lnSpc>
                          <a:spcPct val="100000"/>
                        </a:lnSpc>
                        <a:spcBef>
                          <a:spcPts val="0"/>
                        </a:spcBef>
                        <a:spcAft>
                          <a:spcPts val="0"/>
                        </a:spcAft>
                        <a:buClr>
                          <a:srgbClr val="000000"/>
                        </a:buClr>
                        <a:buSzPts val="1100"/>
                        <a:buFont typeface="Arial"/>
                        <a:buNone/>
                      </a:pPr>
                      <a:r>
                        <a:rPr lang="en-GB" sz="1100" u="none" strike="noStrike" cap="none"/>
                        <a:t>How was it regenerated? </a:t>
                      </a:r>
                      <a:endParaRPr sz="1100" u="none" strike="noStrike" cap="none"/>
                    </a:p>
                  </a:txBody>
                  <a:tcPr marL="66675" marR="66675" marT="38100" marB="3810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200" u="none" strike="noStrike" cap="none"/>
                        <a:t>he first development involved the SS Great Britain - a historic vessel built in Bristol returned for restoration that attracted large numbers of visitors. This demonstrated that the docks could become a valuable environment for redevelopment. Lloyds TSB relocated their headquarters to the docklands area. This acted as a great spur for investment.</a:t>
                      </a:r>
                      <a:endParaRPr sz="1200" u="none" strike="noStrike" cap="none"/>
                    </a:p>
                    <a:p>
                      <a:pPr marL="0" marR="0" lvl="0" indent="0" algn="l" rtl="0">
                        <a:lnSpc>
                          <a:spcPct val="100000"/>
                        </a:lnSpc>
                        <a:spcBef>
                          <a:spcPts val="0"/>
                        </a:spcBef>
                        <a:spcAft>
                          <a:spcPts val="0"/>
                        </a:spcAft>
                        <a:buClr>
                          <a:schemeClr val="dk1"/>
                        </a:buClr>
                        <a:buSzPts val="1200"/>
                        <a:buFont typeface="Arial"/>
                        <a:buNone/>
                      </a:pPr>
                      <a:r>
                        <a:rPr lang="en-GB" sz="1200" u="none" strike="noStrike" cap="none"/>
                        <a:t>Over the past thirty years the area has undergone major changes culminating in the opening of the new Aquarium, We The Curious science museum and the Millennium Square. The area is now one of the largest redevelopment projects in Europe.</a:t>
                      </a:r>
                      <a:endParaRPr sz="1200" u="none" strike="noStrike" cap="none"/>
                    </a:p>
                  </a:txBody>
                  <a:tcPr marL="66675" marR="66675" marT="38100" marB="3810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2"/>
                  </a:ext>
                </a:extLst>
              </a:tr>
              <a:tr h="1385650">
                <a:tc>
                  <a:txBody>
                    <a:bodyPr/>
                    <a:lstStyle/>
                    <a:p>
                      <a:pPr marL="0" marR="0" lvl="0" indent="0" algn="ctr" rtl="0">
                        <a:lnSpc>
                          <a:spcPct val="100000"/>
                        </a:lnSpc>
                        <a:spcBef>
                          <a:spcPts val="0"/>
                        </a:spcBef>
                        <a:spcAft>
                          <a:spcPts val="0"/>
                        </a:spcAft>
                        <a:buClr>
                          <a:srgbClr val="000000"/>
                        </a:buClr>
                        <a:buSzPts val="1100"/>
                        <a:buFont typeface="Arial"/>
                        <a:buNone/>
                      </a:pPr>
                      <a:br>
                        <a:rPr lang="en-GB" sz="1100" u="none" strike="noStrike" cap="none"/>
                      </a:br>
                      <a:r>
                        <a:rPr lang="en-GB" sz="1100" u="none" strike="noStrike" cap="none"/>
                        <a:t>3. </a:t>
                      </a:r>
                      <a:endParaRPr sz="1100" u="none" strike="noStrike" cap="none"/>
                    </a:p>
                    <a:p>
                      <a:pPr marL="0" marR="0" lvl="0" indent="0" algn="ctr" rtl="0">
                        <a:lnSpc>
                          <a:spcPct val="100000"/>
                        </a:lnSpc>
                        <a:spcBef>
                          <a:spcPts val="0"/>
                        </a:spcBef>
                        <a:spcAft>
                          <a:spcPts val="0"/>
                        </a:spcAft>
                        <a:buClr>
                          <a:srgbClr val="000000"/>
                        </a:buClr>
                        <a:buSzPts val="1100"/>
                        <a:buFont typeface="Arial"/>
                        <a:buNone/>
                      </a:pPr>
                      <a:r>
                        <a:rPr lang="en-GB" sz="1100" u="none" strike="noStrike" cap="none"/>
                        <a:t>Successes of the regeneration </a:t>
                      </a:r>
                      <a:endParaRPr sz="1100" u="none" strike="noStrike" cap="none"/>
                    </a:p>
                  </a:txBody>
                  <a:tcPr marL="66675" marR="66675" marT="38100" marB="3810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just" rtl="0">
                        <a:lnSpc>
                          <a:spcPct val="100000"/>
                        </a:lnSpc>
                        <a:spcBef>
                          <a:spcPts val="0"/>
                        </a:spcBef>
                        <a:spcAft>
                          <a:spcPts val="0"/>
                        </a:spcAft>
                        <a:buClr>
                          <a:srgbClr val="000000"/>
                        </a:buClr>
                        <a:buSzPts val="1200"/>
                        <a:buFont typeface="Arial"/>
                        <a:buNone/>
                      </a:pPr>
                      <a:r>
                        <a:rPr lang="en-GB" sz="1200" u="none" strike="noStrike" cap="none"/>
                        <a:t>Many historical buildings such as the tobacco factory have been preserved rather than fall into further degradation.</a:t>
                      </a:r>
                      <a:endParaRPr sz="1200" u="none" strike="noStrike" cap="none">
                        <a:latin typeface="Arial"/>
                        <a:ea typeface="Arial"/>
                        <a:cs typeface="Arial"/>
                        <a:sym typeface="Arial"/>
                      </a:endParaRPr>
                    </a:p>
                    <a:p>
                      <a:pPr marL="0" marR="0" lvl="0" indent="0" algn="just" rtl="0">
                        <a:lnSpc>
                          <a:spcPct val="100000"/>
                        </a:lnSpc>
                        <a:spcBef>
                          <a:spcPts val="0"/>
                        </a:spcBef>
                        <a:spcAft>
                          <a:spcPts val="0"/>
                        </a:spcAft>
                        <a:buClr>
                          <a:srgbClr val="000000"/>
                        </a:buClr>
                        <a:buSzPts val="1200"/>
                        <a:buFont typeface="Arial"/>
                        <a:buNone/>
                      </a:pPr>
                      <a:r>
                        <a:rPr lang="en-GB" sz="1200" u="none" strike="noStrike" cap="none"/>
                        <a:t>The water is regularly tested in the area to monitor water quality and if it does not meet safety standards public notices will be displayed. </a:t>
                      </a:r>
                      <a:endParaRPr sz="1200" u="none" strike="noStrike" cap="none">
                        <a:latin typeface="Arial"/>
                        <a:ea typeface="Arial"/>
                        <a:cs typeface="Arial"/>
                        <a:sym typeface="Arial"/>
                      </a:endParaRPr>
                    </a:p>
                    <a:p>
                      <a:pPr marL="0" marR="0" lvl="0" indent="0" algn="l" rtl="0">
                        <a:lnSpc>
                          <a:spcPct val="100000"/>
                        </a:lnSpc>
                        <a:spcBef>
                          <a:spcPts val="0"/>
                        </a:spcBef>
                        <a:spcAft>
                          <a:spcPts val="0"/>
                        </a:spcAft>
                        <a:buClr>
                          <a:srgbClr val="000000"/>
                        </a:buClr>
                        <a:buSzPts val="1100"/>
                        <a:buFont typeface="Arial"/>
                        <a:buNone/>
                      </a:pPr>
                      <a:r>
                        <a:rPr lang="en-GB" sz="1100" u="none" strike="noStrike" cap="none"/>
                        <a:t>Over 3000 jobs have been created. </a:t>
                      </a:r>
                      <a:endParaRPr sz="1000" u="none" strike="noStrike" cap="none">
                        <a:latin typeface="Arial"/>
                        <a:ea typeface="Arial"/>
                        <a:cs typeface="Arial"/>
                        <a:sym typeface="Arial"/>
                      </a:endParaRPr>
                    </a:p>
                    <a:p>
                      <a:pPr marL="0" marR="0" lvl="0" indent="0" algn="l" rtl="0">
                        <a:lnSpc>
                          <a:spcPct val="100000"/>
                        </a:lnSpc>
                        <a:spcBef>
                          <a:spcPts val="0"/>
                        </a:spcBef>
                        <a:spcAft>
                          <a:spcPts val="0"/>
                        </a:spcAft>
                        <a:buClr>
                          <a:srgbClr val="000000"/>
                        </a:buClr>
                        <a:buSzPts val="1200"/>
                        <a:buFont typeface="Arial"/>
                        <a:buNone/>
                      </a:pPr>
                      <a:r>
                        <a:rPr lang="en-GB" sz="1200" u="none" strike="noStrike" cap="none"/>
                        <a:t>Various festivals such as 'The Harbour Festival’</a:t>
                      </a:r>
                      <a:endParaRPr sz="1200" u="none" strike="noStrike" cap="none">
                        <a:latin typeface="Arial"/>
                        <a:ea typeface="Arial"/>
                        <a:cs typeface="Arial"/>
                        <a:sym typeface="Arial"/>
                      </a:endParaRPr>
                    </a:p>
                    <a:p>
                      <a:pPr marL="0" marR="0" lvl="0" indent="0" algn="l" rtl="0">
                        <a:lnSpc>
                          <a:spcPct val="100000"/>
                        </a:lnSpc>
                        <a:spcBef>
                          <a:spcPts val="0"/>
                        </a:spcBef>
                        <a:spcAft>
                          <a:spcPts val="0"/>
                        </a:spcAft>
                        <a:buClr>
                          <a:srgbClr val="000000"/>
                        </a:buClr>
                        <a:buSzPts val="1200"/>
                        <a:buFont typeface="Arial"/>
                        <a:buNone/>
                      </a:pPr>
                      <a:r>
                        <a:rPr lang="en-GB" sz="1200" u="none" strike="noStrike" cap="none"/>
                        <a:t>New homes have been built to help meet the housing demand with an additional 165 planned for 2020 which reduces housing demand. </a:t>
                      </a:r>
                      <a:endParaRPr sz="1300" u="none" strike="noStrike" cap="none"/>
                    </a:p>
                  </a:txBody>
                  <a:tcPr marL="66675" marR="66675" marT="38100" marB="3810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3"/>
                  </a:ext>
                </a:extLst>
              </a:tr>
              <a:tr h="1385650">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t>4. </a:t>
                      </a:r>
                      <a:endParaRPr sz="1100" u="none" strike="noStrike" cap="none"/>
                    </a:p>
                    <a:p>
                      <a:pPr marL="0" marR="0" lvl="0" indent="0" algn="ctr" rtl="0">
                        <a:lnSpc>
                          <a:spcPct val="100000"/>
                        </a:lnSpc>
                        <a:spcBef>
                          <a:spcPts val="0"/>
                        </a:spcBef>
                        <a:spcAft>
                          <a:spcPts val="0"/>
                        </a:spcAft>
                        <a:buClr>
                          <a:srgbClr val="000000"/>
                        </a:buClr>
                        <a:buSzPts val="1100"/>
                        <a:buFont typeface="Arial"/>
                        <a:buNone/>
                      </a:pPr>
                      <a:r>
                        <a:rPr lang="en-GB" sz="1100" u="none" strike="noStrike" cap="none"/>
                        <a:t>Problems of the regeneration </a:t>
                      </a:r>
                      <a:endParaRPr sz="1100" u="none" strike="noStrike" cap="none"/>
                    </a:p>
                  </a:txBody>
                  <a:tcPr marL="66675" marR="66675" marT="38100" marB="3810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200" u="none" strike="noStrike" cap="none"/>
                        <a:t>New houses are very expensive and above average house price so it is unaffordable to those most in need of new housing </a:t>
                      </a:r>
                      <a:endParaRPr sz="1200" u="none" strike="noStrike" cap="none"/>
                    </a:p>
                    <a:p>
                      <a:pPr marL="0" marR="0" lvl="0" indent="0" algn="l" rtl="0">
                        <a:lnSpc>
                          <a:spcPct val="100000"/>
                        </a:lnSpc>
                        <a:spcBef>
                          <a:spcPts val="0"/>
                        </a:spcBef>
                        <a:spcAft>
                          <a:spcPts val="0"/>
                        </a:spcAft>
                        <a:buClr>
                          <a:srgbClr val="000000"/>
                        </a:buClr>
                        <a:buSzPts val="1200"/>
                        <a:buFont typeface="Arial"/>
                        <a:buNone/>
                      </a:pPr>
                      <a:r>
                        <a:rPr lang="en-GB" sz="1200" u="none" strike="noStrike" cap="none"/>
                        <a:t>Not all of the new venues were a success such as the Wildwalk and Imax cinema which closed with in 10 years of opening as they could not finance themselves. </a:t>
                      </a:r>
                      <a:endParaRPr sz="1200" u="none" strike="noStrike" cap="none">
                        <a:latin typeface="Arial"/>
                        <a:ea typeface="Arial"/>
                        <a:cs typeface="Arial"/>
                        <a:sym typeface="Arial"/>
                      </a:endParaRPr>
                    </a:p>
                    <a:p>
                      <a:pPr marL="0" marR="0" lvl="0" indent="0" algn="l" rtl="0">
                        <a:lnSpc>
                          <a:spcPct val="100000"/>
                        </a:lnSpc>
                        <a:spcBef>
                          <a:spcPts val="0"/>
                        </a:spcBef>
                        <a:spcAft>
                          <a:spcPts val="0"/>
                        </a:spcAft>
                        <a:buClr>
                          <a:srgbClr val="000000"/>
                        </a:buClr>
                        <a:buSzPts val="1200"/>
                        <a:buFont typeface="Arial"/>
                        <a:buNone/>
                      </a:pPr>
                      <a:r>
                        <a:rPr lang="en-GB" sz="1200" u="none" strike="noStrike" cap="none"/>
                        <a:t>There can be anti-social behaviour in the evening from the drinkers in the many bars which increases noise level. </a:t>
                      </a:r>
                      <a:endParaRPr sz="1200" u="none" strike="noStrike" cap="none"/>
                    </a:p>
                    <a:p>
                      <a:pPr marL="0" marR="0" lvl="0" indent="0" algn="just" rtl="0">
                        <a:lnSpc>
                          <a:spcPct val="100000"/>
                        </a:lnSpc>
                        <a:spcBef>
                          <a:spcPts val="0"/>
                        </a:spcBef>
                        <a:spcAft>
                          <a:spcPts val="0"/>
                        </a:spcAft>
                        <a:buClr>
                          <a:srgbClr val="000000"/>
                        </a:buClr>
                        <a:buSzPts val="1200"/>
                        <a:buFont typeface="Arial"/>
                        <a:buNone/>
                      </a:pPr>
                      <a:r>
                        <a:rPr lang="en-GB" sz="1200" u="none" strike="noStrike" cap="none"/>
                        <a:t>Some criticism of the Millennium Square in that it is feature less </a:t>
                      </a:r>
                      <a:endParaRPr sz="1200" u="none" strike="noStrike" cap="none">
                        <a:latin typeface="Arial"/>
                        <a:ea typeface="Arial"/>
                        <a:cs typeface="Arial"/>
                        <a:sym typeface="Arial"/>
                      </a:endParaRPr>
                    </a:p>
                    <a:p>
                      <a:pPr marL="0" marR="0" lvl="0" indent="0" algn="just" rtl="0">
                        <a:lnSpc>
                          <a:spcPct val="100000"/>
                        </a:lnSpc>
                        <a:spcBef>
                          <a:spcPts val="0"/>
                        </a:spcBef>
                        <a:spcAft>
                          <a:spcPts val="0"/>
                        </a:spcAft>
                        <a:buClr>
                          <a:srgbClr val="000000"/>
                        </a:buClr>
                        <a:buSzPts val="1200"/>
                        <a:buFont typeface="Arial"/>
                        <a:buNone/>
                      </a:pPr>
                      <a:r>
                        <a:rPr lang="en-GB" sz="1200" u="none" strike="noStrike" cap="none"/>
                        <a:t>The regeneration has done little to improve traffic congestion in the area</a:t>
                      </a:r>
                      <a:endParaRPr sz="1400" u="none" strike="noStrike" cap="none"/>
                    </a:p>
                  </a:txBody>
                  <a:tcPr marL="66675" marR="66675" marT="38100" marB="3810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4"/>
                  </a:ext>
                </a:extLst>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Shape 122"/>
        <p:cNvGrpSpPr/>
        <p:nvPr/>
      </p:nvGrpSpPr>
      <p:grpSpPr>
        <a:xfrm>
          <a:off x="0" y="0"/>
          <a:ext cx="0" cy="0"/>
          <a:chOff x="0" y="0"/>
          <a:chExt cx="0" cy="0"/>
        </a:xfrm>
      </p:grpSpPr>
      <p:sp>
        <p:nvSpPr>
          <p:cNvPr id="123" name="Google Shape;123;g27a2fc30ff6_0_8"/>
          <p:cNvSpPr txBox="1"/>
          <p:nvPr/>
        </p:nvSpPr>
        <p:spPr>
          <a:xfrm>
            <a:off x="128464" y="91951"/>
            <a:ext cx="9649200" cy="369300"/>
          </a:xfrm>
          <a:prstGeom prst="rect">
            <a:avLst/>
          </a:prstGeom>
          <a:solidFill>
            <a:srgbClr val="C00000"/>
          </a:solidFill>
          <a:ln w="9525"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en-GB" sz="1800" b="1" i="0" u="none" strike="noStrike" cap="none">
                <a:solidFill>
                  <a:schemeClr val="lt1"/>
                </a:solidFill>
                <a:latin typeface="Calibri"/>
                <a:ea typeface="Calibri"/>
                <a:cs typeface="Calibri"/>
                <a:sym typeface="Calibri"/>
              </a:rPr>
              <a:t>Paper 2: Section A: Urban issues and challenges</a:t>
            </a:r>
            <a:r>
              <a:rPr lang="en-GB" sz="1800" b="0" i="0" u="none" strike="noStrike" cap="none">
                <a:solidFill>
                  <a:schemeClr val="lt1"/>
                </a:solidFill>
                <a:latin typeface="Calibri"/>
                <a:ea typeface="Calibri"/>
                <a:cs typeface="Calibri"/>
                <a:sym typeface="Calibri"/>
              </a:rPr>
              <a:t> </a:t>
            </a:r>
            <a:endParaRPr sz="1400" b="0" i="0" u="none" strike="noStrike" cap="none">
              <a:solidFill>
                <a:srgbClr val="000000"/>
              </a:solidFill>
              <a:latin typeface="Arial"/>
              <a:ea typeface="Arial"/>
              <a:cs typeface="Arial"/>
              <a:sym typeface="Arial"/>
            </a:endParaRPr>
          </a:p>
        </p:txBody>
      </p:sp>
      <p:graphicFrame>
        <p:nvGraphicFramePr>
          <p:cNvPr id="124" name="Google Shape;124;g27a2fc30ff6_0_8"/>
          <p:cNvGraphicFramePr/>
          <p:nvPr/>
        </p:nvGraphicFramePr>
        <p:xfrm>
          <a:off x="128464" y="1004451"/>
          <a:ext cx="9498250" cy="5236955"/>
        </p:xfrm>
        <a:graphic>
          <a:graphicData uri="http://schemas.openxmlformats.org/drawingml/2006/table">
            <a:tbl>
              <a:tblPr firstRow="1" bandRow="1">
                <a:noFill/>
                <a:tableStyleId>{7CABF824-F6E3-4207-9B97-C864CE58FB8D}</a:tableStyleId>
              </a:tblPr>
              <a:tblGrid>
                <a:gridCol w="1165925">
                  <a:extLst>
                    <a:ext uri="{9D8B030D-6E8A-4147-A177-3AD203B41FA5}">
                      <a16:colId xmlns:a16="http://schemas.microsoft.com/office/drawing/2014/main" val="20000"/>
                    </a:ext>
                  </a:extLst>
                </a:gridCol>
                <a:gridCol w="2526600">
                  <a:extLst>
                    <a:ext uri="{9D8B030D-6E8A-4147-A177-3AD203B41FA5}">
                      <a16:colId xmlns:a16="http://schemas.microsoft.com/office/drawing/2014/main" val="20001"/>
                    </a:ext>
                  </a:extLst>
                </a:gridCol>
                <a:gridCol w="2851575">
                  <a:extLst>
                    <a:ext uri="{9D8B030D-6E8A-4147-A177-3AD203B41FA5}">
                      <a16:colId xmlns:a16="http://schemas.microsoft.com/office/drawing/2014/main" val="20002"/>
                    </a:ext>
                  </a:extLst>
                </a:gridCol>
                <a:gridCol w="2954150">
                  <a:extLst>
                    <a:ext uri="{9D8B030D-6E8A-4147-A177-3AD203B41FA5}">
                      <a16:colId xmlns:a16="http://schemas.microsoft.com/office/drawing/2014/main" val="20003"/>
                    </a:ext>
                  </a:extLst>
                </a:gridCol>
              </a:tblGrid>
              <a:tr h="329675">
                <a:tc>
                  <a:txBody>
                    <a:bodyPr/>
                    <a:lstStyle/>
                    <a:p>
                      <a:pPr marL="0" marR="0" lvl="0" indent="0" algn="ctr" rtl="0">
                        <a:lnSpc>
                          <a:spcPct val="100000"/>
                        </a:lnSpc>
                        <a:spcBef>
                          <a:spcPts val="0"/>
                        </a:spcBef>
                        <a:spcAft>
                          <a:spcPts val="0"/>
                        </a:spcAft>
                        <a:buClr>
                          <a:srgbClr val="000000"/>
                        </a:buClr>
                        <a:buSzPts val="1100"/>
                        <a:buFont typeface="Arial"/>
                        <a:buNone/>
                      </a:pPr>
                      <a:r>
                        <a:rPr lang="en-GB" sz="1100" b="0" u="none" strike="noStrike" cap="none"/>
                        <a:t>R</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4509"/>
                      </a:srgbClr>
                    </a:solidFill>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u="none" strike="noStrike" cap="none"/>
                        <a:t>How to  make  a home sustainable </a:t>
                      </a:r>
                      <a:endParaRPr sz="1100" b="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4509"/>
                      </a:srgbClr>
                    </a:solidFill>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u="none" strike="noStrike" cap="none"/>
                        <a:t>Benefits </a:t>
                      </a:r>
                      <a:endParaRPr sz="1100" b="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4509"/>
                      </a:srgbClr>
                    </a:solidFill>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u="none" strike="noStrike" cap="none"/>
                        <a:t>Issues </a:t>
                      </a:r>
                      <a:endParaRPr sz="1100" b="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4509"/>
                      </a:srgbClr>
                    </a:solidFill>
                  </a:tcPr>
                </a:tc>
                <a:extLst>
                  <a:ext uri="{0D108BD9-81ED-4DB2-BD59-A6C34878D82A}">
                    <a16:rowId xmlns:a16="http://schemas.microsoft.com/office/drawing/2014/main" val="10000"/>
                  </a:ext>
                </a:extLst>
              </a:tr>
              <a:tr h="684175">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t>1.</a:t>
                      </a:r>
                      <a:endParaRPr sz="1100" u="none" strike="noStrike" cap="none"/>
                    </a:p>
                    <a:p>
                      <a:pPr marL="0" marR="0" lvl="0" indent="0" algn="ctr" rtl="0">
                        <a:lnSpc>
                          <a:spcPct val="100000"/>
                        </a:lnSpc>
                        <a:spcBef>
                          <a:spcPts val="0"/>
                        </a:spcBef>
                        <a:spcAft>
                          <a:spcPts val="0"/>
                        </a:spcAft>
                        <a:buClr>
                          <a:srgbClr val="000000"/>
                        </a:buClr>
                        <a:buSzPts val="1100"/>
                        <a:buFont typeface="Arial"/>
                        <a:buNone/>
                      </a:pPr>
                      <a:r>
                        <a:rPr lang="en-GB" sz="1100" u="none" strike="noStrike" cap="none"/>
                        <a:t> Energy Conservation</a:t>
                      </a:r>
                      <a:endParaRPr sz="1100" u="none" strike="noStrike" cap="none"/>
                    </a:p>
                  </a:txBody>
                  <a:tcPr marL="66675" marR="66675" marT="38100" marB="3810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u="none" strike="noStrike" cap="none"/>
                        <a:t>Having solar panels on roofs to help generate electricity and heating.</a:t>
                      </a:r>
                      <a:endParaRPr sz="1100" u="none" strike="noStrike" cap="none"/>
                    </a:p>
                    <a:p>
                      <a:pPr marL="0" marR="0" lvl="0" indent="0" algn="l" rtl="0">
                        <a:lnSpc>
                          <a:spcPct val="100000"/>
                        </a:lnSpc>
                        <a:spcBef>
                          <a:spcPts val="0"/>
                        </a:spcBef>
                        <a:spcAft>
                          <a:spcPts val="0"/>
                        </a:spcAft>
                        <a:buClr>
                          <a:srgbClr val="000000"/>
                        </a:buClr>
                        <a:buSzPts val="1100"/>
                        <a:buFont typeface="Arial"/>
                        <a:buNone/>
                      </a:pPr>
                      <a:endParaRPr sz="1100" u="none" strike="noStrike" cap="none"/>
                    </a:p>
                    <a:p>
                      <a:pPr marL="0" marR="0" lvl="0" indent="0" algn="l" rtl="0">
                        <a:lnSpc>
                          <a:spcPct val="100000"/>
                        </a:lnSpc>
                        <a:spcBef>
                          <a:spcPts val="0"/>
                        </a:spcBef>
                        <a:spcAft>
                          <a:spcPts val="0"/>
                        </a:spcAft>
                        <a:buClr>
                          <a:srgbClr val="000000"/>
                        </a:buClr>
                        <a:buSzPts val="1100"/>
                        <a:buFont typeface="Arial"/>
                        <a:buNone/>
                      </a:pPr>
                      <a:r>
                        <a:rPr lang="en-GB" sz="1100" u="none" strike="noStrike" cap="none"/>
                        <a:t>Using energy saving lighting and appliances e.g. washing machine </a:t>
                      </a:r>
                      <a:endParaRPr sz="1100" u="none" strike="noStrike" cap="none"/>
                    </a:p>
                  </a:txBody>
                  <a:tcPr marL="66675" marR="66675" marT="38100" marB="3810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u="none" strike="noStrike" cap="none"/>
                        <a:t>People save money on their energy bills </a:t>
                      </a:r>
                      <a:endParaRPr sz="1100" u="none" strike="noStrike" cap="none"/>
                    </a:p>
                    <a:p>
                      <a:pPr marL="0" marR="0" lvl="0" indent="0" algn="l" rtl="0">
                        <a:lnSpc>
                          <a:spcPct val="100000"/>
                        </a:lnSpc>
                        <a:spcBef>
                          <a:spcPts val="0"/>
                        </a:spcBef>
                        <a:spcAft>
                          <a:spcPts val="0"/>
                        </a:spcAft>
                        <a:buClr>
                          <a:srgbClr val="000000"/>
                        </a:buClr>
                        <a:buSzPts val="1100"/>
                        <a:buFont typeface="Arial"/>
                        <a:buNone/>
                      </a:pPr>
                      <a:endParaRPr sz="1100" u="none" strike="noStrike" cap="none"/>
                    </a:p>
                    <a:p>
                      <a:pPr marL="0" marR="0" lvl="0" indent="0" algn="l" rtl="0">
                        <a:lnSpc>
                          <a:spcPct val="100000"/>
                        </a:lnSpc>
                        <a:spcBef>
                          <a:spcPts val="0"/>
                        </a:spcBef>
                        <a:spcAft>
                          <a:spcPts val="0"/>
                        </a:spcAft>
                        <a:buClr>
                          <a:srgbClr val="000000"/>
                        </a:buClr>
                        <a:buSzPts val="1100"/>
                        <a:buFont typeface="Arial"/>
                        <a:buNone/>
                      </a:pPr>
                      <a:r>
                        <a:rPr lang="en-GB" sz="1100" u="none" strike="noStrike" cap="none"/>
                        <a:t>Less reliance on fossil fuels means a reduction in co2 emissions and helps to reduce the enhanced greenhouse effect. </a:t>
                      </a:r>
                      <a:endParaRPr sz="1100" u="none" strike="noStrike" cap="none"/>
                    </a:p>
                  </a:txBody>
                  <a:tcPr marL="66675" marR="66675" marT="38100" marB="3810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200" u="none" strike="noStrike" cap="none"/>
                        <a:t>Installing solar panels can be expensive. </a:t>
                      </a:r>
                      <a:endParaRPr sz="1400" u="none" strike="noStrike" cap="none">
                        <a:latin typeface="Arial"/>
                        <a:ea typeface="Arial"/>
                        <a:cs typeface="Arial"/>
                        <a:sym typeface="Arial"/>
                      </a:endParaRPr>
                    </a:p>
                    <a:p>
                      <a:pPr marL="0" marR="0" lvl="0" indent="0" algn="l" rtl="0">
                        <a:lnSpc>
                          <a:spcPct val="100000"/>
                        </a:lnSpc>
                        <a:spcBef>
                          <a:spcPts val="0"/>
                        </a:spcBef>
                        <a:spcAft>
                          <a:spcPts val="0"/>
                        </a:spcAft>
                        <a:buClr>
                          <a:srgbClr val="000000"/>
                        </a:buClr>
                        <a:buSzPts val="1200"/>
                        <a:buFont typeface="Arial"/>
                        <a:buNone/>
                      </a:pPr>
                      <a:r>
                        <a:rPr lang="en-GB" sz="1200" u="none" strike="noStrike" cap="none"/>
                        <a:t>Wind and solar farms can be inefficient during parts of the year meaning they would have to resort back to fossil fuels. </a:t>
                      </a:r>
                      <a:endParaRPr sz="1100" u="none" strike="noStrike" cap="none"/>
                    </a:p>
                  </a:txBody>
                  <a:tcPr marL="66675" marR="66675" marT="38100" marB="3810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r h="878025">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t>2. </a:t>
                      </a:r>
                      <a:endParaRPr sz="1100" u="none" strike="noStrike" cap="none"/>
                    </a:p>
                    <a:p>
                      <a:pPr marL="0" marR="0" lvl="0" indent="0" algn="ctr" rtl="0">
                        <a:lnSpc>
                          <a:spcPct val="100000"/>
                        </a:lnSpc>
                        <a:spcBef>
                          <a:spcPts val="0"/>
                        </a:spcBef>
                        <a:spcAft>
                          <a:spcPts val="0"/>
                        </a:spcAft>
                        <a:buClr>
                          <a:srgbClr val="000000"/>
                        </a:buClr>
                        <a:buSzPts val="1100"/>
                        <a:buFont typeface="Arial"/>
                        <a:buNone/>
                      </a:pPr>
                      <a:r>
                        <a:rPr lang="en-GB" sz="1100" u="none" strike="noStrike" cap="none"/>
                        <a:t>Water Conservation  </a:t>
                      </a:r>
                      <a:endParaRPr sz="1100" u="none" strike="noStrike" cap="none"/>
                    </a:p>
                  </a:txBody>
                  <a:tcPr marL="66675" marR="66675" marT="38100" marB="3810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200" u="none" strike="noStrike" cap="none"/>
                        <a:t>Using rainwater harvesting instead of transporting water from other places. </a:t>
                      </a:r>
                      <a:endParaRPr sz="1200" u="none" strike="noStrike" cap="none"/>
                    </a:p>
                    <a:p>
                      <a:pPr marL="0" marR="0" lvl="0" indent="0" algn="l" rtl="0">
                        <a:lnSpc>
                          <a:spcPct val="100000"/>
                        </a:lnSpc>
                        <a:spcBef>
                          <a:spcPts val="0"/>
                        </a:spcBef>
                        <a:spcAft>
                          <a:spcPts val="0"/>
                        </a:spcAft>
                        <a:buClr>
                          <a:srgbClr val="000000"/>
                        </a:buClr>
                        <a:buSzPts val="1200"/>
                        <a:buFont typeface="Arial"/>
                        <a:buNone/>
                      </a:pPr>
                      <a:r>
                        <a:rPr lang="en-GB" sz="1200" u="none" strike="noStrike" cap="none"/>
                        <a:t>Installing water meters so people pay for the water they use. </a:t>
                      </a:r>
                      <a:endParaRPr sz="1200" u="none" strike="noStrike" cap="none"/>
                    </a:p>
                    <a:p>
                      <a:pPr marL="0" marR="0" lvl="0" indent="0" algn="l" rtl="0">
                        <a:lnSpc>
                          <a:spcPct val="100000"/>
                        </a:lnSpc>
                        <a:spcBef>
                          <a:spcPts val="0"/>
                        </a:spcBef>
                        <a:spcAft>
                          <a:spcPts val="0"/>
                        </a:spcAft>
                        <a:buClr>
                          <a:srgbClr val="000000"/>
                        </a:buClr>
                        <a:buSzPts val="1200"/>
                        <a:buFont typeface="Arial"/>
                        <a:buNone/>
                      </a:pPr>
                      <a:r>
                        <a:rPr lang="en-GB" sz="1200" u="none" strike="noStrike" cap="none"/>
                        <a:t>Water efficient appliances e.g. toilets</a:t>
                      </a:r>
                      <a:endParaRPr sz="1200" u="none" strike="noStrike" cap="none"/>
                    </a:p>
                  </a:txBody>
                  <a:tcPr marL="66675" marR="66675" marT="38100" marB="3810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200" u="none" strike="noStrike" cap="none"/>
                        <a:t>Using less water can reduce the water bill. </a:t>
                      </a:r>
                      <a:endParaRPr sz="1200" u="none" strike="noStrike" cap="none"/>
                    </a:p>
                    <a:p>
                      <a:pPr marL="0" marR="0" lvl="0" indent="0" algn="l" rtl="0">
                        <a:lnSpc>
                          <a:spcPct val="100000"/>
                        </a:lnSpc>
                        <a:spcBef>
                          <a:spcPts val="0"/>
                        </a:spcBef>
                        <a:spcAft>
                          <a:spcPts val="0"/>
                        </a:spcAft>
                        <a:buClr>
                          <a:srgbClr val="000000"/>
                        </a:buClr>
                        <a:buSzPts val="1200"/>
                        <a:buFont typeface="Arial"/>
                        <a:buNone/>
                      </a:pPr>
                      <a:r>
                        <a:rPr lang="en-GB" sz="1200" u="none" strike="noStrike" cap="none"/>
                        <a:t>Helps to protect other environments as it reduces the need for water transfer. </a:t>
                      </a:r>
                      <a:endParaRPr sz="1200" u="none" strike="noStrike" cap="none"/>
                    </a:p>
                    <a:p>
                      <a:pPr marL="0" marR="0" lvl="0" indent="0" algn="l" rtl="0">
                        <a:lnSpc>
                          <a:spcPct val="100000"/>
                        </a:lnSpc>
                        <a:spcBef>
                          <a:spcPts val="0"/>
                        </a:spcBef>
                        <a:spcAft>
                          <a:spcPts val="0"/>
                        </a:spcAft>
                        <a:buClr>
                          <a:srgbClr val="000000"/>
                        </a:buClr>
                        <a:buSzPts val="1200"/>
                        <a:buFont typeface="Arial"/>
                        <a:buNone/>
                      </a:pPr>
                      <a:endParaRPr sz="1200" u="none" strike="noStrike" cap="none"/>
                    </a:p>
                  </a:txBody>
                  <a:tcPr marL="66675" marR="66675" marT="38100" marB="3810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200" u="none" strike="noStrike" cap="none"/>
                        <a:t>People have more disposable income so paying more may not be a problem for the richest people</a:t>
                      </a:r>
                      <a:endParaRPr sz="1400" u="none" strike="noStrike" cap="none">
                        <a:latin typeface="Arial"/>
                        <a:ea typeface="Arial"/>
                        <a:cs typeface="Arial"/>
                        <a:sym typeface="Arial"/>
                      </a:endParaRPr>
                    </a:p>
                    <a:p>
                      <a:pPr marL="0" marR="0" lvl="0" indent="0" algn="l" rtl="0">
                        <a:lnSpc>
                          <a:spcPct val="100000"/>
                        </a:lnSpc>
                        <a:spcBef>
                          <a:spcPts val="0"/>
                        </a:spcBef>
                        <a:spcAft>
                          <a:spcPts val="0"/>
                        </a:spcAft>
                        <a:buClr>
                          <a:srgbClr val="000000"/>
                        </a:buClr>
                        <a:buSzPts val="1200"/>
                        <a:buFont typeface="Arial"/>
                        <a:buNone/>
                      </a:pPr>
                      <a:r>
                        <a:rPr lang="en-GB" sz="1200" u="none" strike="noStrike" cap="none"/>
                        <a:t>Only new houses or people who can afford new toilets have dual flush systems </a:t>
                      </a:r>
                      <a:endParaRPr sz="1400" u="none" strike="noStrike" cap="none">
                        <a:latin typeface="Arial"/>
                        <a:ea typeface="Arial"/>
                        <a:cs typeface="Arial"/>
                        <a:sym typeface="Arial"/>
                      </a:endParaRPr>
                    </a:p>
                    <a:p>
                      <a:pPr marL="0" marR="0" lvl="0" indent="0" algn="l" rtl="0">
                        <a:lnSpc>
                          <a:spcPct val="100000"/>
                        </a:lnSpc>
                        <a:spcBef>
                          <a:spcPts val="0"/>
                        </a:spcBef>
                        <a:spcAft>
                          <a:spcPts val="0"/>
                        </a:spcAft>
                        <a:buClr>
                          <a:srgbClr val="000000"/>
                        </a:buClr>
                        <a:buSzPts val="1200"/>
                        <a:buFont typeface="Arial"/>
                        <a:buNone/>
                      </a:pPr>
                      <a:r>
                        <a:rPr lang="en-GB" sz="1200" u="none" strike="noStrike" cap="none"/>
                        <a:t>Water companies waste 130 litres per day</a:t>
                      </a:r>
                      <a:endParaRPr sz="1200" u="none" strike="noStrike" cap="none"/>
                    </a:p>
                  </a:txBody>
                  <a:tcPr marL="66675" marR="66675" marT="38100" marB="3810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2"/>
                  </a:ext>
                </a:extLst>
              </a:tr>
              <a:tr h="1115100">
                <a:tc>
                  <a:txBody>
                    <a:bodyPr/>
                    <a:lstStyle/>
                    <a:p>
                      <a:pPr marL="0" marR="0" lvl="0" indent="0" algn="ctr" rtl="0">
                        <a:lnSpc>
                          <a:spcPct val="100000"/>
                        </a:lnSpc>
                        <a:spcBef>
                          <a:spcPts val="0"/>
                        </a:spcBef>
                        <a:spcAft>
                          <a:spcPts val="0"/>
                        </a:spcAft>
                        <a:buClr>
                          <a:srgbClr val="000000"/>
                        </a:buClr>
                        <a:buSzPts val="1100"/>
                        <a:buFont typeface="Arial"/>
                        <a:buNone/>
                      </a:pPr>
                      <a:br>
                        <a:rPr lang="en-GB" sz="1100" u="none" strike="noStrike" cap="none"/>
                      </a:br>
                      <a:r>
                        <a:rPr lang="en-GB" sz="1100" u="none" strike="noStrike" cap="none"/>
                        <a:t>3. </a:t>
                      </a:r>
                      <a:endParaRPr sz="1100" u="none" strike="noStrike" cap="none"/>
                    </a:p>
                    <a:p>
                      <a:pPr marL="0" marR="0" lvl="0" indent="0" algn="ctr" rtl="0">
                        <a:lnSpc>
                          <a:spcPct val="100000"/>
                        </a:lnSpc>
                        <a:spcBef>
                          <a:spcPts val="0"/>
                        </a:spcBef>
                        <a:spcAft>
                          <a:spcPts val="0"/>
                        </a:spcAft>
                        <a:buClr>
                          <a:srgbClr val="000000"/>
                        </a:buClr>
                        <a:buSzPts val="1100"/>
                        <a:buFont typeface="Arial"/>
                        <a:buNone/>
                      </a:pPr>
                      <a:r>
                        <a:rPr lang="en-GB" sz="1100" u="none" strike="noStrike" cap="none"/>
                        <a:t>Waste Conservation </a:t>
                      </a:r>
                      <a:endParaRPr sz="1100" u="none" strike="noStrike" cap="none"/>
                    </a:p>
                  </a:txBody>
                  <a:tcPr marL="66675" marR="66675" marT="38100" marB="3810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just" rtl="0">
                        <a:lnSpc>
                          <a:spcPct val="100000"/>
                        </a:lnSpc>
                        <a:spcBef>
                          <a:spcPts val="0"/>
                        </a:spcBef>
                        <a:spcAft>
                          <a:spcPts val="0"/>
                        </a:spcAft>
                        <a:buClr>
                          <a:srgbClr val="000000"/>
                        </a:buClr>
                        <a:buSzPts val="1300"/>
                        <a:buFont typeface="Arial"/>
                        <a:buNone/>
                      </a:pPr>
                      <a:r>
                        <a:rPr lang="en-GB" sz="1300" u="none" strike="noStrike" cap="none"/>
                        <a:t>Demolition waste recycling uses the old materials of previous constructions in the new builds instead of sending them to landfill.</a:t>
                      </a:r>
                      <a:endParaRPr sz="1300" u="none" strike="noStrike" cap="none"/>
                    </a:p>
                    <a:p>
                      <a:pPr marL="0" marR="0" lvl="0" indent="0" algn="just" rtl="0">
                        <a:lnSpc>
                          <a:spcPct val="100000"/>
                        </a:lnSpc>
                        <a:spcBef>
                          <a:spcPts val="0"/>
                        </a:spcBef>
                        <a:spcAft>
                          <a:spcPts val="0"/>
                        </a:spcAft>
                        <a:buClr>
                          <a:srgbClr val="000000"/>
                        </a:buClr>
                        <a:buSzPts val="1200"/>
                        <a:buFont typeface="Arial"/>
                        <a:buNone/>
                      </a:pPr>
                      <a:r>
                        <a:rPr lang="en-GB" sz="1200" u="none" strike="noStrike" cap="none"/>
                        <a:t>Recycling collection for each household. </a:t>
                      </a:r>
                      <a:endParaRPr sz="1200" u="none" strike="noStrike" cap="none"/>
                    </a:p>
                  </a:txBody>
                  <a:tcPr marL="66675" marR="66675" marT="38100" marB="3810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just" rtl="0">
                        <a:lnSpc>
                          <a:spcPct val="100000"/>
                        </a:lnSpc>
                        <a:spcBef>
                          <a:spcPts val="0"/>
                        </a:spcBef>
                        <a:spcAft>
                          <a:spcPts val="0"/>
                        </a:spcAft>
                        <a:buClr>
                          <a:srgbClr val="000000"/>
                        </a:buClr>
                        <a:buSzPts val="1300"/>
                        <a:buFont typeface="Arial"/>
                        <a:buNone/>
                      </a:pPr>
                      <a:r>
                        <a:rPr lang="en-GB" sz="1300" u="none" strike="noStrike" cap="none"/>
                        <a:t>Reducing the amount that goes to landfill can help to reduce the amount of methane landfill produces. </a:t>
                      </a:r>
                      <a:endParaRPr sz="1300" u="none" strike="noStrike" cap="none"/>
                    </a:p>
                    <a:p>
                      <a:pPr marL="0" marR="0" lvl="0" indent="0" algn="just" rtl="0">
                        <a:lnSpc>
                          <a:spcPct val="100000"/>
                        </a:lnSpc>
                        <a:spcBef>
                          <a:spcPts val="0"/>
                        </a:spcBef>
                        <a:spcAft>
                          <a:spcPts val="0"/>
                        </a:spcAft>
                        <a:buClr>
                          <a:srgbClr val="000000"/>
                        </a:buClr>
                        <a:buSzPts val="1300"/>
                        <a:buFont typeface="Arial"/>
                        <a:buNone/>
                      </a:pPr>
                      <a:r>
                        <a:rPr lang="en-GB" sz="1300" u="none" strike="noStrike" cap="none"/>
                        <a:t>Reducing landfill saves space protecting green spaces. </a:t>
                      </a:r>
                      <a:endParaRPr sz="1300" u="none" strike="noStrike" cap="none"/>
                    </a:p>
                    <a:p>
                      <a:pPr marL="0" marR="0" lvl="0" indent="0" algn="just" rtl="0">
                        <a:lnSpc>
                          <a:spcPct val="100000"/>
                        </a:lnSpc>
                        <a:spcBef>
                          <a:spcPts val="0"/>
                        </a:spcBef>
                        <a:spcAft>
                          <a:spcPts val="0"/>
                        </a:spcAft>
                        <a:buClr>
                          <a:srgbClr val="000000"/>
                        </a:buClr>
                        <a:buSzPts val="1300"/>
                        <a:buFont typeface="Arial"/>
                        <a:buNone/>
                      </a:pPr>
                      <a:r>
                        <a:rPr lang="en-GB" sz="1300" u="none" strike="noStrike" cap="none"/>
                        <a:t>Recycling also saves resources instead of creating new ones. </a:t>
                      </a:r>
                      <a:endParaRPr sz="1300" u="none" strike="noStrike" cap="none"/>
                    </a:p>
                  </a:txBody>
                  <a:tcPr marL="66675" marR="66675" marT="38100" marB="3810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200" u="none" strike="noStrike" cap="none"/>
                        <a:t>Less than half, 43% of the UK waste is recycled </a:t>
                      </a:r>
                      <a:endParaRPr sz="1200" u="none" strike="noStrike" cap="none"/>
                    </a:p>
                    <a:p>
                      <a:pPr marL="0" marR="0" lvl="0" indent="0" algn="l" rtl="0">
                        <a:lnSpc>
                          <a:spcPct val="100000"/>
                        </a:lnSpc>
                        <a:spcBef>
                          <a:spcPts val="0"/>
                        </a:spcBef>
                        <a:spcAft>
                          <a:spcPts val="0"/>
                        </a:spcAft>
                        <a:buClr>
                          <a:srgbClr val="000000"/>
                        </a:buClr>
                        <a:buSzPts val="1200"/>
                        <a:buFont typeface="Arial"/>
                        <a:buNone/>
                      </a:pPr>
                      <a:r>
                        <a:rPr lang="en-GB" sz="1200" u="none" strike="noStrike" cap="none"/>
                        <a:t>inefficient 2 week collections</a:t>
                      </a:r>
                      <a:endParaRPr sz="1200" u="none" strike="noStrike" cap="none">
                        <a:latin typeface="Arial"/>
                        <a:ea typeface="Arial"/>
                        <a:cs typeface="Arial"/>
                        <a:sym typeface="Arial"/>
                      </a:endParaRPr>
                    </a:p>
                    <a:p>
                      <a:pPr marL="0" marR="0" lvl="0" indent="0" algn="l" rtl="0">
                        <a:lnSpc>
                          <a:spcPct val="100000"/>
                        </a:lnSpc>
                        <a:spcBef>
                          <a:spcPts val="0"/>
                        </a:spcBef>
                        <a:spcAft>
                          <a:spcPts val="0"/>
                        </a:spcAft>
                        <a:buClr>
                          <a:srgbClr val="000000"/>
                        </a:buClr>
                        <a:buSzPts val="1200"/>
                        <a:buFont typeface="Arial"/>
                        <a:buNone/>
                      </a:pPr>
                      <a:r>
                        <a:rPr lang="en-GB" sz="1200" u="none" strike="noStrike" cap="none"/>
                        <a:t>Incineration rates have increased to prevent landfill being used, this produces huge amounts of air pollution.</a:t>
                      </a:r>
                      <a:endParaRPr sz="1200" u="none" strike="noStrike" cap="none">
                        <a:latin typeface="Arial"/>
                        <a:ea typeface="Arial"/>
                        <a:cs typeface="Arial"/>
                        <a:sym typeface="Arial"/>
                      </a:endParaRPr>
                    </a:p>
                    <a:p>
                      <a:pPr marL="0" marR="0" lvl="0" indent="0" algn="l" rtl="0">
                        <a:lnSpc>
                          <a:spcPct val="100000"/>
                        </a:lnSpc>
                        <a:spcBef>
                          <a:spcPts val="0"/>
                        </a:spcBef>
                        <a:spcAft>
                          <a:spcPts val="0"/>
                        </a:spcAft>
                        <a:buClr>
                          <a:srgbClr val="000000"/>
                        </a:buClr>
                        <a:buSzPts val="1200"/>
                        <a:buFont typeface="Arial"/>
                        <a:buNone/>
                      </a:pPr>
                      <a:endParaRPr sz="1200" u="none" strike="noStrike" cap="none"/>
                    </a:p>
                  </a:txBody>
                  <a:tcPr marL="66675" marR="66675" marT="38100" marB="3810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3"/>
                  </a:ext>
                </a:extLst>
              </a:tr>
              <a:tr h="1115100">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t>4. </a:t>
                      </a:r>
                      <a:endParaRPr sz="1100" u="none" strike="noStrike" cap="none"/>
                    </a:p>
                    <a:p>
                      <a:pPr marL="0" marR="0" lvl="0" indent="0" algn="ctr" rtl="0">
                        <a:lnSpc>
                          <a:spcPct val="100000"/>
                        </a:lnSpc>
                        <a:spcBef>
                          <a:spcPts val="0"/>
                        </a:spcBef>
                        <a:spcAft>
                          <a:spcPts val="0"/>
                        </a:spcAft>
                        <a:buClr>
                          <a:srgbClr val="000000"/>
                        </a:buClr>
                        <a:buSzPts val="1100"/>
                        <a:buFont typeface="Arial"/>
                        <a:buNone/>
                      </a:pPr>
                      <a:r>
                        <a:rPr lang="en-GB" sz="1100" u="none" strike="noStrike" cap="none"/>
                        <a:t>Environmental conservation </a:t>
                      </a:r>
                      <a:endParaRPr sz="1100" u="none" strike="noStrike" cap="none"/>
                    </a:p>
                  </a:txBody>
                  <a:tcPr marL="66675" marR="66675" marT="38100" marB="3810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200" u="none" strike="noStrike" cap="none"/>
                        <a:t>Creating gardens and communal allotments for people to use. </a:t>
                      </a:r>
                      <a:endParaRPr sz="1200" u="none" strike="noStrike" cap="none"/>
                    </a:p>
                    <a:p>
                      <a:pPr marL="0" marR="0" lvl="0" indent="0" algn="l" rtl="0">
                        <a:lnSpc>
                          <a:spcPct val="100000"/>
                        </a:lnSpc>
                        <a:spcBef>
                          <a:spcPts val="0"/>
                        </a:spcBef>
                        <a:spcAft>
                          <a:spcPts val="0"/>
                        </a:spcAft>
                        <a:buClr>
                          <a:srgbClr val="000000"/>
                        </a:buClr>
                        <a:buSzPts val="1200"/>
                        <a:buFont typeface="Arial"/>
                        <a:buNone/>
                      </a:pPr>
                      <a:r>
                        <a:rPr lang="en-GB" sz="1200" u="none" strike="noStrike" cap="none"/>
                        <a:t>Preserving green spaces and creating parks when building new homes. </a:t>
                      </a:r>
                      <a:endParaRPr sz="1200" u="none" strike="noStrike" cap="none"/>
                    </a:p>
                  </a:txBody>
                  <a:tcPr marL="66675" marR="66675" marT="38100" marB="3810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r>
                        <a:rPr lang="en-GB" sz="1400" u="none" strike="noStrike" cap="none"/>
                        <a:t>Helps protect biodiversity by creating habitats. </a:t>
                      </a:r>
                      <a:endParaRPr sz="1400" u="none" strike="noStrike" cap="none"/>
                    </a:p>
                    <a:p>
                      <a:pPr marL="0" marR="0" lvl="0" indent="0" algn="l" rtl="0">
                        <a:lnSpc>
                          <a:spcPct val="100000"/>
                        </a:lnSpc>
                        <a:spcBef>
                          <a:spcPts val="0"/>
                        </a:spcBef>
                        <a:spcAft>
                          <a:spcPts val="0"/>
                        </a:spcAft>
                        <a:buClr>
                          <a:srgbClr val="000000"/>
                        </a:buClr>
                        <a:buSzPts val="1400"/>
                        <a:buFont typeface="Arial"/>
                        <a:buNone/>
                      </a:pPr>
                      <a:r>
                        <a:rPr lang="en-GB" sz="1400" u="none" strike="noStrike" cap="none"/>
                        <a:t>Improves air quality. </a:t>
                      </a:r>
                      <a:endParaRPr sz="1400" u="none" strike="noStrike" cap="none"/>
                    </a:p>
                    <a:p>
                      <a:pPr marL="0" marR="0" lvl="0" indent="0" algn="l" rtl="0">
                        <a:lnSpc>
                          <a:spcPct val="100000"/>
                        </a:lnSpc>
                        <a:spcBef>
                          <a:spcPts val="0"/>
                        </a:spcBef>
                        <a:spcAft>
                          <a:spcPts val="0"/>
                        </a:spcAft>
                        <a:buClr>
                          <a:srgbClr val="000000"/>
                        </a:buClr>
                        <a:buSzPts val="1400"/>
                        <a:buFont typeface="Arial"/>
                        <a:buNone/>
                      </a:pPr>
                      <a:r>
                        <a:rPr lang="en-GB" sz="1400" u="none" strike="noStrike" cap="none"/>
                        <a:t>People tend to be physically and mentally healthier with access to green paces. </a:t>
                      </a:r>
                      <a:endParaRPr sz="1400" u="none" strike="noStrike" cap="none"/>
                    </a:p>
                  </a:txBody>
                  <a:tcPr marL="66675" marR="66675" marT="38100" marB="3810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200" u="none" strike="noStrike" cap="none"/>
                        <a:t>Limited space,. With the growing housing crisis it is difficult to set land aside, and can cause prices of houses to go up</a:t>
                      </a:r>
                      <a:endParaRPr sz="1200" u="none" strike="noStrike" cap="none">
                        <a:latin typeface="Arial"/>
                        <a:ea typeface="Arial"/>
                        <a:cs typeface="Arial"/>
                        <a:sym typeface="Arial"/>
                      </a:endParaRPr>
                    </a:p>
                    <a:p>
                      <a:pPr marL="0" marR="0" lvl="0" indent="0" algn="l" rtl="0">
                        <a:lnSpc>
                          <a:spcPct val="100000"/>
                        </a:lnSpc>
                        <a:spcBef>
                          <a:spcPts val="0"/>
                        </a:spcBef>
                        <a:spcAft>
                          <a:spcPts val="0"/>
                        </a:spcAft>
                        <a:buClr>
                          <a:srgbClr val="000000"/>
                        </a:buClr>
                        <a:buSzPts val="1200"/>
                        <a:buFont typeface="Arial"/>
                        <a:buNone/>
                      </a:pPr>
                      <a:r>
                        <a:rPr lang="en-GB" sz="1200" u="none" strike="noStrike" cap="none"/>
                        <a:t>In 2017 ‘London Garden Bridge’ was scrapped due to cost. </a:t>
                      </a:r>
                      <a:endParaRPr sz="1200" u="none" strike="noStrike" cap="none">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66675" marR="66675" marT="38100" marB="3810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4"/>
                  </a:ext>
                </a:extLst>
              </a:tr>
            </a:tbl>
          </a:graphicData>
        </a:graphic>
      </p:graphicFrame>
      <p:sp>
        <p:nvSpPr>
          <p:cNvPr id="125" name="Google Shape;125;g27a2fc30ff6_0_8"/>
          <p:cNvSpPr txBox="1"/>
          <p:nvPr/>
        </p:nvSpPr>
        <p:spPr>
          <a:xfrm>
            <a:off x="128472" y="578975"/>
            <a:ext cx="3039000" cy="307800"/>
          </a:xfrm>
          <a:prstGeom prst="rect">
            <a:avLst/>
          </a:prstGeom>
          <a:solidFill>
            <a:srgbClr val="D9EAD3"/>
          </a:solid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en-GB" sz="1400" b="0" i="0" u="none" strike="noStrike" cap="none">
                <a:solidFill>
                  <a:schemeClr val="dk1"/>
                </a:solidFill>
                <a:latin typeface="Calibri"/>
                <a:ea typeface="Calibri"/>
                <a:cs typeface="Calibri"/>
                <a:sym typeface="Calibri"/>
              </a:rPr>
              <a:t>Features of Sustainable Urban Living </a:t>
            </a: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37"/>
        <p:cNvGrpSpPr/>
        <p:nvPr/>
      </p:nvGrpSpPr>
      <p:grpSpPr>
        <a:xfrm>
          <a:off x="0" y="0"/>
          <a:ext cx="0" cy="0"/>
          <a:chOff x="0" y="0"/>
          <a:chExt cx="0" cy="0"/>
        </a:xfrm>
      </p:grpSpPr>
      <p:sp>
        <p:nvSpPr>
          <p:cNvPr id="38" name="Google Shape;38;p1"/>
          <p:cNvSpPr txBox="1"/>
          <p:nvPr/>
        </p:nvSpPr>
        <p:spPr>
          <a:xfrm>
            <a:off x="128464" y="91951"/>
            <a:ext cx="9649072" cy="369332"/>
          </a:xfrm>
          <a:prstGeom prst="rect">
            <a:avLst/>
          </a:prstGeom>
          <a:solidFill>
            <a:srgbClr val="C00000"/>
          </a:solidFill>
          <a:ln w="9525"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800" b="0" i="0" u="none" strike="noStrike" cap="none" dirty="0">
                <a:solidFill>
                  <a:schemeClr val="lt1"/>
                </a:solidFill>
                <a:latin typeface="Calibri"/>
                <a:ea typeface="Calibri"/>
                <a:cs typeface="Calibri"/>
                <a:sym typeface="Calibri"/>
              </a:rPr>
              <a:t>GCSE Paper 2- Question 2 </a:t>
            </a:r>
            <a:r>
              <a:rPr lang="en-GB" sz="1800" dirty="0">
                <a:solidFill>
                  <a:schemeClr val="lt1"/>
                </a:solidFill>
                <a:latin typeface="Calibri"/>
                <a:ea typeface="Calibri"/>
                <a:cs typeface="Calibri"/>
                <a:sym typeface="Calibri"/>
              </a:rPr>
              <a:t>Changing Economic World - </a:t>
            </a:r>
            <a:r>
              <a:rPr lang="en-GB" sz="1800" b="0" i="0" u="none" strike="noStrike" cap="none" dirty="0">
                <a:solidFill>
                  <a:schemeClr val="lt1"/>
                </a:solidFill>
                <a:latin typeface="Calibri"/>
                <a:ea typeface="Calibri"/>
                <a:cs typeface="Calibri"/>
                <a:sym typeface="Calibri"/>
              </a:rPr>
              <a:t>Knowledge Organiser</a:t>
            </a:r>
            <a:endParaRPr dirty="0"/>
          </a:p>
        </p:txBody>
      </p:sp>
      <p:graphicFrame>
        <p:nvGraphicFramePr>
          <p:cNvPr id="39" name="Google Shape;39;p1"/>
          <p:cNvGraphicFramePr/>
          <p:nvPr/>
        </p:nvGraphicFramePr>
        <p:xfrm>
          <a:off x="230561" y="966765"/>
          <a:ext cx="8264225" cy="4055350"/>
        </p:xfrm>
        <a:graphic>
          <a:graphicData uri="http://schemas.openxmlformats.org/drawingml/2006/table">
            <a:tbl>
              <a:tblPr firstRow="1" bandRow="1">
                <a:noFill/>
              </a:tblPr>
              <a:tblGrid>
                <a:gridCol w="619000">
                  <a:extLst>
                    <a:ext uri="{9D8B030D-6E8A-4147-A177-3AD203B41FA5}">
                      <a16:colId xmlns:a16="http://schemas.microsoft.com/office/drawing/2014/main" val="20000"/>
                    </a:ext>
                  </a:extLst>
                </a:gridCol>
                <a:gridCol w="2265400">
                  <a:extLst>
                    <a:ext uri="{9D8B030D-6E8A-4147-A177-3AD203B41FA5}">
                      <a16:colId xmlns:a16="http://schemas.microsoft.com/office/drawing/2014/main" val="20001"/>
                    </a:ext>
                  </a:extLst>
                </a:gridCol>
                <a:gridCol w="5379825">
                  <a:extLst>
                    <a:ext uri="{9D8B030D-6E8A-4147-A177-3AD203B41FA5}">
                      <a16:colId xmlns:a16="http://schemas.microsoft.com/office/drawing/2014/main" val="20002"/>
                    </a:ext>
                  </a:extLst>
                </a:gridCol>
              </a:tblGrid>
              <a:tr h="139700">
                <a:tc>
                  <a:txBody>
                    <a:bodyPr/>
                    <a:lstStyle/>
                    <a:p>
                      <a:pPr marL="0" marR="0" lvl="0" indent="0" algn="ctr" rtl="0">
                        <a:spcBef>
                          <a:spcPts val="0"/>
                        </a:spcBef>
                        <a:spcAft>
                          <a:spcPts val="0"/>
                        </a:spcAft>
                        <a:buNone/>
                      </a:pPr>
                      <a:r>
                        <a:rPr lang="en-GB" sz="1100" b="0" u="none" strike="noStrike" cap="none" dirty="0">
                          <a:solidFill>
                            <a:schemeClr val="lt1"/>
                          </a:solidFill>
                          <a:latin typeface="Calibri"/>
                          <a:ea typeface="Calibri"/>
                          <a:cs typeface="Calibri"/>
                          <a:sym typeface="Calibri"/>
                        </a:rPr>
                        <a:t>A</a:t>
                      </a:r>
                      <a:endParaRPr dirty="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4901"/>
                      </a:srgbClr>
                    </a:solidFill>
                  </a:tcPr>
                </a:tc>
                <a:tc gridSpan="2">
                  <a:txBody>
                    <a:bodyPr/>
                    <a:lstStyle/>
                    <a:p>
                      <a:pPr marL="0" marR="0" lvl="0" indent="0" algn="l" rtl="0">
                        <a:spcBef>
                          <a:spcPts val="0"/>
                        </a:spcBef>
                        <a:spcAft>
                          <a:spcPts val="0"/>
                        </a:spcAft>
                        <a:buNone/>
                      </a:pPr>
                      <a:r>
                        <a:rPr lang="en-GB" sz="1100" b="0" u="none" strike="noStrike" cap="none" dirty="0">
                          <a:solidFill>
                            <a:schemeClr val="lt1"/>
                          </a:solidFill>
                          <a:latin typeface="Calibri"/>
                          <a:ea typeface="Calibri"/>
                          <a:cs typeface="Calibri"/>
                          <a:sym typeface="Calibri"/>
                        </a:rPr>
                        <a:t>Key terms</a:t>
                      </a:r>
                      <a:endParaRPr dirty="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4901"/>
                      </a:srgbClr>
                    </a:solidFill>
                  </a:tcPr>
                </a:tc>
                <a:tc hMerge="1">
                  <a:txBody>
                    <a:bodyPr/>
                    <a:lstStyle/>
                    <a:p>
                      <a:endParaRPr lang="en-US"/>
                    </a:p>
                  </a:txBody>
                  <a:tcPr/>
                </a:tc>
                <a:extLst>
                  <a:ext uri="{0D108BD9-81ED-4DB2-BD59-A6C34878D82A}">
                    <a16:rowId xmlns:a16="http://schemas.microsoft.com/office/drawing/2014/main" val="10000"/>
                  </a:ext>
                </a:extLst>
              </a:tr>
              <a:tr h="367850">
                <a:tc>
                  <a:txBody>
                    <a:bodyPr/>
                    <a:lstStyle/>
                    <a:p>
                      <a:pPr marL="0" marR="0" lvl="0" indent="0" algn="ctr" rtl="0">
                        <a:spcBef>
                          <a:spcPts val="0"/>
                        </a:spcBef>
                        <a:spcAft>
                          <a:spcPts val="0"/>
                        </a:spcAft>
                        <a:buClr>
                          <a:schemeClr val="dk1"/>
                        </a:buClr>
                        <a:buSzPts val="1100"/>
                        <a:buFont typeface="Calibri"/>
                        <a:buNone/>
                      </a:pPr>
                      <a:r>
                        <a:rPr lang="en-GB" sz="1100" b="0" u="none" strike="noStrike" cap="none">
                          <a:solidFill>
                            <a:schemeClr val="dk1"/>
                          </a:solidFill>
                          <a:latin typeface="Calibri"/>
                          <a:ea typeface="Calibri"/>
                          <a:cs typeface="Calibri"/>
                          <a:sym typeface="Calibri"/>
                        </a:rPr>
                        <a:t>1</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100" b="1" u="none" strike="noStrike" cap="none" dirty="0">
                          <a:latin typeface="Calibri"/>
                          <a:ea typeface="Calibri"/>
                          <a:cs typeface="Calibri"/>
                          <a:sym typeface="Calibri"/>
                        </a:rPr>
                        <a:t>Development </a:t>
                      </a:r>
                      <a:endParaRPr sz="1100" b="1" u="none" strike="noStrike" cap="none" dirty="0">
                        <a:latin typeface="Calibri"/>
                        <a:ea typeface="Calibri"/>
                        <a:cs typeface="Calibri"/>
                        <a:sym typeface="Calibri"/>
                      </a:endParaRPr>
                    </a:p>
                  </a:txBody>
                  <a:tcPr marL="84400" marR="8440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100" b="0" u="none" strike="noStrike" cap="none" dirty="0">
                          <a:latin typeface="Calibri"/>
                          <a:ea typeface="Calibri"/>
                          <a:cs typeface="Calibri"/>
                          <a:sym typeface="Calibri"/>
                        </a:rPr>
                        <a:t>The process of a country improving over time </a:t>
                      </a:r>
                      <a:endParaRPr sz="1100" b="0" u="none" strike="noStrike" cap="none" dirty="0">
                        <a:latin typeface="Calibri"/>
                        <a:ea typeface="Calibri"/>
                        <a:cs typeface="Calibri"/>
                        <a:sym typeface="Calibri"/>
                      </a:endParaRPr>
                    </a:p>
                  </a:txBody>
                  <a:tcPr marL="84400" marR="8440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r h="367850">
                <a:tc>
                  <a:txBody>
                    <a:bodyPr/>
                    <a:lstStyle/>
                    <a:p>
                      <a:pPr marL="0" marR="0" lvl="0" indent="0" algn="ctr" rtl="0">
                        <a:spcBef>
                          <a:spcPts val="0"/>
                        </a:spcBef>
                        <a:spcAft>
                          <a:spcPts val="0"/>
                        </a:spcAft>
                        <a:buClr>
                          <a:schemeClr val="dk1"/>
                        </a:buClr>
                        <a:buSzPts val="1100"/>
                        <a:buFont typeface="Calibri"/>
                        <a:buNone/>
                      </a:pPr>
                      <a:r>
                        <a:rPr lang="en-GB" sz="1100" b="0" u="none" strike="noStrike" cap="none">
                          <a:solidFill>
                            <a:schemeClr val="dk1"/>
                          </a:solidFill>
                          <a:latin typeface="Calibri"/>
                          <a:ea typeface="Calibri"/>
                          <a:cs typeface="Calibri"/>
                          <a:sym typeface="Calibri"/>
                        </a:rPr>
                        <a:t>2</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100" b="1" u="none" strike="noStrike" cap="none" dirty="0">
                          <a:latin typeface="Calibri"/>
                          <a:ea typeface="Calibri"/>
                          <a:cs typeface="Calibri"/>
                          <a:sym typeface="Calibri"/>
                        </a:rPr>
                        <a:t>Development Gap </a:t>
                      </a:r>
                    </a:p>
                  </a:txBody>
                  <a:tcPr marL="84400" marR="8440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100" b="0" u="none" strike="noStrike" cap="none" dirty="0">
                          <a:latin typeface="Calibri"/>
                          <a:ea typeface="Calibri"/>
                          <a:cs typeface="Calibri"/>
                          <a:sym typeface="Calibri"/>
                        </a:rPr>
                        <a:t>The difference in affluence between nations </a:t>
                      </a:r>
                      <a:endParaRPr sz="1100" b="0" u="none" strike="noStrike" cap="none" dirty="0">
                        <a:latin typeface="Calibri"/>
                        <a:ea typeface="Calibri"/>
                        <a:cs typeface="Calibri"/>
                        <a:sym typeface="Calibri"/>
                      </a:endParaRPr>
                    </a:p>
                  </a:txBody>
                  <a:tcPr marL="84400" marR="8440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2"/>
                  </a:ext>
                </a:extLst>
              </a:tr>
              <a:tr h="367850">
                <a:tc>
                  <a:txBody>
                    <a:bodyPr/>
                    <a:lstStyle/>
                    <a:p>
                      <a:pPr marL="0" marR="0" lvl="0" indent="0" algn="ctr" rtl="0">
                        <a:spcBef>
                          <a:spcPts val="0"/>
                        </a:spcBef>
                        <a:spcAft>
                          <a:spcPts val="0"/>
                        </a:spcAft>
                        <a:buClr>
                          <a:schemeClr val="dk1"/>
                        </a:buClr>
                        <a:buSzPts val="1100"/>
                        <a:buFont typeface="Calibri"/>
                        <a:buNone/>
                      </a:pPr>
                      <a:r>
                        <a:rPr lang="en-GB" sz="1100" b="0" u="none" strike="noStrike" cap="none">
                          <a:solidFill>
                            <a:schemeClr val="dk1"/>
                          </a:solidFill>
                          <a:latin typeface="Calibri"/>
                          <a:ea typeface="Calibri"/>
                          <a:cs typeface="Calibri"/>
                          <a:sym typeface="Calibri"/>
                        </a:rPr>
                        <a:t>3</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100" b="1" u="none" strike="noStrike" cap="none" dirty="0">
                          <a:latin typeface="Calibri"/>
                          <a:ea typeface="Calibri"/>
                          <a:cs typeface="Calibri"/>
                          <a:sym typeface="Calibri"/>
                        </a:rPr>
                        <a:t>Development Indicators </a:t>
                      </a:r>
                      <a:endParaRPr sz="1100" b="1" u="none" strike="noStrike" cap="none" dirty="0">
                        <a:latin typeface="Calibri"/>
                        <a:ea typeface="Calibri"/>
                        <a:cs typeface="Calibri"/>
                        <a:sym typeface="Calibri"/>
                      </a:endParaRPr>
                    </a:p>
                  </a:txBody>
                  <a:tcPr marL="84400" marR="8440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100" b="0" u="none" strike="noStrike" cap="none" dirty="0">
                          <a:latin typeface="Calibri"/>
                          <a:ea typeface="Calibri"/>
                          <a:cs typeface="Calibri"/>
                          <a:sym typeface="Calibri"/>
                        </a:rPr>
                        <a:t>Data that shows a country’s level of health, wealth and education</a:t>
                      </a:r>
                      <a:endParaRPr sz="1100" b="0" u="none" strike="noStrike" cap="none" dirty="0">
                        <a:latin typeface="Calibri"/>
                        <a:ea typeface="Calibri"/>
                        <a:cs typeface="Calibri"/>
                        <a:sym typeface="Calibri"/>
                      </a:endParaRPr>
                    </a:p>
                  </a:txBody>
                  <a:tcPr marL="84400" marR="8440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3"/>
                  </a:ext>
                </a:extLst>
              </a:tr>
              <a:tr h="367850">
                <a:tc>
                  <a:txBody>
                    <a:bodyPr/>
                    <a:lstStyle/>
                    <a:p>
                      <a:pPr marL="0" marR="0" lvl="0" indent="0" algn="ctr" rtl="0">
                        <a:spcBef>
                          <a:spcPts val="0"/>
                        </a:spcBef>
                        <a:spcAft>
                          <a:spcPts val="0"/>
                        </a:spcAft>
                        <a:buClr>
                          <a:schemeClr val="dk1"/>
                        </a:buClr>
                        <a:buSzPts val="1100"/>
                        <a:buFont typeface="Calibri"/>
                        <a:buNone/>
                      </a:pPr>
                      <a:r>
                        <a:rPr lang="en-GB" sz="1100" b="0" u="none" strike="noStrike" cap="none">
                          <a:solidFill>
                            <a:schemeClr val="dk1"/>
                          </a:solidFill>
                          <a:latin typeface="Calibri"/>
                          <a:ea typeface="Calibri"/>
                          <a:cs typeface="Calibri"/>
                          <a:sym typeface="Calibri"/>
                        </a:rPr>
                        <a:t>4</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100" b="1" u="none" strike="noStrike" cap="none" dirty="0">
                          <a:latin typeface="Calibri"/>
                          <a:ea typeface="Calibri"/>
                          <a:cs typeface="Calibri"/>
                          <a:sym typeface="Calibri"/>
                        </a:rPr>
                        <a:t>Demographic Transition Model </a:t>
                      </a:r>
                      <a:endParaRPr sz="1100" b="1" u="none" strike="noStrike" cap="none" dirty="0">
                        <a:latin typeface="Calibri"/>
                        <a:ea typeface="Calibri"/>
                        <a:cs typeface="Calibri"/>
                        <a:sym typeface="Calibri"/>
                      </a:endParaRPr>
                    </a:p>
                  </a:txBody>
                  <a:tcPr marL="84400" marR="8440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100" b="0" u="none" strike="noStrike" cap="none" dirty="0">
                          <a:latin typeface="Calibri"/>
                          <a:ea typeface="Calibri"/>
                          <a:cs typeface="Calibri"/>
                          <a:sym typeface="Calibri"/>
                        </a:rPr>
                        <a:t>A graph that indicates how a countries population might change over time </a:t>
                      </a:r>
                      <a:endParaRPr sz="1100" b="0" u="none" strike="noStrike" cap="none" dirty="0">
                        <a:latin typeface="Calibri"/>
                        <a:ea typeface="Calibri"/>
                        <a:cs typeface="Calibri"/>
                        <a:sym typeface="Calibri"/>
                      </a:endParaRPr>
                    </a:p>
                  </a:txBody>
                  <a:tcPr marL="84400" marR="8440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4"/>
                  </a:ext>
                </a:extLst>
              </a:tr>
              <a:tr h="367850">
                <a:tc>
                  <a:txBody>
                    <a:bodyPr/>
                    <a:lstStyle/>
                    <a:p>
                      <a:pPr marL="0" marR="0" lvl="0" indent="0" algn="ctr" rtl="0">
                        <a:spcBef>
                          <a:spcPts val="0"/>
                        </a:spcBef>
                        <a:spcAft>
                          <a:spcPts val="0"/>
                        </a:spcAft>
                        <a:buClr>
                          <a:schemeClr val="dk1"/>
                        </a:buClr>
                        <a:buSzPts val="1100"/>
                        <a:buFont typeface="Calibri"/>
                        <a:buNone/>
                      </a:pPr>
                      <a:r>
                        <a:rPr lang="en-GB" sz="1100" b="0" u="none" strike="noStrike" cap="none">
                          <a:solidFill>
                            <a:schemeClr val="dk1"/>
                          </a:solidFill>
                          <a:latin typeface="Calibri"/>
                          <a:ea typeface="Calibri"/>
                          <a:cs typeface="Calibri"/>
                          <a:sym typeface="Calibri"/>
                        </a:rPr>
                        <a:t>5</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100" b="1" u="none" strike="noStrike" cap="none" dirty="0">
                          <a:latin typeface="Calibri"/>
                          <a:ea typeface="Calibri"/>
                          <a:cs typeface="Calibri"/>
                          <a:sym typeface="Calibri"/>
                        </a:rPr>
                        <a:t>Post industrial economy </a:t>
                      </a:r>
                      <a:endParaRPr sz="1100" b="1" u="none" strike="noStrike" cap="none" dirty="0">
                        <a:latin typeface="Calibri"/>
                        <a:ea typeface="Calibri"/>
                        <a:cs typeface="Calibri"/>
                        <a:sym typeface="Calibri"/>
                      </a:endParaRPr>
                    </a:p>
                  </a:txBody>
                  <a:tcPr marL="84400" marR="8440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100" b="0" u="none" strike="noStrike" cap="none" dirty="0">
                          <a:latin typeface="Calibri"/>
                          <a:ea typeface="Calibri"/>
                          <a:cs typeface="Calibri"/>
                          <a:sym typeface="Calibri"/>
                        </a:rPr>
                        <a:t>A period of growth due to the increased importance of the services industry while the importance of manufacturing decreases. </a:t>
                      </a:r>
                      <a:endParaRPr sz="1100" b="0" u="none" strike="noStrike" cap="none" dirty="0">
                        <a:latin typeface="Calibri"/>
                        <a:ea typeface="Calibri"/>
                        <a:cs typeface="Calibri"/>
                        <a:sym typeface="Calibri"/>
                      </a:endParaRPr>
                    </a:p>
                  </a:txBody>
                  <a:tcPr marL="84400" marR="8440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5"/>
                  </a:ext>
                </a:extLst>
              </a:tr>
              <a:tr h="367850">
                <a:tc>
                  <a:txBody>
                    <a:bodyPr/>
                    <a:lstStyle/>
                    <a:p>
                      <a:pPr marL="0" marR="0" lvl="0" indent="0" algn="ctr" rtl="0">
                        <a:spcBef>
                          <a:spcPts val="0"/>
                        </a:spcBef>
                        <a:spcAft>
                          <a:spcPts val="0"/>
                        </a:spcAft>
                        <a:buClr>
                          <a:schemeClr val="dk1"/>
                        </a:buClr>
                        <a:buSzPts val="1100"/>
                        <a:buFont typeface="Calibri"/>
                        <a:buNone/>
                      </a:pPr>
                      <a:r>
                        <a:rPr lang="en-GB" sz="1100" b="0" u="none" strike="noStrike" cap="none">
                          <a:solidFill>
                            <a:schemeClr val="dk1"/>
                          </a:solidFill>
                          <a:latin typeface="Calibri"/>
                          <a:ea typeface="Calibri"/>
                          <a:cs typeface="Calibri"/>
                          <a:sym typeface="Calibri"/>
                        </a:rPr>
                        <a:t>6</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spcBef>
                          <a:spcPts val="0"/>
                        </a:spcBef>
                        <a:spcAft>
                          <a:spcPts val="0"/>
                        </a:spcAft>
                        <a:buNone/>
                      </a:pPr>
                      <a:r>
                        <a:rPr lang="en-GB" sz="1100" b="1" dirty="0"/>
                        <a:t>Trans National Corporations </a:t>
                      </a:r>
                      <a:endParaRPr sz="1100" b="1" dirty="0"/>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spcBef>
                          <a:spcPts val="0"/>
                        </a:spcBef>
                        <a:spcAft>
                          <a:spcPts val="0"/>
                        </a:spcAft>
                        <a:buNone/>
                      </a:pPr>
                      <a:r>
                        <a:rPr lang="en-GB" sz="1100" dirty="0"/>
                        <a:t>TNCs are companies that are located in more than one country. </a:t>
                      </a:r>
                      <a:endParaRPr sz="1100" dirty="0"/>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6"/>
                  </a:ext>
                </a:extLst>
              </a:tr>
              <a:tr h="367850">
                <a:tc>
                  <a:txBody>
                    <a:bodyPr/>
                    <a:lstStyle/>
                    <a:p>
                      <a:pPr marL="0" marR="0" lvl="0" indent="0" algn="ctr" rtl="0">
                        <a:spcBef>
                          <a:spcPts val="0"/>
                        </a:spcBef>
                        <a:spcAft>
                          <a:spcPts val="0"/>
                        </a:spcAft>
                        <a:buClr>
                          <a:schemeClr val="dk1"/>
                        </a:buClr>
                        <a:buSzPts val="1100"/>
                        <a:buFont typeface="Calibri"/>
                        <a:buNone/>
                      </a:pPr>
                      <a:r>
                        <a:rPr lang="en-GB" sz="1100" b="0">
                          <a:solidFill>
                            <a:schemeClr val="dk1"/>
                          </a:solidFill>
                          <a:latin typeface="Calibri"/>
                          <a:ea typeface="Calibri"/>
                          <a:cs typeface="Calibri"/>
                          <a:sym typeface="Calibri"/>
                        </a:rPr>
                        <a:t>7</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100" b="1" u="none" strike="noStrike" cap="none" dirty="0">
                          <a:latin typeface="Calibri"/>
                          <a:ea typeface="Calibri"/>
                          <a:cs typeface="Calibri"/>
                          <a:sym typeface="Calibri"/>
                        </a:rPr>
                        <a:t>Primary sector </a:t>
                      </a:r>
                      <a:endParaRPr sz="1100" b="1" u="none" strike="noStrike" cap="none" dirty="0">
                        <a:latin typeface="Calibri"/>
                        <a:ea typeface="Calibri"/>
                        <a:cs typeface="Calibri"/>
                        <a:sym typeface="Calibri"/>
                      </a:endParaRPr>
                    </a:p>
                  </a:txBody>
                  <a:tcPr marL="84400" marR="8440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100" b="0" u="none" strike="noStrike" cap="none" dirty="0">
                          <a:latin typeface="Calibri"/>
                          <a:ea typeface="Calibri"/>
                          <a:cs typeface="Calibri"/>
                          <a:sym typeface="Calibri"/>
                        </a:rPr>
                        <a:t>The sector of employment that deals with the exploitation of raw materials e.g. mining </a:t>
                      </a:r>
                      <a:endParaRPr sz="1100" b="0" u="none" strike="noStrike" cap="none" dirty="0">
                        <a:latin typeface="Calibri"/>
                        <a:ea typeface="Calibri"/>
                        <a:cs typeface="Calibri"/>
                        <a:sym typeface="Calibri"/>
                      </a:endParaRPr>
                    </a:p>
                  </a:txBody>
                  <a:tcPr marL="84400" marR="8440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7"/>
                  </a:ext>
                </a:extLst>
              </a:tr>
              <a:tr h="367850">
                <a:tc>
                  <a:txBody>
                    <a:bodyPr/>
                    <a:lstStyle/>
                    <a:p>
                      <a:pPr marL="0" marR="0" lvl="0" indent="0" algn="ctr" rtl="0">
                        <a:spcBef>
                          <a:spcPts val="0"/>
                        </a:spcBef>
                        <a:spcAft>
                          <a:spcPts val="0"/>
                        </a:spcAft>
                        <a:buClr>
                          <a:schemeClr val="dk1"/>
                        </a:buClr>
                        <a:buSzPts val="1100"/>
                        <a:buFont typeface="Calibri"/>
                        <a:buNone/>
                      </a:pPr>
                      <a:r>
                        <a:rPr lang="en-GB" sz="1100" b="0">
                          <a:solidFill>
                            <a:schemeClr val="dk1"/>
                          </a:solidFill>
                          <a:latin typeface="Calibri"/>
                          <a:ea typeface="Calibri"/>
                          <a:cs typeface="Calibri"/>
                          <a:sym typeface="Calibri"/>
                        </a:rPr>
                        <a:t>8</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100" b="1" u="none" strike="noStrike" cap="none" dirty="0">
                          <a:latin typeface="Calibri"/>
                          <a:ea typeface="Calibri"/>
                          <a:cs typeface="Calibri"/>
                          <a:sym typeface="Calibri"/>
                        </a:rPr>
                        <a:t>Secondary sector </a:t>
                      </a:r>
                      <a:endParaRPr sz="1100" b="1" u="none" strike="noStrike" cap="none" dirty="0">
                        <a:latin typeface="Calibri"/>
                        <a:ea typeface="Calibri"/>
                        <a:cs typeface="Calibri"/>
                        <a:sym typeface="Calibri"/>
                      </a:endParaRPr>
                    </a:p>
                  </a:txBody>
                  <a:tcPr marL="84400" marR="8440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100"/>
                        <a:buFont typeface="Arial"/>
                        <a:buNone/>
                      </a:pPr>
                      <a:r>
                        <a:rPr lang="en-GB" sz="1100" b="0" u="none" strike="noStrike" cap="none" dirty="0">
                          <a:latin typeface="Calibri"/>
                          <a:ea typeface="Calibri"/>
                          <a:cs typeface="Calibri"/>
                          <a:sym typeface="Calibri"/>
                        </a:rPr>
                        <a:t>The sector of employment that deals with the manufacturing of raw materials e.g. factory worker. </a:t>
                      </a:r>
                      <a:endParaRPr sz="1100" b="0" u="none" strike="noStrike" cap="none" dirty="0">
                        <a:latin typeface="Calibri"/>
                        <a:ea typeface="Calibri"/>
                        <a:cs typeface="Calibri"/>
                        <a:sym typeface="Calibri"/>
                      </a:endParaRPr>
                    </a:p>
                  </a:txBody>
                  <a:tcPr marL="84400" marR="8440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8"/>
                  </a:ext>
                </a:extLst>
              </a:tr>
              <a:tr h="367850">
                <a:tc>
                  <a:txBody>
                    <a:bodyPr/>
                    <a:lstStyle/>
                    <a:p>
                      <a:pPr marL="0" marR="0" lvl="0" indent="0" algn="ctr" rtl="0">
                        <a:spcBef>
                          <a:spcPts val="0"/>
                        </a:spcBef>
                        <a:spcAft>
                          <a:spcPts val="0"/>
                        </a:spcAft>
                        <a:buClr>
                          <a:schemeClr val="dk1"/>
                        </a:buClr>
                        <a:buSzPts val="1100"/>
                        <a:buFont typeface="Calibri"/>
                        <a:buNone/>
                      </a:pPr>
                      <a:r>
                        <a:rPr lang="en-GB" sz="1100" b="0">
                          <a:solidFill>
                            <a:schemeClr val="dk1"/>
                          </a:solidFill>
                          <a:latin typeface="Calibri"/>
                          <a:ea typeface="Calibri"/>
                          <a:cs typeface="Calibri"/>
                          <a:sym typeface="Calibri"/>
                        </a:rPr>
                        <a:t>9</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100" b="1" u="none" strike="noStrike" cap="none" dirty="0">
                          <a:latin typeface="Calibri"/>
                          <a:ea typeface="Calibri"/>
                          <a:cs typeface="Calibri"/>
                          <a:sym typeface="Calibri"/>
                        </a:rPr>
                        <a:t>Tertiary Sector </a:t>
                      </a:r>
                      <a:endParaRPr sz="1100" b="1" u="none" strike="noStrike" cap="none" dirty="0">
                        <a:latin typeface="Calibri"/>
                        <a:ea typeface="Calibri"/>
                        <a:cs typeface="Calibri"/>
                        <a:sym typeface="Calibri"/>
                      </a:endParaRPr>
                    </a:p>
                  </a:txBody>
                  <a:tcPr marL="84400" marR="8440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100" b="0" u="none" strike="noStrike" cap="none" dirty="0">
                          <a:latin typeface="Calibri"/>
                          <a:ea typeface="Calibri"/>
                          <a:cs typeface="Calibri"/>
                          <a:sym typeface="Calibri"/>
                        </a:rPr>
                        <a:t>The sector of employment that deals with the providing of services e.g. retail </a:t>
                      </a:r>
                      <a:endParaRPr sz="1100" b="0" u="none" strike="noStrike" cap="none" dirty="0">
                        <a:latin typeface="Calibri"/>
                        <a:ea typeface="Calibri"/>
                        <a:cs typeface="Calibri"/>
                        <a:sym typeface="Calibri"/>
                      </a:endParaRPr>
                    </a:p>
                  </a:txBody>
                  <a:tcPr marL="84400" marR="8440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9"/>
                  </a:ext>
                </a:extLst>
              </a:tr>
              <a:tr h="367850">
                <a:tc>
                  <a:txBody>
                    <a:bodyPr/>
                    <a:lstStyle/>
                    <a:p>
                      <a:pPr marL="0" marR="0" lvl="0" indent="0" algn="ctr" rtl="0">
                        <a:spcBef>
                          <a:spcPts val="0"/>
                        </a:spcBef>
                        <a:spcAft>
                          <a:spcPts val="0"/>
                        </a:spcAft>
                        <a:buClr>
                          <a:schemeClr val="dk1"/>
                        </a:buClr>
                        <a:buSzPts val="1100"/>
                        <a:buFont typeface="Calibri"/>
                        <a:buNone/>
                      </a:pPr>
                      <a:r>
                        <a:rPr lang="en-GB" sz="1100" b="0">
                          <a:solidFill>
                            <a:schemeClr val="dk1"/>
                          </a:solidFill>
                          <a:latin typeface="Calibri"/>
                          <a:ea typeface="Calibri"/>
                          <a:cs typeface="Calibri"/>
                          <a:sym typeface="Calibri"/>
                        </a:rPr>
                        <a:t>10</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100" b="1" u="none" strike="noStrike" cap="none" dirty="0">
                          <a:latin typeface="Calibri"/>
                          <a:ea typeface="Calibri"/>
                          <a:cs typeface="Calibri"/>
                          <a:sym typeface="Calibri"/>
                        </a:rPr>
                        <a:t>Quaternary sector </a:t>
                      </a:r>
                      <a:endParaRPr sz="1100" b="1" u="none" strike="noStrike" cap="none" dirty="0">
                        <a:latin typeface="Calibri"/>
                        <a:ea typeface="Calibri"/>
                        <a:cs typeface="Calibri"/>
                        <a:sym typeface="Calibri"/>
                      </a:endParaRPr>
                    </a:p>
                  </a:txBody>
                  <a:tcPr marL="84400" marR="8440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100" b="0" u="none" strike="noStrike" cap="none" dirty="0">
                          <a:latin typeface="Calibri"/>
                          <a:ea typeface="Calibri"/>
                          <a:cs typeface="Calibri"/>
                          <a:sym typeface="Calibri"/>
                        </a:rPr>
                        <a:t>The sector of employment that deals with research e.g. scientist. </a:t>
                      </a:r>
                      <a:endParaRPr sz="1100" b="0" u="none" strike="noStrike" cap="none" dirty="0">
                        <a:latin typeface="Calibri"/>
                        <a:ea typeface="Calibri"/>
                        <a:cs typeface="Calibri"/>
                        <a:sym typeface="Calibri"/>
                      </a:endParaRPr>
                    </a:p>
                  </a:txBody>
                  <a:tcPr marL="84400" marR="8440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10"/>
                  </a:ext>
                </a:extLst>
              </a:tr>
            </a:tbl>
          </a:graphicData>
        </a:graphic>
      </p:graphicFrame>
      <p:graphicFrame>
        <p:nvGraphicFramePr>
          <p:cNvPr id="40" name="Google Shape;40;p1"/>
          <p:cNvGraphicFramePr/>
          <p:nvPr/>
        </p:nvGraphicFramePr>
        <p:xfrm>
          <a:off x="230561" y="576859"/>
          <a:ext cx="3494150" cy="274330"/>
        </p:xfrm>
        <a:graphic>
          <a:graphicData uri="http://schemas.openxmlformats.org/drawingml/2006/table">
            <a:tbl>
              <a:tblPr firstRow="1" bandRow="1">
                <a:noFill/>
              </a:tblPr>
              <a:tblGrid>
                <a:gridCol w="3494150">
                  <a:extLst>
                    <a:ext uri="{9D8B030D-6E8A-4147-A177-3AD203B41FA5}">
                      <a16:colId xmlns:a16="http://schemas.microsoft.com/office/drawing/2014/main" val="20000"/>
                    </a:ext>
                  </a:extLst>
                </a:gridCol>
              </a:tblGrid>
              <a:tr h="227175">
                <a:tc>
                  <a:txBody>
                    <a:bodyPr/>
                    <a:lstStyle/>
                    <a:p>
                      <a:pPr marL="0" marR="0" lvl="0" indent="0" algn="l" rtl="0">
                        <a:lnSpc>
                          <a:spcPct val="100000"/>
                        </a:lnSpc>
                        <a:spcBef>
                          <a:spcPts val="0"/>
                        </a:spcBef>
                        <a:spcAft>
                          <a:spcPts val="0"/>
                        </a:spcAft>
                        <a:buClr>
                          <a:schemeClr val="lt1"/>
                        </a:buClr>
                        <a:buSzPts val="1200"/>
                        <a:buFont typeface="Calibri"/>
                        <a:buNone/>
                      </a:pPr>
                      <a:r>
                        <a:rPr lang="en-GB" sz="1200" b="1" u="sng" dirty="0">
                          <a:solidFill>
                            <a:schemeClr val="lt1"/>
                          </a:solidFill>
                        </a:rPr>
                        <a:t>Question 2 – Changing Economic World </a:t>
                      </a:r>
                      <a:endParaRPr sz="1200" b="0" dirty="0">
                        <a:solidFill>
                          <a:schemeClr val="lt1"/>
                        </a:solidFill>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4901"/>
                      </a:srgbClr>
                    </a:solid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44"/>
        <p:cNvGrpSpPr/>
        <p:nvPr/>
      </p:nvGrpSpPr>
      <p:grpSpPr>
        <a:xfrm>
          <a:off x="0" y="0"/>
          <a:ext cx="0" cy="0"/>
          <a:chOff x="0" y="0"/>
          <a:chExt cx="0" cy="0"/>
        </a:xfrm>
      </p:grpSpPr>
      <p:graphicFrame>
        <p:nvGraphicFramePr>
          <p:cNvPr id="45" name="Google Shape;45;p2"/>
          <p:cNvGraphicFramePr/>
          <p:nvPr/>
        </p:nvGraphicFramePr>
        <p:xfrm>
          <a:off x="122458" y="547416"/>
          <a:ext cx="4918581" cy="2598971"/>
        </p:xfrm>
        <a:graphic>
          <a:graphicData uri="http://schemas.openxmlformats.org/drawingml/2006/table">
            <a:tbl>
              <a:tblPr firstRow="1" bandRow="1">
                <a:noFill/>
              </a:tblPr>
              <a:tblGrid>
                <a:gridCol w="315304">
                  <a:extLst>
                    <a:ext uri="{9D8B030D-6E8A-4147-A177-3AD203B41FA5}">
                      <a16:colId xmlns:a16="http://schemas.microsoft.com/office/drawing/2014/main" val="3586192925"/>
                    </a:ext>
                  </a:extLst>
                </a:gridCol>
                <a:gridCol w="861930">
                  <a:extLst>
                    <a:ext uri="{9D8B030D-6E8A-4147-A177-3AD203B41FA5}">
                      <a16:colId xmlns:a16="http://schemas.microsoft.com/office/drawing/2014/main" val="20000"/>
                    </a:ext>
                  </a:extLst>
                </a:gridCol>
                <a:gridCol w="3741347">
                  <a:extLst>
                    <a:ext uri="{9D8B030D-6E8A-4147-A177-3AD203B41FA5}">
                      <a16:colId xmlns:a16="http://schemas.microsoft.com/office/drawing/2014/main" val="20001"/>
                    </a:ext>
                  </a:extLst>
                </a:gridCol>
              </a:tblGrid>
              <a:tr h="272754">
                <a:tc gridSpan="2">
                  <a:txBody>
                    <a:bodyPr/>
                    <a:lstStyle/>
                    <a:p>
                      <a:pPr marL="0" marR="0" lvl="0" indent="0" algn="ctr" rtl="0">
                        <a:spcBef>
                          <a:spcPts val="0"/>
                        </a:spcBef>
                        <a:spcAft>
                          <a:spcPts val="0"/>
                        </a:spcAft>
                        <a:buNone/>
                      </a:pPr>
                      <a:r>
                        <a:rPr lang="en-GB" sz="1100" b="0" dirty="0">
                          <a:solidFill>
                            <a:schemeClr val="lt1"/>
                          </a:solidFill>
                        </a:rPr>
                        <a:t>B</a:t>
                      </a:r>
                      <a:endParaRPr dirty="0"/>
                    </a:p>
                  </a:txBody>
                  <a:tcPr marL="91450" marR="91450" marT="45725" marB="45725" anchor="ctr">
                    <a:lnL w="12700" cap="flat" cmpd="sng">
                      <a:solidFill>
                        <a:schemeClr val="dk1"/>
                      </a:solidFill>
                      <a:prstDash val="solid"/>
                      <a:round/>
                      <a:headEnd type="none" w="sm" len="sm"/>
                      <a:tailEnd type="none" w="sm" len="sm"/>
                    </a:lnL>
                    <a:lnR w="12700" cap="flat" cmpd="sng" algn="ctr">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lgn="ctr">
                      <a:solidFill>
                        <a:schemeClr val="dk1"/>
                      </a:solidFill>
                      <a:prstDash val="solid"/>
                      <a:round/>
                      <a:headEnd type="none" w="sm" len="sm"/>
                      <a:tailEnd type="none" w="sm" len="sm"/>
                    </a:lnB>
                    <a:solidFill>
                      <a:srgbClr val="C00000">
                        <a:alpha val="74901"/>
                      </a:srgbClr>
                    </a:solidFill>
                  </a:tcPr>
                </a:tc>
                <a:tc hMerge="1">
                  <a:txBody>
                    <a:bodyPr/>
                    <a:lstStyle/>
                    <a:p>
                      <a:pPr marL="0" marR="0" lvl="0" indent="0" algn="ctr" rtl="0">
                        <a:spcBef>
                          <a:spcPts val="0"/>
                        </a:spcBef>
                        <a:spcAft>
                          <a:spcPts val="0"/>
                        </a:spcAft>
                        <a:buNone/>
                      </a:pPr>
                      <a:endParaRPr dirty="0"/>
                    </a:p>
                  </a:txBody>
                  <a:tcPr marL="91450" marR="91450" marT="45725" marB="45725" anchor="ctr">
                    <a:lnL w="12700" cap="flat" cmpd="sng" algn="ctr">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4901"/>
                      </a:srgbClr>
                    </a:solidFill>
                  </a:tcPr>
                </a:tc>
                <a:tc>
                  <a:txBody>
                    <a:bodyPr/>
                    <a:lstStyle/>
                    <a:p>
                      <a:pPr marL="0" marR="0" lvl="0" indent="0" algn="l" rtl="0">
                        <a:spcBef>
                          <a:spcPts val="0"/>
                        </a:spcBef>
                        <a:spcAft>
                          <a:spcPts val="0"/>
                        </a:spcAft>
                        <a:buNone/>
                      </a:pPr>
                      <a:r>
                        <a:rPr lang="en-GB" sz="1100" b="0" dirty="0">
                          <a:solidFill>
                            <a:schemeClr val="lt1"/>
                          </a:solidFill>
                        </a:rPr>
                        <a:t>Classifying Countries </a:t>
                      </a:r>
                      <a:endParaRPr sz="1100" b="0" dirty="0">
                        <a:solidFill>
                          <a:schemeClr val="lt1"/>
                        </a:solidFill>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4901"/>
                      </a:srgbClr>
                    </a:solidFill>
                  </a:tcPr>
                </a:tc>
                <a:extLst>
                  <a:ext uri="{0D108BD9-81ED-4DB2-BD59-A6C34878D82A}">
                    <a16:rowId xmlns:a16="http://schemas.microsoft.com/office/drawing/2014/main" val="10000"/>
                  </a:ext>
                </a:extLst>
              </a:tr>
              <a:tr h="702966">
                <a:tc>
                  <a:txBody>
                    <a:bodyPr/>
                    <a:lstStyle/>
                    <a:p>
                      <a:pPr marL="0" marR="0" lvl="0" indent="0" algn="l" rtl="0">
                        <a:spcBef>
                          <a:spcPts val="0"/>
                        </a:spcBef>
                        <a:spcAft>
                          <a:spcPts val="0"/>
                        </a:spcAft>
                        <a:buClr>
                          <a:schemeClr val="dk1"/>
                        </a:buClr>
                        <a:buSzPts val="1100"/>
                        <a:buFont typeface="Calibri"/>
                        <a:buNone/>
                      </a:pPr>
                      <a:r>
                        <a:rPr lang="en-GB" sz="1100" dirty="0"/>
                        <a:t>1</a:t>
                      </a:r>
                      <a:endParaRPr sz="1100" dirty="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lgn="ctr">
                      <a:solidFill>
                        <a:schemeClr val="dk1"/>
                      </a:solidFill>
                      <a:prstDash val="solid"/>
                      <a:round/>
                      <a:headEnd type="none" w="sm" len="sm"/>
                      <a:tailEnd type="none" w="sm" len="sm"/>
                    </a:lnT>
                    <a:lnB w="12700" cap="flat" cmpd="sng" algn="ctr">
                      <a:solidFill>
                        <a:schemeClr val="dk1"/>
                      </a:solidFill>
                      <a:prstDash val="solid"/>
                      <a:round/>
                      <a:headEnd type="none" w="sm" len="sm"/>
                      <a:tailEnd type="none" w="sm" len="sm"/>
                    </a:lnB>
                  </a:tcPr>
                </a:tc>
                <a:tc>
                  <a:txBody>
                    <a:bodyPr/>
                    <a:lstStyle/>
                    <a:p>
                      <a:pPr marL="0" marR="0" lvl="0" indent="0" algn="l" rtl="0">
                        <a:spcBef>
                          <a:spcPts val="0"/>
                        </a:spcBef>
                        <a:spcAft>
                          <a:spcPts val="0"/>
                        </a:spcAft>
                        <a:buClr>
                          <a:schemeClr val="dk1"/>
                        </a:buClr>
                        <a:buSzPts val="1100"/>
                        <a:buFont typeface="Calibri"/>
                        <a:buNone/>
                      </a:pPr>
                      <a:r>
                        <a:rPr lang="en-GB" sz="1100" dirty="0"/>
                        <a:t>High Income Countries (HICs) </a:t>
                      </a:r>
                      <a:endParaRPr sz="1100" dirty="0"/>
                    </a:p>
                  </a:txBody>
                  <a:tcPr marL="91450" marR="91450" marT="45725" marB="45725" anchor="ctr">
                    <a:lnL w="12700" cap="flat" cmpd="sng" algn="ctr">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spcBef>
                          <a:spcPts val="0"/>
                        </a:spcBef>
                        <a:spcAft>
                          <a:spcPts val="0"/>
                        </a:spcAft>
                        <a:buNone/>
                      </a:pPr>
                      <a:r>
                        <a:rPr lang="en-GB" sz="1100" dirty="0">
                          <a:solidFill>
                            <a:schemeClr val="dk1"/>
                          </a:solidFill>
                          <a:latin typeface="Calibri"/>
                          <a:ea typeface="Calibri"/>
                          <a:cs typeface="Calibri"/>
                          <a:sym typeface="Calibri"/>
                        </a:rPr>
                        <a:t>In these countries the GNI per head is high, most people have a very good quality of life.</a:t>
                      </a:r>
                      <a:endParaRPr lang="en-GB" sz="1100" dirty="0"/>
                    </a:p>
                    <a:p>
                      <a:pPr marL="0" marR="0" lvl="0" indent="0" algn="l" rtl="0">
                        <a:spcBef>
                          <a:spcPts val="0"/>
                        </a:spcBef>
                        <a:spcAft>
                          <a:spcPts val="0"/>
                        </a:spcAft>
                        <a:buNone/>
                      </a:pPr>
                      <a:r>
                        <a:rPr lang="en-GB" sz="1100" b="1" dirty="0">
                          <a:solidFill>
                            <a:schemeClr val="dk1"/>
                          </a:solidFill>
                          <a:latin typeface="Calibri"/>
                          <a:ea typeface="Calibri"/>
                          <a:cs typeface="Calibri"/>
                          <a:sym typeface="Calibri"/>
                        </a:rPr>
                        <a:t>For example: UK, USA, Canada, France</a:t>
                      </a:r>
                      <a:endParaRPr lang="en-GB" sz="1100" dirty="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r h="702966">
                <a:tc>
                  <a:txBody>
                    <a:bodyPr/>
                    <a:lstStyle/>
                    <a:p>
                      <a:pPr marL="0" marR="0" lvl="0" indent="0" algn="l" rtl="0">
                        <a:spcBef>
                          <a:spcPts val="0"/>
                        </a:spcBef>
                        <a:spcAft>
                          <a:spcPts val="0"/>
                        </a:spcAft>
                        <a:buClr>
                          <a:schemeClr val="dk1"/>
                        </a:buClr>
                        <a:buSzPts val="1100"/>
                        <a:buFont typeface="Calibri"/>
                        <a:buNone/>
                      </a:pPr>
                      <a:r>
                        <a:rPr lang="en-GB" sz="1100" dirty="0">
                          <a:solidFill>
                            <a:schemeClr val="dk1"/>
                          </a:solidFill>
                          <a:latin typeface="Calibri"/>
                          <a:ea typeface="Calibri"/>
                          <a:cs typeface="Calibri"/>
                          <a:sym typeface="Calibri"/>
                        </a:rPr>
                        <a:t>2</a:t>
                      </a:r>
                      <a:endParaRPr sz="1100" dirty="0">
                        <a:solidFill>
                          <a:schemeClr val="dk1"/>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lgn="ctr">
                      <a:solidFill>
                        <a:schemeClr val="dk1"/>
                      </a:solidFill>
                      <a:prstDash val="solid"/>
                      <a:round/>
                      <a:headEnd type="none" w="sm" len="sm"/>
                      <a:tailEnd type="none" w="sm" len="sm"/>
                    </a:lnT>
                    <a:lnB w="12700" cap="flat" cmpd="sng" algn="ctr">
                      <a:solidFill>
                        <a:schemeClr val="dk1"/>
                      </a:solidFill>
                      <a:prstDash val="solid"/>
                      <a:round/>
                      <a:headEnd type="none" w="sm" len="sm"/>
                      <a:tailEnd type="none" w="sm" len="sm"/>
                    </a:lnB>
                  </a:tcPr>
                </a:tc>
                <a:tc>
                  <a:txBody>
                    <a:bodyPr/>
                    <a:lstStyle/>
                    <a:p>
                      <a:pPr marL="0" marR="0" lvl="0" indent="0" algn="l" rtl="0">
                        <a:spcBef>
                          <a:spcPts val="0"/>
                        </a:spcBef>
                        <a:spcAft>
                          <a:spcPts val="0"/>
                        </a:spcAft>
                        <a:buClr>
                          <a:schemeClr val="dk1"/>
                        </a:buClr>
                        <a:buSzPts val="1100"/>
                        <a:buFont typeface="Calibri"/>
                        <a:buNone/>
                      </a:pPr>
                      <a:r>
                        <a:rPr lang="en-GB" sz="1100" dirty="0">
                          <a:solidFill>
                            <a:schemeClr val="dk1"/>
                          </a:solidFill>
                          <a:latin typeface="Calibri"/>
                          <a:ea typeface="Calibri"/>
                          <a:cs typeface="Calibri"/>
                          <a:sym typeface="Calibri"/>
                        </a:rPr>
                        <a:t>Low Income Countries (LICs) </a:t>
                      </a:r>
                      <a:endParaRPr sz="1100" dirty="0">
                        <a:solidFill>
                          <a:schemeClr val="dk1"/>
                        </a:solidFill>
                        <a:latin typeface="Calibri"/>
                        <a:ea typeface="Calibri"/>
                        <a:cs typeface="Calibri"/>
                        <a:sym typeface="Calibri"/>
                      </a:endParaRPr>
                    </a:p>
                  </a:txBody>
                  <a:tcPr marL="91450" marR="91450" marT="45725" marB="45725" anchor="ctr">
                    <a:lnL w="12700" cap="flat" cmpd="sng" algn="ctr">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lgn="ctr">
                      <a:solidFill>
                        <a:schemeClr val="dk1"/>
                      </a:solidFill>
                      <a:prstDash val="solid"/>
                      <a:round/>
                      <a:headEnd type="none" w="sm" len="sm"/>
                      <a:tailEnd type="none" w="sm" len="sm"/>
                    </a:lnB>
                  </a:tcPr>
                </a:tc>
                <a:tc>
                  <a:txBody>
                    <a:bodyPr/>
                    <a:lstStyle/>
                    <a:p>
                      <a:pPr marL="0" marR="0" lvl="0" indent="0" algn="l" rtl="0">
                        <a:spcBef>
                          <a:spcPts val="0"/>
                        </a:spcBef>
                        <a:spcAft>
                          <a:spcPts val="0"/>
                        </a:spcAft>
                        <a:buNone/>
                      </a:pPr>
                      <a:r>
                        <a:rPr lang="en-GB" sz="1100" dirty="0">
                          <a:solidFill>
                            <a:schemeClr val="dk1"/>
                          </a:solidFill>
                          <a:latin typeface="Calibri"/>
                          <a:ea typeface="Calibri"/>
                          <a:cs typeface="Calibri"/>
                          <a:sym typeface="Calibri"/>
                        </a:rPr>
                        <a:t>These are the poorest countries, here the GNI per head is very low and most people have a very low quality of life.</a:t>
                      </a:r>
                      <a:endParaRPr lang="en-GB" sz="1100" dirty="0"/>
                    </a:p>
                    <a:p>
                      <a:pPr marL="0" marR="0" lvl="0" indent="0" algn="l" rtl="0">
                        <a:spcBef>
                          <a:spcPts val="0"/>
                        </a:spcBef>
                        <a:spcAft>
                          <a:spcPts val="0"/>
                        </a:spcAft>
                        <a:buNone/>
                      </a:pPr>
                      <a:r>
                        <a:rPr lang="en-GB" sz="1100" b="1" dirty="0">
                          <a:solidFill>
                            <a:schemeClr val="dk1"/>
                          </a:solidFill>
                          <a:latin typeface="Calibri"/>
                          <a:ea typeface="Calibri"/>
                          <a:cs typeface="Calibri"/>
                          <a:sym typeface="Calibri"/>
                        </a:rPr>
                        <a:t>For example: Afghanistan, Somalia, Uganda and Nepal</a:t>
                      </a:r>
                      <a:endParaRPr lang="en-GB" sz="1100" dirty="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lgn="ctr">
                      <a:solidFill>
                        <a:schemeClr val="dk1"/>
                      </a:solidFill>
                      <a:prstDash val="solid"/>
                      <a:round/>
                      <a:headEnd type="none" w="sm" len="sm"/>
                      <a:tailEnd type="none" w="sm" len="sm"/>
                    </a:lnB>
                  </a:tcPr>
                </a:tc>
                <a:extLst>
                  <a:ext uri="{0D108BD9-81ED-4DB2-BD59-A6C34878D82A}">
                    <a16:rowId xmlns:a16="http://schemas.microsoft.com/office/drawing/2014/main" val="10002"/>
                  </a:ext>
                </a:extLst>
              </a:tr>
              <a:tr h="802197">
                <a:tc>
                  <a:txBody>
                    <a:bodyPr/>
                    <a:lstStyle/>
                    <a:p>
                      <a:pPr marL="0" marR="0" lvl="0" indent="0" algn="l" rtl="0">
                        <a:spcBef>
                          <a:spcPts val="0"/>
                        </a:spcBef>
                        <a:spcAft>
                          <a:spcPts val="0"/>
                        </a:spcAft>
                        <a:buClr>
                          <a:schemeClr val="dk1"/>
                        </a:buClr>
                        <a:buSzPts val="1100"/>
                        <a:buFont typeface="Calibri"/>
                        <a:buNone/>
                      </a:pPr>
                      <a:r>
                        <a:rPr lang="en-GB" sz="1100" dirty="0">
                          <a:solidFill>
                            <a:schemeClr val="dk1"/>
                          </a:solidFill>
                          <a:latin typeface="Calibri"/>
                          <a:ea typeface="Calibri"/>
                          <a:cs typeface="Calibri"/>
                          <a:sym typeface="Calibri"/>
                        </a:rPr>
                        <a:t>3</a:t>
                      </a:r>
                      <a:endParaRPr sz="1100" dirty="0">
                        <a:solidFill>
                          <a:schemeClr val="dk1"/>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lgn="ctr">
                      <a:solidFill>
                        <a:schemeClr val="dk1"/>
                      </a:solidFill>
                      <a:prstDash val="solid"/>
                      <a:round/>
                      <a:headEnd type="none" w="sm" len="sm"/>
                      <a:tailEnd type="none" w="sm" len="sm"/>
                    </a:lnR>
                    <a:lnT w="12700" cap="flat" cmpd="sng" algn="ctr">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spcBef>
                          <a:spcPts val="0"/>
                        </a:spcBef>
                        <a:spcAft>
                          <a:spcPts val="0"/>
                        </a:spcAft>
                        <a:buClr>
                          <a:schemeClr val="dk1"/>
                        </a:buClr>
                        <a:buSzPts val="1100"/>
                        <a:buFont typeface="Calibri"/>
                        <a:buNone/>
                      </a:pPr>
                      <a:r>
                        <a:rPr lang="en-GB" sz="1100" dirty="0">
                          <a:solidFill>
                            <a:schemeClr val="dk1"/>
                          </a:solidFill>
                          <a:latin typeface="Calibri"/>
                          <a:ea typeface="Calibri"/>
                          <a:cs typeface="Calibri"/>
                          <a:sym typeface="Calibri"/>
                        </a:rPr>
                        <a:t>Newly Emerging Economies (NEEs) </a:t>
                      </a:r>
                      <a:endParaRPr sz="1100" dirty="0">
                        <a:solidFill>
                          <a:schemeClr val="dk1"/>
                        </a:solidFill>
                        <a:latin typeface="Calibri"/>
                        <a:ea typeface="Calibri"/>
                        <a:cs typeface="Calibri"/>
                        <a:sym typeface="Calibri"/>
                      </a:endParaRPr>
                    </a:p>
                  </a:txBody>
                  <a:tcPr marL="91450" marR="91450" marT="45725" marB="45725" anchor="ctr">
                    <a:lnL w="12700" cap="flat" cmpd="sng" algn="ctr">
                      <a:solidFill>
                        <a:schemeClr val="dk1"/>
                      </a:solidFill>
                      <a:prstDash val="solid"/>
                      <a:round/>
                      <a:headEnd type="none" w="sm" len="sm"/>
                      <a:tailEnd type="none" w="sm" len="sm"/>
                    </a:lnL>
                    <a:lnR w="12700" cap="flat" cmpd="sng" algn="ctr">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dirty="0">
                          <a:solidFill>
                            <a:schemeClr val="dk1"/>
                          </a:solidFill>
                          <a:latin typeface="Calibri"/>
                          <a:ea typeface="Calibri"/>
                          <a:cs typeface="Calibri"/>
                          <a:sym typeface="Calibri"/>
                        </a:rPr>
                        <a:t>These places are getting richer as they move from economies based on primary products ( agriculture) to secondary (manufacturing). Quality of life is getting better. The </a:t>
                      </a:r>
                      <a:r>
                        <a:rPr lang="en-GB" sz="1100" b="1" dirty="0">
                          <a:solidFill>
                            <a:schemeClr val="dk1"/>
                          </a:solidFill>
                          <a:latin typeface="Calibri"/>
                          <a:ea typeface="Calibri"/>
                          <a:cs typeface="Calibri"/>
                          <a:sym typeface="Calibri"/>
                        </a:rPr>
                        <a:t>BRIC </a:t>
                      </a:r>
                      <a:r>
                        <a:rPr lang="en-GB" sz="1100" dirty="0">
                          <a:solidFill>
                            <a:schemeClr val="dk1"/>
                          </a:solidFill>
                          <a:latin typeface="Calibri"/>
                          <a:ea typeface="Calibri"/>
                          <a:cs typeface="Calibri"/>
                          <a:sym typeface="Calibri"/>
                        </a:rPr>
                        <a:t>economies are: </a:t>
                      </a:r>
                      <a:r>
                        <a:rPr lang="en-GB" sz="1100" b="1" dirty="0">
                          <a:solidFill>
                            <a:schemeClr val="dk1"/>
                          </a:solidFill>
                          <a:latin typeface="Calibri"/>
                          <a:ea typeface="Calibri"/>
                          <a:cs typeface="Calibri"/>
                          <a:sym typeface="Calibri"/>
                        </a:rPr>
                        <a:t>Brazil, Russia, India and China</a:t>
                      </a:r>
                      <a:endParaRPr sz="1100" dirty="0">
                        <a:solidFill>
                          <a:schemeClr val="dk1"/>
                        </a:solidFill>
                        <a:latin typeface="Calibri"/>
                        <a:ea typeface="Calibri"/>
                        <a:cs typeface="Calibri"/>
                        <a:sym typeface="Calibri"/>
                      </a:endParaRPr>
                    </a:p>
                  </a:txBody>
                  <a:tcPr marL="91450" marR="91450" marT="45725" marB="45725" anchor="ctr">
                    <a:lnL w="12700" cap="flat" cmpd="sng" algn="ctr">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611602983"/>
                  </a:ext>
                </a:extLst>
              </a:tr>
            </a:tbl>
          </a:graphicData>
        </a:graphic>
      </p:graphicFrame>
      <p:graphicFrame>
        <p:nvGraphicFramePr>
          <p:cNvPr id="47" name="Google Shape;47;p2"/>
          <p:cNvGraphicFramePr/>
          <p:nvPr/>
        </p:nvGraphicFramePr>
        <p:xfrm>
          <a:off x="122458" y="3367107"/>
          <a:ext cx="5695287" cy="3145998"/>
        </p:xfrm>
        <a:graphic>
          <a:graphicData uri="http://schemas.openxmlformats.org/drawingml/2006/table">
            <a:tbl>
              <a:tblPr firstRow="1" bandRow="1">
                <a:noFill/>
              </a:tblPr>
              <a:tblGrid>
                <a:gridCol w="513980">
                  <a:extLst>
                    <a:ext uri="{9D8B030D-6E8A-4147-A177-3AD203B41FA5}">
                      <a16:colId xmlns:a16="http://schemas.microsoft.com/office/drawing/2014/main" val="20000"/>
                    </a:ext>
                  </a:extLst>
                </a:gridCol>
                <a:gridCol w="1390542">
                  <a:extLst>
                    <a:ext uri="{9D8B030D-6E8A-4147-A177-3AD203B41FA5}">
                      <a16:colId xmlns:a16="http://schemas.microsoft.com/office/drawing/2014/main" val="3268312611"/>
                    </a:ext>
                  </a:extLst>
                </a:gridCol>
                <a:gridCol w="3790765">
                  <a:extLst>
                    <a:ext uri="{9D8B030D-6E8A-4147-A177-3AD203B41FA5}">
                      <a16:colId xmlns:a16="http://schemas.microsoft.com/office/drawing/2014/main" val="20001"/>
                    </a:ext>
                  </a:extLst>
                </a:gridCol>
              </a:tblGrid>
              <a:tr h="192895">
                <a:tc gridSpan="2">
                  <a:txBody>
                    <a:bodyPr/>
                    <a:lstStyle/>
                    <a:p>
                      <a:pPr marL="0" marR="0" lvl="0" indent="0" algn="ctr" rtl="0">
                        <a:spcBef>
                          <a:spcPts val="0"/>
                        </a:spcBef>
                        <a:spcAft>
                          <a:spcPts val="0"/>
                        </a:spcAft>
                        <a:buNone/>
                      </a:pPr>
                      <a:r>
                        <a:rPr lang="en-GB" sz="1100" b="0" dirty="0">
                          <a:solidFill>
                            <a:schemeClr val="lt1"/>
                          </a:solidFill>
                        </a:rPr>
                        <a:t>C</a:t>
                      </a:r>
                      <a:endParaRPr sz="1100" dirty="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4901"/>
                      </a:srgbClr>
                    </a:solidFill>
                  </a:tcPr>
                </a:tc>
                <a:tc hMerge="1">
                  <a:txBody>
                    <a:bodyPr/>
                    <a:lstStyle/>
                    <a:p>
                      <a:endParaRPr lang="en-GB"/>
                    </a:p>
                  </a:txBody>
                  <a:tcPr/>
                </a:tc>
                <a:tc>
                  <a:txBody>
                    <a:bodyPr/>
                    <a:lstStyle/>
                    <a:p>
                      <a:pPr marL="0" marR="0" lvl="0" indent="0" algn="l" rtl="0">
                        <a:spcBef>
                          <a:spcPts val="0"/>
                        </a:spcBef>
                        <a:spcAft>
                          <a:spcPts val="0"/>
                        </a:spcAft>
                        <a:buNone/>
                      </a:pPr>
                      <a:r>
                        <a:rPr lang="en-GB" sz="1100" b="0" i="0" u="none" strike="noStrike" cap="none" dirty="0">
                          <a:solidFill>
                            <a:schemeClr val="lt1"/>
                          </a:solidFill>
                          <a:latin typeface="Calibri"/>
                          <a:cs typeface="Calibri"/>
                          <a:sym typeface="Calibri"/>
                        </a:rPr>
                        <a:t>Development Indicators </a:t>
                      </a:r>
                      <a:endParaRPr sz="1100" b="0" u="none" dirty="0">
                        <a:solidFill>
                          <a:schemeClr val="lt1"/>
                        </a:solidFill>
                      </a:endParaRPr>
                    </a:p>
                  </a:txBody>
                  <a:tcPr marL="91450" marR="91450" marT="45725" marB="45725" anchor="ctr">
                    <a:lnL w="12700" cap="flat" cmpd="sng">
                      <a:solidFill>
                        <a:schemeClr val="dk1"/>
                      </a:solidFill>
                      <a:prstDash val="solid"/>
                      <a:round/>
                      <a:headEnd type="none" w="sm" len="sm"/>
                      <a:tailEnd type="none" w="sm" len="sm"/>
                    </a:lnL>
                    <a:lnR w="12700" cap="flat" cmpd="sng" algn="ctr">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4901"/>
                      </a:srgbClr>
                    </a:solidFill>
                  </a:tcPr>
                </a:tc>
                <a:extLst>
                  <a:ext uri="{0D108BD9-81ED-4DB2-BD59-A6C34878D82A}">
                    <a16:rowId xmlns:a16="http://schemas.microsoft.com/office/drawing/2014/main" val="10000"/>
                  </a:ext>
                </a:extLst>
              </a:tr>
              <a:tr h="275978">
                <a:tc>
                  <a:txBody>
                    <a:bodyPr/>
                    <a:lstStyle/>
                    <a:p>
                      <a:pPr marL="0" marR="0" lvl="0" indent="0" algn="ctr" rtl="0">
                        <a:spcBef>
                          <a:spcPts val="0"/>
                        </a:spcBef>
                        <a:spcAft>
                          <a:spcPts val="0"/>
                        </a:spcAft>
                        <a:buClr>
                          <a:schemeClr val="dk1"/>
                        </a:buClr>
                        <a:buSzPts val="1100"/>
                        <a:buFont typeface="Calibri"/>
                        <a:buNone/>
                      </a:pPr>
                      <a:r>
                        <a:rPr lang="en-GB" sz="1100" dirty="0">
                          <a:solidFill>
                            <a:schemeClr val="dk1"/>
                          </a:solidFill>
                          <a:latin typeface="Calibri"/>
                          <a:ea typeface="Calibri"/>
                          <a:cs typeface="Calibri"/>
                          <a:sym typeface="Calibri"/>
                        </a:rPr>
                        <a:t>1</a:t>
                      </a:r>
                      <a:endParaRPr sz="1100" dirty="0">
                        <a:solidFill>
                          <a:schemeClr val="dk1"/>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lgn="ctr">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ctr" rtl="0">
                        <a:spcBef>
                          <a:spcPts val="0"/>
                        </a:spcBef>
                        <a:spcAft>
                          <a:spcPts val="0"/>
                        </a:spcAft>
                        <a:buClr>
                          <a:schemeClr val="dk1"/>
                        </a:buClr>
                        <a:buSzPts val="1100"/>
                        <a:buFont typeface="Calibri"/>
                        <a:buNone/>
                      </a:pPr>
                      <a:r>
                        <a:rPr lang="en-GB" sz="1100" dirty="0">
                          <a:solidFill>
                            <a:schemeClr val="dk1"/>
                          </a:solidFill>
                          <a:latin typeface="Calibri"/>
                          <a:ea typeface="Calibri"/>
                          <a:cs typeface="Calibri"/>
                          <a:sym typeface="Calibri"/>
                        </a:rPr>
                        <a:t>GNI</a:t>
                      </a:r>
                      <a:endParaRPr sz="1100" dirty="0">
                        <a:solidFill>
                          <a:schemeClr val="dk1"/>
                        </a:solidFill>
                        <a:latin typeface="Calibri"/>
                        <a:ea typeface="Calibri"/>
                        <a:cs typeface="Calibri"/>
                        <a:sym typeface="Calibri"/>
                      </a:endParaRPr>
                    </a:p>
                  </a:txBody>
                  <a:tcPr marL="91450" marR="91450" marT="45725" marB="45725" anchor="ctr">
                    <a:lnL w="12700" cap="flat" cmpd="sng" algn="ctr">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lgn="ctr">
                      <a:solidFill>
                        <a:schemeClr val="dk1"/>
                      </a:solidFill>
                      <a:prstDash val="solid"/>
                      <a:round/>
                      <a:headEnd type="none" w="sm" len="sm"/>
                      <a:tailEnd type="none" w="sm" len="sm"/>
                    </a:lnT>
                    <a:lnB w="12700" cap="flat" cmpd="sng" algn="ctr">
                      <a:solidFill>
                        <a:schemeClr val="dk1"/>
                      </a:solidFill>
                      <a:prstDash val="solid"/>
                      <a:round/>
                      <a:headEnd type="none" w="sm" len="sm"/>
                      <a:tailEnd type="none" w="sm" len="sm"/>
                    </a:lnB>
                  </a:tcPr>
                </a:tc>
                <a:tc>
                  <a:txBody>
                    <a:bodyPr/>
                    <a:lstStyle/>
                    <a:p>
                      <a:pPr marL="0" marR="0" lvl="0" indent="0" algn="l" rtl="0">
                        <a:lnSpc>
                          <a:spcPct val="107000"/>
                        </a:lnSpc>
                        <a:spcBef>
                          <a:spcPts val="0"/>
                        </a:spcBef>
                        <a:spcAft>
                          <a:spcPts val="0"/>
                        </a:spcAft>
                        <a:buClr>
                          <a:schemeClr val="dk1"/>
                        </a:buClr>
                        <a:buSzPts val="1200"/>
                        <a:buFont typeface="Calibri"/>
                        <a:buNone/>
                      </a:pPr>
                      <a:r>
                        <a:rPr lang="en-GB" sz="1100" b="0" i="0" u="none" strike="noStrike" cap="none" dirty="0">
                          <a:solidFill>
                            <a:srgbClr val="000000"/>
                          </a:solidFill>
                          <a:latin typeface="Calibri"/>
                          <a:ea typeface="Calibri"/>
                          <a:cs typeface="Calibri"/>
                          <a:sym typeface="Calibri"/>
                        </a:rPr>
                        <a:t>Gross national income. Total value of goods and services produced by a country. </a:t>
                      </a:r>
                      <a:endParaRPr sz="1100" b="0" i="0" u="none" strike="noStrike" cap="none" dirty="0">
                        <a:solidFill>
                          <a:srgbClr val="000000"/>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lgn="ctr">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r h="288270">
                <a:tc>
                  <a:txBody>
                    <a:bodyPr/>
                    <a:lstStyle/>
                    <a:p>
                      <a:pPr marL="0" marR="0" lvl="0" indent="0" algn="ctr" rtl="0">
                        <a:spcBef>
                          <a:spcPts val="0"/>
                        </a:spcBef>
                        <a:spcAft>
                          <a:spcPts val="0"/>
                        </a:spcAft>
                        <a:buClr>
                          <a:schemeClr val="dk1"/>
                        </a:buClr>
                        <a:buSzPts val="1100"/>
                        <a:buFont typeface="Calibri"/>
                        <a:buNone/>
                      </a:pPr>
                      <a:r>
                        <a:rPr lang="en-GB" sz="1100" dirty="0">
                          <a:solidFill>
                            <a:schemeClr val="dk1"/>
                          </a:solidFill>
                          <a:latin typeface="Calibri"/>
                          <a:ea typeface="Calibri"/>
                          <a:cs typeface="Calibri"/>
                          <a:sym typeface="Calibri"/>
                        </a:rPr>
                        <a:t>2</a:t>
                      </a:r>
                      <a:endParaRPr sz="1100" dirty="0">
                        <a:solidFill>
                          <a:schemeClr val="dk1"/>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lgn="ctr">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lgn="ctr">
                      <a:solidFill>
                        <a:schemeClr val="dk1"/>
                      </a:solidFill>
                      <a:prstDash val="solid"/>
                      <a:round/>
                      <a:headEnd type="none" w="sm" len="sm"/>
                      <a:tailEnd type="none" w="sm" len="sm"/>
                    </a:lnB>
                  </a:tcPr>
                </a:tc>
                <a:tc>
                  <a:txBody>
                    <a:bodyPr/>
                    <a:lstStyle/>
                    <a:p>
                      <a:pPr marL="0" marR="0" lvl="0" indent="0" algn="ctr" rtl="0">
                        <a:spcBef>
                          <a:spcPts val="0"/>
                        </a:spcBef>
                        <a:spcAft>
                          <a:spcPts val="0"/>
                        </a:spcAft>
                        <a:buClr>
                          <a:schemeClr val="dk1"/>
                        </a:buClr>
                        <a:buSzPts val="1100"/>
                        <a:buFont typeface="Calibri"/>
                        <a:buNone/>
                      </a:pPr>
                      <a:r>
                        <a:rPr lang="en-GB" sz="1100" dirty="0">
                          <a:solidFill>
                            <a:schemeClr val="dk1"/>
                          </a:solidFill>
                          <a:latin typeface="Calibri"/>
                          <a:ea typeface="Calibri"/>
                          <a:cs typeface="Calibri"/>
                          <a:sym typeface="Calibri"/>
                        </a:rPr>
                        <a:t>Life expectancy </a:t>
                      </a:r>
                      <a:endParaRPr sz="1100" dirty="0">
                        <a:solidFill>
                          <a:schemeClr val="dk1"/>
                        </a:solidFill>
                        <a:latin typeface="Calibri"/>
                        <a:ea typeface="Calibri"/>
                        <a:cs typeface="Calibri"/>
                        <a:sym typeface="Calibri"/>
                      </a:endParaRPr>
                    </a:p>
                  </a:txBody>
                  <a:tcPr marL="91450" marR="91450" marT="45725" marB="45725" anchor="ctr">
                    <a:lnL w="12700" cap="flat" cmpd="sng" algn="ctr">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lgn="ctr">
                      <a:solidFill>
                        <a:schemeClr val="dk1"/>
                      </a:solidFill>
                      <a:prstDash val="solid"/>
                      <a:round/>
                      <a:headEnd type="none" w="sm" len="sm"/>
                      <a:tailEnd type="none" w="sm" len="sm"/>
                    </a:lnT>
                    <a:lnB w="12700" cap="flat" cmpd="sng" algn="ctr">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dirty="0"/>
                        <a:t>Average age you can expect to live to in a country </a:t>
                      </a:r>
                      <a:endParaRPr sz="1100" dirty="0"/>
                    </a:p>
                  </a:txBody>
                  <a:tcPr marL="91450" marR="91450" marT="45725" marB="45725" anchor="ctr">
                    <a:lnL w="12700" cap="flat" cmpd="sng">
                      <a:solidFill>
                        <a:schemeClr val="dk1"/>
                      </a:solidFill>
                      <a:prstDash val="solid"/>
                      <a:round/>
                      <a:headEnd type="none" w="sm" len="sm"/>
                      <a:tailEnd type="none" w="sm" len="sm"/>
                    </a:lnL>
                    <a:lnR w="12700" cap="flat" cmpd="sng" algn="ctr">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lgn="ctr">
                      <a:solidFill>
                        <a:schemeClr val="dk1"/>
                      </a:solidFill>
                      <a:prstDash val="solid"/>
                      <a:round/>
                      <a:headEnd type="none" w="sm" len="sm"/>
                      <a:tailEnd type="none" w="sm" len="sm"/>
                    </a:lnB>
                  </a:tcPr>
                </a:tc>
                <a:extLst>
                  <a:ext uri="{0D108BD9-81ED-4DB2-BD59-A6C34878D82A}">
                    <a16:rowId xmlns:a16="http://schemas.microsoft.com/office/drawing/2014/main" val="10002"/>
                  </a:ext>
                </a:extLst>
              </a:tr>
              <a:tr h="288270">
                <a:tc>
                  <a:txBody>
                    <a:bodyPr/>
                    <a:lstStyle/>
                    <a:p>
                      <a:pPr marL="0" marR="0" lvl="0" indent="0" algn="ctr" rtl="0">
                        <a:spcBef>
                          <a:spcPts val="0"/>
                        </a:spcBef>
                        <a:spcAft>
                          <a:spcPts val="0"/>
                        </a:spcAft>
                        <a:buClr>
                          <a:schemeClr val="dk1"/>
                        </a:buClr>
                        <a:buSzPts val="1100"/>
                        <a:buFont typeface="Calibri"/>
                        <a:buNone/>
                      </a:pPr>
                      <a:r>
                        <a:rPr lang="en-GB" sz="1100" dirty="0">
                          <a:solidFill>
                            <a:schemeClr val="dk1"/>
                          </a:solidFill>
                          <a:latin typeface="Calibri"/>
                          <a:ea typeface="Calibri"/>
                          <a:cs typeface="Calibri"/>
                          <a:sym typeface="Calibri"/>
                        </a:rPr>
                        <a:t>3</a:t>
                      </a:r>
                      <a:endParaRPr sz="1100" dirty="0">
                        <a:solidFill>
                          <a:schemeClr val="dk1"/>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lgn="ctr">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lgn="ctr">
                      <a:solidFill>
                        <a:schemeClr val="dk1"/>
                      </a:solidFill>
                      <a:prstDash val="solid"/>
                      <a:round/>
                      <a:headEnd type="none" w="sm" len="sm"/>
                      <a:tailEnd type="none" w="sm" len="sm"/>
                    </a:lnB>
                  </a:tcPr>
                </a:tc>
                <a:tc>
                  <a:txBody>
                    <a:bodyPr/>
                    <a:lstStyle/>
                    <a:p>
                      <a:pPr marL="0" marR="0" lvl="0" indent="0" algn="ctr" rtl="0">
                        <a:spcBef>
                          <a:spcPts val="0"/>
                        </a:spcBef>
                        <a:spcAft>
                          <a:spcPts val="0"/>
                        </a:spcAft>
                        <a:buClr>
                          <a:schemeClr val="dk1"/>
                        </a:buClr>
                        <a:buSzPts val="1100"/>
                        <a:buFont typeface="Calibri"/>
                        <a:buNone/>
                      </a:pPr>
                      <a:r>
                        <a:rPr lang="en-GB" sz="1100" dirty="0">
                          <a:solidFill>
                            <a:schemeClr val="dk1"/>
                          </a:solidFill>
                          <a:latin typeface="Calibri"/>
                          <a:ea typeface="Calibri"/>
                          <a:cs typeface="Calibri"/>
                          <a:sym typeface="Calibri"/>
                        </a:rPr>
                        <a:t>Infant mortality </a:t>
                      </a:r>
                      <a:endParaRPr sz="1100" dirty="0">
                        <a:solidFill>
                          <a:schemeClr val="dk1"/>
                        </a:solidFill>
                        <a:latin typeface="Calibri"/>
                        <a:ea typeface="Calibri"/>
                        <a:cs typeface="Calibri"/>
                        <a:sym typeface="Calibri"/>
                      </a:endParaRPr>
                    </a:p>
                  </a:txBody>
                  <a:tcPr marL="91450" marR="91450" marT="45725" marB="45725" anchor="ctr">
                    <a:lnL w="12700" cap="flat" cmpd="sng" algn="ctr">
                      <a:solidFill>
                        <a:schemeClr val="dk1"/>
                      </a:solidFill>
                      <a:prstDash val="solid"/>
                      <a:round/>
                      <a:headEnd type="none" w="sm" len="sm"/>
                      <a:tailEnd type="none" w="sm" len="sm"/>
                    </a:lnL>
                    <a:lnR w="12700" cap="flat" cmpd="sng" algn="ctr">
                      <a:solidFill>
                        <a:schemeClr val="dk1"/>
                      </a:solidFill>
                      <a:prstDash val="solid"/>
                      <a:round/>
                      <a:headEnd type="none" w="sm" len="sm"/>
                      <a:tailEnd type="none" w="sm" len="sm"/>
                    </a:lnR>
                    <a:lnT w="12700" cap="flat" cmpd="sng" algn="ctr">
                      <a:solidFill>
                        <a:schemeClr val="dk1"/>
                      </a:solidFill>
                      <a:prstDash val="solid"/>
                      <a:round/>
                      <a:headEnd type="none" w="sm" len="sm"/>
                      <a:tailEnd type="none" w="sm" len="sm"/>
                    </a:lnT>
                    <a:lnB w="12700" cap="flat" cmpd="sng" algn="ctr">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dirty="0"/>
                        <a:t>The number of babies that die before their first birthday </a:t>
                      </a:r>
                      <a:endParaRPr sz="1100" dirty="0"/>
                    </a:p>
                  </a:txBody>
                  <a:tcPr marL="91450" marR="91450" marT="45725" marB="45725" anchor="ctr">
                    <a:lnL w="12700" cap="flat" cmpd="sng" algn="ctr">
                      <a:solidFill>
                        <a:schemeClr val="dk1"/>
                      </a:solidFill>
                      <a:prstDash val="solid"/>
                      <a:round/>
                      <a:headEnd type="none" w="sm" len="sm"/>
                      <a:tailEnd type="none" w="sm" len="sm"/>
                    </a:lnL>
                    <a:lnR w="12700" cap="flat" cmpd="sng" algn="ctr">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lgn="ctr">
                      <a:solidFill>
                        <a:schemeClr val="dk1"/>
                      </a:solidFill>
                      <a:prstDash val="solid"/>
                      <a:round/>
                      <a:headEnd type="none" w="sm" len="sm"/>
                      <a:tailEnd type="none" w="sm" len="sm"/>
                    </a:lnB>
                  </a:tcPr>
                </a:tc>
                <a:extLst>
                  <a:ext uri="{0D108BD9-81ED-4DB2-BD59-A6C34878D82A}">
                    <a16:rowId xmlns:a16="http://schemas.microsoft.com/office/drawing/2014/main" val="2080062524"/>
                  </a:ext>
                </a:extLst>
              </a:tr>
              <a:tr h="288270">
                <a:tc>
                  <a:txBody>
                    <a:bodyPr/>
                    <a:lstStyle/>
                    <a:p>
                      <a:pPr marL="0" marR="0" lvl="0" indent="0" algn="ctr" rtl="0">
                        <a:spcBef>
                          <a:spcPts val="0"/>
                        </a:spcBef>
                        <a:spcAft>
                          <a:spcPts val="0"/>
                        </a:spcAft>
                        <a:buClr>
                          <a:schemeClr val="dk1"/>
                        </a:buClr>
                        <a:buSzPts val="1100"/>
                        <a:buFont typeface="Calibri"/>
                        <a:buNone/>
                      </a:pPr>
                      <a:r>
                        <a:rPr lang="en-GB" sz="1100" dirty="0">
                          <a:solidFill>
                            <a:schemeClr val="dk1"/>
                          </a:solidFill>
                          <a:latin typeface="Calibri"/>
                          <a:ea typeface="Calibri"/>
                          <a:cs typeface="Calibri"/>
                          <a:sym typeface="Calibri"/>
                        </a:rPr>
                        <a:t>4</a:t>
                      </a:r>
                      <a:endParaRPr sz="1100" dirty="0">
                        <a:solidFill>
                          <a:schemeClr val="dk1"/>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lgn="ctr">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lgn="ctr">
                      <a:solidFill>
                        <a:schemeClr val="dk1"/>
                      </a:solidFill>
                      <a:prstDash val="solid"/>
                      <a:round/>
                      <a:headEnd type="none" w="sm" len="sm"/>
                      <a:tailEnd type="none" w="sm" len="sm"/>
                    </a:lnB>
                  </a:tcPr>
                </a:tc>
                <a:tc>
                  <a:txBody>
                    <a:bodyPr/>
                    <a:lstStyle/>
                    <a:p>
                      <a:pPr marL="0" marR="0" lvl="0" indent="0" algn="ctr" rtl="0">
                        <a:spcBef>
                          <a:spcPts val="0"/>
                        </a:spcBef>
                        <a:spcAft>
                          <a:spcPts val="0"/>
                        </a:spcAft>
                        <a:buClr>
                          <a:schemeClr val="dk1"/>
                        </a:buClr>
                        <a:buSzPts val="1100"/>
                        <a:buFont typeface="Calibri"/>
                        <a:buNone/>
                      </a:pPr>
                      <a:r>
                        <a:rPr lang="en-GB" sz="1100" dirty="0">
                          <a:solidFill>
                            <a:schemeClr val="dk1"/>
                          </a:solidFill>
                          <a:latin typeface="Calibri"/>
                          <a:ea typeface="Calibri"/>
                          <a:cs typeface="Calibri"/>
                          <a:sym typeface="Calibri"/>
                        </a:rPr>
                        <a:t>Birth rate</a:t>
                      </a:r>
                      <a:endParaRPr sz="1100" dirty="0">
                        <a:solidFill>
                          <a:schemeClr val="dk1"/>
                        </a:solidFill>
                        <a:latin typeface="Calibri"/>
                        <a:ea typeface="Calibri"/>
                        <a:cs typeface="Calibri"/>
                        <a:sym typeface="Calibri"/>
                      </a:endParaRPr>
                    </a:p>
                  </a:txBody>
                  <a:tcPr marL="91450" marR="91450" marT="45725" marB="45725" anchor="ctr">
                    <a:lnL w="12700" cap="flat" cmpd="sng" algn="ctr">
                      <a:solidFill>
                        <a:schemeClr val="dk1"/>
                      </a:solidFill>
                      <a:prstDash val="solid"/>
                      <a:round/>
                      <a:headEnd type="none" w="sm" len="sm"/>
                      <a:tailEnd type="none" w="sm" len="sm"/>
                    </a:lnL>
                    <a:lnR w="12700" cap="flat" cmpd="sng" algn="ctr">
                      <a:solidFill>
                        <a:schemeClr val="dk1"/>
                      </a:solidFill>
                      <a:prstDash val="solid"/>
                      <a:round/>
                      <a:headEnd type="none" w="sm" len="sm"/>
                      <a:tailEnd type="none" w="sm" len="sm"/>
                    </a:lnR>
                    <a:lnT w="12700" cap="flat" cmpd="sng" algn="ctr">
                      <a:solidFill>
                        <a:schemeClr val="dk1"/>
                      </a:solidFill>
                      <a:prstDash val="solid"/>
                      <a:round/>
                      <a:headEnd type="none" w="sm" len="sm"/>
                      <a:tailEnd type="none" w="sm" len="sm"/>
                    </a:lnT>
                    <a:lnB w="12700" cap="flat" cmpd="sng" algn="ctr">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dirty="0"/>
                        <a:t>Number of births per 1000 people per year </a:t>
                      </a:r>
                      <a:endParaRPr sz="1100" dirty="0"/>
                    </a:p>
                  </a:txBody>
                  <a:tcPr marL="91450" marR="91450" marT="45725" marB="45725" anchor="ctr">
                    <a:lnL w="12700" cap="flat" cmpd="sng" algn="ctr">
                      <a:solidFill>
                        <a:schemeClr val="dk1"/>
                      </a:solidFill>
                      <a:prstDash val="solid"/>
                      <a:round/>
                      <a:headEnd type="none" w="sm" len="sm"/>
                      <a:tailEnd type="none" w="sm" len="sm"/>
                    </a:lnL>
                    <a:lnR w="12700" cap="flat" cmpd="sng" algn="ctr">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lgn="ctr">
                      <a:solidFill>
                        <a:schemeClr val="dk1"/>
                      </a:solidFill>
                      <a:prstDash val="solid"/>
                      <a:round/>
                      <a:headEnd type="none" w="sm" len="sm"/>
                      <a:tailEnd type="none" w="sm" len="sm"/>
                    </a:lnB>
                  </a:tcPr>
                </a:tc>
                <a:extLst>
                  <a:ext uri="{0D108BD9-81ED-4DB2-BD59-A6C34878D82A}">
                    <a16:rowId xmlns:a16="http://schemas.microsoft.com/office/drawing/2014/main" val="1334652507"/>
                  </a:ext>
                </a:extLst>
              </a:tr>
              <a:tr h="288270">
                <a:tc>
                  <a:txBody>
                    <a:bodyPr/>
                    <a:lstStyle/>
                    <a:p>
                      <a:pPr marL="0" marR="0" lvl="0" indent="0" algn="ctr" rtl="0">
                        <a:spcBef>
                          <a:spcPts val="0"/>
                        </a:spcBef>
                        <a:spcAft>
                          <a:spcPts val="0"/>
                        </a:spcAft>
                        <a:buClr>
                          <a:schemeClr val="dk1"/>
                        </a:buClr>
                        <a:buSzPts val="1100"/>
                        <a:buFont typeface="Calibri"/>
                        <a:buNone/>
                      </a:pPr>
                      <a:r>
                        <a:rPr lang="en-GB" sz="1100" dirty="0">
                          <a:solidFill>
                            <a:schemeClr val="dk1"/>
                          </a:solidFill>
                          <a:latin typeface="Calibri"/>
                          <a:ea typeface="Calibri"/>
                          <a:cs typeface="Calibri"/>
                          <a:sym typeface="Calibri"/>
                        </a:rPr>
                        <a:t>5</a:t>
                      </a:r>
                      <a:endParaRPr sz="1100" dirty="0">
                        <a:solidFill>
                          <a:schemeClr val="dk1"/>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lgn="ctr">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lgn="ctr">
                      <a:solidFill>
                        <a:schemeClr val="dk1"/>
                      </a:solidFill>
                      <a:prstDash val="solid"/>
                      <a:round/>
                      <a:headEnd type="none" w="sm" len="sm"/>
                      <a:tailEnd type="none" w="sm" len="sm"/>
                    </a:lnB>
                  </a:tcPr>
                </a:tc>
                <a:tc>
                  <a:txBody>
                    <a:bodyPr/>
                    <a:lstStyle/>
                    <a:p>
                      <a:pPr marL="0" marR="0" lvl="0" indent="0" algn="ctr" rtl="0">
                        <a:spcBef>
                          <a:spcPts val="0"/>
                        </a:spcBef>
                        <a:spcAft>
                          <a:spcPts val="0"/>
                        </a:spcAft>
                        <a:buClr>
                          <a:schemeClr val="dk1"/>
                        </a:buClr>
                        <a:buSzPts val="1100"/>
                        <a:buFont typeface="Calibri"/>
                        <a:buNone/>
                      </a:pPr>
                      <a:r>
                        <a:rPr lang="en-GB" sz="1100" dirty="0">
                          <a:solidFill>
                            <a:schemeClr val="dk1"/>
                          </a:solidFill>
                          <a:latin typeface="Calibri"/>
                          <a:ea typeface="Calibri"/>
                          <a:cs typeface="Calibri"/>
                          <a:sym typeface="Calibri"/>
                        </a:rPr>
                        <a:t>Death rate </a:t>
                      </a:r>
                      <a:endParaRPr sz="1100" dirty="0">
                        <a:solidFill>
                          <a:schemeClr val="dk1"/>
                        </a:solidFill>
                        <a:latin typeface="Calibri"/>
                        <a:ea typeface="Calibri"/>
                        <a:cs typeface="Calibri"/>
                        <a:sym typeface="Calibri"/>
                      </a:endParaRPr>
                    </a:p>
                  </a:txBody>
                  <a:tcPr marL="91450" marR="91450" marT="45725" marB="45725" anchor="ctr">
                    <a:lnL w="12700" cap="flat" cmpd="sng" algn="ctr">
                      <a:solidFill>
                        <a:schemeClr val="dk1"/>
                      </a:solidFill>
                      <a:prstDash val="solid"/>
                      <a:round/>
                      <a:headEnd type="none" w="sm" len="sm"/>
                      <a:tailEnd type="none" w="sm" len="sm"/>
                    </a:lnL>
                    <a:lnR w="12700" cap="flat" cmpd="sng" algn="ctr">
                      <a:solidFill>
                        <a:schemeClr val="dk1"/>
                      </a:solidFill>
                      <a:prstDash val="solid"/>
                      <a:round/>
                      <a:headEnd type="none" w="sm" len="sm"/>
                      <a:tailEnd type="none" w="sm" len="sm"/>
                    </a:lnR>
                    <a:lnT w="12700" cap="flat" cmpd="sng" algn="ctr">
                      <a:solidFill>
                        <a:schemeClr val="dk1"/>
                      </a:solidFill>
                      <a:prstDash val="solid"/>
                      <a:round/>
                      <a:headEnd type="none" w="sm" len="sm"/>
                      <a:tailEnd type="none" w="sm" len="sm"/>
                    </a:lnT>
                    <a:lnB w="12700" cap="flat" cmpd="sng" algn="ctr">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dirty="0"/>
                        <a:t>Number of deaths per 1000 people per year </a:t>
                      </a:r>
                      <a:endParaRPr sz="1100" dirty="0"/>
                    </a:p>
                  </a:txBody>
                  <a:tcPr marL="91450" marR="91450" marT="45725" marB="45725" anchor="ctr">
                    <a:lnL w="12700" cap="flat" cmpd="sng" algn="ctr">
                      <a:solidFill>
                        <a:schemeClr val="dk1"/>
                      </a:solidFill>
                      <a:prstDash val="solid"/>
                      <a:round/>
                      <a:headEnd type="none" w="sm" len="sm"/>
                      <a:tailEnd type="none" w="sm" len="sm"/>
                    </a:lnL>
                    <a:lnR w="12700" cap="flat" cmpd="sng" algn="ctr">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lgn="ctr">
                      <a:solidFill>
                        <a:schemeClr val="dk1"/>
                      </a:solidFill>
                      <a:prstDash val="solid"/>
                      <a:round/>
                      <a:headEnd type="none" w="sm" len="sm"/>
                      <a:tailEnd type="none" w="sm" len="sm"/>
                    </a:lnB>
                  </a:tcPr>
                </a:tc>
                <a:extLst>
                  <a:ext uri="{0D108BD9-81ED-4DB2-BD59-A6C34878D82A}">
                    <a16:rowId xmlns:a16="http://schemas.microsoft.com/office/drawing/2014/main" val="1882329511"/>
                  </a:ext>
                </a:extLst>
              </a:tr>
              <a:tr h="288270">
                <a:tc>
                  <a:txBody>
                    <a:bodyPr/>
                    <a:lstStyle/>
                    <a:p>
                      <a:pPr marL="0" marR="0" lvl="0" indent="0" algn="ctr" rtl="0">
                        <a:spcBef>
                          <a:spcPts val="0"/>
                        </a:spcBef>
                        <a:spcAft>
                          <a:spcPts val="0"/>
                        </a:spcAft>
                        <a:buClr>
                          <a:schemeClr val="dk1"/>
                        </a:buClr>
                        <a:buSzPts val="1100"/>
                        <a:buFont typeface="Calibri"/>
                        <a:buNone/>
                      </a:pPr>
                      <a:r>
                        <a:rPr lang="en-GB" sz="1100" dirty="0">
                          <a:solidFill>
                            <a:schemeClr val="dk1"/>
                          </a:solidFill>
                          <a:latin typeface="Calibri"/>
                          <a:ea typeface="Calibri"/>
                          <a:cs typeface="Calibri"/>
                          <a:sym typeface="Calibri"/>
                        </a:rPr>
                        <a:t>6</a:t>
                      </a:r>
                      <a:endParaRPr sz="1100" dirty="0">
                        <a:solidFill>
                          <a:schemeClr val="dk1"/>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lgn="ctr">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lgn="ctr">
                      <a:solidFill>
                        <a:schemeClr val="dk1"/>
                      </a:solidFill>
                      <a:prstDash val="solid"/>
                      <a:round/>
                      <a:headEnd type="none" w="sm" len="sm"/>
                      <a:tailEnd type="none" w="sm" len="sm"/>
                    </a:lnB>
                  </a:tcPr>
                </a:tc>
                <a:tc>
                  <a:txBody>
                    <a:bodyPr/>
                    <a:lstStyle/>
                    <a:p>
                      <a:pPr marL="0" marR="0" lvl="0" indent="0" algn="ctr" rtl="0">
                        <a:spcBef>
                          <a:spcPts val="0"/>
                        </a:spcBef>
                        <a:spcAft>
                          <a:spcPts val="0"/>
                        </a:spcAft>
                        <a:buClr>
                          <a:schemeClr val="dk1"/>
                        </a:buClr>
                        <a:buSzPts val="1100"/>
                        <a:buFont typeface="Calibri"/>
                        <a:buNone/>
                      </a:pPr>
                      <a:r>
                        <a:rPr lang="en-GB" sz="1100" dirty="0">
                          <a:solidFill>
                            <a:schemeClr val="dk1"/>
                          </a:solidFill>
                          <a:latin typeface="Calibri"/>
                          <a:ea typeface="Calibri"/>
                          <a:cs typeface="Calibri"/>
                          <a:sym typeface="Calibri"/>
                        </a:rPr>
                        <a:t>Literacy rate </a:t>
                      </a:r>
                      <a:endParaRPr sz="1100" dirty="0">
                        <a:solidFill>
                          <a:schemeClr val="dk1"/>
                        </a:solidFill>
                        <a:latin typeface="Calibri"/>
                        <a:ea typeface="Calibri"/>
                        <a:cs typeface="Calibri"/>
                        <a:sym typeface="Calibri"/>
                      </a:endParaRPr>
                    </a:p>
                  </a:txBody>
                  <a:tcPr marL="91450" marR="91450" marT="45725" marB="45725" anchor="ctr">
                    <a:lnL w="12700" cap="flat" cmpd="sng" algn="ctr">
                      <a:solidFill>
                        <a:schemeClr val="dk1"/>
                      </a:solidFill>
                      <a:prstDash val="solid"/>
                      <a:round/>
                      <a:headEnd type="none" w="sm" len="sm"/>
                      <a:tailEnd type="none" w="sm" len="sm"/>
                    </a:lnL>
                    <a:lnR w="12700" cap="flat" cmpd="sng" algn="ctr">
                      <a:solidFill>
                        <a:schemeClr val="dk1"/>
                      </a:solidFill>
                      <a:prstDash val="solid"/>
                      <a:round/>
                      <a:headEnd type="none" w="sm" len="sm"/>
                      <a:tailEnd type="none" w="sm" len="sm"/>
                    </a:lnR>
                    <a:lnT w="12700" cap="flat" cmpd="sng" algn="ctr">
                      <a:solidFill>
                        <a:schemeClr val="dk1"/>
                      </a:solidFill>
                      <a:prstDash val="solid"/>
                      <a:round/>
                      <a:headEnd type="none" w="sm" len="sm"/>
                      <a:tailEnd type="none" w="sm" len="sm"/>
                    </a:lnT>
                    <a:lnB w="12700" cap="flat" cmpd="sng" algn="ctr">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dirty="0"/>
                        <a:t>The % of people that can read and write </a:t>
                      </a:r>
                      <a:endParaRPr sz="1100" dirty="0"/>
                    </a:p>
                  </a:txBody>
                  <a:tcPr marL="91450" marR="91450" marT="45725" marB="45725" anchor="ctr">
                    <a:lnL w="12700" cap="flat" cmpd="sng" algn="ctr">
                      <a:solidFill>
                        <a:schemeClr val="dk1"/>
                      </a:solidFill>
                      <a:prstDash val="solid"/>
                      <a:round/>
                      <a:headEnd type="none" w="sm" len="sm"/>
                      <a:tailEnd type="none" w="sm" len="sm"/>
                    </a:lnL>
                    <a:lnR w="12700" cap="flat" cmpd="sng" algn="ctr">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lgn="ctr">
                      <a:solidFill>
                        <a:schemeClr val="dk1"/>
                      </a:solidFill>
                      <a:prstDash val="solid"/>
                      <a:round/>
                      <a:headEnd type="none" w="sm" len="sm"/>
                      <a:tailEnd type="none" w="sm" len="sm"/>
                    </a:lnB>
                  </a:tcPr>
                </a:tc>
                <a:extLst>
                  <a:ext uri="{0D108BD9-81ED-4DB2-BD59-A6C34878D82A}">
                    <a16:rowId xmlns:a16="http://schemas.microsoft.com/office/drawing/2014/main" val="578855106"/>
                  </a:ext>
                </a:extLst>
              </a:tr>
              <a:tr h="288270">
                <a:tc>
                  <a:txBody>
                    <a:bodyPr/>
                    <a:lstStyle/>
                    <a:p>
                      <a:pPr marL="0" marR="0" lvl="0" indent="0" algn="ctr" rtl="0">
                        <a:spcBef>
                          <a:spcPts val="0"/>
                        </a:spcBef>
                        <a:spcAft>
                          <a:spcPts val="0"/>
                        </a:spcAft>
                        <a:buClr>
                          <a:schemeClr val="dk1"/>
                        </a:buClr>
                        <a:buSzPts val="1100"/>
                        <a:buFont typeface="Calibri"/>
                        <a:buNone/>
                      </a:pPr>
                      <a:r>
                        <a:rPr lang="en-GB" sz="1100" dirty="0">
                          <a:solidFill>
                            <a:schemeClr val="dk1"/>
                          </a:solidFill>
                          <a:latin typeface="Calibri"/>
                          <a:ea typeface="Calibri"/>
                          <a:cs typeface="Calibri"/>
                          <a:sym typeface="Calibri"/>
                        </a:rPr>
                        <a:t>7</a:t>
                      </a:r>
                      <a:endParaRPr sz="1100" dirty="0">
                        <a:solidFill>
                          <a:schemeClr val="dk1"/>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lgn="ctr">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lgn="ctr">
                      <a:solidFill>
                        <a:schemeClr val="dk1"/>
                      </a:solidFill>
                      <a:prstDash val="solid"/>
                      <a:round/>
                      <a:headEnd type="none" w="sm" len="sm"/>
                      <a:tailEnd type="none" w="sm" len="sm"/>
                    </a:lnB>
                  </a:tcPr>
                </a:tc>
                <a:tc>
                  <a:txBody>
                    <a:bodyPr/>
                    <a:lstStyle/>
                    <a:p>
                      <a:pPr marL="0" marR="0" lvl="0" indent="0" algn="ctr" rtl="0">
                        <a:spcBef>
                          <a:spcPts val="0"/>
                        </a:spcBef>
                        <a:spcAft>
                          <a:spcPts val="0"/>
                        </a:spcAft>
                        <a:buClr>
                          <a:schemeClr val="dk1"/>
                        </a:buClr>
                        <a:buSzPts val="1100"/>
                        <a:buFont typeface="Calibri"/>
                        <a:buNone/>
                      </a:pPr>
                      <a:r>
                        <a:rPr lang="en-GB" sz="1100" dirty="0">
                          <a:solidFill>
                            <a:schemeClr val="dk1"/>
                          </a:solidFill>
                          <a:latin typeface="Calibri"/>
                          <a:ea typeface="Calibri"/>
                          <a:cs typeface="Calibri"/>
                          <a:sym typeface="Calibri"/>
                        </a:rPr>
                        <a:t>People per doctor </a:t>
                      </a:r>
                      <a:endParaRPr sz="1100" dirty="0">
                        <a:solidFill>
                          <a:schemeClr val="dk1"/>
                        </a:solidFill>
                        <a:latin typeface="Calibri"/>
                        <a:ea typeface="Calibri"/>
                        <a:cs typeface="Calibri"/>
                        <a:sym typeface="Calibri"/>
                      </a:endParaRPr>
                    </a:p>
                  </a:txBody>
                  <a:tcPr marL="91450" marR="91450" marT="45725" marB="45725" anchor="ctr">
                    <a:lnL w="12700" cap="flat" cmpd="sng" algn="ctr">
                      <a:solidFill>
                        <a:schemeClr val="dk1"/>
                      </a:solidFill>
                      <a:prstDash val="solid"/>
                      <a:round/>
                      <a:headEnd type="none" w="sm" len="sm"/>
                      <a:tailEnd type="none" w="sm" len="sm"/>
                    </a:lnL>
                    <a:lnR w="12700" cap="flat" cmpd="sng" algn="ctr">
                      <a:solidFill>
                        <a:schemeClr val="dk1"/>
                      </a:solidFill>
                      <a:prstDash val="solid"/>
                      <a:round/>
                      <a:headEnd type="none" w="sm" len="sm"/>
                      <a:tailEnd type="none" w="sm" len="sm"/>
                    </a:lnR>
                    <a:lnT w="12700" cap="flat" cmpd="sng" algn="ctr">
                      <a:solidFill>
                        <a:schemeClr val="dk1"/>
                      </a:solidFill>
                      <a:prstDash val="solid"/>
                      <a:round/>
                      <a:headEnd type="none" w="sm" len="sm"/>
                      <a:tailEnd type="none" w="sm" len="sm"/>
                    </a:lnT>
                    <a:lnB w="12700" cap="flat" cmpd="sng" algn="ctr">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dirty="0"/>
                        <a:t>The average number of people to one doctor </a:t>
                      </a:r>
                      <a:endParaRPr sz="1100" dirty="0"/>
                    </a:p>
                  </a:txBody>
                  <a:tcPr marL="91450" marR="91450" marT="45725" marB="45725" anchor="ctr">
                    <a:lnL w="12700" cap="flat" cmpd="sng" algn="ctr">
                      <a:solidFill>
                        <a:schemeClr val="dk1"/>
                      </a:solidFill>
                      <a:prstDash val="solid"/>
                      <a:round/>
                      <a:headEnd type="none" w="sm" len="sm"/>
                      <a:tailEnd type="none" w="sm" len="sm"/>
                    </a:lnL>
                    <a:lnR w="12700" cap="flat" cmpd="sng" algn="ctr">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lgn="ctr">
                      <a:solidFill>
                        <a:schemeClr val="dk1"/>
                      </a:solidFill>
                      <a:prstDash val="solid"/>
                      <a:round/>
                      <a:headEnd type="none" w="sm" len="sm"/>
                      <a:tailEnd type="none" w="sm" len="sm"/>
                    </a:lnB>
                  </a:tcPr>
                </a:tc>
                <a:extLst>
                  <a:ext uri="{0D108BD9-81ED-4DB2-BD59-A6C34878D82A}">
                    <a16:rowId xmlns:a16="http://schemas.microsoft.com/office/drawing/2014/main" val="4005288463"/>
                  </a:ext>
                </a:extLst>
              </a:tr>
              <a:tr h="288270">
                <a:tc>
                  <a:txBody>
                    <a:bodyPr/>
                    <a:lstStyle/>
                    <a:p>
                      <a:pPr marL="0" marR="0" lvl="0" indent="0" algn="ctr" rtl="0">
                        <a:spcBef>
                          <a:spcPts val="0"/>
                        </a:spcBef>
                        <a:spcAft>
                          <a:spcPts val="0"/>
                        </a:spcAft>
                        <a:buClr>
                          <a:schemeClr val="dk1"/>
                        </a:buClr>
                        <a:buSzPts val="1100"/>
                        <a:buFont typeface="Calibri"/>
                        <a:buNone/>
                      </a:pPr>
                      <a:r>
                        <a:rPr lang="en-GB" sz="1100" dirty="0">
                          <a:solidFill>
                            <a:schemeClr val="dk1"/>
                          </a:solidFill>
                          <a:latin typeface="Calibri"/>
                          <a:ea typeface="Calibri"/>
                          <a:cs typeface="Calibri"/>
                          <a:sym typeface="Calibri"/>
                        </a:rPr>
                        <a:t>8</a:t>
                      </a:r>
                      <a:endParaRPr sz="1100" dirty="0">
                        <a:solidFill>
                          <a:schemeClr val="dk1"/>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lgn="ctr">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lgn="ctr">
                      <a:solidFill>
                        <a:schemeClr val="tx1"/>
                      </a:solidFill>
                      <a:prstDash val="solid"/>
                      <a:round/>
                      <a:headEnd type="none" w="med" len="med"/>
                      <a:tailEnd type="none" w="med" len="med"/>
                    </a:lnB>
                  </a:tcPr>
                </a:tc>
                <a:tc>
                  <a:txBody>
                    <a:bodyPr/>
                    <a:lstStyle/>
                    <a:p>
                      <a:pPr marL="0" marR="0" lvl="0" indent="0" algn="ctr" rtl="0">
                        <a:spcBef>
                          <a:spcPts val="0"/>
                        </a:spcBef>
                        <a:spcAft>
                          <a:spcPts val="0"/>
                        </a:spcAft>
                        <a:buClr>
                          <a:schemeClr val="dk1"/>
                        </a:buClr>
                        <a:buSzPts val="1100"/>
                        <a:buFont typeface="Calibri"/>
                        <a:buNone/>
                      </a:pPr>
                      <a:r>
                        <a:rPr lang="en-GB" sz="1100" dirty="0">
                          <a:solidFill>
                            <a:schemeClr val="dk1"/>
                          </a:solidFill>
                          <a:latin typeface="Calibri"/>
                          <a:ea typeface="Calibri"/>
                          <a:cs typeface="Calibri"/>
                          <a:sym typeface="Calibri"/>
                        </a:rPr>
                        <a:t>Access to safe water </a:t>
                      </a:r>
                      <a:endParaRPr sz="1100" dirty="0">
                        <a:solidFill>
                          <a:schemeClr val="dk1"/>
                        </a:solidFill>
                        <a:latin typeface="Calibri"/>
                        <a:ea typeface="Calibri"/>
                        <a:cs typeface="Calibri"/>
                        <a:sym typeface="Calibri"/>
                      </a:endParaRPr>
                    </a:p>
                  </a:txBody>
                  <a:tcPr marL="91450" marR="91450" marT="45725" marB="45725" anchor="ctr">
                    <a:lnL w="12700" cap="flat" cmpd="sng" algn="ctr">
                      <a:solidFill>
                        <a:schemeClr val="dk1"/>
                      </a:solidFill>
                      <a:prstDash val="solid"/>
                      <a:round/>
                      <a:headEnd type="none" w="sm" len="sm"/>
                      <a:tailEnd type="none" w="sm" len="sm"/>
                    </a:lnL>
                    <a:lnR w="12700" cap="flat" cmpd="sng" algn="ctr">
                      <a:solidFill>
                        <a:schemeClr val="dk1"/>
                      </a:solidFill>
                      <a:prstDash val="solid"/>
                      <a:round/>
                      <a:headEnd type="none" w="sm" len="sm"/>
                      <a:tailEnd type="none" w="sm" len="sm"/>
                    </a:lnR>
                    <a:lnT w="12700" cap="flat" cmpd="sng" algn="ctr">
                      <a:solidFill>
                        <a:schemeClr val="dk1"/>
                      </a:solidFill>
                      <a:prstDash val="solid"/>
                      <a:round/>
                      <a:headEnd type="none" w="sm" len="sm"/>
                      <a:tailEnd type="none" w="sm" len="sm"/>
                    </a:lnT>
                    <a:lnB w="12700" cap="flat" cmpd="sng" algn="ctr">
                      <a:solidFill>
                        <a:schemeClr val="tx1"/>
                      </a:solidFill>
                      <a:prstDash val="solid"/>
                      <a:round/>
                      <a:headEnd type="none" w="med" len="med"/>
                      <a:tailEnd type="none" w="med" len="med"/>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dirty="0"/>
                        <a:t>The % of people that have clean and safe drinking water </a:t>
                      </a:r>
                      <a:endParaRPr sz="1100" dirty="0"/>
                    </a:p>
                  </a:txBody>
                  <a:tcPr marL="91450" marR="91450" marT="45725" marB="45725" anchor="ctr">
                    <a:lnL w="12700" cap="flat" cmpd="sng" algn="ctr">
                      <a:solidFill>
                        <a:schemeClr val="dk1"/>
                      </a:solidFill>
                      <a:prstDash val="solid"/>
                      <a:round/>
                      <a:headEnd type="none" w="sm" len="sm"/>
                      <a:tailEnd type="none" w="sm" len="sm"/>
                    </a:lnL>
                    <a:lnR w="12700" cap="flat" cmpd="sng" algn="ctr">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829165089"/>
                  </a:ext>
                </a:extLst>
              </a:tr>
              <a:tr h="288270">
                <a:tc>
                  <a:txBody>
                    <a:bodyPr/>
                    <a:lstStyle/>
                    <a:p>
                      <a:pPr marL="0" marR="0" lvl="0" indent="0" algn="ctr" rtl="0">
                        <a:spcBef>
                          <a:spcPts val="0"/>
                        </a:spcBef>
                        <a:spcAft>
                          <a:spcPts val="0"/>
                        </a:spcAft>
                        <a:buClr>
                          <a:schemeClr val="dk1"/>
                        </a:buClr>
                        <a:buSzPts val="1100"/>
                        <a:buFont typeface="Calibri"/>
                        <a:buNone/>
                      </a:pPr>
                      <a:r>
                        <a:rPr lang="en-GB" sz="1100" dirty="0">
                          <a:solidFill>
                            <a:schemeClr val="dk1"/>
                          </a:solidFill>
                          <a:latin typeface="Calibri"/>
                          <a:ea typeface="Calibri"/>
                          <a:cs typeface="Calibri"/>
                          <a:sym typeface="Calibri"/>
                        </a:rPr>
                        <a:t>9</a:t>
                      </a:r>
                      <a:endParaRPr sz="1100" dirty="0">
                        <a:solidFill>
                          <a:schemeClr val="dk1"/>
                        </a:solidFill>
                        <a:latin typeface="Calibri"/>
                        <a:ea typeface="Calibri"/>
                        <a:cs typeface="Calibri"/>
                        <a:sym typeface="Calibri"/>
                      </a:endParaRPr>
                    </a:p>
                  </a:txBody>
                  <a:tcPr marL="91450" marR="91450" marT="45725" marB="457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rtl="0">
                        <a:spcBef>
                          <a:spcPts val="0"/>
                        </a:spcBef>
                        <a:spcAft>
                          <a:spcPts val="0"/>
                        </a:spcAft>
                        <a:buClr>
                          <a:schemeClr val="dk1"/>
                        </a:buClr>
                        <a:buSzPts val="1100"/>
                        <a:buFont typeface="Calibri"/>
                        <a:buNone/>
                      </a:pPr>
                      <a:r>
                        <a:rPr lang="en-GB" sz="1100" dirty="0">
                          <a:solidFill>
                            <a:schemeClr val="dk1"/>
                          </a:solidFill>
                          <a:latin typeface="Calibri"/>
                          <a:ea typeface="Calibri"/>
                          <a:cs typeface="Calibri"/>
                          <a:sym typeface="Calibri"/>
                        </a:rPr>
                        <a:t>HDI</a:t>
                      </a:r>
                      <a:endParaRPr sz="1100" dirty="0">
                        <a:solidFill>
                          <a:schemeClr val="dk1"/>
                        </a:solidFill>
                        <a:latin typeface="Calibri"/>
                        <a:ea typeface="Calibri"/>
                        <a:cs typeface="Calibri"/>
                        <a:sym typeface="Calibri"/>
                      </a:endParaRPr>
                    </a:p>
                  </a:txBody>
                  <a:tcPr marL="91450" marR="91450" marT="45725" marB="457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dirty="0"/>
                        <a:t>Human development index is calculated using life expectancy, literacy rate and GNI. </a:t>
                      </a:r>
                      <a:endParaRPr sz="1100" dirty="0"/>
                    </a:p>
                  </a:txBody>
                  <a:tcPr marL="91450" marR="91450" marT="45725" marB="457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973362550"/>
                  </a:ext>
                </a:extLst>
              </a:tr>
            </a:tbl>
          </a:graphicData>
        </a:graphic>
      </p:graphicFrame>
      <p:sp>
        <p:nvSpPr>
          <p:cNvPr id="5" name="Google Shape;38;p1">
            <a:extLst>
              <a:ext uri="{FF2B5EF4-FFF2-40B4-BE49-F238E27FC236}">
                <a16:creationId xmlns:a16="http://schemas.microsoft.com/office/drawing/2014/main" id="{1474070D-9384-4506-9FE2-1D5294B2631A}"/>
              </a:ext>
            </a:extLst>
          </p:cNvPr>
          <p:cNvSpPr txBox="1"/>
          <p:nvPr/>
        </p:nvSpPr>
        <p:spPr>
          <a:xfrm>
            <a:off x="128464" y="91951"/>
            <a:ext cx="9649072" cy="369332"/>
          </a:xfrm>
          <a:prstGeom prst="rect">
            <a:avLst/>
          </a:prstGeom>
          <a:solidFill>
            <a:srgbClr val="C00000"/>
          </a:solidFill>
          <a:ln w="9525"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800" b="0" i="0" u="none" strike="noStrike" cap="none" dirty="0">
                <a:solidFill>
                  <a:schemeClr val="lt1"/>
                </a:solidFill>
                <a:latin typeface="Calibri"/>
                <a:ea typeface="Calibri"/>
                <a:cs typeface="Calibri"/>
                <a:sym typeface="Calibri"/>
              </a:rPr>
              <a:t>GCSE Paper 2- Question 2 </a:t>
            </a:r>
            <a:r>
              <a:rPr lang="en-GB" sz="1800" dirty="0">
                <a:solidFill>
                  <a:schemeClr val="lt1"/>
                </a:solidFill>
                <a:latin typeface="Calibri"/>
                <a:ea typeface="Calibri"/>
                <a:cs typeface="Calibri"/>
                <a:sym typeface="Calibri"/>
              </a:rPr>
              <a:t>Changing Economic World - </a:t>
            </a:r>
            <a:r>
              <a:rPr lang="en-GB" sz="1800" b="0" i="0" u="none" strike="noStrike" cap="none" dirty="0">
                <a:solidFill>
                  <a:schemeClr val="lt1"/>
                </a:solidFill>
                <a:latin typeface="Calibri"/>
                <a:ea typeface="Calibri"/>
                <a:cs typeface="Calibri"/>
                <a:sym typeface="Calibri"/>
              </a:rPr>
              <a:t>Knowledge Organiser</a:t>
            </a:r>
            <a:endParaRPr dirty="0"/>
          </a:p>
        </p:txBody>
      </p:sp>
      <p:pic>
        <p:nvPicPr>
          <p:cNvPr id="2" name="Picture 1">
            <a:extLst>
              <a:ext uri="{FF2B5EF4-FFF2-40B4-BE49-F238E27FC236}">
                <a16:creationId xmlns:a16="http://schemas.microsoft.com/office/drawing/2014/main" id="{008F0292-FBB4-45DC-8A65-8ECC4CD45BF4}"/>
              </a:ext>
            </a:extLst>
          </p:cNvPr>
          <p:cNvPicPr>
            <a:picLocks noChangeAspect="1"/>
          </p:cNvPicPr>
          <p:nvPr/>
        </p:nvPicPr>
        <p:blipFill>
          <a:blip r:embed="rId3"/>
          <a:stretch>
            <a:fillRect/>
          </a:stretch>
        </p:blipFill>
        <p:spPr>
          <a:xfrm>
            <a:off x="5041039" y="802599"/>
            <a:ext cx="4610075" cy="1511344"/>
          </a:xfrm>
          <a:prstGeom prst="rect">
            <a:avLst/>
          </a:prstGeom>
        </p:spPr>
      </p:pic>
      <p:graphicFrame>
        <p:nvGraphicFramePr>
          <p:cNvPr id="3" name="Table 2">
            <a:extLst>
              <a:ext uri="{FF2B5EF4-FFF2-40B4-BE49-F238E27FC236}">
                <a16:creationId xmlns:a16="http://schemas.microsoft.com/office/drawing/2014/main" id="{C5119F3F-D1AA-4B58-8CB1-B84E8D850465}"/>
              </a:ext>
            </a:extLst>
          </p:cNvPr>
          <p:cNvGraphicFramePr>
            <a:graphicFrameLocks noGrp="1"/>
          </p:cNvGraphicFramePr>
          <p:nvPr/>
        </p:nvGraphicFramePr>
        <p:xfrm>
          <a:off x="6045694" y="3369577"/>
          <a:ext cx="3480046" cy="2496235"/>
        </p:xfrm>
        <a:graphic>
          <a:graphicData uri="http://schemas.openxmlformats.org/drawingml/2006/table">
            <a:tbl>
              <a:tblPr firstRow="1" bandRow="1">
                <a:noFill/>
              </a:tblPr>
              <a:tblGrid>
                <a:gridCol w="380068">
                  <a:extLst>
                    <a:ext uri="{9D8B030D-6E8A-4147-A177-3AD203B41FA5}">
                      <a16:colId xmlns:a16="http://schemas.microsoft.com/office/drawing/2014/main" val="766197915"/>
                    </a:ext>
                  </a:extLst>
                </a:gridCol>
                <a:gridCol w="3099978">
                  <a:extLst>
                    <a:ext uri="{9D8B030D-6E8A-4147-A177-3AD203B41FA5}">
                      <a16:colId xmlns:a16="http://schemas.microsoft.com/office/drawing/2014/main" val="670107931"/>
                    </a:ext>
                  </a:extLst>
                </a:gridCol>
              </a:tblGrid>
              <a:tr h="192895">
                <a:tc>
                  <a:txBody>
                    <a:bodyPr/>
                    <a:lstStyle/>
                    <a:p>
                      <a:pPr marL="0" marR="0" lvl="0" indent="0" algn="ctr" rtl="0">
                        <a:spcBef>
                          <a:spcPts val="0"/>
                        </a:spcBef>
                        <a:spcAft>
                          <a:spcPts val="0"/>
                        </a:spcAft>
                        <a:buNone/>
                      </a:pPr>
                      <a:r>
                        <a:rPr lang="en-GB" sz="1100" b="0" u="none" dirty="0">
                          <a:solidFill>
                            <a:schemeClr val="lt1"/>
                          </a:solidFill>
                        </a:rPr>
                        <a:t>D</a:t>
                      </a:r>
                      <a:endParaRPr sz="1100" b="0" u="none" dirty="0">
                        <a:solidFill>
                          <a:schemeClr val="lt1"/>
                        </a:solidFill>
                      </a:endParaRPr>
                    </a:p>
                  </a:txBody>
                  <a:tcPr marL="91450" marR="91450" marT="45725" marB="45725" anchor="ctr">
                    <a:lnL w="12700" cap="flat" cmpd="sng" algn="ctr">
                      <a:solidFill>
                        <a:schemeClr val="dk1"/>
                      </a:solidFill>
                      <a:prstDash val="solid"/>
                      <a:round/>
                      <a:headEnd type="none" w="sm" len="sm"/>
                      <a:tailEnd type="none" w="sm" len="sm"/>
                    </a:lnL>
                    <a:lnR w="12700" cap="flat" cmpd="sng" algn="ctr">
                      <a:solidFill>
                        <a:schemeClr val="dk1"/>
                      </a:solidFill>
                      <a:prstDash val="solid"/>
                      <a:round/>
                      <a:headEnd type="none" w="sm" len="sm"/>
                      <a:tailEnd type="none" w="sm" len="sm"/>
                    </a:lnR>
                    <a:lnT w="12700" cap="flat" cmpd="sng" algn="ctr">
                      <a:solidFill>
                        <a:schemeClr val="dk1"/>
                      </a:solidFill>
                      <a:prstDash val="solid"/>
                      <a:round/>
                      <a:headEnd type="none" w="sm" len="sm"/>
                      <a:tailEnd type="none" w="sm" len="sm"/>
                    </a:lnT>
                    <a:lnB w="12700" cap="flat" cmpd="sng" algn="ctr">
                      <a:solidFill>
                        <a:schemeClr val="dk1"/>
                      </a:solidFill>
                      <a:prstDash val="solid"/>
                      <a:round/>
                      <a:headEnd type="none" w="sm" len="sm"/>
                      <a:tailEnd type="none" w="sm" len="sm"/>
                    </a:lnB>
                    <a:solidFill>
                      <a:srgbClr val="C00000">
                        <a:alpha val="74901"/>
                      </a:srgbClr>
                    </a:solidFill>
                  </a:tcPr>
                </a:tc>
                <a:tc>
                  <a:txBody>
                    <a:bodyPr/>
                    <a:lstStyle/>
                    <a:p>
                      <a:pPr marL="0" marR="0" lvl="0" indent="0" algn="l" rtl="0">
                        <a:spcBef>
                          <a:spcPts val="0"/>
                        </a:spcBef>
                        <a:spcAft>
                          <a:spcPts val="0"/>
                        </a:spcAft>
                        <a:buNone/>
                      </a:pPr>
                      <a:r>
                        <a:rPr lang="en-GB" sz="1100" b="0" u="none" dirty="0">
                          <a:solidFill>
                            <a:schemeClr val="lt1"/>
                          </a:solidFill>
                        </a:rPr>
                        <a:t>Issues with development indicators </a:t>
                      </a:r>
                      <a:endParaRPr sz="1100" b="0" u="none" dirty="0">
                        <a:solidFill>
                          <a:schemeClr val="lt1"/>
                        </a:solidFill>
                      </a:endParaRPr>
                    </a:p>
                  </a:txBody>
                  <a:tcPr marL="91450" marR="91450" marT="45725" marB="45725" anchor="ctr">
                    <a:lnL w="12700" cap="flat" cmpd="sng" algn="ctr">
                      <a:solidFill>
                        <a:schemeClr val="dk1"/>
                      </a:solidFill>
                      <a:prstDash val="solid"/>
                      <a:round/>
                      <a:headEnd type="none" w="sm" len="sm"/>
                      <a:tailEnd type="none" w="sm" len="sm"/>
                    </a:lnL>
                    <a:lnR w="12700" cap="flat" cmpd="sng" algn="ctr">
                      <a:solidFill>
                        <a:schemeClr val="dk1"/>
                      </a:solidFill>
                      <a:prstDash val="solid"/>
                      <a:round/>
                      <a:headEnd type="none" w="sm" len="sm"/>
                      <a:tailEnd type="none" w="sm" len="sm"/>
                    </a:lnR>
                    <a:lnT w="12700" cap="flat" cmpd="sng" algn="ctr">
                      <a:solidFill>
                        <a:schemeClr val="dk1"/>
                      </a:solidFill>
                      <a:prstDash val="solid"/>
                      <a:round/>
                      <a:headEnd type="none" w="sm" len="sm"/>
                      <a:tailEnd type="none" w="sm" len="sm"/>
                    </a:lnT>
                    <a:lnB w="12700" cap="flat" cmpd="sng" algn="ctr">
                      <a:solidFill>
                        <a:schemeClr val="dk1"/>
                      </a:solidFill>
                      <a:prstDash val="solid"/>
                      <a:round/>
                      <a:headEnd type="none" w="sm" len="sm"/>
                      <a:tailEnd type="none" w="sm" len="sm"/>
                    </a:lnB>
                    <a:solidFill>
                      <a:srgbClr val="C00000">
                        <a:alpha val="74901"/>
                      </a:srgbClr>
                    </a:solidFill>
                  </a:tcPr>
                </a:tc>
                <a:extLst>
                  <a:ext uri="{0D108BD9-81ED-4DB2-BD59-A6C34878D82A}">
                    <a16:rowId xmlns:a16="http://schemas.microsoft.com/office/drawing/2014/main" val="3078177893"/>
                  </a:ext>
                </a:extLst>
              </a:tr>
              <a:tr h="275978">
                <a:tc>
                  <a:txBody>
                    <a:bodyPr/>
                    <a:lstStyle/>
                    <a:p>
                      <a:pPr marL="0" marR="0" lvl="0" indent="0" algn="ctr" rtl="0">
                        <a:lnSpc>
                          <a:spcPct val="107000"/>
                        </a:lnSpc>
                        <a:spcBef>
                          <a:spcPts val="0"/>
                        </a:spcBef>
                        <a:spcAft>
                          <a:spcPts val="0"/>
                        </a:spcAft>
                        <a:buClr>
                          <a:schemeClr val="dk1"/>
                        </a:buClr>
                        <a:buSzPts val="1200"/>
                        <a:buFont typeface="Calibri"/>
                        <a:buNone/>
                      </a:pPr>
                      <a:r>
                        <a:rPr lang="en-GB" sz="1100" b="0" i="0" u="none" strike="noStrike" cap="none" dirty="0">
                          <a:solidFill>
                            <a:srgbClr val="000000"/>
                          </a:solidFill>
                          <a:latin typeface="Calibri"/>
                          <a:ea typeface="Calibri"/>
                          <a:cs typeface="Calibri"/>
                          <a:sym typeface="Calibri"/>
                        </a:rPr>
                        <a:t>1</a:t>
                      </a:r>
                      <a:endParaRPr sz="1100" b="0" i="0" u="none" strike="noStrike" cap="none" dirty="0">
                        <a:solidFill>
                          <a:srgbClr val="000000"/>
                        </a:solidFill>
                        <a:latin typeface="Calibri"/>
                        <a:ea typeface="Calibri"/>
                        <a:cs typeface="Calibri"/>
                        <a:sym typeface="Calibri"/>
                      </a:endParaRPr>
                    </a:p>
                  </a:txBody>
                  <a:tcPr marL="91450" marR="91450" marT="45725" marB="45725" anchor="ctr">
                    <a:lnL w="12700" cap="flat" cmpd="sng" algn="ctr">
                      <a:solidFill>
                        <a:schemeClr val="dk1"/>
                      </a:solidFill>
                      <a:prstDash val="solid"/>
                      <a:round/>
                      <a:headEnd type="none" w="sm" len="sm"/>
                      <a:tailEnd type="none" w="sm" len="sm"/>
                    </a:lnL>
                    <a:lnR w="12700" cap="flat" cmpd="sng" algn="ctr">
                      <a:solidFill>
                        <a:schemeClr val="dk1"/>
                      </a:solidFill>
                      <a:prstDash val="solid"/>
                      <a:round/>
                      <a:headEnd type="none" w="sm" len="sm"/>
                      <a:tailEnd type="none" w="sm" len="sm"/>
                    </a:lnR>
                    <a:lnT w="12700" cap="flat" cmpd="sng" algn="ctr">
                      <a:solidFill>
                        <a:schemeClr val="dk1"/>
                      </a:solidFill>
                      <a:prstDash val="solid"/>
                      <a:round/>
                      <a:headEnd type="none" w="sm" len="sm"/>
                      <a:tailEnd type="none" w="sm" len="sm"/>
                    </a:lnT>
                    <a:lnB w="12700" cap="flat" cmpd="sng" algn="ctr">
                      <a:solidFill>
                        <a:schemeClr val="dk1"/>
                      </a:solidFill>
                      <a:prstDash val="solid"/>
                      <a:round/>
                      <a:headEnd type="none" w="sm" len="sm"/>
                      <a:tailEnd type="none" w="sm" len="sm"/>
                    </a:lnB>
                  </a:tcPr>
                </a:tc>
                <a:tc>
                  <a:txBody>
                    <a:bodyPr/>
                    <a:lstStyle/>
                    <a:p>
                      <a:pPr marL="0" marR="0" lvl="0" indent="0" algn="l" rtl="0">
                        <a:lnSpc>
                          <a:spcPct val="107000"/>
                        </a:lnSpc>
                        <a:spcBef>
                          <a:spcPts val="0"/>
                        </a:spcBef>
                        <a:spcAft>
                          <a:spcPts val="0"/>
                        </a:spcAft>
                        <a:buClr>
                          <a:schemeClr val="dk1"/>
                        </a:buClr>
                        <a:buSzPts val="1200"/>
                        <a:buFont typeface="Calibri"/>
                        <a:buNone/>
                      </a:pPr>
                      <a:r>
                        <a:rPr lang="en-GB" sz="1100" b="0" i="0" u="none" strike="noStrike" cap="none" dirty="0">
                          <a:solidFill>
                            <a:srgbClr val="000000"/>
                          </a:solidFill>
                          <a:latin typeface="Calibri"/>
                          <a:ea typeface="Calibri"/>
                          <a:cs typeface="Calibri"/>
                          <a:sym typeface="Calibri"/>
                        </a:rPr>
                        <a:t>Single measures are an average. This means they can hide the difference between the top and bottom end. </a:t>
                      </a:r>
                      <a:endParaRPr sz="1100" b="0" i="0" u="none" strike="noStrike" cap="none" dirty="0">
                        <a:solidFill>
                          <a:srgbClr val="000000"/>
                        </a:solidFill>
                        <a:latin typeface="Calibri"/>
                        <a:ea typeface="Calibri"/>
                        <a:cs typeface="Calibri"/>
                        <a:sym typeface="Calibri"/>
                      </a:endParaRPr>
                    </a:p>
                  </a:txBody>
                  <a:tcPr marL="91450" marR="91450" marT="45725" marB="45725" anchor="ctr">
                    <a:lnL w="12700" cap="flat" cmpd="sng" algn="ctr">
                      <a:solidFill>
                        <a:schemeClr val="dk1"/>
                      </a:solidFill>
                      <a:prstDash val="solid"/>
                      <a:round/>
                      <a:headEnd type="none" w="sm" len="sm"/>
                      <a:tailEnd type="none" w="sm" len="sm"/>
                    </a:lnL>
                    <a:lnR w="12700" cap="flat" cmpd="sng" algn="ctr">
                      <a:solidFill>
                        <a:schemeClr val="dk1"/>
                      </a:solidFill>
                      <a:prstDash val="solid"/>
                      <a:round/>
                      <a:headEnd type="none" w="sm" len="sm"/>
                      <a:tailEnd type="none" w="sm" len="sm"/>
                    </a:lnR>
                    <a:lnT w="12700" cap="flat" cmpd="sng" algn="ctr">
                      <a:solidFill>
                        <a:schemeClr val="dk1"/>
                      </a:solidFill>
                      <a:prstDash val="solid"/>
                      <a:round/>
                      <a:headEnd type="none" w="sm" len="sm"/>
                      <a:tailEnd type="none" w="sm" len="sm"/>
                    </a:lnT>
                    <a:lnB w="12700" cap="flat" cmpd="sng" algn="ctr">
                      <a:solidFill>
                        <a:schemeClr val="dk1"/>
                      </a:solidFill>
                      <a:prstDash val="solid"/>
                      <a:round/>
                      <a:headEnd type="none" w="sm" len="sm"/>
                      <a:tailEnd type="none" w="sm" len="sm"/>
                    </a:lnB>
                  </a:tcPr>
                </a:tc>
                <a:extLst>
                  <a:ext uri="{0D108BD9-81ED-4DB2-BD59-A6C34878D82A}">
                    <a16:rowId xmlns:a16="http://schemas.microsoft.com/office/drawing/2014/main" val="1451418232"/>
                  </a:ext>
                </a:extLst>
              </a:tr>
              <a:tr h="288270">
                <a:tc>
                  <a:txBody>
                    <a:bodyPr/>
                    <a:lstStyle/>
                    <a:p>
                      <a:pPr marL="0" marR="0" lvl="0" indent="0" algn="ctr" rtl="0">
                        <a:lnSpc>
                          <a:spcPct val="100000"/>
                        </a:lnSpc>
                        <a:spcBef>
                          <a:spcPts val="0"/>
                        </a:spcBef>
                        <a:spcAft>
                          <a:spcPts val="0"/>
                        </a:spcAft>
                        <a:buClr>
                          <a:srgbClr val="000000"/>
                        </a:buClr>
                        <a:buSzPts val="1100"/>
                        <a:buFont typeface="Arial"/>
                        <a:buNone/>
                      </a:pPr>
                      <a:r>
                        <a:rPr lang="en-GB" sz="1100" dirty="0"/>
                        <a:t>2</a:t>
                      </a:r>
                      <a:endParaRPr sz="1100" dirty="0"/>
                    </a:p>
                  </a:txBody>
                  <a:tcPr marL="91450" marR="91450" marT="45725" marB="45725" anchor="ctr">
                    <a:lnL w="12700" cap="flat" cmpd="sng" algn="ctr">
                      <a:solidFill>
                        <a:schemeClr val="dk1"/>
                      </a:solidFill>
                      <a:prstDash val="solid"/>
                      <a:round/>
                      <a:headEnd type="none" w="sm" len="sm"/>
                      <a:tailEnd type="none" w="sm" len="sm"/>
                    </a:lnL>
                    <a:lnR w="12700" cap="flat" cmpd="sng" algn="ctr">
                      <a:solidFill>
                        <a:schemeClr val="dk1"/>
                      </a:solidFill>
                      <a:prstDash val="solid"/>
                      <a:round/>
                      <a:headEnd type="none" w="sm" len="sm"/>
                      <a:tailEnd type="none" w="sm" len="sm"/>
                    </a:lnR>
                    <a:lnT w="12700" cap="flat" cmpd="sng" algn="ctr">
                      <a:solidFill>
                        <a:schemeClr val="dk1"/>
                      </a:solidFill>
                      <a:prstDash val="solid"/>
                      <a:round/>
                      <a:headEnd type="none" w="sm" len="sm"/>
                      <a:tailEnd type="none" w="sm" len="sm"/>
                    </a:lnT>
                    <a:lnB w="12700" cap="flat" cmpd="sng" algn="ctr">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dirty="0"/>
                        <a:t>Urban areas are likely to have better standards of living which can then hide what it is like in rural areas. </a:t>
                      </a:r>
                      <a:endParaRPr sz="1100" dirty="0"/>
                    </a:p>
                  </a:txBody>
                  <a:tcPr marL="91450" marR="91450" marT="45725" marB="45725" anchor="ctr">
                    <a:lnL w="12700" cap="flat" cmpd="sng" algn="ctr">
                      <a:solidFill>
                        <a:schemeClr val="dk1"/>
                      </a:solidFill>
                      <a:prstDash val="solid"/>
                      <a:round/>
                      <a:headEnd type="none" w="sm" len="sm"/>
                      <a:tailEnd type="none" w="sm" len="sm"/>
                    </a:lnL>
                    <a:lnR w="12700" cap="flat" cmpd="sng" algn="ctr">
                      <a:solidFill>
                        <a:schemeClr val="dk1"/>
                      </a:solidFill>
                      <a:prstDash val="solid"/>
                      <a:round/>
                      <a:headEnd type="none" w="sm" len="sm"/>
                      <a:tailEnd type="none" w="sm" len="sm"/>
                    </a:lnR>
                    <a:lnT w="12700" cap="flat" cmpd="sng" algn="ctr">
                      <a:solidFill>
                        <a:schemeClr val="dk1"/>
                      </a:solidFill>
                      <a:prstDash val="solid"/>
                      <a:round/>
                      <a:headEnd type="none" w="sm" len="sm"/>
                      <a:tailEnd type="none" w="sm" len="sm"/>
                    </a:lnT>
                    <a:lnB w="12700" cap="flat" cmpd="sng" algn="ctr">
                      <a:solidFill>
                        <a:schemeClr val="dk1"/>
                      </a:solidFill>
                      <a:prstDash val="solid"/>
                      <a:round/>
                      <a:headEnd type="none" w="sm" len="sm"/>
                      <a:tailEnd type="none" w="sm" len="sm"/>
                    </a:lnB>
                  </a:tcPr>
                </a:tc>
                <a:extLst>
                  <a:ext uri="{0D108BD9-81ED-4DB2-BD59-A6C34878D82A}">
                    <a16:rowId xmlns:a16="http://schemas.microsoft.com/office/drawing/2014/main" val="1020636674"/>
                  </a:ext>
                </a:extLst>
              </a:tr>
              <a:tr h="288270">
                <a:tc>
                  <a:txBody>
                    <a:bodyPr/>
                    <a:lstStyle/>
                    <a:p>
                      <a:pPr marL="0" marR="0" lvl="0" indent="0" algn="ctr" rtl="0">
                        <a:lnSpc>
                          <a:spcPct val="100000"/>
                        </a:lnSpc>
                        <a:spcBef>
                          <a:spcPts val="0"/>
                        </a:spcBef>
                        <a:spcAft>
                          <a:spcPts val="0"/>
                        </a:spcAft>
                        <a:buClr>
                          <a:srgbClr val="000000"/>
                        </a:buClr>
                        <a:buSzPts val="1100"/>
                        <a:buFont typeface="Arial"/>
                        <a:buNone/>
                      </a:pPr>
                      <a:r>
                        <a:rPr lang="en-GB" sz="1100" dirty="0"/>
                        <a:t>3</a:t>
                      </a:r>
                      <a:endParaRPr sz="1100" dirty="0"/>
                    </a:p>
                  </a:txBody>
                  <a:tcPr marL="91450" marR="91450" marT="45725" marB="45725" anchor="ctr">
                    <a:lnL w="12700" cap="flat" cmpd="sng" algn="ctr">
                      <a:solidFill>
                        <a:schemeClr val="dk1"/>
                      </a:solidFill>
                      <a:prstDash val="solid"/>
                      <a:round/>
                      <a:headEnd type="none" w="sm" len="sm"/>
                      <a:tailEnd type="none" w="sm" len="sm"/>
                    </a:lnL>
                    <a:lnR w="12700" cap="flat" cmpd="sng" algn="ctr">
                      <a:solidFill>
                        <a:schemeClr val="dk1"/>
                      </a:solidFill>
                      <a:prstDash val="solid"/>
                      <a:round/>
                      <a:headEnd type="none" w="sm" len="sm"/>
                      <a:tailEnd type="none" w="sm" len="sm"/>
                    </a:lnR>
                    <a:lnT w="12700" cap="flat" cmpd="sng" algn="ctr">
                      <a:solidFill>
                        <a:schemeClr val="dk1"/>
                      </a:solidFill>
                      <a:prstDash val="solid"/>
                      <a:round/>
                      <a:headEnd type="none" w="sm" len="sm"/>
                      <a:tailEnd type="none" w="sm" len="sm"/>
                    </a:lnT>
                    <a:lnB w="12700" cap="flat" cmpd="sng" algn="ctr">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dirty="0"/>
                        <a:t>Death rate can be high in both LICs and HICs due to an aging population not poor health care. </a:t>
                      </a:r>
                      <a:endParaRPr sz="1100" dirty="0"/>
                    </a:p>
                  </a:txBody>
                  <a:tcPr marL="91450" marR="91450" marT="45725" marB="45725" anchor="ctr">
                    <a:lnL w="12700" cap="flat" cmpd="sng" algn="ctr">
                      <a:solidFill>
                        <a:schemeClr val="dk1"/>
                      </a:solidFill>
                      <a:prstDash val="solid"/>
                      <a:round/>
                      <a:headEnd type="none" w="sm" len="sm"/>
                      <a:tailEnd type="none" w="sm" len="sm"/>
                    </a:lnL>
                    <a:lnR w="12700" cap="flat" cmpd="sng" algn="ctr">
                      <a:solidFill>
                        <a:schemeClr val="dk1"/>
                      </a:solidFill>
                      <a:prstDash val="solid"/>
                      <a:round/>
                      <a:headEnd type="none" w="sm" len="sm"/>
                      <a:tailEnd type="none" w="sm" len="sm"/>
                    </a:lnR>
                    <a:lnT w="12700" cap="flat" cmpd="sng" algn="ctr">
                      <a:solidFill>
                        <a:schemeClr val="dk1"/>
                      </a:solidFill>
                      <a:prstDash val="solid"/>
                      <a:round/>
                      <a:headEnd type="none" w="sm" len="sm"/>
                      <a:tailEnd type="none" w="sm" len="sm"/>
                    </a:lnT>
                    <a:lnB w="12700" cap="flat" cmpd="sng" algn="ctr">
                      <a:solidFill>
                        <a:schemeClr val="dk1"/>
                      </a:solidFill>
                      <a:prstDash val="solid"/>
                      <a:round/>
                      <a:headEnd type="none" w="sm" len="sm"/>
                      <a:tailEnd type="none" w="sm" len="sm"/>
                    </a:lnB>
                  </a:tcPr>
                </a:tc>
                <a:extLst>
                  <a:ext uri="{0D108BD9-81ED-4DB2-BD59-A6C34878D82A}">
                    <a16:rowId xmlns:a16="http://schemas.microsoft.com/office/drawing/2014/main" val="2152206954"/>
                  </a:ext>
                </a:extLst>
              </a:tr>
              <a:tr h="288270">
                <a:tc>
                  <a:txBody>
                    <a:bodyPr/>
                    <a:lstStyle/>
                    <a:p>
                      <a:pPr marL="0" marR="0" lvl="0" indent="0" algn="ctr" rtl="0">
                        <a:lnSpc>
                          <a:spcPct val="100000"/>
                        </a:lnSpc>
                        <a:spcBef>
                          <a:spcPts val="0"/>
                        </a:spcBef>
                        <a:spcAft>
                          <a:spcPts val="0"/>
                        </a:spcAft>
                        <a:buClr>
                          <a:srgbClr val="000000"/>
                        </a:buClr>
                        <a:buSzPts val="1100"/>
                        <a:buFont typeface="Arial"/>
                        <a:buNone/>
                      </a:pPr>
                      <a:r>
                        <a:rPr lang="en-GB" sz="1100" dirty="0"/>
                        <a:t>4</a:t>
                      </a:r>
                      <a:endParaRPr sz="1100" dirty="0"/>
                    </a:p>
                  </a:txBody>
                  <a:tcPr marL="91450" marR="91450" marT="45725" marB="45725" anchor="ctr">
                    <a:lnL w="12700" cap="flat" cmpd="sng" algn="ctr">
                      <a:solidFill>
                        <a:schemeClr val="dk1"/>
                      </a:solidFill>
                      <a:prstDash val="solid"/>
                      <a:round/>
                      <a:headEnd type="none" w="sm" len="sm"/>
                      <a:tailEnd type="none" w="sm" len="sm"/>
                    </a:lnL>
                    <a:lnR w="12700" cap="flat" cmpd="sng" algn="ctr">
                      <a:solidFill>
                        <a:schemeClr val="dk1"/>
                      </a:solidFill>
                      <a:prstDash val="solid"/>
                      <a:round/>
                      <a:headEnd type="none" w="sm" len="sm"/>
                      <a:tailEnd type="none" w="sm" len="sm"/>
                    </a:lnR>
                    <a:lnT w="12700" cap="flat" cmpd="sng" algn="ctr">
                      <a:solidFill>
                        <a:schemeClr val="dk1"/>
                      </a:solidFill>
                      <a:prstDash val="solid"/>
                      <a:round/>
                      <a:headEnd type="none" w="sm" len="sm"/>
                      <a:tailEnd type="none" w="sm" len="sm"/>
                    </a:lnT>
                    <a:lnB w="12700" cap="flat" cmpd="sng" algn="ctr">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dirty="0"/>
                        <a:t>A single measure of development only shows one aspect. For example GNI only looks at income and ignores social developments such as education. </a:t>
                      </a:r>
                      <a:endParaRPr sz="1100" dirty="0"/>
                    </a:p>
                  </a:txBody>
                  <a:tcPr marL="91450" marR="91450" marT="45725" marB="45725" anchor="ctr">
                    <a:lnL w="12700" cap="flat" cmpd="sng" algn="ctr">
                      <a:solidFill>
                        <a:schemeClr val="dk1"/>
                      </a:solidFill>
                      <a:prstDash val="solid"/>
                      <a:round/>
                      <a:headEnd type="none" w="sm" len="sm"/>
                      <a:tailEnd type="none" w="sm" len="sm"/>
                    </a:lnL>
                    <a:lnR w="12700" cap="flat" cmpd="sng" algn="ctr">
                      <a:solidFill>
                        <a:schemeClr val="dk1"/>
                      </a:solidFill>
                      <a:prstDash val="solid"/>
                      <a:round/>
                      <a:headEnd type="none" w="sm" len="sm"/>
                      <a:tailEnd type="none" w="sm" len="sm"/>
                    </a:lnR>
                    <a:lnT w="12700" cap="flat" cmpd="sng" algn="ctr">
                      <a:solidFill>
                        <a:schemeClr val="dk1"/>
                      </a:solidFill>
                      <a:prstDash val="solid"/>
                      <a:round/>
                      <a:headEnd type="none" w="sm" len="sm"/>
                      <a:tailEnd type="none" w="sm" len="sm"/>
                    </a:lnT>
                    <a:lnB w="12700" cap="flat" cmpd="sng" algn="ctr">
                      <a:solidFill>
                        <a:schemeClr val="dk1"/>
                      </a:solidFill>
                      <a:prstDash val="solid"/>
                      <a:round/>
                      <a:headEnd type="none" w="sm" len="sm"/>
                      <a:tailEnd type="none" w="sm" len="sm"/>
                    </a:lnB>
                  </a:tcPr>
                </a:tc>
                <a:extLst>
                  <a:ext uri="{0D108BD9-81ED-4DB2-BD59-A6C34878D82A}">
                    <a16:rowId xmlns:a16="http://schemas.microsoft.com/office/drawing/2014/main" val="2559258766"/>
                  </a:ext>
                </a:extLst>
              </a:tr>
            </a:tbl>
          </a:graphicData>
        </a:graphic>
      </p:graphicFrame>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51"/>
        <p:cNvGrpSpPr/>
        <p:nvPr/>
      </p:nvGrpSpPr>
      <p:grpSpPr>
        <a:xfrm>
          <a:off x="0" y="0"/>
          <a:ext cx="0" cy="0"/>
          <a:chOff x="0" y="0"/>
          <a:chExt cx="0" cy="0"/>
        </a:xfrm>
      </p:grpSpPr>
      <p:graphicFrame>
        <p:nvGraphicFramePr>
          <p:cNvPr id="52" name="Google Shape;52;p3"/>
          <p:cNvGraphicFramePr/>
          <p:nvPr/>
        </p:nvGraphicFramePr>
        <p:xfrm>
          <a:off x="128464" y="534772"/>
          <a:ext cx="9649073" cy="3053816"/>
        </p:xfrm>
        <a:graphic>
          <a:graphicData uri="http://schemas.openxmlformats.org/drawingml/2006/table">
            <a:tbl>
              <a:tblPr firstRow="1" bandRow="1">
                <a:noFill/>
              </a:tblPr>
              <a:tblGrid>
                <a:gridCol w="322247">
                  <a:extLst>
                    <a:ext uri="{9D8B030D-6E8A-4147-A177-3AD203B41FA5}">
                      <a16:colId xmlns:a16="http://schemas.microsoft.com/office/drawing/2014/main" val="1805188807"/>
                    </a:ext>
                  </a:extLst>
                </a:gridCol>
                <a:gridCol w="951961">
                  <a:extLst>
                    <a:ext uri="{9D8B030D-6E8A-4147-A177-3AD203B41FA5}">
                      <a16:colId xmlns:a16="http://schemas.microsoft.com/office/drawing/2014/main" val="20000"/>
                    </a:ext>
                  </a:extLst>
                </a:gridCol>
                <a:gridCol w="1674973">
                  <a:extLst>
                    <a:ext uri="{9D8B030D-6E8A-4147-A177-3AD203B41FA5}">
                      <a16:colId xmlns:a16="http://schemas.microsoft.com/office/drawing/2014/main" val="20001"/>
                    </a:ext>
                  </a:extLst>
                </a:gridCol>
                <a:gridCol w="1674973">
                  <a:extLst>
                    <a:ext uri="{9D8B030D-6E8A-4147-A177-3AD203B41FA5}">
                      <a16:colId xmlns:a16="http://schemas.microsoft.com/office/drawing/2014/main" val="200437195"/>
                    </a:ext>
                  </a:extLst>
                </a:gridCol>
                <a:gridCol w="1674973">
                  <a:extLst>
                    <a:ext uri="{9D8B030D-6E8A-4147-A177-3AD203B41FA5}">
                      <a16:colId xmlns:a16="http://schemas.microsoft.com/office/drawing/2014/main" val="3179290503"/>
                    </a:ext>
                  </a:extLst>
                </a:gridCol>
                <a:gridCol w="1674973">
                  <a:extLst>
                    <a:ext uri="{9D8B030D-6E8A-4147-A177-3AD203B41FA5}">
                      <a16:colId xmlns:a16="http://schemas.microsoft.com/office/drawing/2014/main" val="3062860534"/>
                    </a:ext>
                  </a:extLst>
                </a:gridCol>
                <a:gridCol w="1674973">
                  <a:extLst>
                    <a:ext uri="{9D8B030D-6E8A-4147-A177-3AD203B41FA5}">
                      <a16:colId xmlns:a16="http://schemas.microsoft.com/office/drawing/2014/main" val="2713665060"/>
                    </a:ext>
                  </a:extLst>
                </a:gridCol>
              </a:tblGrid>
              <a:tr h="255865">
                <a:tc gridSpan="2">
                  <a:txBody>
                    <a:bodyPr/>
                    <a:lstStyle/>
                    <a:p>
                      <a:pPr marL="0" marR="0" lvl="0" indent="0" algn="ctr" rtl="0">
                        <a:spcBef>
                          <a:spcPts val="0"/>
                        </a:spcBef>
                        <a:spcAft>
                          <a:spcPts val="0"/>
                        </a:spcAft>
                        <a:buNone/>
                      </a:pPr>
                      <a:r>
                        <a:rPr lang="en-GB" sz="1100" b="0" dirty="0">
                          <a:solidFill>
                            <a:schemeClr val="lt1"/>
                          </a:solidFill>
                        </a:rPr>
                        <a:t>E</a:t>
                      </a:r>
                      <a:endParaRPr dirty="0"/>
                    </a:p>
                  </a:txBody>
                  <a:tcPr marL="91450" marR="91450" marT="45725" marB="45725" anchor="ctr">
                    <a:lnL w="12700" cap="flat" cmpd="sng">
                      <a:solidFill>
                        <a:schemeClr val="dk1"/>
                      </a:solidFill>
                      <a:prstDash val="solid"/>
                      <a:round/>
                      <a:headEnd type="none" w="sm" len="sm"/>
                      <a:tailEnd type="none" w="sm" len="sm"/>
                    </a:lnL>
                    <a:lnR w="12700" cap="flat" cmpd="sng" algn="ctr">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lgn="ctr">
                      <a:solidFill>
                        <a:schemeClr val="dk1"/>
                      </a:solidFill>
                      <a:prstDash val="solid"/>
                      <a:round/>
                      <a:headEnd type="none" w="sm" len="sm"/>
                      <a:tailEnd type="none" w="sm" len="sm"/>
                    </a:lnB>
                    <a:solidFill>
                      <a:srgbClr val="C00000">
                        <a:alpha val="74901"/>
                      </a:srgbClr>
                    </a:solidFill>
                  </a:tcPr>
                </a:tc>
                <a:tc hMerge="1">
                  <a:txBody>
                    <a:bodyPr/>
                    <a:lstStyle/>
                    <a:p>
                      <a:pPr marL="0" marR="0" lvl="0" indent="0" algn="ctr" rtl="0">
                        <a:spcBef>
                          <a:spcPts val="0"/>
                        </a:spcBef>
                        <a:spcAft>
                          <a:spcPts val="0"/>
                        </a:spcAft>
                        <a:buNone/>
                      </a:pPr>
                      <a:endParaRPr dirty="0"/>
                    </a:p>
                  </a:txBody>
                  <a:tcPr marL="91450" marR="91450" marT="45725" marB="45725" anchor="ctr">
                    <a:lnL w="12700" cap="flat" cmpd="sng" algn="ctr">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4901"/>
                      </a:srgbClr>
                    </a:solidFill>
                  </a:tcPr>
                </a:tc>
                <a:tc gridSpan="5">
                  <a:txBody>
                    <a:bodyPr/>
                    <a:lstStyle/>
                    <a:p>
                      <a:pPr marL="0" marR="0" lvl="0" indent="0" algn="l" rtl="0">
                        <a:spcBef>
                          <a:spcPts val="0"/>
                        </a:spcBef>
                        <a:spcAft>
                          <a:spcPts val="0"/>
                        </a:spcAft>
                        <a:buNone/>
                      </a:pPr>
                      <a:r>
                        <a:rPr lang="en-GB" sz="1100" b="0" dirty="0">
                          <a:solidFill>
                            <a:schemeClr val="lt1"/>
                          </a:solidFill>
                        </a:rPr>
                        <a:t>Demographic Transition Model </a:t>
                      </a:r>
                      <a:endParaRPr sz="1100" b="0" dirty="0">
                        <a:solidFill>
                          <a:schemeClr val="lt1"/>
                        </a:solidFill>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4901"/>
                      </a:srgbClr>
                    </a:solidFill>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0"/>
                  </a:ext>
                </a:extLst>
              </a:tr>
              <a:tr h="255865">
                <a:tc gridSpan="2">
                  <a:txBody>
                    <a:bodyPr/>
                    <a:lstStyle/>
                    <a:p>
                      <a:pPr marL="0" marR="0" lvl="0" indent="0" algn="ctr" rtl="0">
                        <a:spcBef>
                          <a:spcPts val="0"/>
                        </a:spcBef>
                        <a:spcAft>
                          <a:spcPts val="0"/>
                        </a:spcAft>
                        <a:buClr>
                          <a:schemeClr val="dk1"/>
                        </a:buClr>
                        <a:buSzPts val="1100"/>
                        <a:buFont typeface="Calibri"/>
                        <a:buNone/>
                      </a:pPr>
                      <a:endParaRPr sz="1100" dirty="0">
                        <a:solidFill>
                          <a:schemeClr val="dk1"/>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lgn="ctr">
                      <a:solidFill>
                        <a:schemeClr val="dk1"/>
                      </a:solidFill>
                      <a:prstDash val="solid"/>
                      <a:round/>
                      <a:headEnd type="none" w="sm" len="sm"/>
                      <a:tailEnd type="none" w="sm" len="sm"/>
                    </a:lnR>
                    <a:lnT w="12700" cap="flat" cmpd="sng" algn="ctr">
                      <a:solidFill>
                        <a:schemeClr val="dk1"/>
                      </a:solidFill>
                      <a:prstDash val="solid"/>
                      <a:round/>
                      <a:headEnd type="none" w="sm" len="sm"/>
                      <a:tailEnd type="none" w="sm" len="sm"/>
                    </a:lnT>
                    <a:lnB w="12700" cap="flat" cmpd="sng" algn="ctr">
                      <a:solidFill>
                        <a:schemeClr val="dk1"/>
                      </a:solidFill>
                      <a:prstDash val="solid"/>
                      <a:round/>
                      <a:headEnd type="none" w="sm" len="sm"/>
                      <a:tailEnd type="none" w="sm" len="sm"/>
                    </a:lnB>
                  </a:tcPr>
                </a:tc>
                <a:tc hMerge="1">
                  <a:txBody>
                    <a:bodyPr/>
                    <a:lstStyle/>
                    <a:p>
                      <a:pPr marL="0" marR="0" lvl="0" indent="0" algn="ctr" rtl="0">
                        <a:spcBef>
                          <a:spcPts val="0"/>
                        </a:spcBef>
                        <a:spcAft>
                          <a:spcPts val="0"/>
                        </a:spcAft>
                        <a:buClr>
                          <a:schemeClr val="dk1"/>
                        </a:buClr>
                        <a:buSzPts val="1100"/>
                        <a:buFont typeface="Calibri"/>
                        <a:buNone/>
                      </a:pPr>
                      <a:endParaRPr sz="1100" dirty="0">
                        <a:solidFill>
                          <a:schemeClr val="dk1"/>
                        </a:solidFill>
                        <a:latin typeface="Calibri"/>
                        <a:ea typeface="Calibri"/>
                        <a:cs typeface="Calibri"/>
                        <a:sym typeface="Calibri"/>
                      </a:endParaRPr>
                    </a:p>
                  </a:txBody>
                  <a:tcPr marL="91450" marR="91450" marT="45725" marB="45725" anchor="ctr">
                    <a:lnL w="12700" cap="flat" cmpd="sng" algn="ctr">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lgn="ctr">
                      <a:solidFill>
                        <a:schemeClr val="dk1"/>
                      </a:solidFill>
                      <a:prstDash val="solid"/>
                      <a:round/>
                      <a:headEnd type="none" w="sm" len="sm"/>
                      <a:tailEnd type="none" w="sm" len="sm"/>
                    </a:lnB>
                  </a:tcPr>
                </a:tc>
                <a:tc>
                  <a:txBody>
                    <a:bodyPr/>
                    <a:lstStyle/>
                    <a:p>
                      <a:pPr marL="0" marR="0" lvl="0" indent="0" algn="ctr" rtl="0">
                        <a:spcBef>
                          <a:spcPts val="0"/>
                        </a:spcBef>
                        <a:spcAft>
                          <a:spcPts val="0"/>
                        </a:spcAft>
                        <a:buClr>
                          <a:schemeClr val="dk1"/>
                        </a:buClr>
                        <a:buSzPts val="1100"/>
                        <a:buFont typeface="Calibri"/>
                        <a:buNone/>
                      </a:pPr>
                      <a:r>
                        <a:rPr lang="en-GB" sz="1100" dirty="0"/>
                        <a:t>Stage 1 </a:t>
                      </a:r>
                      <a:endParaRPr sz="1100" dirty="0"/>
                    </a:p>
                  </a:txBody>
                  <a:tcPr marL="91450" marR="91450" marT="45725" marB="45725" anchor="ctr">
                    <a:lnL w="12700" cap="flat" cmpd="sng">
                      <a:solidFill>
                        <a:schemeClr val="dk1"/>
                      </a:solidFill>
                      <a:prstDash val="solid"/>
                      <a:round/>
                      <a:headEnd type="none" w="sm" len="sm"/>
                      <a:tailEnd type="none" w="sm" len="sm"/>
                    </a:lnL>
                    <a:lnR w="12700" cap="flat" cmpd="sng" algn="ctr">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lgn="ctr">
                      <a:solidFill>
                        <a:schemeClr val="dk1"/>
                      </a:solidFill>
                      <a:prstDash val="solid"/>
                      <a:round/>
                      <a:headEnd type="none" w="sm" len="sm"/>
                      <a:tailEnd type="none" w="sm" len="sm"/>
                    </a:lnB>
                  </a:tcPr>
                </a:tc>
                <a:tc>
                  <a:txBody>
                    <a:bodyPr/>
                    <a:lstStyle/>
                    <a:p>
                      <a:pPr marL="0" marR="0" lvl="0" indent="0" algn="ctr" rtl="0">
                        <a:spcBef>
                          <a:spcPts val="0"/>
                        </a:spcBef>
                        <a:spcAft>
                          <a:spcPts val="0"/>
                        </a:spcAft>
                        <a:buClr>
                          <a:schemeClr val="dk1"/>
                        </a:buClr>
                        <a:buSzPts val="1100"/>
                        <a:buFont typeface="Calibri"/>
                        <a:buNone/>
                      </a:pPr>
                      <a:r>
                        <a:rPr lang="en-GB" sz="1100" dirty="0"/>
                        <a:t>Stage 2</a:t>
                      </a:r>
                      <a:endParaRPr sz="1100" dirty="0"/>
                    </a:p>
                  </a:txBody>
                  <a:tcPr marL="91450" marR="91450" marT="45725" marB="45725" anchor="ctr">
                    <a:lnL w="12700" cap="flat" cmpd="sng" algn="ctr">
                      <a:solidFill>
                        <a:schemeClr val="dk1"/>
                      </a:solidFill>
                      <a:prstDash val="solid"/>
                      <a:round/>
                      <a:headEnd type="none" w="sm" len="sm"/>
                      <a:tailEnd type="none" w="sm" len="sm"/>
                    </a:lnL>
                    <a:lnR w="12700" cap="flat" cmpd="sng" algn="ctr">
                      <a:solidFill>
                        <a:schemeClr val="dk1"/>
                      </a:solidFill>
                      <a:prstDash val="solid"/>
                      <a:round/>
                      <a:headEnd type="none" w="sm" len="sm"/>
                      <a:tailEnd type="none" w="sm" len="sm"/>
                    </a:lnR>
                    <a:lnT w="12700" cap="flat" cmpd="sng" algn="ctr">
                      <a:solidFill>
                        <a:schemeClr val="dk1"/>
                      </a:solidFill>
                      <a:prstDash val="solid"/>
                      <a:round/>
                      <a:headEnd type="none" w="sm" len="sm"/>
                      <a:tailEnd type="none" w="sm" len="sm"/>
                    </a:lnT>
                    <a:lnB w="12700" cap="flat" cmpd="sng" algn="ctr">
                      <a:solidFill>
                        <a:schemeClr val="dk1"/>
                      </a:solidFill>
                      <a:prstDash val="solid"/>
                      <a:round/>
                      <a:headEnd type="none" w="sm" len="sm"/>
                      <a:tailEnd type="none" w="sm" len="sm"/>
                    </a:lnB>
                  </a:tcPr>
                </a:tc>
                <a:tc>
                  <a:txBody>
                    <a:bodyPr/>
                    <a:lstStyle/>
                    <a:p>
                      <a:pPr marL="0" marR="0" lvl="0" indent="0" algn="ctr" rtl="0">
                        <a:spcBef>
                          <a:spcPts val="0"/>
                        </a:spcBef>
                        <a:spcAft>
                          <a:spcPts val="0"/>
                        </a:spcAft>
                        <a:buClr>
                          <a:schemeClr val="dk1"/>
                        </a:buClr>
                        <a:buSzPts val="1100"/>
                        <a:buFont typeface="Calibri"/>
                        <a:buNone/>
                      </a:pPr>
                      <a:r>
                        <a:rPr lang="en-GB" sz="1100" dirty="0"/>
                        <a:t>Stage 3 </a:t>
                      </a:r>
                      <a:endParaRPr sz="1100" dirty="0"/>
                    </a:p>
                  </a:txBody>
                  <a:tcPr marL="91450" marR="91450" marT="45725" marB="45725" anchor="ctr">
                    <a:lnL w="12700" cap="flat" cmpd="sng" algn="ctr">
                      <a:solidFill>
                        <a:schemeClr val="dk1"/>
                      </a:solidFill>
                      <a:prstDash val="solid"/>
                      <a:round/>
                      <a:headEnd type="none" w="sm" len="sm"/>
                      <a:tailEnd type="none" w="sm" len="sm"/>
                    </a:lnL>
                    <a:lnR w="12700" cap="flat" cmpd="sng" algn="ctr">
                      <a:solidFill>
                        <a:schemeClr val="dk1"/>
                      </a:solidFill>
                      <a:prstDash val="solid"/>
                      <a:round/>
                      <a:headEnd type="none" w="sm" len="sm"/>
                      <a:tailEnd type="none" w="sm" len="sm"/>
                    </a:lnR>
                    <a:lnT w="12700" cap="flat" cmpd="sng" algn="ctr">
                      <a:solidFill>
                        <a:schemeClr val="dk1"/>
                      </a:solidFill>
                      <a:prstDash val="solid"/>
                      <a:round/>
                      <a:headEnd type="none" w="sm" len="sm"/>
                      <a:tailEnd type="none" w="sm" len="sm"/>
                    </a:lnT>
                    <a:lnB w="12700" cap="flat" cmpd="sng" algn="ctr">
                      <a:solidFill>
                        <a:schemeClr val="dk1"/>
                      </a:solidFill>
                      <a:prstDash val="solid"/>
                      <a:round/>
                      <a:headEnd type="none" w="sm" len="sm"/>
                      <a:tailEnd type="none" w="sm" len="sm"/>
                    </a:lnB>
                  </a:tcPr>
                </a:tc>
                <a:tc>
                  <a:txBody>
                    <a:bodyPr/>
                    <a:lstStyle/>
                    <a:p>
                      <a:pPr marL="0" marR="0" lvl="0" indent="0" algn="ctr" rtl="0">
                        <a:spcBef>
                          <a:spcPts val="0"/>
                        </a:spcBef>
                        <a:spcAft>
                          <a:spcPts val="0"/>
                        </a:spcAft>
                        <a:buClr>
                          <a:schemeClr val="dk1"/>
                        </a:buClr>
                        <a:buSzPts val="1100"/>
                        <a:buFont typeface="Calibri"/>
                        <a:buNone/>
                      </a:pPr>
                      <a:r>
                        <a:rPr lang="en-GB" sz="1100" dirty="0"/>
                        <a:t>Stage 4 </a:t>
                      </a:r>
                      <a:endParaRPr sz="1100" dirty="0"/>
                    </a:p>
                  </a:txBody>
                  <a:tcPr marL="91450" marR="91450" marT="45725" marB="45725" anchor="ctr">
                    <a:lnL w="12700" cap="flat" cmpd="sng" algn="ctr">
                      <a:solidFill>
                        <a:schemeClr val="dk1"/>
                      </a:solidFill>
                      <a:prstDash val="solid"/>
                      <a:round/>
                      <a:headEnd type="none" w="sm" len="sm"/>
                      <a:tailEnd type="none" w="sm" len="sm"/>
                    </a:lnL>
                    <a:lnR w="12700" cap="flat" cmpd="sng" algn="ctr">
                      <a:solidFill>
                        <a:schemeClr val="dk1"/>
                      </a:solidFill>
                      <a:prstDash val="solid"/>
                      <a:round/>
                      <a:headEnd type="none" w="sm" len="sm"/>
                      <a:tailEnd type="none" w="sm" len="sm"/>
                    </a:lnR>
                    <a:lnT w="12700" cap="flat" cmpd="sng" algn="ctr">
                      <a:solidFill>
                        <a:schemeClr val="dk1"/>
                      </a:solidFill>
                      <a:prstDash val="solid"/>
                      <a:round/>
                      <a:headEnd type="none" w="sm" len="sm"/>
                      <a:tailEnd type="none" w="sm" len="sm"/>
                    </a:lnT>
                    <a:lnB w="12700" cap="flat" cmpd="sng" algn="ctr">
                      <a:solidFill>
                        <a:schemeClr val="dk1"/>
                      </a:solidFill>
                      <a:prstDash val="solid"/>
                      <a:round/>
                      <a:headEnd type="none" w="sm" len="sm"/>
                      <a:tailEnd type="none" w="sm" len="sm"/>
                    </a:lnB>
                  </a:tcPr>
                </a:tc>
                <a:tc>
                  <a:txBody>
                    <a:bodyPr/>
                    <a:lstStyle/>
                    <a:p>
                      <a:pPr marL="0" marR="0" lvl="0" indent="0" algn="ctr" rtl="0">
                        <a:spcBef>
                          <a:spcPts val="0"/>
                        </a:spcBef>
                        <a:spcAft>
                          <a:spcPts val="0"/>
                        </a:spcAft>
                        <a:buClr>
                          <a:schemeClr val="dk1"/>
                        </a:buClr>
                        <a:buSzPts val="1100"/>
                        <a:buFont typeface="Calibri"/>
                        <a:buNone/>
                      </a:pPr>
                      <a:r>
                        <a:rPr lang="en-GB" sz="1100" dirty="0"/>
                        <a:t>Stage 5 </a:t>
                      </a:r>
                      <a:endParaRPr sz="1100" dirty="0"/>
                    </a:p>
                  </a:txBody>
                  <a:tcPr marL="91450" marR="91450" marT="45725" marB="45725" anchor="ctr">
                    <a:lnL w="12700" cap="flat" cmpd="sng" algn="ctr">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lgn="ctr">
                      <a:solidFill>
                        <a:schemeClr val="dk1"/>
                      </a:solidFill>
                      <a:prstDash val="solid"/>
                      <a:round/>
                      <a:headEnd type="none" w="sm" len="sm"/>
                      <a:tailEnd type="none" w="sm" len="sm"/>
                    </a:lnT>
                    <a:lnB w="12700" cap="flat" cmpd="sng" algn="ctr">
                      <a:solidFill>
                        <a:schemeClr val="dk1"/>
                      </a:solidFill>
                      <a:prstDash val="solid"/>
                      <a:round/>
                      <a:headEnd type="none" w="sm" len="sm"/>
                      <a:tailEnd type="none" w="sm" len="sm"/>
                    </a:lnB>
                  </a:tcPr>
                </a:tc>
                <a:extLst>
                  <a:ext uri="{0D108BD9-81ED-4DB2-BD59-A6C34878D82A}">
                    <a16:rowId xmlns:a16="http://schemas.microsoft.com/office/drawing/2014/main" val="10001"/>
                  </a:ext>
                </a:extLst>
              </a:tr>
              <a:tr h="752526">
                <a:tc>
                  <a:txBody>
                    <a:bodyPr/>
                    <a:lstStyle/>
                    <a:p>
                      <a:pPr marL="0" marR="0" lvl="0" indent="0" algn="ctr" rtl="0">
                        <a:spcBef>
                          <a:spcPts val="0"/>
                        </a:spcBef>
                        <a:spcAft>
                          <a:spcPts val="0"/>
                        </a:spcAft>
                        <a:buClr>
                          <a:schemeClr val="dk1"/>
                        </a:buClr>
                        <a:buSzPts val="1100"/>
                        <a:buFont typeface="Calibri"/>
                        <a:buNone/>
                      </a:pPr>
                      <a:r>
                        <a:rPr lang="en-GB" sz="1100" dirty="0">
                          <a:solidFill>
                            <a:schemeClr val="dk1"/>
                          </a:solidFill>
                          <a:latin typeface="Calibri"/>
                          <a:ea typeface="Calibri"/>
                          <a:cs typeface="Calibri"/>
                          <a:sym typeface="Calibri"/>
                        </a:rPr>
                        <a:t>1</a:t>
                      </a:r>
                      <a:endParaRPr sz="1100" dirty="0">
                        <a:solidFill>
                          <a:schemeClr val="dk1"/>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lgn="ctr">
                      <a:solidFill>
                        <a:schemeClr val="dk1"/>
                      </a:solidFill>
                      <a:prstDash val="solid"/>
                      <a:round/>
                      <a:headEnd type="none" w="sm" len="sm"/>
                      <a:tailEnd type="none" w="sm" len="sm"/>
                    </a:lnR>
                    <a:lnT w="12700" cap="flat" cmpd="sng" algn="ctr">
                      <a:solidFill>
                        <a:schemeClr val="dk1"/>
                      </a:solidFill>
                      <a:prstDash val="solid"/>
                      <a:round/>
                      <a:headEnd type="none" w="sm" len="sm"/>
                      <a:tailEnd type="none" w="sm" len="sm"/>
                    </a:lnT>
                    <a:lnB w="12700" cap="flat" cmpd="sng" algn="ctr">
                      <a:solidFill>
                        <a:schemeClr val="dk1"/>
                      </a:solidFill>
                      <a:prstDash val="solid"/>
                      <a:round/>
                      <a:headEnd type="none" w="sm" len="sm"/>
                      <a:tailEnd type="none" w="sm" len="sm"/>
                    </a:lnB>
                  </a:tcPr>
                </a:tc>
                <a:tc>
                  <a:txBody>
                    <a:bodyPr/>
                    <a:lstStyle/>
                    <a:p>
                      <a:pPr marL="0" marR="0" lvl="0" indent="0" algn="ctr" rtl="0">
                        <a:spcBef>
                          <a:spcPts val="0"/>
                        </a:spcBef>
                        <a:spcAft>
                          <a:spcPts val="0"/>
                        </a:spcAft>
                        <a:buClr>
                          <a:schemeClr val="dk1"/>
                        </a:buClr>
                        <a:buSzPts val="1100"/>
                        <a:buFont typeface="Calibri"/>
                        <a:buNone/>
                      </a:pPr>
                      <a:r>
                        <a:rPr lang="en-GB" sz="1100" dirty="0">
                          <a:solidFill>
                            <a:schemeClr val="dk1"/>
                          </a:solidFill>
                          <a:latin typeface="Calibri"/>
                          <a:ea typeface="Calibri"/>
                          <a:cs typeface="Calibri"/>
                          <a:sym typeface="Calibri"/>
                        </a:rPr>
                        <a:t>Birth rate </a:t>
                      </a:r>
                      <a:endParaRPr sz="1100" dirty="0">
                        <a:solidFill>
                          <a:schemeClr val="dk1"/>
                        </a:solidFill>
                        <a:latin typeface="Calibri"/>
                        <a:ea typeface="Calibri"/>
                        <a:cs typeface="Calibri"/>
                        <a:sym typeface="Calibri"/>
                      </a:endParaRPr>
                    </a:p>
                  </a:txBody>
                  <a:tcPr marL="91450" marR="91450" marT="45725" marB="45725" anchor="ctr">
                    <a:lnL w="12700" cap="flat" cmpd="sng" algn="ctr">
                      <a:solidFill>
                        <a:schemeClr val="dk1"/>
                      </a:solidFill>
                      <a:prstDash val="solid"/>
                      <a:round/>
                      <a:headEnd type="none" w="sm" len="sm"/>
                      <a:tailEnd type="none" w="sm" len="sm"/>
                    </a:lnL>
                    <a:lnR w="12700" cap="flat" cmpd="sng" algn="ctr">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lgn="ctr">
                      <a:solidFill>
                        <a:schemeClr val="dk1"/>
                      </a:solidFill>
                      <a:prstDash val="solid"/>
                      <a:round/>
                      <a:headEnd type="none" w="sm" len="sm"/>
                      <a:tailEnd type="none" w="sm" len="sm"/>
                    </a:lnB>
                  </a:tcPr>
                </a:tc>
                <a:tc>
                  <a:txBody>
                    <a:bodyPr/>
                    <a:lstStyle/>
                    <a:p>
                      <a:pPr marL="0" marR="0" lvl="0" indent="0" algn="ctr" rtl="0">
                        <a:spcBef>
                          <a:spcPts val="0"/>
                        </a:spcBef>
                        <a:spcAft>
                          <a:spcPts val="0"/>
                        </a:spcAft>
                        <a:buClr>
                          <a:schemeClr val="dk1"/>
                        </a:buClr>
                        <a:buSzPts val="1100"/>
                        <a:buFont typeface="Calibri"/>
                        <a:buNone/>
                      </a:pPr>
                      <a:r>
                        <a:rPr lang="en-GB" sz="1100" dirty="0"/>
                        <a:t>High due to a lack of contraception </a:t>
                      </a:r>
                      <a:endParaRPr sz="1100" dirty="0"/>
                    </a:p>
                  </a:txBody>
                  <a:tcPr marL="91450" marR="91450" marT="45725" marB="45725" anchor="ctr">
                    <a:lnL w="12700" cap="flat" cmpd="sng" algn="ctr">
                      <a:solidFill>
                        <a:schemeClr val="dk1"/>
                      </a:solidFill>
                      <a:prstDash val="solid"/>
                      <a:round/>
                      <a:headEnd type="none" w="sm" len="sm"/>
                      <a:tailEnd type="none" w="sm" len="sm"/>
                    </a:lnL>
                    <a:lnR w="12700" cap="flat" cmpd="sng" algn="ctr">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lgn="ctr">
                      <a:solidFill>
                        <a:schemeClr val="dk1"/>
                      </a:solidFill>
                      <a:prstDash val="solid"/>
                      <a:round/>
                      <a:headEnd type="none" w="sm" len="sm"/>
                      <a:tailEnd type="none" w="sm" len="sm"/>
                    </a:lnB>
                  </a:tcPr>
                </a:tc>
                <a:tc>
                  <a:txBody>
                    <a:bodyPr/>
                    <a:lstStyle/>
                    <a:p>
                      <a:pPr marL="0" marR="0" lvl="0" indent="0" algn="ctr" rtl="0">
                        <a:spcBef>
                          <a:spcPts val="0"/>
                        </a:spcBef>
                        <a:spcAft>
                          <a:spcPts val="0"/>
                        </a:spcAft>
                        <a:buClr>
                          <a:schemeClr val="dk1"/>
                        </a:buClr>
                        <a:buSzPts val="1100"/>
                        <a:buFont typeface="Calibri"/>
                        <a:buNone/>
                      </a:pPr>
                      <a:r>
                        <a:rPr lang="en-GB" sz="1100" dirty="0"/>
                        <a:t>High due to a lack of contraception and social norms </a:t>
                      </a:r>
                      <a:endParaRPr sz="1100" dirty="0"/>
                    </a:p>
                  </a:txBody>
                  <a:tcPr marL="91450" marR="91450" marT="45725" marB="45725" anchor="ctr">
                    <a:lnL w="12700" cap="flat" cmpd="sng" algn="ctr">
                      <a:solidFill>
                        <a:schemeClr val="dk1"/>
                      </a:solidFill>
                      <a:prstDash val="solid"/>
                      <a:round/>
                      <a:headEnd type="none" w="sm" len="sm"/>
                      <a:tailEnd type="none" w="sm" len="sm"/>
                    </a:lnL>
                    <a:lnR w="12700" cap="flat" cmpd="sng" algn="ctr">
                      <a:solidFill>
                        <a:schemeClr val="dk1"/>
                      </a:solidFill>
                      <a:prstDash val="solid"/>
                      <a:round/>
                      <a:headEnd type="none" w="sm" len="sm"/>
                      <a:tailEnd type="none" w="sm" len="sm"/>
                    </a:lnR>
                    <a:lnT w="12700" cap="flat" cmpd="sng" algn="ctr">
                      <a:solidFill>
                        <a:schemeClr val="dk1"/>
                      </a:solidFill>
                      <a:prstDash val="solid"/>
                      <a:round/>
                      <a:headEnd type="none" w="sm" len="sm"/>
                      <a:tailEnd type="none" w="sm" len="sm"/>
                    </a:lnT>
                    <a:lnB w="12700" cap="flat" cmpd="sng" algn="ctr">
                      <a:solidFill>
                        <a:schemeClr val="dk1"/>
                      </a:solidFill>
                      <a:prstDash val="solid"/>
                      <a:round/>
                      <a:headEnd type="none" w="sm" len="sm"/>
                      <a:tailEnd type="none" w="sm" len="sm"/>
                    </a:lnB>
                  </a:tcPr>
                </a:tc>
                <a:tc>
                  <a:txBody>
                    <a:bodyPr/>
                    <a:lstStyle/>
                    <a:p>
                      <a:pPr marL="0" marR="0" lvl="0" indent="0" algn="ctr" rtl="0">
                        <a:spcBef>
                          <a:spcPts val="0"/>
                        </a:spcBef>
                        <a:spcAft>
                          <a:spcPts val="0"/>
                        </a:spcAft>
                        <a:buClr>
                          <a:schemeClr val="dk1"/>
                        </a:buClr>
                        <a:buSzPts val="1100"/>
                        <a:buFont typeface="Calibri"/>
                        <a:buNone/>
                      </a:pPr>
                      <a:r>
                        <a:rPr lang="en-GB" sz="1100" dirty="0"/>
                        <a:t>Starting to drop due to access to contraception </a:t>
                      </a:r>
                      <a:endParaRPr sz="1100" dirty="0"/>
                    </a:p>
                  </a:txBody>
                  <a:tcPr marL="91450" marR="91450" marT="45725" marB="45725" anchor="ctr">
                    <a:lnL w="12700" cap="flat" cmpd="sng" algn="ctr">
                      <a:solidFill>
                        <a:schemeClr val="dk1"/>
                      </a:solidFill>
                      <a:prstDash val="solid"/>
                      <a:round/>
                      <a:headEnd type="none" w="sm" len="sm"/>
                      <a:tailEnd type="none" w="sm" len="sm"/>
                    </a:lnL>
                    <a:lnR w="12700" cap="flat" cmpd="sng" algn="ctr">
                      <a:solidFill>
                        <a:schemeClr val="dk1"/>
                      </a:solidFill>
                      <a:prstDash val="solid"/>
                      <a:round/>
                      <a:headEnd type="none" w="sm" len="sm"/>
                      <a:tailEnd type="none" w="sm" len="sm"/>
                    </a:lnR>
                    <a:lnT w="12700" cap="flat" cmpd="sng" algn="ctr">
                      <a:solidFill>
                        <a:schemeClr val="dk1"/>
                      </a:solidFill>
                      <a:prstDash val="solid"/>
                      <a:round/>
                      <a:headEnd type="none" w="sm" len="sm"/>
                      <a:tailEnd type="none" w="sm" len="sm"/>
                    </a:lnT>
                    <a:lnB w="12700" cap="flat" cmpd="sng" algn="ctr">
                      <a:solidFill>
                        <a:schemeClr val="dk1"/>
                      </a:solidFill>
                      <a:prstDash val="solid"/>
                      <a:round/>
                      <a:headEnd type="none" w="sm" len="sm"/>
                      <a:tailEnd type="none" w="sm" len="sm"/>
                    </a:lnB>
                  </a:tcPr>
                </a:tc>
                <a:tc>
                  <a:txBody>
                    <a:bodyPr/>
                    <a:lstStyle/>
                    <a:p>
                      <a:pPr marL="0" marR="0" lvl="0" indent="0" algn="ctr" rtl="0">
                        <a:spcBef>
                          <a:spcPts val="0"/>
                        </a:spcBef>
                        <a:spcAft>
                          <a:spcPts val="0"/>
                        </a:spcAft>
                        <a:buClr>
                          <a:schemeClr val="dk1"/>
                        </a:buClr>
                        <a:buSzPts val="1100"/>
                        <a:buFont typeface="Calibri"/>
                        <a:buNone/>
                      </a:pPr>
                      <a:r>
                        <a:rPr lang="en-GB" sz="1100" dirty="0"/>
                        <a:t>Low and stable due to women working and waiting to have children/having fewer </a:t>
                      </a:r>
                      <a:endParaRPr sz="1100" dirty="0"/>
                    </a:p>
                  </a:txBody>
                  <a:tcPr marL="91450" marR="91450" marT="45725" marB="45725" anchor="ctr">
                    <a:lnL w="12700" cap="flat" cmpd="sng" algn="ctr">
                      <a:solidFill>
                        <a:schemeClr val="dk1"/>
                      </a:solidFill>
                      <a:prstDash val="solid"/>
                      <a:round/>
                      <a:headEnd type="none" w="sm" len="sm"/>
                      <a:tailEnd type="none" w="sm" len="sm"/>
                    </a:lnL>
                    <a:lnR w="12700" cap="flat" cmpd="sng" algn="ctr">
                      <a:solidFill>
                        <a:schemeClr val="dk1"/>
                      </a:solidFill>
                      <a:prstDash val="solid"/>
                      <a:round/>
                      <a:headEnd type="none" w="sm" len="sm"/>
                      <a:tailEnd type="none" w="sm" len="sm"/>
                    </a:lnR>
                    <a:lnT w="12700" cap="flat" cmpd="sng" algn="ctr">
                      <a:solidFill>
                        <a:schemeClr val="dk1"/>
                      </a:solidFill>
                      <a:prstDash val="solid"/>
                      <a:round/>
                      <a:headEnd type="none" w="sm" len="sm"/>
                      <a:tailEnd type="none" w="sm" len="sm"/>
                    </a:lnT>
                    <a:lnB w="12700" cap="flat" cmpd="sng" algn="ctr">
                      <a:solidFill>
                        <a:schemeClr val="dk1"/>
                      </a:solidFill>
                      <a:prstDash val="solid"/>
                      <a:round/>
                      <a:headEnd type="none" w="sm" len="sm"/>
                      <a:tailEnd type="none" w="sm" len="sm"/>
                    </a:lnB>
                  </a:tcPr>
                </a:tc>
                <a:tc>
                  <a:txBody>
                    <a:bodyPr/>
                    <a:lstStyle/>
                    <a:p>
                      <a:pPr marL="0" marR="0" lvl="0" indent="0" algn="ctr" rtl="0">
                        <a:spcBef>
                          <a:spcPts val="0"/>
                        </a:spcBef>
                        <a:spcAft>
                          <a:spcPts val="0"/>
                        </a:spcAft>
                        <a:buClr>
                          <a:schemeClr val="dk1"/>
                        </a:buClr>
                        <a:buSzPts val="1100"/>
                        <a:buFont typeface="Calibri"/>
                        <a:buNone/>
                      </a:pPr>
                      <a:r>
                        <a:rPr lang="en-GB" sz="1100" dirty="0"/>
                        <a:t>Decreasing. People chose not to have children e.g. costly </a:t>
                      </a:r>
                      <a:endParaRPr sz="1100" dirty="0"/>
                    </a:p>
                  </a:txBody>
                  <a:tcPr marL="91450" marR="91450" marT="45725" marB="45725" anchor="ctr">
                    <a:lnL w="12700" cap="flat" cmpd="sng" algn="ctr">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lgn="ctr">
                      <a:solidFill>
                        <a:schemeClr val="dk1"/>
                      </a:solidFill>
                      <a:prstDash val="solid"/>
                      <a:round/>
                      <a:headEnd type="none" w="sm" len="sm"/>
                      <a:tailEnd type="none" w="sm" len="sm"/>
                    </a:lnT>
                    <a:lnB w="12700" cap="flat" cmpd="sng" algn="ctr">
                      <a:solidFill>
                        <a:schemeClr val="dk1"/>
                      </a:solidFill>
                      <a:prstDash val="solid"/>
                      <a:round/>
                      <a:headEnd type="none" w="sm" len="sm"/>
                      <a:tailEnd type="none" w="sm" len="sm"/>
                    </a:lnB>
                  </a:tcPr>
                </a:tc>
                <a:extLst>
                  <a:ext uri="{0D108BD9-81ED-4DB2-BD59-A6C34878D82A}">
                    <a16:rowId xmlns:a16="http://schemas.microsoft.com/office/drawing/2014/main" val="797572391"/>
                  </a:ext>
                </a:extLst>
              </a:tr>
              <a:tr h="586972">
                <a:tc>
                  <a:txBody>
                    <a:bodyPr/>
                    <a:lstStyle/>
                    <a:p>
                      <a:pPr marL="0" marR="0" lvl="0" indent="0" algn="ctr" rtl="0">
                        <a:spcBef>
                          <a:spcPts val="0"/>
                        </a:spcBef>
                        <a:spcAft>
                          <a:spcPts val="0"/>
                        </a:spcAft>
                        <a:buClr>
                          <a:schemeClr val="dk1"/>
                        </a:buClr>
                        <a:buSzPts val="1100"/>
                        <a:buFont typeface="Calibri"/>
                        <a:buNone/>
                      </a:pPr>
                      <a:r>
                        <a:rPr lang="en-GB" sz="1100" dirty="0">
                          <a:solidFill>
                            <a:schemeClr val="dk1"/>
                          </a:solidFill>
                          <a:latin typeface="Calibri"/>
                          <a:ea typeface="Calibri"/>
                          <a:cs typeface="Calibri"/>
                          <a:sym typeface="Calibri"/>
                        </a:rPr>
                        <a:t>2</a:t>
                      </a:r>
                      <a:endParaRPr sz="1100" dirty="0">
                        <a:solidFill>
                          <a:schemeClr val="dk1"/>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lgn="ctr">
                      <a:solidFill>
                        <a:schemeClr val="dk1"/>
                      </a:solidFill>
                      <a:prstDash val="solid"/>
                      <a:round/>
                      <a:headEnd type="none" w="sm" len="sm"/>
                      <a:tailEnd type="none" w="sm" len="sm"/>
                    </a:lnR>
                    <a:lnT w="12700" cap="flat" cmpd="sng" algn="ctr">
                      <a:solidFill>
                        <a:schemeClr val="dk1"/>
                      </a:solidFill>
                      <a:prstDash val="solid"/>
                      <a:round/>
                      <a:headEnd type="none" w="sm" len="sm"/>
                      <a:tailEnd type="none" w="sm" len="sm"/>
                    </a:lnT>
                    <a:lnB w="12700" cap="flat" cmpd="sng" algn="ctr">
                      <a:solidFill>
                        <a:schemeClr val="dk1"/>
                      </a:solidFill>
                      <a:prstDash val="solid"/>
                      <a:round/>
                      <a:headEnd type="none" w="sm" len="sm"/>
                      <a:tailEnd type="none" w="sm" len="sm"/>
                    </a:lnB>
                  </a:tcPr>
                </a:tc>
                <a:tc>
                  <a:txBody>
                    <a:bodyPr/>
                    <a:lstStyle/>
                    <a:p>
                      <a:pPr marL="0" marR="0" lvl="0" indent="0" algn="ctr" rtl="0">
                        <a:spcBef>
                          <a:spcPts val="0"/>
                        </a:spcBef>
                        <a:spcAft>
                          <a:spcPts val="0"/>
                        </a:spcAft>
                        <a:buClr>
                          <a:schemeClr val="dk1"/>
                        </a:buClr>
                        <a:buSzPts val="1100"/>
                        <a:buFont typeface="Calibri"/>
                        <a:buNone/>
                      </a:pPr>
                      <a:r>
                        <a:rPr lang="en-GB" sz="1100" dirty="0">
                          <a:solidFill>
                            <a:schemeClr val="dk1"/>
                          </a:solidFill>
                          <a:latin typeface="Calibri"/>
                          <a:ea typeface="Calibri"/>
                          <a:cs typeface="Calibri"/>
                          <a:sym typeface="Calibri"/>
                        </a:rPr>
                        <a:t>Death rate </a:t>
                      </a:r>
                      <a:endParaRPr sz="1100" dirty="0">
                        <a:solidFill>
                          <a:schemeClr val="dk1"/>
                        </a:solidFill>
                        <a:latin typeface="Calibri"/>
                        <a:ea typeface="Calibri"/>
                        <a:cs typeface="Calibri"/>
                        <a:sym typeface="Calibri"/>
                      </a:endParaRPr>
                    </a:p>
                  </a:txBody>
                  <a:tcPr marL="91450" marR="91450" marT="45725" marB="45725" anchor="ctr">
                    <a:lnL w="12700" cap="flat" cmpd="sng" algn="ctr">
                      <a:solidFill>
                        <a:schemeClr val="dk1"/>
                      </a:solidFill>
                      <a:prstDash val="solid"/>
                      <a:round/>
                      <a:headEnd type="none" w="sm" len="sm"/>
                      <a:tailEnd type="none" w="sm" len="sm"/>
                    </a:lnL>
                    <a:lnR w="12700" cap="flat" cmpd="sng" algn="ctr">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lgn="ctr">
                      <a:solidFill>
                        <a:schemeClr val="dk1"/>
                      </a:solidFill>
                      <a:prstDash val="solid"/>
                      <a:round/>
                      <a:headEnd type="none" w="sm" len="sm"/>
                      <a:tailEnd type="none" w="sm" len="sm"/>
                    </a:lnB>
                  </a:tcPr>
                </a:tc>
                <a:tc>
                  <a:txBody>
                    <a:bodyPr/>
                    <a:lstStyle/>
                    <a:p>
                      <a:pPr marL="0" marR="0" lvl="0" indent="0" algn="ctr" rtl="0">
                        <a:spcBef>
                          <a:spcPts val="0"/>
                        </a:spcBef>
                        <a:spcAft>
                          <a:spcPts val="0"/>
                        </a:spcAft>
                        <a:buClr>
                          <a:schemeClr val="dk1"/>
                        </a:buClr>
                        <a:buSzPts val="1100"/>
                        <a:buFont typeface="Calibri"/>
                        <a:buNone/>
                      </a:pPr>
                      <a:r>
                        <a:rPr lang="en-GB" sz="1100" dirty="0"/>
                        <a:t>High due to a lack of health care </a:t>
                      </a:r>
                      <a:endParaRPr sz="1100" dirty="0"/>
                    </a:p>
                  </a:txBody>
                  <a:tcPr marL="91450" marR="91450" marT="45725" marB="45725" anchor="ctr">
                    <a:lnL w="12700" cap="flat" cmpd="sng" algn="ctr">
                      <a:solidFill>
                        <a:schemeClr val="dk1"/>
                      </a:solidFill>
                      <a:prstDash val="solid"/>
                      <a:round/>
                      <a:headEnd type="none" w="sm" len="sm"/>
                      <a:tailEnd type="none" w="sm" len="sm"/>
                    </a:lnL>
                    <a:lnR w="12700" cap="flat" cmpd="sng" algn="ctr">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lgn="ctr">
                      <a:solidFill>
                        <a:schemeClr val="dk1"/>
                      </a:solidFill>
                      <a:prstDash val="solid"/>
                      <a:round/>
                      <a:headEnd type="none" w="sm" len="sm"/>
                      <a:tailEnd type="none" w="sm" len="sm"/>
                    </a:lnB>
                  </a:tcPr>
                </a:tc>
                <a:tc>
                  <a:txBody>
                    <a:bodyPr/>
                    <a:lstStyle/>
                    <a:p>
                      <a:pPr marL="0" marR="0" lvl="0" indent="0" algn="ctr" rtl="0">
                        <a:spcBef>
                          <a:spcPts val="0"/>
                        </a:spcBef>
                        <a:spcAft>
                          <a:spcPts val="0"/>
                        </a:spcAft>
                        <a:buClr>
                          <a:schemeClr val="dk1"/>
                        </a:buClr>
                        <a:buSzPts val="1100"/>
                        <a:buFont typeface="Calibri"/>
                        <a:buNone/>
                      </a:pPr>
                      <a:r>
                        <a:rPr lang="en-GB" sz="1100" dirty="0"/>
                        <a:t>Starting to drop because of vaccinations </a:t>
                      </a:r>
                      <a:endParaRPr sz="1100" dirty="0"/>
                    </a:p>
                  </a:txBody>
                  <a:tcPr marL="91450" marR="91450" marT="45725" marB="45725" anchor="ctr">
                    <a:lnL w="12700" cap="flat" cmpd="sng" algn="ctr">
                      <a:solidFill>
                        <a:schemeClr val="dk1"/>
                      </a:solidFill>
                      <a:prstDash val="solid"/>
                      <a:round/>
                      <a:headEnd type="none" w="sm" len="sm"/>
                      <a:tailEnd type="none" w="sm" len="sm"/>
                    </a:lnL>
                    <a:lnR w="12700" cap="flat" cmpd="sng" algn="ctr">
                      <a:solidFill>
                        <a:schemeClr val="dk1"/>
                      </a:solidFill>
                      <a:prstDash val="solid"/>
                      <a:round/>
                      <a:headEnd type="none" w="sm" len="sm"/>
                      <a:tailEnd type="none" w="sm" len="sm"/>
                    </a:lnR>
                    <a:lnT w="12700" cap="flat" cmpd="sng" algn="ctr">
                      <a:solidFill>
                        <a:schemeClr val="dk1"/>
                      </a:solidFill>
                      <a:prstDash val="solid"/>
                      <a:round/>
                      <a:headEnd type="none" w="sm" len="sm"/>
                      <a:tailEnd type="none" w="sm" len="sm"/>
                    </a:lnT>
                    <a:lnB w="12700" cap="flat" cmpd="sng" algn="ctr">
                      <a:solidFill>
                        <a:schemeClr val="dk1"/>
                      </a:solidFill>
                      <a:prstDash val="solid"/>
                      <a:round/>
                      <a:headEnd type="none" w="sm" len="sm"/>
                      <a:tailEnd type="none" w="sm" len="sm"/>
                    </a:lnB>
                  </a:tcPr>
                </a:tc>
                <a:tc>
                  <a:txBody>
                    <a:bodyPr/>
                    <a:lstStyle/>
                    <a:p>
                      <a:pPr marL="0" marR="0" lvl="0" indent="0" algn="ctr" rtl="0">
                        <a:spcBef>
                          <a:spcPts val="0"/>
                        </a:spcBef>
                        <a:spcAft>
                          <a:spcPts val="0"/>
                        </a:spcAft>
                        <a:buClr>
                          <a:schemeClr val="dk1"/>
                        </a:buClr>
                        <a:buSzPts val="1100"/>
                        <a:buFont typeface="Calibri"/>
                        <a:buNone/>
                      </a:pPr>
                      <a:r>
                        <a:rPr lang="en-GB" sz="1100" dirty="0"/>
                        <a:t>Continues to drop as healthcare continues to improve </a:t>
                      </a:r>
                      <a:endParaRPr sz="1100" dirty="0"/>
                    </a:p>
                  </a:txBody>
                  <a:tcPr marL="91450" marR="91450" marT="45725" marB="45725" anchor="ctr">
                    <a:lnL w="12700" cap="flat" cmpd="sng" algn="ctr">
                      <a:solidFill>
                        <a:schemeClr val="dk1"/>
                      </a:solidFill>
                      <a:prstDash val="solid"/>
                      <a:round/>
                      <a:headEnd type="none" w="sm" len="sm"/>
                      <a:tailEnd type="none" w="sm" len="sm"/>
                    </a:lnL>
                    <a:lnR w="12700" cap="flat" cmpd="sng" algn="ctr">
                      <a:solidFill>
                        <a:schemeClr val="dk1"/>
                      </a:solidFill>
                      <a:prstDash val="solid"/>
                      <a:round/>
                      <a:headEnd type="none" w="sm" len="sm"/>
                      <a:tailEnd type="none" w="sm" len="sm"/>
                    </a:lnR>
                    <a:lnT w="12700" cap="flat" cmpd="sng" algn="ctr">
                      <a:solidFill>
                        <a:schemeClr val="dk1"/>
                      </a:solidFill>
                      <a:prstDash val="solid"/>
                      <a:round/>
                      <a:headEnd type="none" w="sm" len="sm"/>
                      <a:tailEnd type="none" w="sm" len="sm"/>
                    </a:lnT>
                    <a:lnB w="12700" cap="flat" cmpd="sng" algn="ctr">
                      <a:solidFill>
                        <a:schemeClr val="dk1"/>
                      </a:solidFill>
                      <a:prstDash val="solid"/>
                      <a:round/>
                      <a:headEnd type="none" w="sm" len="sm"/>
                      <a:tailEnd type="none" w="sm" len="sm"/>
                    </a:lnB>
                  </a:tcPr>
                </a:tc>
                <a:tc>
                  <a:txBody>
                    <a:bodyPr/>
                    <a:lstStyle/>
                    <a:p>
                      <a:pPr marL="0" marR="0" lvl="0" indent="0" algn="ctr" rtl="0">
                        <a:spcBef>
                          <a:spcPts val="0"/>
                        </a:spcBef>
                        <a:spcAft>
                          <a:spcPts val="0"/>
                        </a:spcAft>
                        <a:buClr>
                          <a:schemeClr val="dk1"/>
                        </a:buClr>
                        <a:buSzPts val="1100"/>
                        <a:buFont typeface="Calibri"/>
                        <a:buNone/>
                      </a:pPr>
                      <a:r>
                        <a:rPr lang="en-GB" sz="1100" dirty="0"/>
                        <a:t>Low and stable due to better health care </a:t>
                      </a:r>
                      <a:endParaRPr sz="1100" dirty="0"/>
                    </a:p>
                  </a:txBody>
                  <a:tcPr marL="91450" marR="91450" marT="45725" marB="45725" anchor="ctr">
                    <a:lnL w="12700" cap="flat" cmpd="sng" algn="ctr">
                      <a:solidFill>
                        <a:schemeClr val="dk1"/>
                      </a:solidFill>
                      <a:prstDash val="solid"/>
                      <a:round/>
                      <a:headEnd type="none" w="sm" len="sm"/>
                      <a:tailEnd type="none" w="sm" len="sm"/>
                    </a:lnL>
                    <a:lnR w="12700" cap="flat" cmpd="sng" algn="ctr">
                      <a:solidFill>
                        <a:schemeClr val="dk1"/>
                      </a:solidFill>
                      <a:prstDash val="solid"/>
                      <a:round/>
                      <a:headEnd type="none" w="sm" len="sm"/>
                      <a:tailEnd type="none" w="sm" len="sm"/>
                    </a:lnR>
                    <a:lnT w="12700" cap="flat" cmpd="sng" algn="ctr">
                      <a:solidFill>
                        <a:schemeClr val="dk1"/>
                      </a:solidFill>
                      <a:prstDash val="solid"/>
                      <a:round/>
                      <a:headEnd type="none" w="sm" len="sm"/>
                      <a:tailEnd type="none" w="sm" len="sm"/>
                    </a:lnT>
                    <a:lnB w="12700" cap="flat" cmpd="sng" algn="ctr">
                      <a:solidFill>
                        <a:schemeClr val="dk1"/>
                      </a:solidFill>
                      <a:prstDash val="solid"/>
                      <a:round/>
                      <a:headEnd type="none" w="sm" len="sm"/>
                      <a:tailEnd type="none" w="sm" len="sm"/>
                    </a:lnB>
                  </a:tcPr>
                </a:tc>
                <a:tc>
                  <a:txBody>
                    <a:bodyPr/>
                    <a:lstStyle/>
                    <a:p>
                      <a:pPr marL="0" marR="0" lvl="0" indent="0" algn="ctr" rtl="0">
                        <a:spcBef>
                          <a:spcPts val="0"/>
                        </a:spcBef>
                        <a:spcAft>
                          <a:spcPts val="0"/>
                        </a:spcAft>
                        <a:buClr>
                          <a:schemeClr val="dk1"/>
                        </a:buClr>
                        <a:buSzPts val="1100"/>
                        <a:buFont typeface="Calibri"/>
                        <a:buNone/>
                      </a:pPr>
                      <a:r>
                        <a:rPr lang="en-GB" sz="1100" dirty="0"/>
                        <a:t>Increasing due to an aging population </a:t>
                      </a:r>
                      <a:endParaRPr sz="1100" dirty="0"/>
                    </a:p>
                  </a:txBody>
                  <a:tcPr marL="91450" marR="91450" marT="45725" marB="45725" anchor="ctr">
                    <a:lnL w="12700" cap="flat" cmpd="sng" algn="ctr">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lgn="ctr">
                      <a:solidFill>
                        <a:schemeClr val="dk1"/>
                      </a:solidFill>
                      <a:prstDash val="solid"/>
                      <a:round/>
                      <a:headEnd type="none" w="sm" len="sm"/>
                      <a:tailEnd type="none" w="sm" len="sm"/>
                    </a:lnT>
                    <a:lnB w="12700" cap="flat" cmpd="sng" algn="ctr">
                      <a:solidFill>
                        <a:schemeClr val="dk1"/>
                      </a:solidFill>
                      <a:prstDash val="solid"/>
                      <a:round/>
                      <a:headEnd type="none" w="sm" len="sm"/>
                      <a:tailEnd type="none" w="sm" len="sm"/>
                    </a:lnB>
                  </a:tcPr>
                </a:tc>
                <a:extLst>
                  <a:ext uri="{0D108BD9-81ED-4DB2-BD59-A6C34878D82A}">
                    <a16:rowId xmlns:a16="http://schemas.microsoft.com/office/drawing/2014/main" val="2445378128"/>
                  </a:ext>
                </a:extLst>
              </a:tr>
              <a:tr h="752526">
                <a:tc>
                  <a:txBody>
                    <a:bodyPr/>
                    <a:lstStyle/>
                    <a:p>
                      <a:pPr marL="0" marR="0" lvl="0" indent="0" algn="ctr" rtl="0">
                        <a:spcBef>
                          <a:spcPts val="0"/>
                        </a:spcBef>
                        <a:spcAft>
                          <a:spcPts val="0"/>
                        </a:spcAft>
                        <a:buClr>
                          <a:schemeClr val="dk1"/>
                        </a:buClr>
                        <a:buSzPts val="1100"/>
                        <a:buFont typeface="Calibri"/>
                        <a:buNone/>
                      </a:pPr>
                      <a:r>
                        <a:rPr lang="en-GB" sz="1100" dirty="0">
                          <a:solidFill>
                            <a:schemeClr val="dk1"/>
                          </a:solidFill>
                          <a:latin typeface="Calibri"/>
                          <a:ea typeface="Calibri"/>
                          <a:cs typeface="Calibri"/>
                          <a:sym typeface="Calibri"/>
                        </a:rPr>
                        <a:t>3</a:t>
                      </a:r>
                      <a:endParaRPr sz="1100" dirty="0">
                        <a:solidFill>
                          <a:schemeClr val="dk1"/>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lgn="ctr">
                      <a:solidFill>
                        <a:schemeClr val="dk1"/>
                      </a:solidFill>
                      <a:prstDash val="solid"/>
                      <a:round/>
                      <a:headEnd type="none" w="sm" len="sm"/>
                      <a:tailEnd type="none" w="sm" len="sm"/>
                    </a:lnR>
                    <a:lnT w="12700" cap="flat" cmpd="sng" algn="ctr">
                      <a:solidFill>
                        <a:schemeClr val="dk1"/>
                      </a:solidFill>
                      <a:prstDash val="solid"/>
                      <a:round/>
                      <a:headEnd type="none" w="sm" len="sm"/>
                      <a:tailEnd type="none" w="sm" len="sm"/>
                    </a:lnT>
                    <a:lnB w="12700" cap="flat" cmpd="sng" algn="ctr">
                      <a:solidFill>
                        <a:schemeClr val="dk1"/>
                      </a:solidFill>
                      <a:prstDash val="solid"/>
                      <a:round/>
                      <a:headEnd type="none" w="sm" len="sm"/>
                      <a:tailEnd type="none" w="sm" len="sm"/>
                    </a:lnB>
                  </a:tcPr>
                </a:tc>
                <a:tc>
                  <a:txBody>
                    <a:bodyPr/>
                    <a:lstStyle/>
                    <a:p>
                      <a:pPr marL="0" marR="0" lvl="0" indent="0" algn="ctr" rtl="0">
                        <a:spcBef>
                          <a:spcPts val="0"/>
                        </a:spcBef>
                        <a:spcAft>
                          <a:spcPts val="0"/>
                        </a:spcAft>
                        <a:buClr>
                          <a:schemeClr val="dk1"/>
                        </a:buClr>
                        <a:buSzPts val="1100"/>
                        <a:buFont typeface="Calibri"/>
                        <a:buNone/>
                      </a:pPr>
                      <a:r>
                        <a:rPr lang="en-GB" sz="1100" dirty="0">
                          <a:solidFill>
                            <a:schemeClr val="dk1"/>
                          </a:solidFill>
                          <a:latin typeface="Calibri"/>
                          <a:ea typeface="Calibri"/>
                          <a:cs typeface="Calibri"/>
                          <a:sym typeface="Calibri"/>
                        </a:rPr>
                        <a:t>Population </a:t>
                      </a:r>
                      <a:endParaRPr sz="1100" dirty="0">
                        <a:solidFill>
                          <a:schemeClr val="dk1"/>
                        </a:solidFill>
                        <a:latin typeface="Calibri"/>
                        <a:ea typeface="Calibri"/>
                        <a:cs typeface="Calibri"/>
                        <a:sym typeface="Calibri"/>
                      </a:endParaRPr>
                    </a:p>
                  </a:txBody>
                  <a:tcPr marL="91450" marR="91450" marT="45725" marB="45725" anchor="ctr">
                    <a:lnL w="12700" cap="flat" cmpd="sng" algn="ctr">
                      <a:solidFill>
                        <a:schemeClr val="dk1"/>
                      </a:solidFill>
                      <a:prstDash val="solid"/>
                      <a:round/>
                      <a:headEnd type="none" w="sm" len="sm"/>
                      <a:tailEnd type="none" w="sm" len="sm"/>
                    </a:lnL>
                    <a:lnR w="12700" cap="flat" cmpd="sng" algn="ctr">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lgn="ctr">
                      <a:solidFill>
                        <a:schemeClr val="dk1"/>
                      </a:solidFill>
                      <a:prstDash val="solid"/>
                      <a:round/>
                      <a:headEnd type="none" w="sm" len="sm"/>
                      <a:tailEnd type="none" w="sm" len="sm"/>
                    </a:lnB>
                  </a:tcPr>
                </a:tc>
                <a:tc>
                  <a:txBody>
                    <a:bodyPr/>
                    <a:lstStyle/>
                    <a:p>
                      <a:pPr marL="0" marR="0" lvl="0" indent="0" algn="ctr" rtl="0">
                        <a:spcBef>
                          <a:spcPts val="0"/>
                        </a:spcBef>
                        <a:spcAft>
                          <a:spcPts val="0"/>
                        </a:spcAft>
                        <a:buClr>
                          <a:schemeClr val="dk1"/>
                        </a:buClr>
                        <a:buSzPts val="1100"/>
                        <a:buFont typeface="Calibri"/>
                        <a:buNone/>
                      </a:pPr>
                      <a:r>
                        <a:rPr lang="en-GB" sz="1100" dirty="0"/>
                        <a:t>Low because the births are counteracted by the deaths </a:t>
                      </a:r>
                      <a:endParaRPr sz="1100" dirty="0"/>
                    </a:p>
                  </a:txBody>
                  <a:tcPr marL="91450" marR="91450" marT="45725" marB="45725" anchor="ctr">
                    <a:lnL w="12700" cap="flat" cmpd="sng" algn="ctr">
                      <a:solidFill>
                        <a:schemeClr val="dk1"/>
                      </a:solidFill>
                      <a:prstDash val="solid"/>
                      <a:round/>
                      <a:headEnd type="none" w="sm" len="sm"/>
                      <a:tailEnd type="none" w="sm" len="sm"/>
                    </a:lnL>
                    <a:lnR w="12700" cap="flat" cmpd="sng" algn="ctr">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lgn="ctr">
                      <a:solidFill>
                        <a:schemeClr val="dk1"/>
                      </a:solidFill>
                      <a:prstDash val="solid"/>
                      <a:round/>
                      <a:headEnd type="none" w="sm" len="sm"/>
                      <a:tailEnd type="none" w="sm" len="sm"/>
                    </a:lnB>
                  </a:tcPr>
                </a:tc>
                <a:tc>
                  <a:txBody>
                    <a:bodyPr/>
                    <a:lstStyle/>
                    <a:p>
                      <a:pPr marL="0" marR="0" lvl="0" indent="0" algn="ctr" rtl="0">
                        <a:spcBef>
                          <a:spcPts val="0"/>
                        </a:spcBef>
                        <a:spcAft>
                          <a:spcPts val="0"/>
                        </a:spcAft>
                        <a:buClr>
                          <a:schemeClr val="dk1"/>
                        </a:buClr>
                        <a:buSzPts val="1100"/>
                        <a:buFont typeface="Calibri"/>
                        <a:buNone/>
                      </a:pPr>
                      <a:r>
                        <a:rPr lang="en-GB" sz="1100" dirty="0"/>
                        <a:t>Increasing as there are more births than deaths </a:t>
                      </a:r>
                      <a:endParaRPr sz="1100" dirty="0"/>
                    </a:p>
                  </a:txBody>
                  <a:tcPr marL="91450" marR="91450" marT="45725" marB="45725" anchor="ctr">
                    <a:lnL w="12700" cap="flat" cmpd="sng" algn="ctr">
                      <a:solidFill>
                        <a:schemeClr val="dk1"/>
                      </a:solidFill>
                      <a:prstDash val="solid"/>
                      <a:round/>
                      <a:headEnd type="none" w="sm" len="sm"/>
                      <a:tailEnd type="none" w="sm" len="sm"/>
                    </a:lnL>
                    <a:lnR w="12700" cap="flat" cmpd="sng" algn="ctr">
                      <a:solidFill>
                        <a:schemeClr val="dk1"/>
                      </a:solidFill>
                      <a:prstDash val="solid"/>
                      <a:round/>
                      <a:headEnd type="none" w="sm" len="sm"/>
                      <a:tailEnd type="none" w="sm" len="sm"/>
                    </a:lnR>
                    <a:lnT w="12700" cap="flat" cmpd="sng" algn="ctr">
                      <a:solidFill>
                        <a:schemeClr val="dk1"/>
                      </a:solidFill>
                      <a:prstDash val="solid"/>
                      <a:round/>
                      <a:headEnd type="none" w="sm" len="sm"/>
                      <a:tailEnd type="none" w="sm" len="sm"/>
                    </a:lnT>
                    <a:lnB w="12700" cap="flat" cmpd="sng" algn="ctr">
                      <a:solidFill>
                        <a:schemeClr val="dk1"/>
                      </a:solidFill>
                      <a:prstDash val="solid"/>
                      <a:round/>
                      <a:headEnd type="none" w="sm" len="sm"/>
                      <a:tailEnd type="none" w="sm" len="sm"/>
                    </a:lnB>
                  </a:tcPr>
                </a:tc>
                <a:tc>
                  <a:txBody>
                    <a:bodyPr/>
                    <a:lstStyle/>
                    <a:p>
                      <a:pPr marL="0" marR="0" lvl="0" indent="0" algn="ctr" rtl="0">
                        <a:spcBef>
                          <a:spcPts val="0"/>
                        </a:spcBef>
                        <a:spcAft>
                          <a:spcPts val="0"/>
                        </a:spcAft>
                        <a:buClr>
                          <a:schemeClr val="dk1"/>
                        </a:buClr>
                        <a:buSzPts val="1100"/>
                        <a:buFont typeface="Calibri"/>
                        <a:buNone/>
                      </a:pPr>
                      <a:r>
                        <a:rPr lang="en-GB" sz="1100" dirty="0"/>
                        <a:t>Still increasing as birth rate is above the death rate </a:t>
                      </a:r>
                      <a:endParaRPr sz="1100" dirty="0"/>
                    </a:p>
                  </a:txBody>
                  <a:tcPr marL="91450" marR="91450" marT="45725" marB="45725" anchor="ctr">
                    <a:lnL w="12700" cap="flat" cmpd="sng" algn="ctr">
                      <a:solidFill>
                        <a:schemeClr val="dk1"/>
                      </a:solidFill>
                      <a:prstDash val="solid"/>
                      <a:round/>
                      <a:headEnd type="none" w="sm" len="sm"/>
                      <a:tailEnd type="none" w="sm" len="sm"/>
                    </a:lnL>
                    <a:lnR w="12700" cap="flat" cmpd="sng" algn="ctr">
                      <a:solidFill>
                        <a:schemeClr val="dk1"/>
                      </a:solidFill>
                      <a:prstDash val="solid"/>
                      <a:round/>
                      <a:headEnd type="none" w="sm" len="sm"/>
                      <a:tailEnd type="none" w="sm" len="sm"/>
                    </a:lnR>
                    <a:lnT w="12700" cap="flat" cmpd="sng" algn="ctr">
                      <a:solidFill>
                        <a:schemeClr val="dk1"/>
                      </a:solidFill>
                      <a:prstDash val="solid"/>
                      <a:round/>
                      <a:headEnd type="none" w="sm" len="sm"/>
                      <a:tailEnd type="none" w="sm" len="sm"/>
                    </a:lnT>
                    <a:lnB w="12700" cap="flat" cmpd="sng" algn="ctr">
                      <a:solidFill>
                        <a:schemeClr val="dk1"/>
                      </a:solidFill>
                      <a:prstDash val="solid"/>
                      <a:round/>
                      <a:headEnd type="none" w="sm" len="sm"/>
                      <a:tailEnd type="none" w="sm" len="sm"/>
                    </a:lnB>
                  </a:tcPr>
                </a:tc>
                <a:tc>
                  <a:txBody>
                    <a:bodyPr/>
                    <a:lstStyle/>
                    <a:p>
                      <a:pPr marL="0" marR="0" lvl="0" indent="0" algn="ctr" rtl="0">
                        <a:spcBef>
                          <a:spcPts val="0"/>
                        </a:spcBef>
                        <a:spcAft>
                          <a:spcPts val="0"/>
                        </a:spcAft>
                        <a:buClr>
                          <a:schemeClr val="dk1"/>
                        </a:buClr>
                        <a:buSzPts val="1100"/>
                        <a:buFont typeface="Calibri"/>
                        <a:buNone/>
                      </a:pPr>
                      <a:r>
                        <a:rPr lang="en-GB" sz="1100" dirty="0"/>
                        <a:t>High and slowly increasing as birth rate is just above the death rate </a:t>
                      </a:r>
                      <a:endParaRPr sz="1100" dirty="0"/>
                    </a:p>
                  </a:txBody>
                  <a:tcPr marL="91450" marR="91450" marT="45725" marB="45725" anchor="ctr">
                    <a:lnL w="12700" cap="flat" cmpd="sng" algn="ctr">
                      <a:solidFill>
                        <a:schemeClr val="dk1"/>
                      </a:solidFill>
                      <a:prstDash val="solid"/>
                      <a:round/>
                      <a:headEnd type="none" w="sm" len="sm"/>
                      <a:tailEnd type="none" w="sm" len="sm"/>
                    </a:lnL>
                    <a:lnR w="12700" cap="flat" cmpd="sng" algn="ctr">
                      <a:solidFill>
                        <a:schemeClr val="dk1"/>
                      </a:solidFill>
                      <a:prstDash val="solid"/>
                      <a:round/>
                      <a:headEnd type="none" w="sm" len="sm"/>
                      <a:tailEnd type="none" w="sm" len="sm"/>
                    </a:lnR>
                    <a:lnT w="12700" cap="flat" cmpd="sng" algn="ctr">
                      <a:solidFill>
                        <a:schemeClr val="dk1"/>
                      </a:solidFill>
                      <a:prstDash val="solid"/>
                      <a:round/>
                      <a:headEnd type="none" w="sm" len="sm"/>
                      <a:tailEnd type="none" w="sm" len="sm"/>
                    </a:lnT>
                    <a:lnB w="12700" cap="flat" cmpd="sng" algn="ctr">
                      <a:solidFill>
                        <a:schemeClr val="dk1"/>
                      </a:solidFill>
                      <a:prstDash val="solid"/>
                      <a:round/>
                      <a:headEnd type="none" w="sm" len="sm"/>
                      <a:tailEnd type="none" w="sm" len="sm"/>
                    </a:lnB>
                  </a:tcPr>
                </a:tc>
                <a:tc>
                  <a:txBody>
                    <a:bodyPr/>
                    <a:lstStyle/>
                    <a:p>
                      <a:pPr marL="0" marR="0" lvl="0" indent="0" algn="ctr" rtl="0">
                        <a:spcBef>
                          <a:spcPts val="0"/>
                        </a:spcBef>
                        <a:spcAft>
                          <a:spcPts val="0"/>
                        </a:spcAft>
                        <a:buClr>
                          <a:schemeClr val="dk1"/>
                        </a:buClr>
                        <a:buSzPts val="1100"/>
                        <a:buFont typeface="Calibri"/>
                        <a:buNone/>
                      </a:pPr>
                      <a:r>
                        <a:rPr lang="en-GB" sz="1100" dirty="0"/>
                        <a:t>Starts to decrease as birth rate has gone below the death rate </a:t>
                      </a:r>
                      <a:endParaRPr sz="1100" dirty="0"/>
                    </a:p>
                  </a:txBody>
                  <a:tcPr marL="91450" marR="91450" marT="45725" marB="45725" anchor="ctr">
                    <a:lnL w="12700" cap="flat" cmpd="sng" algn="ctr">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lgn="ctr">
                      <a:solidFill>
                        <a:schemeClr val="dk1"/>
                      </a:solidFill>
                      <a:prstDash val="solid"/>
                      <a:round/>
                      <a:headEnd type="none" w="sm" len="sm"/>
                      <a:tailEnd type="none" w="sm" len="sm"/>
                    </a:lnT>
                    <a:lnB w="12700" cap="flat" cmpd="sng" algn="ctr">
                      <a:solidFill>
                        <a:schemeClr val="dk1"/>
                      </a:solidFill>
                      <a:prstDash val="solid"/>
                      <a:round/>
                      <a:headEnd type="none" w="sm" len="sm"/>
                      <a:tailEnd type="none" w="sm" len="sm"/>
                    </a:lnB>
                  </a:tcPr>
                </a:tc>
                <a:extLst>
                  <a:ext uri="{0D108BD9-81ED-4DB2-BD59-A6C34878D82A}">
                    <a16:rowId xmlns:a16="http://schemas.microsoft.com/office/drawing/2014/main" val="4143130746"/>
                  </a:ext>
                </a:extLst>
              </a:tr>
              <a:tr h="421419">
                <a:tc>
                  <a:txBody>
                    <a:bodyPr/>
                    <a:lstStyle/>
                    <a:p>
                      <a:pPr marL="0" marR="0" lvl="0" indent="0" algn="ctr" rtl="0">
                        <a:spcBef>
                          <a:spcPts val="0"/>
                        </a:spcBef>
                        <a:spcAft>
                          <a:spcPts val="0"/>
                        </a:spcAft>
                        <a:buClr>
                          <a:schemeClr val="dk1"/>
                        </a:buClr>
                        <a:buSzPts val="1100"/>
                        <a:buFont typeface="Calibri"/>
                        <a:buNone/>
                      </a:pPr>
                      <a:r>
                        <a:rPr lang="en-GB" sz="1100" dirty="0">
                          <a:solidFill>
                            <a:schemeClr val="dk1"/>
                          </a:solidFill>
                          <a:latin typeface="Calibri"/>
                          <a:ea typeface="Calibri"/>
                          <a:cs typeface="Calibri"/>
                          <a:sym typeface="Calibri"/>
                        </a:rPr>
                        <a:t>4</a:t>
                      </a:r>
                      <a:endParaRPr sz="1100" dirty="0">
                        <a:solidFill>
                          <a:schemeClr val="dk1"/>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lgn="ctr">
                      <a:solidFill>
                        <a:schemeClr val="dk1"/>
                      </a:solidFill>
                      <a:prstDash val="solid"/>
                      <a:round/>
                      <a:headEnd type="none" w="sm" len="sm"/>
                      <a:tailEnd type="none" w="sm" len="sm"/>
                    </a:lnR>
                    <a:lnT w="12700" cap="flat" cmpd="sng" algn="ctr">
                      <a:solidFill>
                        <a:schemeClr val="dk1"/>
                      </a:solidFill>
                      <a:prstDash val="solid"/>
                      <a:round/>
                      <a:headEnd type="none" w="sm" len="sm"/>
                      <a:tailEnd type="none" w="sm" len="sm"/>
                    </a:lnT>
                    <a:lnB w="12700" cap="flat" cmpd="sng" algn="ctr">
                      <a:solidFill>
                        <a:schemeClr val="dk1"/>
                      </a:solidFill>
                      <a:prstDash val="solid"/>
                      <a:round/>
                      <a:headEnd type="none" w="sm" len="sm"/>
                      <a:tailEnd type="none" w="sm" len="sm"/>
                    </a:lnB>
                  </a:tcPr>
                </a:tc>
                <a:tc>
                  <a:txBody>
                    <a:bodyPr/>
                    <a:lstStyle/>
                    <a:p>
                      <a:pPr marL="0" marR="0" lvl="0" indent="0" algn="ctr" rtl="0">
                        <a:spcBef>
                          <a:spcPts val="0"/>
                        </a:spcBef>
                        <a:spcAft>
                          <a:spcPts val="0"/>
                        </a:spcAft>
                        <a:buClr>
                          <a:schemeClr val="dk1"/>
                        </a:buClr>
                        <a:buSzPts val="1100"/>
                        <a:buFont typeface="Calibri"/>
                        <a:buNone/>
                      </a:pPr>
                      <a:r>
                        <a:rPr lang="en-GB" sz="1100" dirty="0">
                          <a:solidFill>
                            <a:schemeClr val="dk1"/>
                          </a:solidFill>
                          <a:latin typeface="Calibri"/>
                          <a:ea typeface="Calibri"/>
                          <a:cs typeface="Calibri"/>
                          <a:sym typeface="Calibri"/>
                        </a:rPr>
                        <a:t>Level of development </a:t>
                      </a:r>
                      <a:endParaRPr sz="1100" dirty="0">
                        <a:solidFill>
                          <a:schemeClr val="dk1"/>
                        </a:solidFill>
                        <a:latin typeface="Calibri"/>
                        <a:ea typeface="Calibri"/>
                        <a:cs typeface="Calibri"/>
                        <a:sym typeface="Calibri"/>
                      </a:endParaRPr>
                    </a:p>
                  </a:txBody>
                  <a:tcPr marL="91450" marR="91450" marT="45725" marB="45725" anchor="ctr">
                    <a:lnL w="12700" cap="flat" cmpd="sng" algn="ctr">
                      <a:solidFill>
                        <a:schemeClr val="dk1"/>
                      </a:solidFill>
                      <a:prstDash val="solid"/>
                      <a:round/>
                      <a:headEnd type="none" w="sm" len="sm"/>
                      <a:tailEnd type="none" w="sm" len="sm"/>
                    </a:lnL>
                    <a:lnR w="12700" cap="flat" cmpd="sng" algn="ctr">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lgn="ctr">
                      <a:solidFill>
                        <a:schemeClr val="dk1"/>
                      </a:solidFill>
                      <a:prstDash val="solid"/>
                      <a:round/>
                      <a:headEnd type="none" w="sm" len="sm"/>
                      <a:tailEnd type="none" w="sm" len="sm"/>
                    </a:lnB>
                  </a:tcPr>
                </a:tc>
                <a:tc>
                  <a:txBody>
                    <a:bodyPr/>
                    <a:lstStyle/>
                    <a:p>
                      <a:pPr marL="0" marR="0" lvl="0" indent="0" algn="ctr" rtl="0">
                        <a:spcBef>
                          <a:spcPts val="0"/>
                        </a:spcBef>
                        <a:spcAft>
                          <a:spcPts val="0"/>
                        </a:spcAft>
                        <a:buClr>
                          <a:schemeClr val="dk1"/>
                        </a:buClr>
                        <a:buSzPts val="1100"/>
                        <a:buFont typeface="Calibri"/>
                        <a:buNone/>
                      </a:pPr>
                      <a:r>
                        <a:rPr lang="en-GB" sz="1100" dirty="0"/>
                        <a:t>Low e.g. remote tribes </a:t>
                      </a:r>
                      <a:endParaRPr sz="1100" dirty="0"/>
                    </a:p>
                  </a:txBody>
                  <a:tcPr marL="91450" marR="91450" marT="45725" marB="45725" anchor="ctr">
                    <a:lnL w="12700" cap="flat" cmpd="sng" algn="ctr">
                      <a:solidFill>
                        <a:schemeClr val="dk1"/>
                      </a:solidFill>
                      <a:prstDash val="solid"/>
                      <a:round/>
                      <a:headEnd type="none" w="sm" len="sm"/>
                      <a:tailEnd type="none" w="sm" len="sm"/>
                    </a:lnL>
                    <a:lnR w="12700" cap="flat" cmpd="sng" algn="ctr">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lgn="ctr">
                      <a:solidFill>
                        <a:schemeClr val="dk1"/>
                      </a:solidFill>
                      <a:prstDash val="solid"/>
                      <a:round/>
                      <a:headEnd type="none" w="sm" len="sm"/>
                      <a:tailEnd type="none" w="sm" len="sm"/>
                    </a:lnB>
                  </a:tcPr>
                </a:tc>
                <a:tc>
                  <a:txBody>
                    <a:bodyPr/>
                    <a:lstStyle/>
                    <a:p>
                      <a:pPr marL="0" marR="0" lvl="0" indent="0" algn="ctr" rtl="0">
                        <a:spcBef>
                          <a:spcPts val="0"/>
                        </a:spcBef>
                        <a:spcAft>
                          <a:spcPts val="0"/>
                        </a:spcAft>
                        <a:buClr>
                          <a:schemeClr val="dk1"/>
                        </a:buClr>
                        <a:buSzPts val="1100"/>
                        <a:buFont typeface="Calibri"/>
                        <a:buNone/>
                      </a:pPr>
                      <a:r>
                        <a:rPr lang="en-GB" sz="1100" dirty="0"/>
                        <a:t>Low e.g. Afghanistan (LIC) </a:t>
                      </a:r>
                      <a:endParaRPr sz="1100" dirty="0"/>
                    </a:p>
                  </a:txBody>
                  <a:tcPr marL="91450" marR="91450" marT="45725" marB="45725" anchor="ctr">
                    <a:lnL w="12700" cap="flat" cmpd="sng" algn="ctr">
                      <a:solidFill>
                        <a:schemeClr val="dk1"/>
                      </a:solidFill>
                      <a:prstDash val="solid"/>
                      <a:round/>
                      <a:headEnd type="none" w="sm" len="sm"/>
                      <a:tailEnd type="none" w="sm" len="sm"/>
                    </a:lnL>
                    <a:lnR w="12700" cap="flat" cmpd="sng" algn="ctr">
                      <a:solidFill>
                        <a:schemeClr val="dk1"/>
                      </a:solidFill>
                      <a:prstDash val="solid"/>
                      <a:round/>
                      <a:headEnd type="none" w="sm" len="sm"/>
                      <a:tailEnd type="none" w="sm" len="sm"/>
                    </a:lnR>
                    <a:lnT w="12700" cap="flat" cmpd="sng" algn="ctr">
                      <a:solidFill>
                        <a:schemeClr val="dk1"/>
                      </a:solidFill>
                      <a:prstDash val="solid"/>
                      <a:round/>
                      <a:headEnd type="none" w="sm" len="sm"/>
                      <a:tailEnd type="none" w="sm" len="sm"/>
                    </a:lnT>
                    <a:lnB w="12700" cap="flat" cmpd="sng" algn="ctr">
                      <a:solidFill>
                        <a:schemeClr val="dk1"/>
                      </a:solidFill>
                      <a:prstDash val="solid"/>
                      <a:round/>
                      <a:headEnd type="none" w="sm" len="sm"/>
                      <a:tailEnd type="none" w="sm" len="sm"/>
                    </a:lnB>
                  </a:tcPr>
                </a:tc>
                <a:tc>
                  <a:txBody>
                    <a:bodyPr/>
                    <a:lstStyle/>
                    <a:p>
                      <a:pPr marL="0" marR="0" lvl="0" indent="0" algn="ctr" rtl="0">
                        <a:spcBef>
                          <a:spcPts val="0"/>
                        </a:spcBef>
                        <a:spcAft>
                          <a:spcPts val="0"/>
                        </a:spcAft>
                        <a:buClr>
                          <a:schemeClr val="dk1"/>
                        </a:buClr>
                        <a:buSzPts val="1100"/>
                        <a:buFont typeface="Calibri"/>
                        <a:buNone/>
                      </a:pPr>
                      <a:r>
                        <a:rPr lang="en-GB" sz="1100" dirty="0"/>
                        <a:t>Increasing e.g. China (NEE) </a:t>
                      </a:r>
                      <a:endParaRPr sz="1100" dirty="0"/>
                    </a:p>
                  </a:txBody>
                  <a:tcPr marL="91450" marR="91450" marT="45725" marB="45725" anchor="ctr">
                    <a:lnL w="12700" cap="flat" cmpd="sng" algn="ctr">
                      <a:solidFill>
                        <a:schemeClr val="dk1"/>
                      </a:solidFill>
                      <a:prstDash val="solid"/>
                      <a:round/>
                      <a:headEnd type="none" w="sm" len="sm"/>
                      <a:tailEnd type="none" w="sm" len="sm"/>
                    </a:lnL>
                    <a:lnR w="12700" cap="flat" cmpd="sng" algn="ctr">
                      <a:solidFill>
                        <a:schemeClr val="dk1"/>
                      </a:solidFill>
                      <a:prstDash val="solid"/>
                      <a:round/>
                      <a:headEnd type="none" w="sm" len="sm"/>
                      <a:tailEnd type="none" w="sm" len="sm"/>
                    </a:lnR>
                    <a:lnT w="12700" cap="flat" cmpd="sng" algn="ctr">
                      <a:solidFill>
                        <a:schemeClr val="dk1"/>
                      </a:solidFill>
                      <a:prstDash val="solid"/>
                      <a:round/>
                      <a:headEnd type="none" w="sm" len="sm"/>
                      <a:tailEnd type="none" w="sm" len="sm"/>
                    </a:lnT>
                    <a:lnB w="12700" cap="flat" cmpd="sng" algn="ctr">
                      <a:solidFill>
                        <a:schemeClr val="dk1"/>
                      </a:solidFill>
                      <a:prstDash val="solid"/>
                      <a:round/>
                      <a:headEnd type="none" w="sm" len="sm"/>
                      <a:tailEnd type="none" w="sm" len="sm"/>
                    </a:lnB>
                  </a:tcPr>
                </a:tc>
                <a:tc>
                  <a:txBody>
                    <a:bodyPr/>
                    <a:lstStyle/>
                    <a:p>
                      <a:pPr marL="0" marR="0" lvl="0" indent="0" algn="ctr" rtl="0">
                        <a:spcBef>
                          <a:spcPts val="0"/>
                        </a:spcBef>
                        <a:spcAft>
                          <a:spcPts val="0"/>
                        </a:spcAft>
                        <a:buClr>
                          <a:schemeClr val="dk1"/>
                        </a:buClr>
                        <a:buSzPts val="1100"/>
                        <a:buFont typeface="Calibri"/>
                        <a:buNone/>
                      </a:pPr>
                      <a:r>
                        <a:rPr lang="en-GB" sz="1100" dirty="0"/>
                        <a:t>High e.g. UK (HIC) </a:t>
                      </a:r>
                      <a:endParaRPr sz="1100" dirty="0"/>
                    </a:p>
                  </a:txBody>
                  <a:tcPr marL="91450" marR="91450" marT="45725" marB="45725" anchor="ctr">
                    <a:lnL w="12700" cap="flat" cmpd="sng" algn="ctr">
                      <a:solidFill>
                        <a:schemeClr val="dk1"/>
                      </a:solidFill>
                      <a:prstDash val="solid"/>
                      <a:round/>
                      <a:headEnd type="none" w="sm" len="sm"/>
                      <a:tailEnd type="none" w="sm" len="sm"/>
                    </a:lnL>
                    <a:lnR w="12700" cap="flat" cmpd="sng" algn="ctr">
                      <a:solidFill>
                        <a:schemeClr val="dk1"/>
                      </a:solidFill>
                      <a:prstDash val="solid"/>
                      <a:round/>
                      <a:headEnd type="none" w="sm" len="sm"/>
                      <a:tailEnd type="none" w="sm" len="sm"/>
                    </a:lnR>
                    <a:lnT w="12700" cap="flat" cmpd="sng" algn="ctr">
                      <a:solidFill>
                        <a:schemeClr val="dk1"/>
                      </a:solidFill>
                      <a:prstDash val="solid"/>
                      <a:round/>
                      <a:headEnd type="none" w="sm" len="sm"/>
                      <a:tailEnd type="none" w="sm" len="sm"/>
                    </a:lnT>
                    <a:lnB w="12700" cap="flat" cmpd="sng" algn="ctr">
                      <a:solidFill>
                        <a:schemeClr val="dk1"/>
                      </a:solidFill>
                      <a:prstDash val="solid"/>
                      <a:round/>
                      <a:headEnd type="none" w="sm" len="sm"/>
                      <a:tailEnd type="none" w="sm" len="sm"/>
                    </a:lnB>
                  </a:tcPr>
                </a:tc>
                <a:tc>
                  <a:txBody>
                    <a:bodyPr/>
                    <a:lstStyle/>
                    <a:p>
                      <a:pPr marL="0" marR="0" lvl="0" indent="0" algn="ctr" rtl="0">
                        <a:spcBef>
                          <a:spcPts val="0"/>
                        </a:spcBef>
                        <a:spcAft>
                          <a:spcPts val="0"/>
                        </a:spcAft>
                        <a:buClr>
                          <a:schemeClr val="dk1"/>
                        </a:buClr>
                        <a:buSzPts val="1100"/>
                        <a:buFont typeface="Calibri"/>
                        <a:buNone/>
                      </a:pPr>
                      <a:r>
                        <a:rPr lang="en-GB" sz="1100" dirty="0"/>
                        <a:t>High e.g. Japan </a:t>
                      </a:r>
                      <a:endParaRPr sz="1100" dirty="0"/>
                    </a:p>
                  </a:txBody>
                  <a:tcPr marL="91450" marR="91450" marT="45725" marB="45725" anchor="ctr">
                    <a:lnL w="12700" cap="flat" cmpd="sng" algn="ctr">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lgn="ctr">
                      <a:solidFill>
                        <a:schemeClr val="dk1"/>
                      </a:solidFill>
                      <a:prstDash val="solid"/>
                      <a:round/>
                      <a:headEnd type="none" w="sm" len="sm"/>
                      <a:tailEnd type="none" w="sm" len="sm"/>
                    </a:lnT>
                    <a:lnB w="12700" cap="flat" cmpd="sng" algn="ctr">
                      <a:solidFill>
                        <a:schemeClr val="dk1"/>
                      </a:solidFill>
                      <a:prstDash val="solid"/>
                      <a:round/>
                      <a:headEnd type="none" w="sm" len="sm"/>
                      <a:tailEnd type="none" w="sm" len="sm"/>
                    </a:lnB>
                  </a:tcPr>
                </a:tc>
                <a:extLst>
                  <a:ext uri="{0D108BD9-81ED-4DB2-BD59-A6C34878D82A}">
                    <a16:rowId xmlns:a16="http://schemas.microsoft.com/office/drawing/2014/main" val="2253580128"/>
                  </a:ext>
                </a:extLst>
              </a:tr>
            </a:tbl>
          </a:graphicData>
        </a:graphic>
      </p:graphicFrame>
      <p:sp>
        <p:nvSpPr>
          <p:cNvPr id="5" name="Google Shape;38;p1">
            <a:extLst>
              <a:ext uri="{FF2B5EF4-FFF2-40B4-BE49-F238E27FC236}">
                <a16:creationId xmlns:a16="http://schemas.microsoft.com/office/drawing/2014/main" id="{D91DCD1C-9062-4DBD-8E42-C65CDC9C63D2}"/>
              </a:ext>
            </a:extLst>
          </p:cNvPr>
          <p:cNvSpPr txBox="1"/>
          <p:nvPr/>
        </p:nvSpPr>
        <p:spPr>
          <a:xfrm>
            <a:off x="128464" y="91951"/>
            <a:ext cx="9649072" cy="369332"/>
          </a:xfrm>
          <a:prstGeom prst="rect">
            <a:avLst/>
          </a:prstGeom>
          <a:solidFill>
            <a:srgbClr val="C00000"/>
          </a:solidFill>
          <a:ln w="9525"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800" b="0" i="0" u="none" strike="noStrike" cap="none" dirty="0">
                <a:solidFill>
                  <a:schemeClr val="lt1"/>
                </a:solidFill>
                <a:latin typeface="Calibri"/>
                <a:ea typeface="Calibri"/>
                <a:cs typeface="Calibri"/>
                <a:sym typeface="Calibri"/>
              </a:rPr>
              <a:t>GCSE Paper 2- Question 2 </a:t>
            </a:r>
            <a:r>
              <a:rPr lang="en-GB" sz="1800" dirty="0">
                <a:solidFill>
                  <a:schemeClr val="lt1"/>
                </a:solidFill>
                <a:latin typeface="Calibri"/>
                <a:ea typeface="Calibri"/>
                <a:cs typeface="Calibri"/>
                <a:sym typeface="Calibri"/>
              </a:rPr>
              <a:t>Changing Economic World - </a:t>
            </a:r>
            <a:r>
              <a:rPr lang="en-GB" sz="1800" b="0" i="0" u="none" strike="noStrike" cap="none" dirty="0">
                <a:solidFill>
                  <a:schemeClr val="lt1"/>
                </a:solidFill>
                <a:latin typeface="Calibri"/>
                <a:ea typeface="Calibri"/>
                <a:cs typeface="Calibri"/>
                <a:sym typeface="Calibri"/>
              </a:rPr>
              <a:t>Knowledge Organiser</a:t>
            </a:r>
            <a:endParaRPr dirty="0"/>
          </a:p>
        </p:txBody>
      </p:sp>
      <p:pic>
        <p:nvPicPr>
          <p:cNvPr id="1026" name="Picture 2" descr="Demographic transition model - GEOGRAPHY MYP/GCSE/DP">
            <a:extLst>
              <a:ext uri="{FF2B5EF4-FFF2-40B4-BE49-F238E27FC236}">
                <a16:creationId xmlns:a16="http://schemas.microsoft.com/office/drawing/2014/main" id="{920CA67B-2A8E-440F-B2E3-0D27554841AD}"/>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943" t="3097" r="1162" b="19153"/>
          <a:stretch/>
        </p:blipFill>
        <p:spPr bwMode="auto">
          <a:xfrm>
            <a:off x="975433" y="3662077"/>
            <a:ext cx="7955133" cy="3146869"/>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58"/>
        <p:cNvGrpSpPr/>
        <p:nvPr/>
      </p:nvGrpSpPr>
      <p:grpSpPr>
        <a:xfrm>
          <a:off x="0" y="0"/>
          <a:ext cx="0" cy="0"/>
          <a:chOff x="0" y="0"/>
          <a:chExt cx="0" cy="0"/>
        </a:xfrm>
      </p:grpSpPr>
      <p:graphicFrame>
        <p:nvGraphicFramePr>
          <p:cNvPr id="60" name="Google Shape;60;p4"/>
          <p:cNvGraphicFramePr/>
          <p:nvPr/>
        </p:nvGraphicFramePr>
        <p:xfrm>
          <a:off x="128417" y="526860"/>
          <a:ext cx="9649072" cy="1639906"/>
        </p:xfrm>
        <a:graphic>
          <a:graphicData uri="http://schemas.openxmlformats.org/drawingml/2006/table">
            <a:tbl>
              <a:tblPr firstRow="1" bandRow="1">
                <a:noFill/>
              </a:tblPr>
              <a:tblGrid>
                <a:gridCol w="360715">
                  <a:extLst>
                    <a:ext uri="{9D8B030D-6E8A-4147-A177-3AD203B41FA5}">
                      <a16:colId xmlns:a16="http://schemas.microsoft.com/office/drawing/2014/main" val="20000"/>
                    </a:ext>
                  </a:extLst>
                </a:gridCol>
                <a:gridCol w="831720">
                  <a:extLst>
                    <a:ext uri="{9D8B030D-6E8A-4147-A177-3AD203B41FA5}">
                      <a16:colId xmlns:a16="http://schemas.microsoft.com/office/drawing/2014/main" val="1198627457"/>
                    </a:ext>
                  </a:extLst>
                </a:gridCol>
                <a:gridCol w="8456637">
                  <a:extLst>
                    <a:ext uri="{9D8B030D-6E8A-4147-A177-3AD203B41FA5}">
                      <a16:colId xmlns:a16="http://schemas.microsoft.com/office/drawing/2014/main" val="20001"/>
                    </a:ext>
                  </a:extLst>
                </a:gridCol>
              </a:tblGrid>
              <a:tr h="200738">
                <a:tc gridSpan="2">
                  <a:txBody>
                    <a:bodyPr/>
                    <a:lstStyle/>
                    <a:p>
                      <a:pPr marL="0" marR="0" lvl="0" indent="0" algn="ctr" rtl="0">
                        <a:spcBef>
                          <a:spcPts val="0"/>
                        </a:spcBef>
                        <a:spcAft>
                          <a:spcPts val="0"/>
                        </a:spcAft>
                        <a:buNone/>
                      </a:pPr>
                      <a:r>
                        <a:rPr lang="en-GB" sz="1100" b="0" dirty="0">
                          <a:solidFill>
                            <a:schemeClr val="lt1"/>
                          </a:solidFill>
                        </a:rPr>
                        <a:t>F</a:t>
                      </a:r>
                      <a:endParaRPr dirty="0"/>
                    </a:p>
                  </a:txBody>
                  <a:tcPr marL="91450" marR="91450" marT="45725" marB="45725" anchor="ctr">
                    <a:lnL w="12700" cap="flat" cmpd="sng">
                      <a:solidFill>
                        <a:schemeClr val="dk1"/>
                      </a:solidFill>
                      <a:prstDash val="solid"/>
                      <a:round/>
                      <a:headEnd type="none" w="sm" len="sm"/>
                      <a:tailEnd type="none" w="sm" len="sm"/>
                    </a:lnL>
                    <a:lnR w="12700" cap="flat" cmpd="sng" algn="ctr">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lgn="ctr">
                      <a:solidFill>
                        <a:schemeClr val="dk1"/>
                      </a:solidFill>
                      <a:prstDash val="solid"/>
                      <a:round/>
                      <a:headEnd type="none" w="sm" len="sm"/>
                      <a:tailEnd type="none" w="sm" len="sm"/>
                    </a:lnB>
                    <a:solidFill>
                      <a:srgbClr val="C00000">
                        <a:alpha val="74901"/>
                      </a:srgbClr>
                    </a:solidFill>
                  </a:tcPr>
                </a:tc>
                <a:tc hMerge="1">
                  <a:txBody>
                    <a:bodyPr/>
                    <a:lstStyle/>
                    <a:p>
                      <a:pPr marL="0" marR="0" lvl="0" indent="0" algn="ctr" rtl="0">
                        <a:spcBef>
                          <a:spcPts val="0"/>
                        </a:spcBef>
                        <a:spcAft>
                          <a:spcPts val="0"/>
                        </a:spcAft>
                        <a:buNone/>
                      </a:pPr>
                      <a:endParaRPr dirty="0"/>
                    </a:p>
                  </a:txBody>
                  <a:tcPr marL="91450" marR="91450" marT="45725" marB="45725" anchor="ctr">
                    <a:lnL w="12700" cap="flat" cmpd="sng" algn="ctr">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lgn="ctr">
                      <a:solidFill>
                        <a:schemeClr val="dk1"/>
                      </a:solidFill>
                      <a:prstDash val="solid"/>
                      <a:round/>
                      <a:headEnd type="none" w="sm" len="sm"/>
                      <a:tailEnd type="none" w="sm" len="sm"/>
                    </a:lnB>
                    <a:solidFill>
                      <a:srgbClr val="C00000">
                        <a:alpha val="74901"/>
                      </a:srgbClr>
                    </a:solidFill>
                  </a:tcPr>
                </a:tc>
                <a:tc>
                  <a:txBody>
                    <a:bodyPr/>
                    <a:lstStyle/>
                    <a:p>
                      <a:pPr marL="36000" marR="0" lvl="0" indent="0" algn="l" rtl="0">
                        <a:spcBef>
                          <a:spcPts val="0"/>
                        </a:spcBef>
                        <a:spcAft>
                          <a:spcPts val="0"/>
                        </a:spcAft>
                        <a:buClr>
                          <a:srgbClr val="000000"/>
                        </a:buClr>
                        <a:buSzPts val="1200"/>
                        <a:buFont typeface="Calibri"/>
                        <a:buNone/>
                      </a:pPr>
                      <a:r>
                        <a:rPr lang="en-GB" sz="1100" b="0" u="none" dirty="0">
                          <a:solidFill>
                            <a:schemeClr val="lt1"/>
                          </a:solidFill>
                          <a:latin typeface="Calibri"/>
                          <a:ea typeface="Calibri"/>
                          <a:cs typeface="Calibri"/>
                          <a:sym typeface="Calibri"/>
                        </a:rPr>
                        <a:t>Factors affecting development </a:t>
                      </a:r>
                      <a:endParaRPr sz="1100" b="0" u="none" dirty="0">
                        <a:solidFill>
                          <a:schemeClr val="lt1"/>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4901"/>
                      </a:srgbClr>
                    </a:solidFill>
                  </a:tcPr>
                </a:tc>
                <a:extLst>
                  <a:ext uri="{0D108BD9-81ED-4DB2-BD59-A6C34878D82A}">
                    <a16:rowId xmlns:a16="http://schemas.microsoft.com/office/drawing/2014/main" val="10000"/>
                  </a:ext>
                </a:extLst>
              </a:tr>
              <a:tr h="435916">
                <a:tc>
                  <a:txBody>
                    <a:bodyPr/>
                    <a:lstStyle/>
                    <a:p>
                      <a:pPr marL="0" marR="0" lvl="0" indent="0" algn="ctr" rtl="0">
                        <a:spcBef>
                          <a:spcPts val="0"/>
                        </a:spcBef>
                        <a:spcAft>
                          <a:spcPts val="0"/>
                        </a:spcAft>
                        <a:buClr>
                          <a:schemeClr val="dk1"/>
                        </a:buClr>
                        <a:buSzPts val="1100"/>
                        <a:buFont typeface="Calibri"/>
                        <a:buNone/>
                      </a:pPr>
                      <a:r>
                        <a:rPr lang="en-GB" sz="1100" dirty="0">
                          <a:solidFill>
                            <a:schemeClr val="dk1"/>
                          </a:solidFill>
                          <a:latin typeface="Calibri"/>
                          <a:ea typeface="Calibri"/>
                          <a:cs typeface="Calibri"/>
                          <a:sym typeface="Calibri"/>
                        </a:rPr>
                        <a:t>1</a:t>
                      </a:r>
                      <a:endParaRPr dirty="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ctr" rtl="0">
                        <a:spcBef>
                          <a:spcPts val="0"/>
                        </a:spcBef>
                        <a:spcAft>
                          <a:spcPts val="0"/>
                        </a:spcAft>
                        <a:buClr>
                          <a:schemeClr val="dk1"/>
                        </a:buClr>
                        <a:buSzPts val="1100"/>
                        <a:buFont typeface="Calibri"/>
                        <a:buNone/>
                      </a:pPr>
                      <a:r>
                        <a:rPr lang="en-GB" sz="1100" dirty="0"/>
                        <a:t>Historical </a:t>
                      </a:r>
                      <a:endParaRPr sz="1100" dirty="0"/>
                    </a:p>
                  </a:txBody>
                  <a:tcPr marL="91450" marR="91450" marT="45725" marB="45725" anchor="ctr">
                    <a:lnL w="12700" cap="flat" cmpd="sng" algn="ctr">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lgn="ctr">
                      <a:solidFill>
                        <a:schemeClr val="dk1"/>
                      </a:solidFill>
                      <a:prstDash val="solid"/>
                      <a:round/>
                      <a:headEnd type="none" w="sm" len="sm"/>
                      <a:tailEnd type="none" w="sm" len="sm"/>
                    </a:lnT>
                    <a:lnB w="12700" cap="flat" cmpd="sng" algn="ctr">
                      <a:solidFill>
                        <a:schemeClr val="dk1"/>
                      </a:solidFill>
                      <a:prstDash val="solid"/>
                      <a:round/>
                      <a:headEnd type="none" w="sm" len="sm"/>
                      <a:tailEnd type="none" w="sm" len="sm"/>
                    </a:lnB>
                  </a:tcPr>
                </a:tc>
                <a:tc>
                  <a:txBody>
                    <a:bodyPr/>
                    <a:lstStyle/>
                    <a:p>
                      <a:pPr marL="36001" marR="0" lvl="0" indent="0" algn="l" rtl="0">
                        <a:spcBef>
                          <a:spcPts val="0"/>
                        </a:spcBef>
                        <a:spcAft>
                          <a:spcPts val="0"/>
                        </a:spcAft>
                        <a:buNone/>
                      </a:pPr>
                      <a:r>
                        <a:rPr lang="en-GB" sz="1100" dirty="0"/>
                        <a:t>Colonisation – Raw materials and slaves are taken from the colonised country to earn a profit for the invading country. When the colonised country gains independence they are often left without the resources to properly govern and can result in conflict further limiting development. </a:t>
                      </a:r>
                      <a:endParaRPr sz="1100" dirty="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r h="326990">
                <a:tc>
                  <a:txBody>
                    <a:bodyPr/>
                    <a:lstStyle/>
                    <a:p>
                      <a:pPr marL="0" marR="0" lvl="0" indent="0" algn="ctr" rtl="0">
                        <a:spcBef>
                          <a:spcPts val="0"/>
                        </a:spcBef>
                        <a:spcAft>
                          <a:spcPts val="0"/>
                        </a:spcAft>
                        <a:buClr>
                          <a:schemeClr val="dk1"/>
                        </a:buClr>
                        <a:buSzPts val="1100"/>
                        <a:buFont typeface="Calibri"/>
                        <a:buNone/>
                      </a:pPr>
                      <a:r>
                        <a:rPr lang="en-GB" sz="1100" dirty="0">
                          <a:solidFill>
                            <a:schemeClr val="dk1"/>
                          </a:solidFill>
                          <a:latin typeface="Calibri"/>
                          <a:ea typeface="Calibri"/>
                          <a:cs typeface="Calibri"/>
                          <a:sym typeface="Calibri"/>
                        </a:rPr>
                        <a:t>2</a:t>
                      </a:r>
                      <a:endParaRPr dirty="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lgn="ctr">
                      <a:solidFill>
                        <a:schemeClr val="dk1"/>
                      </a:solidFill>
                      <a:prstDash val="solid"/>
                      <a:round/>
                      <a:headEnd type="none" w="sm" len="sm"/>
                      <a:tailEnd type="none" w="sm" len="sm"/>
                    </a:lnB>
                  </a:tcPr>
                </a:tc>
                <a:tc>
                  <a:txBody>
                    <a:bodyPr/>
                    <a:lstStyle/>
                    <a:p>
                      <a:pPr marL="0" marR="0" lvl="0" indent="0" algn="ctr" rtl="0">
                        <a:spcBef>
                          <a:spcPts val="0"/>
                        </a:spcBef>
                        <a:spcAft>
                          <a:spcPts val="0"/>
                        </a:spcAft>
                        <a:buClr>
                          <a:schemeClr val="dk1"/>
                        </a:buClr>
                        <a:buSzPts val="1100"/>
                        <a:buFont typeface="Calibri"/>
                        <a:buNone/>
                      </a:pPr>
                      <a:r>
                        <a:rPr lang="en-GB" sz="1100" dirty="0"/>
                        <a:t>Economic </a:t>
                      </a:r>
                      <a:endParaRPr sz="1100" dirty="0"/>
                    </a:p>
                  </a:txBody>
                  <a:tcPr marL="91450" marR="91450" marT="45725" marB="45725" anchor="ctr">
                    <a:lnL w="12700" cap="flat" cmpd="sng" algn="ctr">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lgn="ctr">
                      <a:solidFill>
                        <a:schemeClr val="dk1"/>
                      </a:solidFill>
                      <a:prstDash val="solid"/>
                      <a:round/>
                      <a:headEnd type="none" w="sm" len="sm"/>
                      <a:tailEnd type="none" w="sm" len="sm"/>
                    </a:lnT>
                    <a:lnB w="12700" cap="flat" cmpd="sng" algn="ctr">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000"/>
                        <a:buFont typeface="Calibri"/>
                        <a:buNone/>
                      </a:pPr>
                      <a:r>
                        <a:rPr lang="en-GB" sz="1000" dirty="0"/>
                        <a:t>Debt – Countries may take out large loans to invest in health care and education. However the repayments can become too costly. Therefore the money a country earns is spent repaying the debt rather than investing in development. </a:t>
                      </a:r>
                      <a:endParaRPr sz="1000" dirty="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lgn="ctr">
                      <a:solidFill>
                        <a:schemeClr val="dk1"/>
                      </a:solidFill>
                      <a:prstDash val="solid"/>
                      <a:round/>
                      <a:headEnd type="none" w="sm" len="sm"/>
                      <a:tailEnd type="none" w="sm" len="sm"/>
                    </a:lnB>
                  </a:tcPr>
                </a:tc>
                <a:extLst>
                  <a:ext uri="{0D108BD9-81ED-4DB2-BD59-A6C34878D82A}">
                    <a16:rowId xmlns:a16="http://schemas.microsoft.com/office/drawing/2014/main" val="10002"/>
                  </a:ext>
                </a:extLst>
              </a:tr>
              <a:tr h="425083">
                <a:tc>
                  <a:txBody>
                    <a:bodyPr/>
                    <a:lstStyle/>
                    <a:p>
                      <a:pPr marL="0" marR="0" lvl="0" indent="0" algn="ctr" rtl="0">
                        <a:spcBef>
                          <a:spcPts val="0"/>
                        </a:spcBef>
                        <a:spcAft>
                          <a:spcPts val="0"/>
                        </a:spcAft>
                        <a:buClr>
                          <a:schemeClr val="dk1"/>
                        </a:buClr>
                        <a:buSzPts val="1100"/>
                        <a:buFont typeface="Calibri"/>
                        <a:buNone/>
                      </a:pPr>
                      <a:r>
                        <a:rPr lang="en-GB" dirty="0"/>
                        <a:t>3</a:t>
                      </a:r>
                      <a:endParaRPr dirty="0"/>
                    </a:p>
                  </a:txBody>
                  <a:tcPr marL="91450" marR="91450" marT="45725" marB="45725" anchor="ctr">
                    <a:lnL w="12700" cap="flat" cmpd="sng">
                      <a:solidFill>
                        <a:schemeClr val="dk1"/>
                      </a:solidFill>
                      <a:prstDash val="solid"/>
                      <a:round/>
                      <a:headEnd type="none" w="sm" len="sm"/>
                      <a:tailEnd type="none" w="sm" len="sm"/>
                    </a:lnL>
                    <a:lnR w="12700" cap="flat" cmpd="sng" algn="ctr">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ctr" rtl="0">
                        <a:spcBef>
                          <a:spcPts val="0"/>
                        </a:spcBef>
                        <a:spcAft>
                          <a:spcPts val="0"/>
                        </a:spcAft>
                        <a:buClr>
                          <a:schemeClr val="dk1"/>
                        </a:buClr>
                        <a:buSzPts val="1100"/>
                        <a:buFont typeface="Calibri"/>
                        <a:buNone/>
                      </a:pPr>
                      <a:r>
                        <a:rPr lang="en-GB" sz="1100" dirty="0"/>
                        <a:t>Physical </a:t>
                      </a:r>
                      <a:endParaRPr sz="1100" dirty="0"/>
                    </a:p>
                  </a:txBody>
                  <a:tcPr marL="91450" marR="91450" marT="45725" marB="45725" anchor="ctr">
                    <a:lnL w="12700" cap="flat" cmpd="sng" algn="ctr">
                      <a:solidFill>
                        <a:schemeClr val="dk1"/>
                      </a:solidFill>
                      <a:prstDash val="solid"/>
                      <a:round/>
                      <a:headEnd type="none" w="sm" len="sm"/>
                      <a:tailEnd type="none" w="sm" len="sm"/>
                    </a:lnL>
                    <a:lnR w="12700" cap="flat" cmpd="sng" algn="ctr">
                      <a:solidFill>
                        <a:schemeClr val="dk1"/>
                      </a:solidFill>
                      <a:prstDash val="solid"/>
                      <a:round/>
                      <a:headEnd type="none" w="sm" len="sm"/>
                      <a:tailEnd type="none" w="sm" len="sm"/>
                    </a:lnR>
                    <a:lnT w="12700" cap="flat" cmpd="sng" algn="ctr">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000"/>
                        <a:buFont typeface="Calibri"/>
                        <a:buNone/>
                      </a:pPr>
                      <a:r>
                        <a:rPr lang="en-GB" sz="1000" dirty="0"/>
                        <a:t>Natural disasters – They limit development as money is spent repairing damage rather than improving. </a:t>
                      </a:r>
                    </a:p>
                    <a:p>
                      <a:pPr marL="0" marR="0" lvl="0" indent="0" algn="l" rtl="0">
                        <a:lnSpc>
                          <a:spcPct val="100000"/>
                        </a:lnSpc>
                        <a:spcBef>
                          <a:spcPts val="0"/>
                        </a:spcBef>
                        <a:spcAft>
                          <a:spcPts val="0"/>
                        </a:spcAft>
                        <a:buClr>
                          <a:srgbClr val="000000"/>
                        </a:buClr>
                        <a:buSzPts val="1000"/>
                        <a:buFont typeface="Calibri"/>
                        <a:buNone/>
                      </a:pPr>
                      <a:r>
                        <a:rPr lang="en-GB" sz="1000" dirty="0"/>
                        <a:t>Landlocked – If a country has no coastline they have fewer trade routes and the ones they do have can be more costly. This makes importing and exporting difficult and limits how much money a country can make. </a:t>
                      </a:r>
                      <a:endParaRPr sz="1000" dirty="0"/>
                    </a:p>
                  </a:txBody>
                  <a:tcPr marL="91450" marR="91450" marT="45725" marB="45725" anchor="ctr">
                    <a:lnL w="12700" cap="flat" cmpd="sng" algn="ctr">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586037643"/>
                  </a:ext>
                </a:extLst>
              </a:tr>
            </a:tbl>
          </a:graphicData>
        </a:graphic>
      </p:graphicFrame>
      <p:graphicFrame>
        <p:nvGraphicFramePr>
          <p:cNvPr id="61" name="Google Shape;61;p4"/>
          <p:cNvGraphicFramePr/>
          <p:nvPr/>
        </p:nvGraphicFramePr>
        <p:xfrm>
          <a:off x="128417" y="2281421"/>
          <a:ext cx="9649049" cy="1112550"/>
        </p:xfrm>
        <a:graphic>
          <a:graphicData uri="http://schemas.openxmlformats.org/drawingml/2006/table">
            <a:tbl>
              <a:tblPr firstRow="1" bandRow="1">
                <a:noFill/>
              </a:tblPr>
              <a:tblGrid>
                <a:gridCol w="387375">
                  <a:extLst>
                    <a:ext uri="{9D8B030D-6E8A-4147-A177-3AD203B41FA5}">
                      <a16:colId xmlns:a16="http://schemas.microsoft.com/office/drawing/2014/main" val="20000"/>
                    </a:ext>
                  </a:extLst>
                </a:gridCol>
                <a:gridCol w="978223">
                  <a:extLst>
                    <a:ext uri="{9D8B030D-6E8A-4147-A177-3AD203B41FA5}">
                      <a16:colId xmlns:a16="http://schemas.microsoft.com/office/drawing/2014/main" val="705716077"/>
                    </a:ext>
                  </a:extLst>
                </a:gridCol>
                <a:gridCol w="8283451">
                  <a:extLst>
                    <a:ext uri="{9D8B030D-6E8A-4147-A177-3AD203B41FA5}">
                      <a16:colId xmlns:a16="http://schemas.microsoft.com/office/drawing/2014/main" val="20001"/>
                    </a:ext>
                  </a:extLst>
                </a:gridCol>
              </a:tblGrid>
              <a:tr h="172167">
                <a:tc gridSpan="2">
                  <a:txBody>
                    <a:bodyPr/>
                    <a:lstStyle/>
                    <a:p>
                      <a:pPr marL="0" marR="0" lvl="0" indent="0" algn="ctr" rtl="0">
                        <a:spcBef>
                          <a:spcPts val="0"/>
                        </a:spcBef>
                        <a:spcAft>
                          <a:spcPts val="0"/>
                        </a:spcAft>
                        <a:buNone/>
                      </a:pPr>
                      <a:r>
                        <a:rPr lang="en-GB" sz="1100" b="0" dirty="0">
                          <a:solidFill>
                            <a:schemeClr val="lt1"/>
                          </a:solidFill>
                        </a:rPr>
                        <a:t>G</a:t>
                      </a:r>
                      <a:endParaRPr dirty="0"/>
                    </a:p>
                  </a:txBody>
                  <a:tcPr marL="91450" marR="91450" marT="45725" marB="45725" anchor="ctr">
                    <a:lnL w="12700" cap="flat" cmpd="sng">
                      <a:solidFill>
                        <a:schemeClr val="dk1"/>
                      </a:solidFill>
                      <a:prstDash val="solid"/>
                      <a:round/>
                      <a:headEnd type="none" w="sm" len="sm"/>
                      <a:tailEnd type="none" w="sm" len="sm"/>
                    </a:lnL>
                    <a:lnR w="12700" cap="flat" cmpd="sng" algn="ctr">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lgn="ctr">
                      <a:solidFill>
                        <a:schemeClr val="dk1"/>
                      </a:solidFill>
                      <a:prstDash val="solid"/>
                      <a:round/>
                      <a:headEnd type="none" w="sm" len="sm"/>
                      <a:tailEnd type="none" w="sm" len="sm"/>
                    </a:lnB>
                    <a:solidFill>
                      <a:srgbClr val="C00000">
                        <a:alpha val="74901"/>
                      </a:srgbClr>
                    </a:solidFill>
                  </a:tcPr>
                </a:tc>
                <a:tc hMerge="1">
                  <a:txBody>
                    <a:bodyPr/>
                    <a:lstStyle/>
                    <a:p>
                      <a:pPr marL="0" marR="0" lvl="0" indent="0" algn="ctr" rtl="0">
                        <a:spcBef>
                          <a:spcPts val="0"/>
                        </a:spcBef>
                        <a:spcAft>
                          <a:spcPts val="0"/>
                        </a:spcAft>
                        <a:buNone/>
                      </a:pPr>
                      <a:endParaRPr dirty="0"/>
                    </a:p>
                  </a:txBody>
                  <a:tcPr marL="91450" marR="91450" marT="45725" marB="45725" anchor="ctr">
                    <a:lnL w="12700" cap="flat" cmpd="sng" algn="ctr">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lgn="ctr">
                      <a:solidFill>
                        <a:schemeClr val="dk1"/>
                      </a:solidFill>
                      <a:prstDash val="solid"/>
                      <a:round/>
                      <a:headEnd type="none" w="sm" len="sm"/>
                      <a:tailEnd type="none" w="sm" len="sm"/>
                    </a:lnB>
                    <a:solidFill>
                      <a:srgbClr val="C00000">
                        <a:alpha val="74901"/>
                      </a:srgbClr>
                    </a:solidFill>
                  </a:tcPr>
                </a:tc>
                <a:tc>
                  <a:txBody>
                    <a:bodyPr/>
                    <a:lstStyle/>
                    <a:p>
                      <a:pPr marL="0" marR="0" lvl="0" indent="0" algn="l" rtl="0">
                        <a:spcBef>
                          <a:spcPts val="0"/>
                        </a:spcBef>
                        <a:spcAft>
                          <a:spcPts val="0"/>
                        </a:spcAft>
                        <a:buNone/>
                      </a:pPr>
                      <a:r>
                        <a:rPr lang="en-GB" sz="1100" b="0" dirty="0"/>
                        <a:t>Impacts of uneven development </a:t>
                      </a:r>
                      <a:endParaRPr sz="1100" b="0" dirty="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4901"/>
                      </a:srgbClr>
                    </a:solidFill>
                  </a:tcPr>
                </a:tc>
                <a:extLst>
                  <a:ext uri="{0D108BD9-81ED-4DB2-BD59-A6C34878D82A}">
                    <a16:rowId xmlns:a16="http://schemas.microsoft.com/office/drawing/2014/main" val="10000"/>
                  </a:ext>
                </a:extLst>
              </a:tr>
              <a:tr h="283564">
                <a:tc>
                  <a:txBody>
                    <a:bodyPr/>
                    <a:lstStyle/>
                    <a:p>
                      <a:pPr marL="0" marR="0" lvl="0" indent="0" algn="ctr" rtl="0">
                        <a:spcBef>
                          <a:spcPts val="0"/>
                        </a:spcBef>
                        <a:spcAft>
                          <a:spcPts val="0"/>
                        </a:spcAft>
                        <a:buClr>
                          <a:schemeClr val="dk1"/>
                        </a:buClr>
                        <a:buSzPts val="1100"/>
                        <a:buFont typeface="Calibri"/>
                        <a:buNone/>
                      </a:pPr>
                      <a:r>
                        <a:rPr lang="en-GB" sz="1100" dirty="0">
                          <a:solidFill>
                            <a:schemeClr val="dk1"/>
                          </a:solidFill>
                          <a:latin typeface="Calibri"/>
                          <a:ea typeface="Calibri"/>
                          <a:cs typeface="Calibri"/>
                          <a:sym typeface="Calibri"/>
                        </a:rPr>
                        <a:t>1</a:t>
                      </a:r>
                      <a:endParaRPr dirty="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ctr" rtl="0">
                        <a:spcBef>
                          <a:spcPts val="0"/>
                        </a:spcBef>
                        <a:spcAft>
                          <a:spcPts val="0"/>
                        </a:spcAft>
                        <a:buClr>
                          <a:schemeClr val="dk1"/>
                        </a:buClr>
                        <a:buSzPts val="1100"/>
                        <a:buFont typeface="Calibri"/>
                        <a:buNone/>
                      </a:pPr>
                      <a:r>
                        <a:rPr lang="en-GB" sz="1100" dirty="0"/>
                        <a:t>Widening inequality </a:t>
                      </a:r>
                      <a:endParaRPr sz="1100" dirty="0"/>
                    </a:p>
                  </a:txBody>
                  <a:tcPr marL="91450" marR="91450" marT="45725" marB="45725" anchor="ctr">
                    <a:lnL w="12700" cap="flat" cmpd="sng" algn="ctr">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lgn="ctr">
                      <a:solidFill>
                        <a:schemeClr val="dk1"/>
                      </a:solidFill>
                      <a:prstDash val="solid"/>
                      <a:round/>
                      <a:headEnd type="none" w="sm" len="sm"/>
                      <a:tailEnd type="none" w="sm" len="sm"/>
                    </a:lnT>
                    <a:lnB w="12700" cap="flat" cmpd="sng" algn="ctr">
                      <a:solidFill>
                        <a:schemeClr val="dk1"/>
                      </a:solidFill>
                      <a:prstDash val="solid"/>
                      <a:round/>
                      <a:headEnd type="none" w="sm" len="sm"/>
                      <a:tailEnd type="none" w="sm" len="sm"/>
                    </a:lnB>
                  </a:tcPr>
                </a:tc>
                <a:tc>
                  <a:txBody>
                    <a:bodyPr/>
                    <a:lstStyle/>
                    <a:p>
                      <a:pPr marL="0" marR="0" lvl="0" indent="0" algn="l" rtl="0">
                        <a:spcBef>
                          <a:spcPts val="0"/>
                        </a:spcBef>
                        <a:spcAft>
                          <a:spcPts val="0"/>
                        </a:spcAft>
                        <a:buNone/>
                      </a:pPr>
                      <a:r>
                        <a:rPr lang="en-GB" sz="1100" dirty="0"/>
                        <a:t>The gap between HICs and LICs is increasing. The gap between the rich and poor is wider then ever before. The richest 85 people have the same wealth as the poorest 50% of the worlds population. </a:t>
                      </a:r>
                      <a:endParaRPr sz="1100" dirty="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r h="283564">
                <a:tc>
                  <a:txBody>
                    <a:bodyPr/>
                    <a:lstStyle/>
                    <a:p>
                      <a:pPr marL="0" marR="0" lvl="0" indent="0" algn="ctr" rtl="0">
                        <a:spcBef>
                          <a:spcPts val="0"/>
                        </a:spcBef>
                        <a:spcAft>
                          <a:spcPts val="0"/>
                        </a:spcAft>
                        <a:buClr>
                          <a:schemeClr val="dk1"/>
                        </a:buClr>
                        <a:buSzPts val="1100"/>
                        <a:buFont typeface="Calibri"/>
                        <a:buNone/>
                      </a:pPr>
                      <a:r>
                        <a:rPr lang="en-GB" sz="1100">
                          <a:solidFill>
                            <a:schemeClr val="dk1"/>
                          </a:solidFill>
                          <a:latin typeface="Calibri"/>
                          <a:ea typeface="Calibri"/>
                          <a:cs typeface="Calibri"/>
                          <a:sym typeface="Calibri"/>
                        </a:rPr>
                        <a:t>2</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ctr" rtl="0">
                        <a:spcBef>
                          <a:spcPts val="0"/>
                        </a:spcBef>
                        <a:spcAft>
                          <a:spcPts val="0"/>
                        </a:spcAft>
                        <a:buClr>
                          <a:schemeClr val="dk1"/>
                        </a:buClr>
                        <a:buSzPts val="1100"/>
                        <a:buFont typeface="Calibri"/>
                        <a:buNone/>
                      </a:pPr>
                      <a:r>
                        <a:rPr lang="en-GB" sz="1100" dirty="0"/>
                        <a:t>Migration </a:t>
                      </a:r>
                      <a:endParaRPr sz="1100" dirty="0"/>
                    </a:p>
                  </a:txBody>
                  <a:tcPr marL="91450" marR="91450" marT="45725" marB="45725" anchor="ctr">
                    <a:lnL w="12700" cap="flat" cmpd="sng" algn="ctr">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lgn="ctr">
                      <a:solidFill>
                        <a:schemeClr val="dk1"/>
                      </a:solidFill>
                      <a:prstDash val="solid"/>
                      <a:round/>
                      <a:headEnd type="none" w="sm" len="sm"/>
                      <a:tailEnd type="none" w="sm" len="sm"/>
                    </a:lnT>
                    <a:lnB w="12700" cap="flat" cmpd="sng" algn="ctr">
                      <a:solidFill>
                        <a:schemeClr val="dk1"/>
                      </a:solidFill>
                      <a:prstDash val="solid"/>
                      <a:round/>
                      <a:headEnd type="none" w="sm" len="sm"/>
                      <a:tailEnd type="none" w="sm" len="sm"/>
                    </a:lnB>
                  </a:tcPr>
                </a:tc>
                <a:tc>
                  <a:txBody>
                    <a:bodyPr/>
                    <a:lstStyle/>
                    <a:p>
                      <a:pPr marL="0" marR="0" lvl="0" indent="0" algn="l" rtl="0">
                        <a:spcBef>
                          <a:spcPts val="0"/>
                        </a:spcBef>
                        <a:spcAft>
                          <a:spcPts val="0"/>
                        </a:spcAft>
                        <a:buNone/>
                      </a:pPr>
                      <a:r>
                        <a:rPr lang="en-GB" sz="1100" dirty="0"/>
                        <a:t>As people are more aware of the gap in wealth people move to HICs to find a better quality of life e.g. North Africa to Europe. This causes a brain drain in the country they have left as it is often those of a working age and with skills that are the first to leave. </a:t>
                      </a:r>
                      <a:endParaRPr sz="1100" dirty="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2"/>
                  </a:ext>
                </a:extLst>
              </a:tr>
            </a:tbl>
          </a:graphicData>
        </a:graphic>
      </p:graphicFrame>
      <p:graphicFrame>
        <p:nvGraphicFramePr>
          <p:cNvPr id="63" name="Google Shape;63;p4"/>
          <p:cNvGraphicFramePr/>
          <p:nvPr/>
        </p:nvGraphicFramePr>
        <p:xfrm>
          <a:off x="128440" y="3508626"/>
          <a:ext cx="9649049" cy="3246200"/>
        </p:xfrm>
        <a:graphic>
          <a:graphicData uri="http://schemas.openxmlformats.org/drawingml/2006/table">
            <a:tbl>
              <a:tblPr firstRow="1" bandRow="1">
                <a:noFill/>
              </a:tblPr>
              <a:tblGrid>
                <a:gridCol w="378497">
                  <a:extLst>
                    <a:ext uri="{9D8B030D-6E8A-4147-A177-3AD203B41FA5}">
                      <a16:colId xmlns:a16="http://schemas.microsoft.com/office/drawing/2014/main" val="20000"/>
                    </a:ext>
                  </a:extLst>
                </a:gridCol>
                <a:gridCol w="1216848">
                  <a:extLst>
                    <a:ext uri="{9D8B030D-6E8A-4147-A177-3AD203B41FA5}">
                      <a16:colId xmlns:a16="http://schemas.microsoft.com/office/drawing/2014/main" val="651574443"/>
                    </a:ext>
                  </a:extLst>
                </a:gridCol>
                <a:gridCol w="4026852">
                  <a:extLst>
                    <a:ext uri="{9D8B030D-6E8A-4147-A177-3AD203B41FA5}">
                      <a16:colId xmlns:a16="http://schemas.microsoft.com/office/drawing/2014/main" val="20001"/>
                    </a:ext>
                  </a:extLst>
                </a:gridCol>
                <a:gridCol w="4026852">
                  <a:extLst>
                    <a:ext uri="{9D8B030D-6E8A-4147-A177-3AD203B41FA5}">
                      <a16:colId xmlns:a16="http://schemas.microsoft.com/office/drawing/2014/main" val="2463746975"/>
                    </a:ext>
                  </a:extLst>
                </a:gridCol>
              </a:tblGrid>
              <a:tr h="165478">
                <a:tc gridSpan="2">
                  <a:txBody>
                    <a:bodyPr/>
                    <a:lstStyle/>
                    <a:p>
                      <a:pPr marL="0" marR="0" lvl="0" indent="0" algn="ctr" rtl="0">
                        <a:spcBef>
                          <a:spcPts val="0"/>
                        </a:spcBef>
                        <a:spcAft>
                          <a:spcPts val="0"/>
                        </a:spcAft>
                        <a:buNone/>
                      </a:pPr>
                      <a:r>
                        <a:rPr lang="en-GB" sz="1100" b="0" dirty="0">
                          <a:solidFill>
                            <a:schemeClr val="lt1"/>
                          </a:solidFill>
                        </a:rPr>
                        <a:t>H</a:t>
                      </a:r>
                      <a:endParaRPr sz="1100" dirty="0"/>
                    </a:p>
                  </a:txBody>
                  <a:tcPr marL="91450" marR="91450" marT="45725" marB="45725" anchor="ctr">
                    <a:lnL w="12700" cap="flat" cmpd="sng">
                      <a:solidFill>
                        <a:schemeClr val="dk1"/>
                      </a:solidFill>
                      <a:prstDash val="solid"/>
                      <a:round/>
                      <a:headEnd type="none" w="sm" len="sm"/>
                      <a:tailEnd type="none" w="sm" len="sm"/>
                    </a:lnL>
                    <a:lnR w="12700" cap="flat" cmpd="sng" algn="ctr">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lgn="ctr">
                      <a:solidFill>
                        <a:schemeClr val="dk1"/>
                      </a:solidFill>
                      <a:prstDash val="solid"/>
                      <a:round/>
                      <a:headEnd type="none" w="sm" len="sm"/>
                      <a:tailEnd type="none" w="sm" len="sm"/>
                    </a:lnB>
                    <a:solidFill>
                      <a:srgbClr val="C00000">
                        <a:alpha val="74901"/>
                      </a:srgbClr>
                    </a:solidFill>
                  </a:tcPr>
                </a:tc>
                <a:tc hMerge="1">
                  <a:txBody>
                    <a:bodyPr/>
                    <a:lstStyle/>
                    <a:p>
                      <a:pPr marL="0" marR="0" lvl="0" indent="0" algn="ctr" rtl="0">
                        <a:spcBef>
                          <a:spcPts val="0"/>
                        </a:spcBef>
                        <a:spcAft>
                          <a:spcPts val="0"/>
                        </a:spcAft>
                        <a:buNone/>
                      </a:pPr>
                      <a:endParaRPr dirty="0"/>
                    </a:p>
                  </a:txBody>
                  <a:tcPr marL="91450" marR="91450" marT="45725" marB="45725" anchor="ctr">
                    <a:lnL w="12700" cap="flat" cmpd="sng" algn="ctr">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lgn="ctr">
                      <a:solidFill>
                        <a:schemeClr val="dk1"/>
                      </a:solidFill>
                      <a:prstDash val="solid"/>
                      <a:round/>
                      <a:headEnd type="none" w="sm" len="sm"/>
                      <a:tailEnd type="none" w="sm" len="sm"/>
                    </a:lnB>
                    <a:solidFill>
                      <a:srgbClr val="C00000">
                        <a:alpha val="74901"/>
                      </a:srgbClr>
                    </a:solidFill>
                  </a:tcPr>
                </a:tc>
                <a:tc gridSpan="2">
                  <a:txBody>
                    <a:bodyPr/>
                    <a:lstStyle/>
                    <a:p>
                      <a:pPr marL="0" marR="0" lvl="0" indent="0" algn="l" rtl="0">
                        <a:spcBef>
                          <a:spcPts val="0"/>
                        </a:spcBef>
                        <a:spcAft>
                          <a:spcPts val="0"/>
                        </a:spcAft>
                        <a:buNone/>
                      </a:pPr>
                      <a:r>
                        <a:rPr lang="en-GB" sz="1100" b="0" dirty="0"/>
                        <a:t>Strategies to reduce the development gap </a:t>
                      </a:r>
                      <a:endParaRPr sz="1100" b="0" dirty="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4901"/>
                      </a:srgbClr>
                    </a:solidFill>
                  </a:tcPr>
                </a:tc>
                <a:tc hMerge="1">
                  <a:txBody>
                    <a:bodyPr/>
                    <a:lstStyle/>
                    <a:p>
                      <a:endParaRPr lang="en-GB"/>
                    </a:p>
                  </a:txBody>
                  <a:tcPr/>
                </a:tc>
                <a:extLst>
                  <a:ext uri="{0D108BD9-81ED-4DB2-BD59-A6C34878D82A}">
                    <a16:rowId xmlns:a16="http://schemas.microsoft.com/office/drawing/2014/main" val="10000"/>
                  </a:ext>
                </a:extLst>
              </a:tr>
              <a:tr h="194679">
                <a:tc gridSpan="2">
                  <a:txBody>
                    <a:bodyPr/>
                    <a:lstStyle/>
                    <a:p>
                      <a:pPr marL="0" marR="0" lvl="0" indent="0" algn="ctr" rtl="0">
                        <a:spcBef>
                          <a:spcPts val="0"/>
                        </a:spcBef>
                        <a:spcAft>
                          <a:spcPts val="0"/>
                        </a:spcAft>
                        <a:buNone/>
                      </a:pPr>
                      <a:endParaRPr sz="1100" dirty="0"/>
                    </a:p>
                  </a:txBody>
                  <a:tcPr marL="91450" marR="91450" marT="45725" marB="45725" anchor="ctr">
                    <a:lnL w="12700" cap="flat" cmpd="sng">
                      <a:solidFill>
                        <a:schemeClr val="dk1"/>
                      </a:solidFill>
                      <a:prstDash val="solid"/>
                      <a:round/>
                      <a:headEnd type="none" w="sm" len="sm"/>
                      <a:tailEnd type="none" w="sm" len="sm"/>
                    </a:lnL>
                    <a:lnR w="12700" cap="flat" cmpd="sng" algn="ctr">
                      <a:solidFill>
                        <a:schemeClr val="dk1"/>
                      </a:solidFill>
                      <a:prstDash val="solid"/>
                      <a:round/>
                      <a:headEnd type="none" w="sm" len="sm"/>
                      <a:tailEnd type="none" w="sm" len="sm"/>
                    </a:lnR>
                    <a:lnT w="12700" cap="flat" cmpd="sng" algn="ctr">
                      <a:solidFill>
                        <a:schemeClr val="dk1"/>
                      </a:solidFill>
                      <a:prstDash val="solid"/>
                      <a:round/>
                      <a:headEnd type="none" w="sm" len="sm"/>
                      <a:tailEnd type="none" w="sm" len="sm"/>
                    </a:lnT>
                    <a:lnB w="12700" cap="flat" cmpd="sng" algn="ctr">
                      <a:solidFill>
                        <a:schemeClr val="dk1"/>
                      </a:solidFill>
                      <a:prstDash val="solid"/>
                      <a:round/>
                      <a:headEnd type="none" w="sm" len="sm"/>
                      <a:tailEnd type="none" w="sm" len="sm"/>
                    </a:lnB>
                    <a:solidFill>
                      <a:schemeClr val="bg1">
                        <a:alpha val="74901"/>
                      </a:schemeClr>
                    </a:solidFill>
                  </a:tcPr>
                </a:tc>
                <a:tc hMerge="1">
                  <a:txBody>
                    <a:bodyPr/>
                    <a:lstStyle/>
                    <a:p>
                      <a:endParaRPr lang="en-GB"/>
                    </a:p>
                  </a:txBody>
                  <a:tcPr/>
                </a:tc>
                <a:tc>
                  <a:txBody>
                    <a:bodyPr/>
                    <a:lstStyle/>
                    <a:p>
                      <a:pPr marL="0" marR="0" lvl="0" indent="0" algn="ctr" rtl="0">
                        <a:spcBef>
                          <a:spcPts val="0"/>
                        </a:spcBef>
                        <a:spcAft>
                          <a:spcPts val="0"/>
                        </a:spcAft>
                        <a:buNone/>
                      </a:pPr>
                      <a:r>
                        <a:rPr lang="en-GB" sz="1100" dirty="0"/>
                        <a:t>Advantages </a:t>
                      </a:r>
                      <a:endParaRPr sz="1100" dirty="0"/>
                    </a:p>
                  </a:txBody>
                  <a:tcPr marL="91450" marR="91450" marT="45725" marB="45725" anchor="ctr">
                    <a:lnL w="12700" cap="flat" cmpd="sng" algn="ctr">
                      <a:solidFill>
                        <a:schemeClr val="dk1"/>
                      </a:solidFill>
                      <a:prstDash val="solid"/>
                      <a:round/>
                      <a:headEnd type="none" w="sm" len="sm"/>
                      <a:tailEnd type="none" w="sm" len="sm"/>
                    </a:lnL>
                    <a:lnR w="12700" cap="flat" cmpd="sng" algn="ctr">
                      <a:solidFill>
                        <a:schemeClr val="dk1"/>
                      </a:solidFill>
                      <a:prstDash val="solid"/>
                      <a:round/>
                      <a:headEnd type="none" w="sm" len="sm"/>
                      <a:tailEnd type="none" w="sm" len="sm"/>
                    </a:lnR>
                    <a:lnT w="12700" cap="flat" cmpd="sng" algn="ctr">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chemeClr val="bg1">
                        <a:alpha val="74901"/>
                      </a:schemeClr>
                    </a:solidFill>
                  </a:tcPr>
                </a:tc>
                <a:tc>
                  <a:txBody>
                    <a:bodyPr/>
                    <a:lstStyle/>
                    <a:p>
                      <a:pPr marL="0" marR="0" lvl="0" indent="0" algn="ctr" rtl="0">
                        <a:spcBef>
                          <a:spcPts val="0"/>
                        </a:spcBef>
                        <a:spcAft>
                          <a:spcPts val="0"/>
                        </a:spcAft>
                        <a:buNone/>
                      </a:pPr>
                      <a:r>
                        <a:rPr lang="en-GB" sz="1100" dirty="0"/>
                        <a:t>Disadvantages </a:t>
                      </a:r>
                      <a:endParaRPr sz="1100" dirty="0"/>
                    </a:p>
                  </a:txBody>
                  <a:tcPr marL="91450" marR="91450" marT="45725" marB="45725" anchor="ctr">
                    <a:lnL w="12700" cap="flat" cmpd="sng" algn="ctr">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lgn="ctr">
                      <a:solidFill>
                        <a:schemeClr val="dk1"/>
                      </a:solidFill>
                      <a:prstDash val="solid"/>
                      <a:round/>
                      <a:headEnd type="none" w="sm" len="sm"/>
                      <a:tailEnd type="none" w="sm" len="sm"/>
                    </a:lnT>
                    <a:lnB w="12700" cap="flat" cmpd="sng" algn="ctr">
                      <a:solidFill>
                        <a:schemeClr val="dk1"/>
                      </a:solidFill>
                      <a:prstDash val="solid"/>
                      <a:round/>
                      <a:headEnd type="none" w="sm" len="sm"/>
                      <a:tailEnd type="none" w="sm" len="sm"/>
                    </a:lnB>
                    <a:solidFill>
                      <a:schemeClr val="bg1">
                        <a:alpha val="74901"/>
                      </a:schemeClr>
                    </a:solidFill>
                  </a:tcPr>
                </a:tc>
                <a:extLst>
                  <a:ext uri="{0D108BD9-81ED-4DB2-BD59-A6C34878D82A}">
                    <a16:rowId xmlns:a16="http://schemas.microsoft.com/office/drawing/2014/main" val="733332325"/>
                  </a:ext>
                </a:extLst>
              </a:tr>
              <a:tr h="272549">
                <a:tc>
                  <a:txBody>
                    <a:bodyPr/>
                    <a:lstStyle/>
                    <a:p>
                      <a:pPr marL="0" marR="0" lvl="0" indent="0" algn="ctr" rtl="0">
                        <a:spcBef>
                          <a:spcPts val="0"/>
                        </a:spcBef>
                        <a:spcAft>
                          <a:spcPts val="0"/>
                        </a:spcAft>
                        <a:buClr>
                          <a:schemeClr val="dk1"/>
                        </a:buClr>
                        <a:buSzPts val="1100"/>
                        <a:buFont typeface="Calibri"/>
                        <a:buNone/>
                      </a:pPr>
                      <a:r>
                        <a:rPr lang="en-GB" sz="1100" dirty="0">
                          <a:solidFill>
                            <a:schemeClr val="dk1"/>
                          </a:solidFill>
                          <a:latin typeface="Calibri"/>
                          <a:ea typeface="Calibri"/>
                          <a:cs typeface="Calibri"/>
                          <a:sym typeface="Calibri"/>
                        </a:rPr>
                        <a:t>1</a:t>
                      </a:r>
                      <a:endParaRPr sz="1100" dirty="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chemeClr val="lt1"/>
                    </a:solidFill>
                  </a:tcPr>
                </a:tc>
                <a:tc>
                  <a:txBody>
                    <a:bodyPr/>
                    <a:lstStyle/>
                    <a:p>
                      <a:pPr marL="0" marR="0" lvl="0" indent="0" algn="ctr" rtl="0">
                        <a:spcBef>
                          <a:spcPts val="0"/>
                        </a:spcBef>
                        <a:spcAft>
                          <a:spcPts val="0"/>
                        </a:spcAft>
                        <a:buClr>
                          <a:schemeClr val="dk1"/>
                        </a:buClr>
                        <a:buSzPts val="1100"/>
                        <a:buFont typeface="Calibri"/>
                        <a:buNone/>
                      </a:pPr>
                      <a:r>
                        <a:rPr lang="en-GB" sz="1100" dirty="0"/>
                        <a:t>Aid </a:t>
                      </a:r>
                      <a:endParaRPr sz="1100" dirty="0"/>
                    </a:p>
                  </a:txBody>
                  <a:tcPr marL="91450" marR="91450" marT="45725" marB="45725" anchor="ctr">
                    <a:lnL w="12700" cap="flat" cmpd="sng" algn="ctr">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lgn="ctr">
                      <a:solidFill>
                        <a:schemeClr val="dk1"/>
                      </a:solidFill>
                      <a:prstDash val="solid"/>
                      <a:round/>
                      <a:headEnd type="none" w="sm" len="sm"/>
                      <a:tailEnd type="none" w="sm" len="sm"/>
                    </a:lnT>
                    <a:lnB w="12700" cap="flat" cmpd="sng" algn="ctr">
                      <a:solidFill>
                        <a:schemeClr val="dk1"/>
                      </a:solidFill>
                      <a:prstDash val="solid"/>
                      <a:round/>
                      <a:headEnd type="none" w="sm" len="sm"/>
                      <a:tailEnd type="none" w="sm" len="sm"/>
                    </a:lnB>
                    <a:solidFill>
                      <a:schemeClr val="lt1"/>
                    </a:solidFill>
                  </a:tcPr>
                </a:tc>
                <a:tc>
                  <a:txBody>
                    <a:bodyPr/>
                    <a:lstStyle/>
                    <a:p>
                      <a:pPr marL="0" marR="0" lvl="0" indent="0" algn="l" rtl="0">
                        <a:lnSpc>
                          <a:spcPct val="100000"/>
                        </a:lnSpc>
                        <a:spcBef>
                          <a:spcPts val="0"/>
                        </a:spcBef>
                        <a:spcAft>
                          <a:spcPts val="0"/>
                        </a:spcAft>
                        <a:buClr>
                          <a:srgbClr val="000000"/>
                        </a:buClr>
                        <a:buSzPts val="1200"/>
                        <a:buFont typeface="Calibri"/>
                        <a:buNone/>
                      </a:pPr>
                      <a:r>
                        <a:rPr lang="en-GB" sz="1100" dirty="0"/>
                        <a:t>Money or resources is given to improve quality of life e.g. building schools </a:t>
                      </a:r>
                      <a:endParaRPr sz="1100" dirty="0"/>
                    </a:p>
                  </a:txBody>
                  <a:tcPr marL="91450" marR="91450" marT="45725" marB="45725" anchor="ctr">
                    <a:lnL w="12700" cap="flat" cmpd="sng">
                      <a:solidFill>
                        <a:schemeClr val="dk1"/>
                      </a:solidFill>
                      <a:prstDash val="solid"/>
                      <a:round/>
                      <a:headEnd type="none" w="sm" len="sm"/>
                      <a:tailEnd type="none" w="sm" len="sm"/>
                    </a:lnL>
                    <a:lnR w="12700" cap="flat" cmpd="sng" algn="ctr">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chemeClr val="lt1"/>
                    </a:solidFill>
                  </a:tcPr>
                </a:tc>
                <a:tc>
                  <a:txBody>
                    <a:bodyPr/>
                    <a:lstStyle/>
                    <a:p>
                      <a:pPr marL="0" marR="0" lvl="0" indent="0" algn="l" rtl="0">
                        <a:lnSpc>
                          <a:spcPct val="100000"/>
                        </a:lnSpc>
                        <a:spcBef>
                          <a:spcPts val="0"/>
                        </a:spcBef>
                        <a:spcAft>
                          <a:spcPts val="0"/>
                        </a:spcAft>
                        <a:buClr>
                          <a:srgbClr val="000000"/>
                        </a:buClr>
                        <a:buSzPts val="1200"/>
                        <a:buFont typeface="Calibri"/>
                        <a:buNone/>
                      </a:pPr>
                      <a:r>
                        <a:rPr lang="en-GB" sz="1100" dirty="0"/>
                        <a:t>Aid can make countries too reliant so when the aid stops they are in a worse position than before </a:t>
                      </a:r>
                      <a:endParaRPr sz="1100" dirty="0"/>
                    </a:p>
                  </a:txBody>
                  <a:tcPr marL="91450" marR="91450" marT="45725" marB="45725" anchor="ctr">
                    <a:lnL w="12700" cap="flat" cmpd="sng" algn="ctr">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lgn="ctr">
                      <a:solidFill>
                        <a:schemeClr val="dk1"/>
                      </a:solidFill>
                      <a:prstDash val="solid"/>
                      <a:round/>
                      <a:headEnd type="none" w="sm" len="sm"/>
                      <a:tailEnd type="none" w="sm" len="sm"/>
                    </a:lnT>
                    <a:lnB w="12700" cap="flat" cmpd="sng" algn="ctr">
                      <a:solidFill>
                        <a:schemeClr val="dk1"/>
                      </a:solidFill>
                      <a:prstDash val="solid"/>
                      <a:round/>
                      <a:headEnd type="none" w="sm" len="sm"/>
                      <a:tailEnd type="none" w="sm" len="sm"/>
                    </a:lnB>
                    <a:solidFill>
                      <a:schemeClr val="lt1"/>
                    </a:solidFill>
                  </a:tcPr>
                </a:tc>
                <a:extLst>
                  <a:ext uri="{0D108BD9-81ED-4DB2-BD59-A6C34878D82A}">
                    <a16:rowId xmlns:a16="http://schemas.microsoft.com/office/drawing/2014/main" val="10001"/>
                  </a:ext>
                </a:extLst>
              </a:tr>
              <a:tr h="379619">
                <a:tc>
                  <a:txBody>
                    <a:bodyPr/>
                    <a:lstStyle/>
                    <a:p>
                      <a:pPr marL="0" marR="0" lvl="0" indent="0" algn="ctr" rtl="0">
                        <a:spcBef>
                          <a:spcPts val="0"/>
                        </a:spcBef>
                        <a:spcAft>
                          <a:spcPts val="0"/>
                        </a:spcAft>
                        <a:buClr>
                          <a:schemeClr val="dk1"/>
                        </a:buClr>
                        <a:buSzPts val="1100"/>
                        <a:buFont typeface="Calibri"/>
                        <a:buNone/>
                      </a:pPr>
                      <a:r>
                        <a:rPr lang="en-GB" sz="1100">
                          <a:solidFill>
                            <a:schemeClr val="dk1"/>
                          </a:solidFill>
                          <a:latin typeface="Calibri"/>
                          <a:ea typeface="Calibri"/>
                          <a:cs typeface="Calibri"/>
                          <a:sym typeface="Calibri"/>
                        </a:rPr>
                        <a:t>2</a:t>
                      </a:r>
                      <a:endParaRPr sz="110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chemeClr val="lt1"/>
                    </a:solidFill>
                  </a:tcPr>
                </a:tc>
                <a:tc>
                  <a:txBody>
                    <a:bodyPr/>
                    <a:lstStyle/>
                    <a:p>
                      <a:pPr marL="0" marR="0" lvl="0" indent="0" algn="ctr" rtl="0">
                        <a:spcBef>
                          <a:spcPts val="0"/>
                        </a:spcBef>
                        <a:spcAft>
                          <a:spcPts val="0"/>
                        </a:spcAft>
                        <a:buClr>
                          <a:schemeClr val="dk1"/>
                        </a:buClr>
                        <a:buSzPts val="1100"/>
                        <a:buFont typeface="Calibri"/>
                        <a:buNone/>
                      </a:pPr>
                      <a:r>
                        <a:rPr lang="en-GB" sz="1100" dirty="0"/>
                        <a:t>Fair trade </a:t>
                      </a:r>
                      <a:endParaRPr sz="1100" dirty="0"/>
                    </a:p>
                  </a:txBody>
                  <a:tcPr marL="91450" marR="91450" marT="45725" marB="45725" anchor="ctr">
                    <a:lnL w="12700" cap="flat" cmpd="sng" algn="ctr">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lgn="ctr">
                      <a:solidFill>
                        <a:schemeClr val="dk1"/>
                      </a:solidFill>
                      <a:prstDash val="solid"/>
                      <a:round/>
                      <a:headEnd type="none" w="sm" len="sm"/>
                      <a:tailEnd type="none" w="sm" len="sm"/>
                    </a:lnT>
                    <a:lnB w="12700" cap="flat" cmpd="sng" algn="ctr">
                      <a:solidFill>
                        <a:schemeClr val="dk1"/>
                      </a:solidFill>
                      <a:prstDash val="solid"/>
                      <a:round/>
                      <a:headEnd type="none" w="sm" len="sm"/>
                      <a:tailEnd type="none" w="sm" len="sm"/>
                    </a:lnB>
                    <a:solidFill>
                      <a:schemeClr val="lt1"/>
                    </a:solidFill>
                  </a:tcPr>
                </a:tc>
                <a:tc>
                  <a:txBody>
                    <a:bodyPr/>
                    <a:lstStyle/>
                    <a:p>
                      <a:pPr marL="0" marR="0" lvl="0" indent="0" algn="l" rtl="0">
                        <a:spcBef>
                          <a:spcPts val="0"/>
                        </a:spcBef>
                        <a:spcAft>
                          <a:spcPts val="0"/>
                        </a:spcAft>
                        <a:buNone/>
                      </a:pPr>
                      <a:r>
                        <a:rPr lang="en-GB" sz="1100" dirty="0"/>
                        <a:t>Farmers get paid a fair price for their goods and better working conditions </a:t>
                      </a:r>
                      <a:endParaRPr sz="1100" dirty="0"/>
                    </a:p>
                  </a:txBody>
                  <a:tcPr marL="91450" marR="91450" marT="45725" marB="45725" anchor="ctr">
                    <a:lnL w="12700" cap="flat" cmpd="sng">
                      <a:solidFill>
                        <a:schemeClr val="dk1"/>
                      </a:solidFill>
                      <a:prstDash val="solid"/>
                      <a:round/>
                      <a:headEnd type="none" w="sm" len="sm"/>
                      <a:tailEnd type="none" w="sm" len="sm"/>
                    </a:lnL>
                    <a:lnR w="12700" cap="flat" cmpd="sng" algn="ctr">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chemeClr val="lt1"/>
                    </a:solidFill>
                  </a:tcPr>
                </a:tc>
                <a:tc>
                  <a:txBody>
                    <a:bodyPr/>
                    <a:lstStyle/>
                    <a:p>
                      <a:pPr marL="0" marR="0" lvl="0" indent="0" algn="l" rtl="0">
                        <a:spcBef>
                          <a:spcPts val="0"/>
                        </a:spcBef>
                        <a:spcAft>
                          <a:spcPts val="0"/>
                        </a:spcAft>
                        <a:buNone/>
                      </a:pPr>
                      <a:r>
                        <a:rPr lang="en-GB" sz="1100" dirty="0"/>
                        <a:t>The poorest farmers can not afford the fair trade standards. Not having the logo could make it difficult to sell their products and they go out of business. </a:t>
                      </a:r>
                      <a:endParaRPr sz="1100" dirty="0"/>
                    </a:p>
                  </a:txBody>
                  <a:tcPr marL="91450" marR="91450" marT="45725" marB="45725" anchor="ctr">
                    <a:lnL w="12700" cap="flat" cmpd="sng" algn="ctr">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lgn="ctr">
                      <a:solidFill>
                        <a:schemeClr val="dk1"/>
                      </a:solidFill>
                      <a:prstDash val="solid"/>
                      <a:round/>
                      <a:headEnd type="none" w="sm" len="sm"/>
                      <a:tailEnd type="none" w="sm" len="sm"/>
                    </a:lnT>
                    <a:lnB w="12700" cap="flat" cmpd="sng" algn="ctr">
                      <a:solidFill>
                        <a:schemeClr val="dk1"/>
                      </a:solidFill>
                      <a:prstDash val="solid"/>
                      <a:round/>
                      <a:headEnd type="none" w="sm" len="sm"/>
                      <a:tailEnd type="none" w="sm" len="sm"/>
                    </a:lnB>
                    <a:solidFill>
                      <a:schemeClr val="lt1"/>
                    </a:solidFill>
                  </a:tcPr>
                </a:tc>
                <a:extLst>
                  <a:ext uri="{0D108BD9-81ED-4DB2-BD59-A6C34878D82A}">
                    <a16:rowId xmlns:a16="http://schemas.microsoft.com/office/drawing/2014/main" val="10002"/>
                  </a:ext>
                </a:extLst>
              </a:tr>
              <a:tr h="272549">
                <a:tc>
                  <a:txBody>
                    <a:bodyPr/>
                    <a:lstStyle/>
                    <a:p>
                      <a:pPr marL="0" marR="0" lvl="0" indent="0" algn="ctr" rtl="0">
                        <a:spcBef>
                          <a:spcPts val="0"/>
                        </a:spcBef>
                        <a:spcAft>
                          <a:spcPts val="0"/>
                        </a:spcAft>
                        <a:buClr>
                          <a:schemeClr val="dk1"/>
                        </a:buClr>
                        <a:buSzPts val="1100"/>
                        <a:buFont typeface="Calibri"/>
                        <a:buNone/>
                      </a:pPr>
                      <a:r>
                        <a:rPr lang="en-GB" sz="1100">
                          <a:solidFill>
                            <a:schemeClr val="dk1"/>
                          </a:solidFill>
                          <a:latin typeface="Calibri"/>
                          <a:ea typeface="Calibri"/>
                          <a:cs typeface="Calibri"/>
                          <a:sym typeface="Calibri"/>
                        </a:rPr>
                        <a:t>3</a:t>
                      </a:r>
                      <a:endParaRPr sz="110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chemeClr val="lt1"/>
                    </a:solidFill>
                  </a:tcPr>
                </a:tc>
                <a:tc>
                  <a:txBody>
                    <a:bodyPr/>
                    <a:lstStyle/>
                    <a:p>
                      <a:pPr marL="0" marR="0" lvl="0" indent="0" algn="ctr" rtl="0">
                        <a:spcBef>
                          <a:spcPts val="0"/>
                        </a:spcBef>
                        <a:spcAft>
                          <a:spcPts val="0"/>
                        </a:spcAft>
                        <a:buClr>
                          <a:schemeClr val="dk1"/>
                        </a:buClr>
                        <a:buSzPts val="1100"/>
                        <a:buFont typeface="Calibri"/>
                        <a:buNone/>
                      </a:pPr>
                      <a:r>
                        <a:rPr lang="en-GB" sz="1100" dirty="0"/>
                        <a:t>Debt relief </a:t>
                      </a:r>
                      <a:endParaRPr sz="1100" dirty="0"/>
                    </a:p>
                  </a:txBody>
                  <a:tcPr marL="91450" marR="91450" marT="45725" marB="45725" anchor="ctr">
                    <a:lnL w="12700" cap="flat" cmpd="sng" algn="ctr">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lgn="ctr">
                      <a:solidFill>
                        <a:schemeClr val="dk1"/>
                      </a:solidFill>
                      <a:prstDash val="solid"/>
                      <a:round/>
                      <a:headEnd type="none" w="sm" len="sm"/>
                      <a:tailEnd type="none" w="sm" len="sm"/>
                    </a:lnT>
                    <a:lnB w="12700" cap="flat" cmpd="sng" algn="ctr">
                      <a:solidFill>
                        <a:schemeClr val="dk1"/>
                      </a:solidFill>
                      <a:prstDash val="solid"/>
                      <a:round/>
                      <a:headEnd type="none" w="sm" len="sm"/>
                      <a:tailEnd type="none" w="sm" len="sm"/>
                    </a:lnB>
                    <a:solidFill>
                      <a:schemeClr val="lt1"/>
                    </a:solidFill>
                  </a:tcPr>
                </a:tc>
                <a:tc>
                  <a:txBody>
                    <a:bodyPr/>
                    <a:lstStyle/>
                    <a:p>
                      <a:pPr marL="0" marR="0" lvl="0" indent="0" algn="l" rtl="0">
                        <a:spcBef>
                          <a:spcPts val="0"/>
                        </a:spcBef>
                        <a:spcAft>
                          <a:spcPts val="0"/>
                        </a:spcAft>
                        <a:buNone/>
                      </a:pPr>
                      <a:r>
                        <a:rPr lang="en-GB" sz="1100" dirty="0"/>
                        <a:t>Cancelling or reducing a debt so the money saved can be spent investing in the country</a:t>
                      </a:r>
                      <a:endParaRPr sz="1100" dirty="0"/>
                    </a:p>
                  </a:txBody>
                  <a:tcPr marL="91450" marR="91450" marT="45725" marB="45725" anchor="ctr">
                    <a:lnL w="12700" cap="flat" cmpd="sng">
                      <a:solidFill>
                        <a:schemeClr val="dk1"/>
                      </a:solidFill>
                      <a:prstDash val="solid"/>
                      <a:round/>
                      <a:headEnd type="none" w="sm" len="sm"/>
                      <a:tailEnd type="none" w="sm" len="sm"/>
                    </a:lnL>
                    <a:lnR w="12700" cap="flat" cmpd="sng" algn="ctr">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chemeClr val="lt1"/>
                    </a:solidFill>
                  </a:tcPr>
                </a:tc>
                <a:tc>
                  <a:txBody>
                    <a:bodyPr/>
                    <a:lstStyle/>
                    <a:p>
                      <a:pPr marL="0" marR="0" lvl="0" indent="0" algn="l" rtl="0">
                        <a:spcBef>
                          <a:spcPts val="0"/>
                        </a:spcBef>
                        <a:spcAft>
                          <a:spcPts val="0"/>
                        </a:spcAft>
                        <a:buNone/>
                      </a:pPr>
                      <a:r>
                        <a:rPr lang="en-GB" sz="1100" dirty="0"/>
                        <a:t>This could encourage countries to take out more debt in the hopes it is cancelled or reduced again. </a:t>
                      </a:r>
                      <a:endParaRPr sz="1100" dirty="0"/>
                    </a:p>
                  </a:txBody>
                  <a:tcPr marL="91450" marR="91450" marT="45725" marB="45725" anchor="ctr">
                    <a:lnL w="12700" cap="flat" cmpd="sng" algn="ctr">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lgn="ctr">
                      <a:solidFill>
                        <a:schemeClr val="dk1"/>
                      </a:solidFill>
                      <a:prstDash val="solid"/>
                      <a:round/>
                      <a:headEnd type="none" w="sm" len="sm"/>
                      <a:tailEnd type="none" w="sm" len="sm"/>
                    </a:lnT>
                    <a:lnB w="12700" cap="flat" cmpd="sng" algn="ctr">
                      <a:solidFill>
                        <a:schemeClr val="dk1"/>
                      </a:solidFill>
                      <a:prstDash val="solid"/>
                      <a:round/>
                      <a:headEnd type="none" w="sm" len="sm"/>
                      <a:tailEnd type="none" w="sm" len="sm"/>
                    </a:lnB>
                    <a:solidFill>
                      <a:schemeClr val="lt1"/>
                    </a:solidFill>
                  </a:tcPr>
                </a:tc>
                <a:extLst>
                  <a:ext uri="{0D108BD9-81ED-4DB2-BD59-A6C34878D82A}">
                    <a16:rowId xmlns:a16="http://schemas.microsoft.com/office/drawing/2014/main" val="10003"/>
                  </a:ext>
                </a:extLst>
              </a:tr>
              <a:tr h="204685">
                <a:tc>
                  <a:txBody>
                    <a:bodyPr/>
                    <a:lstStyle/>
                    <a:p>
                      <a:pPr marL="0" marR="0" lvl="0" indent="0" algn="ctr" rtl="0">
                        <a:spcBef>
                          <a:spcPts val="0"/>
                        </a:spcBef>
                        <a:spcAft>
                          <a:spcPts val="0"/>
                        </a:spcAft>
                        <a:buClr>
                          <a:schemeClr val="dk1"/>
                        </a:buClr>
                        <a:buSzPts val="1100"/>
                        <a:buFont typeface="Calibri"/>
                        <a:buNone/>
                      </a:pPr>
                      <a:r>
                        <a:rPr lang="en-GB" sz="1100">
                          <a:solidFill>
                            <a:schemeClr val="dk1"/>
                          </a:solidFill>
                          <a:latin typeface="Calibri"/>
                          <a:ea typeface="Calibri"/>
                          <a:cs typeface="Calibri"/>
                          <a:sym typeface="Calibri"/>
                        </a:rPr>
                        <a:t>4</a:t>
                      </a:r>
                      <a:endParaRPr sz="110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chemeClr val="lt1"/>
                    </a:solidFill>
                  </a:tcPr>
                </a:tc>
                <a:tc>
                  <a:txBody>
                    <a:bodyPr/>
                    <a:lstStyle/>
                    <a:p>
                      <a:pPr marL="0" marR="0" lvl="0" indent="0" algn="ctr" rtl="0">
                        <a:spcBef>
                          <a:spcPts val="0"/>
                        </a:spcBef>
                        <a:spcAft>
                          <a:spcPts val="0"/>
                        </a:spcAft>
                        <a:buClr>
                          <a:schemeClr val="dk1"/>
                        </a:buClr>
                        <a:buSzPts val="1100"/>
                        <a:buFont typeface="Calibri"/>
                        <a:buNone/>
                      </a:pPr>
                      <a:r>
                        <a:rPr lang="en-GB" sz="1100" dirty="0"/>
                        <a:t>Micro financing </a:t>
                      </a:r>
                      <a:endParaRPr sz="1100" dirty="0"/>
                    </a:p>
                  </a:txBody>
                  <a:tcPr marL="91450" marR="91450" marT="45725" marB="45725" anchor="ctr">
                    <a:lnL w="12700" cap="flat" cmpd="sng" algn="ctr">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lgn="ctr">
                      <a:solidFill>
                        <a:schemeClr val="dk1"/>
                      </a:solidFill>
                      <a:prstDash val="solid"/>
                      <a:round/>
                      <a:headEnd type="none" w="sm" len="sm"/>
                      <a:tailEnd type="none" w="sm" len="sm"/>
                    </a:lnT>
                    <a:lnB w="12700" cap="flat" cmpd="sng" algn="ctr">
                      <a:solidFill>
                        <a:schemeClr val="dk1"/>
                      </a:solidFill>
                      <a:prstDash val="solid"/>
                      <a:round/>
                      <a:headEnd type="none" w="sm" len="sm"/>
                      <a:tailEnd type="none" w="sm" len="sm"/>
                    </a:lnB>
                    <a:solidFill>
                      <a:schemeClr val="lt1"/>
                    </a:solidFill>
                  </a:tcPr>
                </a:tc>
                <a:tc>
                  <a:txBody>
                    <a:bodyPr/>
                    <a:lstStyle/>
                    <a:p>
                      <a:pPr marL="0" marR="0" lvl="0" indent="0" algn="l" rtl="0">
                        <a:lnSpc>
                          <a:spcPct val="100000"/>
                        </a:lnSpc>
                        <a:spcBef>
                          <a:spcPts val="0"/>
                        </a:spcBef>
                        <a:spcAft>
                          <a:spcPts val="0"/>
                        </a:spcAft>
                        <a:buClr>
                          <a:srgbClr val="000000"/>
                        </a:buClr>
                        <a:buSzPts val="1200"/>
                        <a:buFont typeface="Calibri"/>
                        <a:buNone/>
                      </a:pPr>
                      <a:r>
                        <a:rPr lang="en-GB" sz="1100" dirty="0"/>
                        <a:t>Small loans to people in LICs to help them start a business </a:t>
                      </a:r>
                      <a:endParaRPr sz="1100" dirty="0"/>
                    </a:p>
                  </a:txBody>
                  <a:tcPr marL="91450" marR="91450" marT="45725" marB="45725" anchor="ctr">
                    <a:lnL w="12700" cap="flat" cmpd="sng">
                      <a:solidFill>
                        <a:schemeClr val="dk1"/>
                      </a:solidFill>
                      <a:prstDash val="solid"/>
                      <a:round/>
                      <a:headEnd type="none" w="sm" len="sm"/>
                      <a:tailEnd type="none" w="sm" len="sm"/>
                    </a:lnL>
                    <a:lnR w="12700" cap="flat" cmpd="sng" algn="ctr">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chemeClr val="lt1"/>
                    </a:solidFill>
                  </a:tcPr>
                </a:tc>
                <a:tc>
                  <a:txBody>
                    <a:bodyPr/>
                    <a:lstStyle/>
                    <a:p>
                      <a:pPr marL="0" marR="0" lvl="0" indent="0" algn="l" rtl="0">
                        <a:lnSpc>
                          <a:spcPct val="100000"/>
                        </a:lnSpc>
                        <a:spcBef>
                          <a:spcPts val="0"/>
                        </a:spcBef>
                        <a:spcAft>
                          <a:spcPts val="0"/>
                        </a:spcAft>
                        <a:buClr>
                          <a:srgbClr val="000000"/>
                        </a:buClr>
                        <a:buSzPts val="1200"/>
                        <a:buFont typeface="Calibri"/>
                        <a:buNone/>
                      </a:pPr>
                      <a:r>
                        <a:rPr lang="en-GB" sz="1100" dirty="0"/>
                        <a:t>If the business fails they are in more debt than before. </a:t>
                      </a:r>
                      <a:endParaRPr sz="1100" dirty="0"/>
                    </a:p>
                  </a:txBody>
                  <a:tcPr marL="91450" marR="91450" marT="45725" marB="45725" anchor="ctr">
                    <a:lnL w="12700" cap="flat" cmpd="sng" algn="ctr">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lgn="ctr">
                      <a:solidFill>
                        <a:schemeClr val="dk1"/>
                      </a:solidFill>
                      <a:prstDash val="solid"/>
                      <a:round/>
                      <a:headEnd type="none" w="sm" len="sm"/>
                      <a:tailEnd type="none" w="sm" len="sm"/>
                    </a:lnT>
                    <a:lnB w="12700" cap="flat" cmpd="sng" algn="ctr">
                      <a:solidFill>
                        <a:schemeClr val="dk1"/>
                      </a:solidFill>
                      <a:prstDash val="solid"/>
                      <a:round/>
                      <a:headEnd type="none" w="sm" len="sm"/>
                      <a:tailEnd type="none" w="sm" len="sm"/>
                    </a:lnB>
                    <a:solidFill>
                      <a:schemeClr val="lt1"/>
                    </a:solidFill>
                  </a:tcPr>
                </a:tc>
                <a:extLst>
                  <a:ext uri="{0D108BD9-81ED-4DB2-BD59-A6C34878D82A}">
                    <a16:rowId xmlns:a16="http://schemas.microsoft.com/office/drawing/2014/main" val="10004"/>
                  </a:ext>
                </a:extLst>
              </a:tr>
              <a:tr h="379619">
                <a:tc>
                  <a:txBody>
                    <a:bodyPr/>
                    <a:lstStyle/>
                    <a:p>
                      <a:pPr marL="0" marR="0" lvl="0" indent="0" algn="ctr" rtl="0">
                        <a:spcBef>
                          <a:spcPts val="0"/>
                        </a:spcBef>
                        <a:spcAft>
                          <a:spcPts val="0"/>
                        </a:spcAft>
                        <a:buClr>
                          <a:schemeClr val="dk1"/>
                        </a:buClr>
                        <a:buSzPts val="1100"/>
                        <a:buFont typeface="Calibri"/>
                        <a:buNone/>
                      </a:pPr>
                      <a:r>
                        <a:rPr lang="en-GB" sz="1100">
                          <a:solidFill>
                            <a:schemeClr val="dk1"/>
                          </a:solidFill>
                          <a:latin typeface="Calibri"/>
                          <a:ea typeface="Calibri"/>
                          <a:cs typeface="Calibri"/>
                          <a:sym typeface="Calibri"/>
                        </a:rPr>
                        <a:t>5</a:t>
                      </a:r>
                      <a:endParaRPr sz="110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lgn="ctr">
                      <a:solidFill>
                        <a:schemeClr val="dk1"/>
                      </a:solidFill>
                      <a:prstDash val="solid"/>
                      <a:round/>
                      <a:headEnd type="none" w="sm" len="sm"/>
                      <a:tailEnd type="none" w="sm" len="sm"/>
                    </a:lnB>
                    <a:solidFill>
                      <a:schemeClr val="lt1"/>
                    </a:solidFill>
                  </a:tcPr>
                </a:tc>
                <a:tc>
                  <a:txBody>
                    <a:bodyPr/>
                    <a:lstStyle/>
                    <a:p>
                      <a:pPr marL="0" marR="0" lvl="0" indent="0" algn="ctr" rtl="0">
                        <a:spcBef>
                          <a:spcPts val="0"/>
                        </a:spcBef>
                        <a:spcAft>
                          <a:spcPts val="0"/>
                        </a:spcAft>
                        <a:buClr>
                          <a:schemeClr val="dk1"/>
                        </a:buClr>
                        <a:buSzPts val="1100"/>
                        <a:buFont typeface="Calibri"/>
                        <a:buNone/>
                      </a:pPr>
                      <a:r>
                        <a:rPr lang="en-GB" sz="1100" dirty="0"/>
                        <a:t>Industrial development / investment </a:t>
                      </a:r>
                      <a:endParaRPr sz="1100" dirty="0"/>
                    </a:p>
                  </a:txBody>
                  <a:tcPr marL="91450" marR="91450" marT="45725" marB="45725" anchor="ctr">
                    <a:lnL w="12700" cap="flat" cmpd="sng" algn="ctr">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lgn="ctr">
                      <a:solidFill>
                        <a:schemeClr val="dk1"/>
                      </a:solidFill>
                      <a:prstDash val="solid"/>
                      <a:round/>
                      <a:headEnd type="none" w="sm" len="sm"/>
                      <a:tailEnd type="none" w="sm" len="sm"/>
                    </a:lnT>
                    <a:lnB w="12700" cap="flat" cmpd="sng" algn="ctr">
                      <a:solidFill>
                        <a:schemeClr val="dk1"/>
                      </a:solidFill>
                      <a:prstDash val="solid"/>
                      <a:round/>
                      <a:headEnd type="none" w="sm" len="sm"/>
                      <a:tailEnd type="none" w="sm" len="sm"/>
                    </a:lnB>
                    <a:solidFill>
                      <a:schemeClr val="lt1"/>
                    </a:solidFill>
                  </a:tcPr>
                </a:tc>
                <a:tc>
                  <a:txBody>
                    <a:bodyPr/>
                    <a:lstStyle/>
                    <a:p>
                      <a:pPr marL="0" marR="0" lvl="0" indent="0" algn="l" rtl="0">
                        <a:spcBef>
                          <a:spcPts val="0"/>
                        </a:spcBef>
                        <a:spcAft>
                          <a:spcPts val="0"/>
                        </a:spcAft>
                        <a:buNone/>
                      </a:pPr>
                      <a:r>
                        <a:rPr lang="en-GB" sz="1100" dirty="0"/>
                        <a:t>TNCs will invest in the country by building factories which provide higher paying jobs and improving infrastructure e.g. roads </a:t>
                      </a:r>
                      <a:endParaRPr sz="1100" dirty="0"/>
                    </a:p>
                  </a:txBody>
                  <a:tcPr marL="91450" marR="91450" marT="45725" marB="45725" anchor="ctr">
                    <a:lnL w="12700" cap="flat" cmpd="sng">
                      <a:solidFill>
                        <a:schemeClr val="dk1"/>
                      </a:solidFill>
                      <a:prstDash val="solid"/>
                      <a:round/>
                      <a:headEnd type="none" w="sm" len="sm"/>
                      <a:tailEnd type="none" w="sm" len="sm"/>
                    </a:lnL>
                    <a:lnR w="12700" cap="flat" cmpd="sng" algn="ctr">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lgn="ctr">
                      <a:solidFill>
                        <a:schemeClr val="dk1"/>
                      </a:solidFill>
                      <a:prstDash val="solid"/>
                      <a:round/>
                      <a:headEnd type="none" w="sm" len="sm"/>
                      <a:tailEnd type="none" w="sm" len="sm"/>
                    </a:lnB>
                    <a:solidFill>
                      <a:schemeClr val="lt1"/>
                    </a:solidFill>
                  </a:tcPr>
                </a:tc>
                <a:tc>
                  <a:txBody>
                    <a:bodyPr/>
                    <a:lstStyle/>
                    <a:p>
                      <a:pPr marL="0" marR="0" lvl="0" indent="0" algn="l" rtl="0">
                        <a:spcBef>
                          <a:spcPts val="0"/>
                        </a:spcBef>
                        <a:spcAft>
                          <a:spcPts val="0"/>
                        </a:spcAft>
                        <a:buNone/>
                      </a:pPr>
                      <a:r>
                        <a:rPr lang="en-GB" sz="1100" dirty="0"/>
                        <a:t>The working conditions can be very poor and while the wage is higher than farming </a:t>
                      </a:r>
                      <a:endParaRPr sz="1100" dirty="0"/>
                    </a:p>
                  </a:txBody>
                  <a:tcPr marL="91450" marR="91450" marT="45725" marB="45725" anchor="ctr">
                    <a:lnL w="12700" cap="flat" cmpd="sng" algn="ctr">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lgn="ctr">
                      <a:solidFill>
                        <a:schemeClr val="dk1"/>
                      </a:solidFill>
                      <a:prstDash val="solid"/>
                      <a:round/>
                      <a:headEnd type="none" w="sm" len="sm"/>
                      <a:tailEnd type="none" w="sm" len="sm"/>
                    </a:lnT>
                    <a:lnB w="12700" cap="flat" cmpd="sng" algn="ctr">
                      <a:solidFill>
                        <a:schemeClr val="dk1"/>
                      </a:solidFill>
                      <a:prstDash val="solid"/>
                      <a:round/>
                      <a:headEnd type="none" w="sm" len="sm"/>
                      <a:tailEnd type="none" w="sm" len="sm"/>
                    </a:lnB>
                    <a:solidFill>
                      <a:schemeClr val="lt1"/>
                    </a:solidFill>
                  </a:tcPr>
                </a:tc>
                <a:extLst>
                  <a:ext uri="{0D108BD9-81ED-4DB2-BD59-A6C34878D82A}">
                    <a16:rowId xmlns:a16="http://schemas.microsoft.com/office/drawing/2014/main" val="10005"/>
                  </a:ext>
                </a:extLst>
              </a:tr>
              <a:tr h="272549">
                <a:tc>
                  <a:txBody>
                    <a:bodyPr/>
                    <a:lstStyle/>
                    <a:p>
                      <a:pPr marL="0" marR="0" lvl="0" indent="0" algn="ctr" rtl="0">
                        <a:spcBef>
                          <a:spcPts val="0"/>
                        </a:spcBef>
                        <a:spcAft>
                          <a:spcPts val="0"/>
                        </a:spcAft>
                        <a:buClr>
                          <a:schemeClr val="dk1"/>
                        </a:buClr>
                        <a:buSzPts val="1100"/>
                        <a:buFont typeface="Calibri"/>
                        <a:buNone/>
                      </a:pPr>
                      <a:r>
                        <a:rPr lang="en-GB" sz="1100" dirty="0"/>
                        <a:t>6</a:t>
                      </a:r>
                      <a:endParaRPr sz="1100" dirty="0"/>
                    </a:p>
                  </a:txBody>
                  <a:tcPr marL="91450" marR="91450" marT="45725" marB="45725" anchor="ctr">
                    <a:lnL w="12700" cap="flat" cmpd="sng">
                      <a:solidFill>
                        <a:schemeClr val="dk1"/>
                      </a:solidFill>
                      <a:prstDash val="solid"/>
                      <a:round/>
                      <a:headEnd type="none" w="sm" len="sm"/>
                      <a:tailEnd type="none" w="sm" len="sm"/>
                    </a:lnL>
                    <a:lnR w="12700" cap="flat" cmpd="sng" algn="ctr">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chemeClr val="lt1"/>
                    </a:solidFill>
                  </a:tcPr>
                </a:tc>
                <a:tc>
                  <a:txBody>
                    <a:bodyPr/>
                    <a:lstStyle/>
                    <a:p>
                      <a:pPr marL="0" marR="0" lvl="0" indent="0" algn="ctr" rtl="0">
                        <a:spcBef>
                          <a:spcPts val="0"/>
                        </a:spcBef>
                        <a:spcAft>
                          <a:spcPts val="0"/>
                        </a:spcAft>
                        <a:buClr>
                          <a:schemeClr val="dk1"/>
                        </a:buClr>
                        <a:buSzPts val="1100"/>
                        <a:buFont typeface="Calibri"/>
                        <a:buNone/>
                      </a:pPr>
                      <a:r>
                        <a:rPr lang="en-GB" sz="1100" dirty="0"/>
                        <a:t>Intermediate technology </a:t>
                      </a:r>
                      <a:endParaRPr sz="1100" dirty="0"/>
                    </a:p>
                  </a:txBody>
                  <a:tcPr marL="91450" marR="91450" marT="45725" marB="45725" anchor="ctr">
                    <a:lnL w="12700" cap="flat" cmpd="sng" algn="ctr">
                      <a:solidFill>
                        <a:schemeClr val="dk1"/>
                      </a:solidFill>
                      <a:prstDash val="solid"/>
                      <a:round/>
                      <a:headEnd type="none" w="sm" len="sm"/>
                      <a:tailEnd type="none" w="sm" len="sm"/>
                    </a:lnL>
                    <a:lnR w="12700" cap="flat" cmpd="sng" algn="ctr">
                      <a:solidFill>
                        <a:schemeClr val="dk1"/>
                      </a:solidFill>
                      <a:prstDash val="solid"/>
                      <a:round/>
                      <a:headEnd type="none" w="sm" len="sm"/>
                      <a:tailEnd type="none" w="sm" len="sm"/>
                    </a:lnR>
                    <a:lnT w="12700" cap="flat" cmpd="sng" algn="ctr">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chemeClr val="lt1"/>
                    </a:solidFill>
                  </a:tcPr>
                </a:tc>
                <a:tc>
                  <a:txBody>
                    <a:bodyPr/>
                    <a:lstStyle/>
                    <a:p>
                      <a:pPr marL="0" marR="0" lvl="0" indent="0" algn="l" rtl="0">
                        <a:spcBef>
                          <a:spcPts val="0"/>
                        </a:spcBef>
                        <a:spcAft>
                          <a:spcPts val="0"/>
                        </a:spcAft>
                        <a:buNone/>
                      </a:pPr>
                      <a:r>
                        <a:rPr lang="en-GB" sz="1100" dirty="0"/>
                        <a:t>Equipment that is appropriate to their needs i.e. not costly or difficult to repair. </a:t>
                      </a:r>
                      <a:endParaRPr sz="1100" dirty="0"/>
                    </a:p>
                  </a:txBody>
                  <a:tcPr marL="91450" marR="91450" marT="45725" marB="45725" anchor="ctr">
                    <a:lnL w="12700" cap="flat" cmpd="sng" algn="ctr">
                      <a:solidFill>
                        <a:schemeClr val="dk1"/>
                      </a:solidFill>
                      <a:prstDash val="solid"/>
                      <a:round/>
                      <a:headEnd type="none" w="sm" len="sm"/>
                      <a:tailEnd type="none" w="sm" len="sm"/>
                    </a:lnL>
                    <a:lnR w="12700" cap="flat" cmpd="sng" algn="ctr">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chemeClr val="lt1"/>
                    </a:solidFill>
                  </a:tcPr>
                </a:tc>
                <a:tc>
                  <a:txBody>
                    <a:bodyPr/>
                    <a:lstStyle/>
                    <a:p>
                      <a:pPr marL="0" marR="0" lvl="0" indent="0" algn="l" rtl="0">
                        <a:spcBef>
                          <a:spcPts val="0"/>
                        </a:spcBef>
                        <a:spcAft>
                          <a:spcPts val="0"/>
                        </a:spcAft>
                        <a:buNone/>
                      </a:pPr>
                      <a:r>
                        <a:rPr lang="en-GB" sz="1100" dirty="0"/>
                        <a:t>Small scale so the technology does not reach everyone that needs it </a:t>
                      </a:r>
                      <a:endParaRPr sz="1100" dirty="0"/>
                    </a:p>
                  </a:txBody>
                  <a:tcPr marL="91450" marR="91450" marT="45725" marB="45725" anchor="ctr">
                    <a:lnL w="12700" cap="flat" cmpd="sng" algn="ctr">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lgn="ctr">
                      <a:solidFill>
                        <a:schemeClr val="dk1"/>
                      </a:solidFill>
                      <a:prstDash val="solid"/>
                      <a:round/>
                      <a:headEnd type="none" w="sm" len="sm"/>
                      <a:tailEnd type="none" w="sm" len="sm"/>
                    </a:lnT>
                    <a:lnB w="12700" cap="flat" cmpd="sng" algn="ctr">
                      <a:solidFill>
                        <a:schemeClr val="dk1"/>
                      </a:solidFill>
                      <a:prstDash val="solid"/>
                      <a:round/>
                      <a:headEnd type="none" w="sm" len="sm"/>
                      <a:tailEnd type="none" w="sm" len="sm"/>
                    </a:lnB>
                    <a:solidFill>
                      <a:schemeClr val="lt1"/>
                    </a:solidFill>
                  </a:tcPr>
                </a:tc>
                <a:extLst>
                  <a:ext uri="{0D108BD9-81ED-4DB2-BD59-A6C34878D82A}">
                    <a16:rowId xmlns:a16="http://schemas.microsoft.com/office/drawing/2014/main" val="3820657569"/>
                  </a:ext>
                </a:extLst>
              </a:tr>
            </a:tbl>
          </a:graphicData>
        </a:graphic>
      </p:graphicFrame>
      <p:sp>
        <p:nvSpPr>
          <p:cNvPr id="7" name="Google Shape;38;p1">
            <a:extLst>
              <a:ext uri="{FF2B5EF4-FFF2-40B4-BE49-F238E27FC236}">
                <a16:creationId xmlns:a16="http://schemas.microsoft.com/office/drawing/2014/main" id="{575F8649-D7DD-4E2A-A241-0C8285BACD75}"/>
              </a:ext>
            </a:extLst>
          </p:cNvPr>
          <p:cNvSpPr txBox="1"/>
          <p:nvPr/>
        </p:nvSpPr>
        <p:spPr>
          <a:xfrm>
            <a:off x="128464" y="91951"/>
            <a:ext cx="9649072" cy="369332"/>
          </a:xfrm>
          <a:prstGeom prst="rect">
            <a:avLst/>
          </a:prstGeom>
          <a:solidFill>
            <a:srgbClr val="C00000"/>
          </a:solidFill>
          <a:ln w="9525"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800" b="0" i="0" u="none" strike="noStrike" cap="none" dirty="0">
                <a:solidFill>
                  <a:schemeClr val="lt1"/>
                </a:solidFill>
                <a:latin typeface="Calibri"/>
                <a:ea typeface="Calibri"/>
                <a:cs typeface="Calibri"/>
                <a:sym typeface="Calibri"/>
              </a:rPr>
              <a:t>GCSE Paper 2- Question 2 </a:t>
            </a:r>
            <a:r>
              <a:rPr lang="en-GB" sz="1800" dirty="0">
                <a:solidFill>
                  <a:schemeClr val="lt1"/>
                </a:solidFill>
                <a:latin typeface="Calibri"/>
                <a:ea typeface="Calibri"/>
                <a:cs typeface="Calibri"/>
                <a:sym typeface="Calibri"/>
              </a:rPr>
              <a:t>Changing Economic World - </a:t>
            </a:r>
            <a:r>
              <a:rPr lang="en-GB" sz="1800" b="0" i="0" u="none" strike="noStrike" cap="none" dirty="0">
                <a:solidFill>
                  <a:schemeClr val="lt1"/>
                </a:solidFill>
                <a:latin typeface="Calibri"/>
                <a:ea typeface="Calibri"/>
                <a:cs typeface="Calibri"/>
                <a:sym typeface="Calibri"/>
              </a:rPr>
              <a:t>Knowledge Organiser</a:t>
            </a:r>
            <a:endParaRPr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67"/>
        <p:cNvGrpSpPr/>
        <p:nvPr/>
      </p:nvGrpSpPr>
      <p:grpSpPr>
        <a:xfrm>
          <a:off x="0" y="0"/>
          <a:ext cx="0" cy="0"/>
          <a:chOff x="0" y="0"/>
          <a:chExt cx="0" cy="0"/>
        </a:xfrm>
      </p:grpSpPr>
      <p:graphicFrame>
        <p:nvGraphicFramePr>
          <p:cNvPr id="69" name="Google Shape;69;p5"/>
          <p:cNvGraphicFramePr/>
          <p:nvPr/>
        </p:nvGraphicFramePr>
        <p:xfrm>
          <a:off x="128464" y="526155"/>
          <a:ext cx="9649072" cy="2377480"/>
        </p:xfrm>
        <a:graphic>
          <a:graphicData uri="http://schemas.openxmlformats.org/drawingml/2006/table">
            <a:tbl>
              <a:tblPr firstRow="1" bandRow="1">
                <a:noFill/>
              </a:tblPr>
              <a:tblGrid>
                <a:gridCol w="360715">
                  <a:extLst>
                    <a:ext uri="{9D8B030D-6E8A-4147-A177-3AD203B41FA5}">
                      <a16:colId xmlns:a16="http://schemas.microsoft.com/office/drawing/2014/main" val="20000"/>
                    </a:ext>
                  </a:extLst>
                </a:gridCol>
                <a:gridCol w="1711120">
                  <a:extLst>
                    <a:ext uri="{9D8B030D-6E8A-4147-A177-3AD203B41FA5}">
                      <a16:colId xmlns:a16="http://schemas.microsoft.com/office/drawing/2014/main" val="367263148"/>
                    </a:ext>
                  </a:extLst>
                </a:gridCol>
                <a:gridCol w="7577237">
                  <a:extLst>
                    <a:ext uri="{9D8B030D-6E8A-4147-A177-3AD203B41FA5}">
                      <a16:colId xmlns:a16="http://schemas.microsoft.com/office/drawing/2014/main" val="20001"/>
                    </a:ext>
                  </a:extLst>
                </a:gridCol>
              </a:tblGrid>
              <a:tr h="232814">
                <a:tc gridSpan="2">
                  <a:txBody>
                    <a:bodyPr/>
                    <a:lstStyle/>
                    <a:p>
                      <a:pPr marL="0" marR="0" lvl="0" indent="0" algn="ctr" rtl="0">
                        <a:spcBef>
                          <a:spcPts val="0"/>
                        </a:spcBef>
                        <a:spcAft>
                          <a:spcPts val="0"/>
                        </a:spcAft>
                        <a:buNone/>
                      </a:pPr>
                      <a:r>
                        <a:rPr lang="en-GB" sz="1100" b="0" dirty="0">
                          <a:solidFill>
                            <a:schemeClr val="lt1"/>
                          </a:solidFill>
                        </a:rPr>
                        <a:t>I</a:t>
                      </a:r>
                      <a:endParaRPr dirty="0"/>
                    </a:p>
                  </a:txBody>
                  <a:tcPr marL="91450" marR="91450" marT="45725" marB="45725" anchor="ctr">
                    <a:lnL w="12700" cap="flat" cmpd="sng" algn="ctr">
                      <a:solidFill>
                        <a:schemeClr val="dk1"/>
                      </a:solidFill>
                      <a:prstDash val="solid"/>
                      <a:round/>
                      <a:headEnd type="none" w="sm" len="sm"/>
                      <a:tailEnd type="none" w="sm" len="sm"/>
                    </a:lnL>
                    <a:lnR w="12700" cap="flat" cmpd="sng" algn="ctr">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lgn="ctr">
                      <a:solidFill>
                        <a:schemeClr val="dk1"/>
                      </a:solidFill>
                      <a:prstDash val="solid"/>
                      <a:round/>
                      <a:headEnd type="none" w="sm" len="sm"/>
                      <a:tailEnd type="none" w="sm" len="sm"/>
                    </a:lnB>
                    <a:solidFill>
                      <a:srgbClr val="C00000">
                        <a:alpha val="74901"/>
                      </a:srgbClr>
                    </a:solidFill>
                  </a:tcPr>
                </a:tc>
                <a:tc hMerge="1">
                  <a:txBody>
                    <a:bodyPr/>
                    <a:lstStyle/>
                    <a:p>
                      <a:pPr marL="0" marR="0" lvl="0" indent="0" algn="ctr" rtl="0">
                        <a:spcBef>
                          <a:spcPts val="0"/>
                        </a:spcBef>
                        <a:spcAft>
                          <a:spcPts val="0"/>
                        </a:spcAft>
                        <a:buNone/>
                      </a:pPr>
                      <a:endParaRPr dirty="0"/>
                    </a:p>
                  </a:txBody>
                  <a:tcPr marL="91450" marR="91450" marT="45725" marB="45725" anchor="ctr">
                    <a:lnL w="12700" cap="flat" cmpd="sng" algn="ctr">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lgn="ctr">
                      <a:solidFill>
                        <a:schemeClr val="dk1"/>
                      </a:solidFill>
                      <a:prstDash val="solid"/>
                      <a:round/>
                      <a:headEnd type="none" w="sm" len="sm"/>
                      <a:tailEnd type="none" w="sm" len="sm"/>
                    </a:lnB>
                    <a:solidFill>
                      <a:srgbClr val="C00000">
                        <a:alpha val="74901"/>
                      </a:srgbClr>
                    </a:solidFill>
                  </a:tcPr>
                </a:tc>
                <a:tc>
                  <a:txBody>
                    <a:bodyPr/>
                    <a:lstStyle/>
                    <a:p>
                      <a:pPr marL="36000" marR="0" lvl="0" indent="0" algn="l" rtl="0">
                        <a:spcBef>
                          <a:spcPts val="0"/>
                        </a:spcBef>
                        <a:spcAft>
                          <a:spcPts val="0"/>
                        </a:spcAft>
                        <a:buClr>
                          <a:srgbClr val="000000"/>
                        </a:buClr>
                        <a:buSzPts val="1200"/>
                        <a:buFont typeface="Calibri"/>
                        <a:buNone/>
                      </a:pPr>
                      <a:r>
                        <a:rPr lang="en-GB" sz="1100" b="0" u="none" dirty="0">
                          <a:solidFill>
                            <a:schemeClr val="lt1"/>
                          </a:solidFill>
                          <a:latin typeface="Calibri"/>
                          <a:ea typeface="Calibri"/>
                          <a:cs typeface="Calibri"/>
                          <a:sym typeface="Calibri"/>
                        </a:rPr>
                        <a:t>How tourism is closing the development gap in Kenya </a:t>
                      </a:r>
                      <a:endParaRPr sz="1100" b="0" u="none" dirty="0">
                        <a:solidFill>
                          <a:schemeClr val="lt1"/>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4901"/>
                      </a:srgbClr>
                    </a:solidFill>
                  </a:tcPr>
                </a:tc>
                <a:extLst>
                  <a:ext uri="{0D108BD9-81ED-4DB2-BD59-A6C34878D82A}">
                    <a16:rowId xmlns:a16="http://schemas.microsoft.com/office/drawing/2014/main" val="10000"/>
                  </a:ext>
                </a:extLst>
              </a:tr>
              <a:tr h="534091">
                <a:tc>
                  <a:txBody>
                    <a:bodyPr/>
                    <a:lstStyle/>
                    <a:p>
                      <a:pPr marL="0" marR="0" lvl="0" indent="0" algn="ctr" rtl="0">
                        <a:spcBef>
                          <a:spcPts val="0"/>
                        </a:spcBef>
                        <a:spcAft>
                          <a:spcPts val="0"/>
                        </a:spcAft>
                        <a:buClr>
                          <a:schemeClr val="dk1"/>
                        </a:buClr>
                        <a:buSzPts val="1100"/>
                        <a:buFont typeface="Calibri"/>
                        <a:buNone/>
                      </a:pPr>
                      <a:r>
                        <a:rPr lang="en-GB" sz="1100" dirty="0">
                          <a:solidFill>
                            <a:schemeClr val="dk1"/>
                          </a:solidFill>
                          <a:latin typeface="Calibri"/>
                          <a:ea typeface="Calibri"/>
                          <a:cs typeface="Calibri"/>
                          <a:sym typeface="Calibri"/>
                        </a:rPr>
                        <a:t>1</a:t>
                      </a:r>
                      <a:endParaRPr dirty="0"/>
                    </a:p>
                  </a:txBody>
                  <a:tcPr marL="91450" marR="91450" marT="45725" marB="45725" anchor="ctr">
                    <a:lnL w="12700" cap="flat" cmpd="sng" algn="ctr">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lgn="ctr">
                      <a:solidFill>
                        <a:schemeClr val="dk1"/>
                      </a:solidFill>
                      <a:prstDash val="solid"/>
                      <a:round/>
                      <a:headEnd type="none" w="sm" len="sm"/>
                      <a:tailEnd type="none" w="sm" len="sm"/>
                    </a:lnT>
                    <a:lnB w="12700" cap="flat" cmpd="sng" algn="ctr">
                      <a:solidFill>
                        <a:schemeClr val="dk1"/>
                      </a:solidFill>
                      <a:prstDash val="solid"/>
                      <a:round/>
                      <a:headEnd type="none" w="sm" len="sm"/>
                      <a:tailEnd type="none" w="sm" len="sm"/>
                    </a:lnB>
                  </a:tcPr>
                </a:tc>
                <a:tc>
                  <a:txBody>
                    <a:bodyPr/>
                    <a:lstStyle/>
                    <a:p>
                      <a:pPr marL="0" marR="0" lvl="0" indent="0" algn="ctr" rtl="0">
                        <a:spcBef>
                          <a:spcPts val="0"/>
                        </a:spcBef>
                        <a:spcAft>
                          <a:spcPts val="0"/>
                        </a:spcAft>
                        <a:buClr>
                          <a:schemeClr val="dk1"/>
                        </a:buClr>
                        <a:buSzPts val="1100"/>
                        <a:buFont typeface="Calibri"/>
                        <a:buNone/>
                      </a:pPr>
                      <a:r>
                        <a:rPr lang="en-GB" sz="1100" dirty="0"/>
                        <a:t>How Kenya has increased tourism </a:t>
                      </a:r>
                      <a:endParaRPr sz="1100" dirty="0"/>
                    </a:p>
                  </a:txBody>
                  <a:tcPr marL="91450" marR="91450" marT="45725" marB="45725" anchor="ctr">
                    <a:lnL w="12700" cap="flat" cmpd="sng" algn="ctr">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lgn="ctr">
                      <a:solidFill>
                        <a:schemeClr val="dk1"/>
                      </a:solidFill>
                      <a:prstDash val="solid"/>
                      <a:round/>
                      <a:headEnd type="none" w="sm" len="sm"/>
                      <a:tailEnd type="none" w="sm" len="sm"/>
                    </a:lnT>
                    <a:lnB w="12700" cap="flat" cmpd="sng" algn="ctr">
                      <a:solidFill>
                        <a:schemeClr val="dk1"/>
                      </a:solidFill>
                      <a:prstDash val="solid"/>
                      <a:round/>
                      <a:headEnd type="none" w="sm" len="sm"/>
                      <a:tailEnd type="none" w="sm" len="sm"/>
                    </a:lnB>
                  </a:tcPr>
                </a:tc>
                <a:tc>
                  <a:txBody>
                    <a:bodyPr/>
                    <a:lstStyle/>
                    <a:p>
                      <a:pPr marL="207451" marR="0" lvl="0" indent="-171450" algn="l" rtl="0">
                        <a:lnSpc>
                          <a:spcPct val="100000"/>
                        </a:lnSpc>
                        <a:spcBef>
                          <a:spcPts val="0"/>
                        </a:spcBef>
                        <a:spcAft>
                          <a:spcPts val="0"/>
                        </a:spcAft>
                        <a:buClr>
                          <a:srgbClr val="000000"/>
                        </a:buClr>
                        <a:buSzPts val="1200"/>
                        <a:buFont typeface="Arial" panose="020B0604020202020204" pitchFamily="34" charset="0"/>
                        <a:buChar char="•"/>
                      </a:pPr>
                      <a:r>
                        <a:rPr lang="en-GB" sz="1100" dirty="0"/>
                        <a:t>In 2009 visa fees were cut by 50% and free for under 16s </a:t>
                      </a:r>
                    </a:p>
                    <a:p>
                      <a:pPr marL="207451" marR="0" lvl="0" indent="-171450" algn="l" rtl="0">
                        <a:lnSpc>
                          <a:spcPct val="100000"/>
                        </a:lnSpc>
                        <a:spcBef>
                          <a:spcPts val="0"/>
                        </a:spcBef>
                        <a:spcAft>
                          <a:spcPts val="0"/>
                        </a:spcAft>
                        <a:buClr>
                          <a:srgbClr val="000000"/>
                        </a:buClr>
                        <a:buSzPts val="1200"/>
                        <a:buFont typeface="Arial" panose="020B0604020202020204" pitchFamily="34" charset="0"/>
                        <a:buChar char="•"/>
                      </a:pPr>
                      <a:r>
                        <a:rPr lang="en-GB" sz="1100" dirty="0"/>
                        <a:t>Landing fees of aircraft were reduced resulting in cheaper flights </a:t>
                      </a:r>
                    </a:p>
                    <a:p>
                      <a:pPr marL="207451" marR="0" lvl="0" indent="-171450" algn="l" rtl="0">
                        <a:lnSpc>
                          <a:spcPct val="100000"/>
                        </a:lnSpc>
                        <a:spcBef>
                          <a:spcPts val="0"/>
                        </a:spcBef>
                        <a:spcAft>
                          <a:spcPts val="0"/>
                        </a:spcAft>
                        <a:buClr>
                          <a:srgbClr val="000000"/>
                        </a:buClr>
                        <a:buSzPts val="1200"/>
                        <a:buFont typeface="Arial" panose="020B0604020202020204" pitchFamily="34" charset="0"/>
                        <a:buChar char="•"/>
                      </a:pPr>
                      <a:r>
                        <a:rPr lang="en-GB" sz="1100" dirty="0"/>
                        <a:t>Promoted the safaris and tribal culture of the Maasai Mara </a:t>
                      </a:r>
                      <a:endParaRPr sz="1100" dirty="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r h="684729">
                <a:tc>
                  <a:txBody>
                    <a:bodyPr/>
                    <a:lstStyle/>
                    <a:p>
                      <a:pPr marL="0" marR="0" lvl="0" indent="0" algn="ctr" rtl="0">
                        <a:spcBef>
                          <a:spcPts val="0"/>
                        </a:spcBef>
                        <a:spcAft>
                          <a:spcPts val="0"/>
                        </a:spcAft>
                        <a:buClr>
                          <a:schemeClr val="dk1"/>
                        </a:buClr>
                        <a:buSzPts val="1100"/>
                        <a:buFont typeface="Calibri"/>
                        <a:buNone/>
                      </a:pPr>
                      <a:r>
                        <a:rPr lang="en-GB" sz="1100">
                          <a:solidFill>
                            <a:schemeClr val="dk1"/>
                          </a:solidFill>
                          <a:latin typeface="Calibri"/>
                          <a:ea typeface="Calibri"/>
                          <a:cs typeface="Calibri"/>
                          <a:sym typeface="Calibri"/>
                        </a:rPr>
                        <a:t>2</a:t>
                      </a:r>
                      <a:endParaRPr/>
                    </a:p>
                  </a:txBody>
                  <a:tcPr marL="91450" marR="91450" marT="45725" marB="45725" anchor="ctr">
                    <a:lnL w="12700" cap="flat" cmpd="sng" algn="ctr">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lgn="ctr">
                      <a:solidFill>
                        <a:schemeClr val="dk1"/>
                      </a:solidFill>
                      <a:prstDash val="solid"/>
                      <a:round/>
                      <a:headEnd type="none" w="sm" len="sm"/>
                      <a:tailEnd type="none" w="sm" len="sm"/>
                    </a:lnT>
                    <a:lnB w="12700" cap="flat" cmpd="sng" algn="ctr">
                      <a:solidFill>
                        <a:schemeClr val="dk1"/>
                      </a:solidFill>
                      <a:prstDash val="solid"/>
                      <a:round/>
                      <a:headEnd type="none" w="sm" len="sm"/>
                      <a:tailEnd type="none" w="sm" len="sm"/>
                    </a:lnB>
                  </a:tcPr>
                </a:tc>
                <a:tc>
                  <a:txBody>
                    <a:bodyPr/>
                    <a:lstStyle/>
                    <a:p>
                      <a:pPr marL="0" marR="0" lvl="0" indent="0" algn="ctr" rtl="0">
                        <a:spcBef>
                          <a:spcPts val="0"/>
                        </a:spcBef>
                        <a:spcAft>
                          <a:spcPts val="0"/>
                        </a:spcAft>
                        <a:buClr>
                          <a:schemeClr val="dk1"/>
                        </a:buClr>
                        <a:buSzPts val="1100"/>
                        <a:buFont typeface="Calibri"/>
                        <a:buNone/>
                      </a:pPr>
                      <a:r>
                        <a:rPr lang="en-GB" sz="1100" dirty="0"/>
                        <a:t>Benefits of tourism </a:t>
                      </a:r>
                      <a:endParaRPr sz="1100" dirty="0"/>
                    </a:p>
                  </a:txBody>
                  <a:tcPr marL="91450" marR="91450" marT="45725" marB="45725" anchor="ctr">
                    <a:lnL w="12700" cap="flat" cmpd="sng" algn="ctr">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lgn="ctr">
                      <a:solidFill>
                        <a:schemeClr val="dk1"/>
                      </a:solidFill>
                      <a:prstDash val="solid"/>
                      <a:round/>
                      <a:headEnd type="none" w="sm" len="sm"/>
                      <a:tailEnd type="none" w="sm" len="sm"/>
                    </a:lnT>
                    <a:lnB w="12700" cap="flat" cmpd="sng" algn="ctr">
                      <a:solidFill>
                        <a:schemeClr val="dk1"/>
                      </a:solidFill>
                      <a:prstDash val="solid"/>
                      <a:round/>
                      <a:headEnd type="none" w="sm" len="sm"/>
                      <a:tailEnd type="none" w="sm" len="sm"/>
                    </a:lnB>
                  </a:tcPr>
                </a:tc>
                <a:tc>
                  <a:txBody>
                    <a:bodyPr/>
                    <a:lstStyle/>
                    <a:p>
                      <a:pPr marL="171450" marR="0" lvl="0" indent="-171450" algn="l" rtl="0">
                        <a:lnSpc>
                          <a:spcPct val="100000"/>
                        </a:lnSpc>
                        <a:spcBef>
                          <a:spcPts val="0"/>
                        </a:spcBef>
                        <a:spcAft>
                          <a:spcPts val="0"/>
                        </a:spcAft>
                        <a:buClr>
                          <a:srgbClr val="000000"/>
                        </a:buClr>
                        <a:buSzPts val="1000"/>
                        <a:buFont typeface="Arial" panose="020B0604020202020204" pitchFamily="34" charset="0"/>
                        <a:buChar char="•"/>
                      </a:pPr>
                      <a:r>
                        <a:rPr lang="en-GB" sz="1100" dirty="0"/>
                        <a:t>Contributes 12% of Kenya’s GDP </a:t>
                      </a:r>
                    </a:p>
                    <a:p>
                      <a:pPr marL="171450" marR="0" lvl="0" indent="-171450" algn="l" rtl="0">
                        <a:lnSpc>
                          <a:spcPct val="100000"/>
                        </a:lnSpc>
                        <a:spcBef>
                          <a:spcPts val="0"/>
                        </a:spcBef>
                        <a:spcAft>
                          <a:spcPts val="0"/>
                        </a:spcAft>
                        <a:buClr>
                          <a:srgbClr val="000000"/>
                        </a:buClr>
                        <a:buSzPts val="1000"/>
                        <a:buFont typeface="Arial" panose="020B0604020202020204" pitchFamily="34" charset="0"/>
                        <a:buChar char="•"/>
                      </a:pPr>
                      <a:r>
                        <a:rPr lang="en-GB" sz="1100" dirty="0"/>
                        <a:t>600,000 jobs created either directly or indirectly </a:t>
                      </a:r>
                    </a:p>
                    <a:p>
                      <a:pPr marL="171450" marR="0" lvl="0" indent="-171450" algn="l" rtl="0">
                        <a:lnSpc>
                          <a:spcPct val="100000"/>
                        </a:lnSpc>
                        <a:spcBef>
                          <a:spcPts val="0"/>
                        </a:spcBef>
                        <a:spcAft>
                          <a:spcPts val="0"/>
                        </a:spcAft>
                        <a:buClr>
                          <a:srgbClr val="000000"/>
                        </a:buClr>
                        <a:buSzPts val="1000"/>
                        <a:buFont typeface="Arial" panose="020B0604020202020204" pitchFamily="34" charset="0"/>
                        <a:buChar char="•"/>
                      </a:pPr>
                      <a:r>
                        <a:rPr lang="en-GB" sz="1100" dirty="0"/>
                        <a:t>Kenya’s HDI has increased from 0.45 to 0.55 </a:t>
                      </a:r>
                    </a:p>
                    <a:p>
                      <a:pPr marL="171450" marR="0" lvl="0" indent="-171450" algn="l" rtl="0">
                        <a:lnSpc>
                          <a:spcPct val="100000"/>
                        </a:lnSpc>
                        <a:spcBef>
                          <a:spcPts val="0"/>
                        </a:spcBef>
                        <a:spcAft>
                          <a:spcPts val="0"/>
                        </a:spcAft>
                        <a:buClr>
                          <a:srgbClr val="000000"/>
                        </a:buClr>
                        <a:buSzPts val="1000"/>
                        <a:buFont typeface="Arial" panose="020B0604020202020204" pitchFamily="34" charset="0"/>
                        <a:buChar char="•"/>
                      </a:pPr>
                      <a:r>
                        <a:rPr lang="en-GB" sz="1100" dirty="0"/>
                        <a:t>24 national parks that charge an entry fee. This fee goes back into protecting the environment. </a:t>
                      </a:r>
                      <a:endParaRPr sz="1100" dirty="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2"/>
                  </a:ext>
                </a:extLst>
              </a:tr>
              <a:tr h="684729">
                <a:tc>
                  <a:txBody>
                    <a:bodyPr/>
                    <a:lstStyle/>
                    <a:p>
                      <a:pPr marL="0" marR="0" lvl="0" indent="0" algn="ctr" rtl="0">
                        <a:spcBef>
                          <a:spcPts val="0"/>
                        </a:spcBef>
                        <a:spcAft>
                          <a:spcPts val="0"/>
                        </a:spcAft>
                        <a:buClr>
                          <a:schemeClr val="dk1"/>
                        </a:buClr>
                        <a:buSzPts val="1100"/>
                        <a:buFont typeface="Calibri"/>
                        <a:buNone/>
                      </a:pPr>
                      <a:r>
                        <a:rPr lang="en-GB" sz="1100" dirty="0">
                          <a:solidFill>
                            <a:schemeClr val="dk1"/>
                          </a:solidFill>
                          <a:latin typeface="Calibri"/>
                          <a:ea typeface="Calibri"/>
                          <a:cs typeface="Calibri"/>
                          <a:sym typeface="Calibri"/>
                        </a:rPr>
                        <a:t>3</a:t>
                      </a:r>
                      <a:endParaRPr dirty="0"/>
                    </a:p>
                  </a:txBody>
                  <a:tcPr marL="91450" marR="91450" marT="45725" marB="45725" anchor="ctr">
                    <a:lnL w="12700" cap="flat" cmpd="sng" algn="ctr">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lgn="ctr">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ctr" rtl="0">
                        <a:spcBef>
                          <a:spcPts val="0"/>
                        </a:spcBef>
                        <a:spcAft>
                          <a:spcPts val="0"/>
                        </a:spcAft>
                        <a:buClr>
                          <a:schemeClr val="dk1"/>
                        </a:buClr>
                        <a:buSzPts val="1100"/>
                        <a:buFont typeface="Calibri"/>
                        <a:buNone/>
                      </a:pPr>
                      <a:r>
                        <a:rPr lang="en-GB" sz="1100" dirty="0"/>
                        <a:t>Challenges of tourism </a:t>
                      </a:r>
                      <a:endParaRPr sz="1100" dirty="0"/>
                    </a:p>
                  </a:txBody>
                  <a:tcPr marL="91450" marR="91450" marT="45725" marB="45725" anchor="ctr">
                    <a:lnL w="12700" cap="flat" cmpd="sng" algn="ctr">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lgn="ctr">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171450" marR="0" lvl="0" indent="-171450" algn="l" rtl="0">
                        <a:lnSpc>
                          <a:spcPct val="100000"/>
                        </a:lnSpc>
                        <a:spcBef>
                          <a:spcPts val="0"/>
                        </a:spcBef>
                        <a:spcAft>
                          <a:spcPts val="0"/>
                        </a:spcAft>
                        <a:buClr>
                          <a:srgbClr val="000000"/>
                        </a:buClr>
                        <a:buSzPts val="1000"/>
                        <a:buFont typeface="Arial" panose="020B0604020202020204" pitchFamily="34" charset="0"/>
                        <a:buChar char="•"/>
                      </a:pPr>
                      <a:r>
                        <a:rPr lang="en-GB" sz="1100" dirty="0"/>
                        <a:t>Majority of the money stays in the country the holiday was booked in </a:t>
                      </a:r>
                    </a:p>
                    <a:p>
                      <a:pPr marL="171450" marR="0" lvl="0" indent="-171450" algn="l" rtl="0">
                        <a:lnSpc>
                          <a:spcPct val="100000"/>
                        </a:lnSpc>
                        <a:spcBef>
                          <a:spcPts val="0"/>
                        </a:spcBef>
                        <a:spcAft>
                          <a:spcPts val="0"/>
                        </a:spcAft>
                        <a:buClr>
                          <a:srgbClr val="000000"/>
                        </a:buClr>
                        <a:buSzPts val="1000"/>
                        <a:buFont typeface="Arial" panose="020B0604020202020204" pitchFamily="34" charset="0"/>
                        <a:buChar char="•"/>
                      </a:pPr>
                      <a:r>
                        <a:rPr lang="en-GB" sz="1100" dirty="0"/>
                        <a:t>Maasai Mara have rely heavily on tourism as much of the land they used for farming is now used for tourism </a:t>
                      </a:r>
                    </a:p>
                    <a:p>
                      <a:pPr marL="171450" marR="0" lvl="0" indent="-171450" algn="l" rtl="0">
                        <a:lnSpc>
                          <a:spcPct val="100000"/>
                        </a:lnSpc>
                        <a:spcBef>
                          <a:spcPts val="0"/>
                        </a:spcBef>
                        <a:spcAft>
                          <a:spcPts val="0"/>
                        </a:spcAft>
                        <a:buClr>
                          <a:srgbClr val="000000"/>
                        </a:buClr>
                        <a:buSzPts val="1000"/>
                        <a:buFont typeface="Arial" panose="020B0604020202020204" pitchFamily="34" charset="0"/>
                        <a:buChar char="•"/>
                      </a:pPr>
                      <a:r>
                        <a:rPr lang="en-GB" sz="1100" dirty="0"/>
                        <a:t>Hotels are using up much of the locals water supply </a:t>
                      </a:r>
                    </a:p>
                    <a:p>
                      <a:pPr marL="171450" marR="0" lvl="0" indent="-171450" algn="l" rtl="0">
                        <a:lnSpc>
                          <a:spcPct val="100000"/>
                        </a:lnSpc>
                        <a:spcBef>
                          <a:spcPts val="0"/>
                        </a:spcBef>
                        <a:spcAft>
                          <a:spcPts val="0"/>
                        </a:spcAft>
                        <a:buClr>
                          <a:srgbClr val="000000"/>
                        </a:buClr>
                        <a:buSzPts val="1000"/>
                        <a:buFont typeface="Arial" panose="020B0604020202020204" pitchFamily="34" charset="0"/>
                        <a:buChar char="•"/>
                      </a:pPr>
                      <a:r>
                        <a:rPr lang="en-GB" sz="1100" dirty="0"/>
                        <a:t>Pay for the workers is often poor and not inline with the national minimum wage. </a:t>
                      </a: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3"/>
                  </a:ext>
                </a:extLst>
              </a:tr>
            </a:tbl>
          </a:graphicData>
        </a:graphic>
      </p:graphicFrame>
      <p:graphicFrame>
        <p:nvGraphicFramePr>
          <p:cNvPr id="70" name="Google Shape;70;p5"/>
          <p:cNvGraphicFramePr/>
          <p:nvPr/>
        </p:nvGraphicFramePr>
        <p:xfrm>
          <a:off x="125754" y="2968507"/>
          <a:ext cx="7279093" cy="3810050"/>
        </p:xfrm>
        <a:graphic>
          <a:graphicData uri="http://schemas.openxmlformats.org/drawingml/2006/table">
            <a:tbl>
              <a:tblPr firstRow="1" bandRow="1">
                <a:noFill/>
              </a:tblPr>
              <a:tblGrid>
                <a:gridCol w="292230">
                  <a:extLst>
                    <a:ext uri="{9D8B030D-6E8A-4147-A177-3AD203B41FA5}">
                      <a16:colId xmlns:a16="http://schemas.microsoft.com/office/drawing/2014/main" val="20000"/>
                    </a:ext>
                  </a:extLst>
                </a:gridCol>
                <a:gridCol w="964852">
                  <a:extLst>
                    <a:ext uri="{9D8B030D-6E8A-4147-A177-3AD203B41FA5}">
                      <a16:colId xmlns:a16="http://schemas.microsoft.com/office/drawing/2014/main" val="51137736"/>
                    </a:ext>
                  </a:extLst>
                </a:gridCol>
                <a:gridCol w="6022011">
                  <a:extLst>
                    <a:ext uri="{9D8B030D-6E8A-4147-A177-3AD203B41FA5}">
                      <a16:colId xmlns:a16="http://schemas.microsoft.com/office/drawing/2014/main" val="20001"/>
                    </a:ext>
                  </a:extLst>
                </a:gridCol>
              </a:tblGrid>
              <a:tr h="0">
                <a:tc gridSpan="2">
                  <a:txBody>
                    <a:bodyPr/>
                    <a:lstStyle/>
                    <a:p>
                      <a:pPr marL="0" marR="0" lvl="0" indent="0" algn="ctr" rtl="0">
                        <a:spcBef>
                          <a:spcPts val="0"/>
                        </a:spcBef>
                        <a:spcAft>
                          <a:spcPts val="0"/>
                        </a:spcAft>
                        <a:buNone/>
                      </a:pPr>
                      <a:r>
                        <a:rPr lang="en-GB" sz="1100" b="0" dirty="0">
                          <a:solidFill>
                            <a:schemeClr val="lt1"/>
                          </a:solidFill>
                        </a:rPr>
                        <a:t>J</a:t>
                      </a:r>
                      <a:endParaRPr dirty="0"/>
                    </a:p>
                  </a:txBody>
                  <a:tcPr marL="91450" marR="91450" marT="45725" marB="45725" anchor="ctr">
                    <a:lnL w="12700" cap="flat" cmpd="sng">
                      <a:solidFill>
                        <a:schemeClr val="dk1"/>
                      </a:solidFill>
                      <a:prstDash val="solid"/>
                      <a:round/>
                      <a:headEnd type="none" w="sm" len="sm"/>
                      <a:tailEnd type="none" w="sm" len="sm"/>
                    </a:lnL>
                    <a:lnR w="12700" cap="flat" cmpd="sng" algn="ctr">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lgn="ctr">
                      <a:solidFill>
                        <a:schemeClr val="dk1"/>
                      </a:solidFill>
                      <a:prstDash val="solid"/>
                      <a:round/>
                      <a:headEnd type="none" w="sm" len="sm"/>
                      <a:tailEnd type="none" w="sm" len="sm"/>
                    </a:lnB>
                    <a:solidFill>
                      <a:srgbClr val="C00000">
                        <a:alpha val="74901"/>
                      </a:srgbClr>
                    </a:solidFill>
                  </a:tcPr>
                </a:tc>
                <a:tc hMerge="1">
                  <a:txBody>
                    <a:bodyPr/>
                    <a:lstStyle/>
                    <a:p>
                      <a:pPr marL="0" marR="0" lvl="0" indent="0" algn="ctr" rtl="0">
                        <a:spcBef>
                          <a:spcPts val="0"/>
                        </a:spcBef>
                        <a:spcAft>
                          <a:spcPts val="0"/>
                        </a:spcAft>
                        <a:buNone/>
                      </a:pPr>
                      <a:endParaRPr dirty="0"/>
                    </a:p>
                  </a:txBody>
                  <a:tcPr marL="91450" marR="91450" marT="45725" marB="45725" anchor="ctr">
                    <a:lnL w="12700" cap="flat" cmpd="sng" algn="ctr">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lgn="ctr">
                      <a:solidFill>
                        <a:schemeClr val="dk1"/>
                      </a:solidFill>
                      <a:prstDash val="solid"/>
                      <a:round/>
                      <a:headEnd type="none" w="sm" len="sm"/>
                      <a:tailEnd type="none" w="sm" len="sm"/>
                    </a:lnB>
                    <a:solidFill>
                      <a:srgbClr val="C00000">
                        <a:alpha val="74901"/>
                      </a:srgbClr>
                    </a:solidFill>
                  </a:tcPr>
                </a:tc>
                <a:tc>
                  <a:txBody>
                    <a:bodyPr/>
                    <a:lstStyle/>
                    <a:p>
                      <a:pPr marL="0" marR="0" lvl="0" indent="0" algn="l" rtl="0">
                        <a:spcBef>
                          <a:spcPts val="0"/>
                        </a:spcBef>
                        <a:spcAft>
                          <a:spcPts val="0"/>
                        </a:spcAft>
                        <a:buNone/>
                      </a:pPr>
                      <a:r>
                        <a:rPr lang="en-GB" sz="1100" b="0" dirty="0"/>
                        <a:t>Case Study of an NEE - India</a:t>
                      </a:r>
                      <a:endParaRPr sz="1100" b="0" dirty="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4901"/>
                      </a:srgbClr>
                    </a:solidFill>
                  </a:tcPr>
                </a:tc>
                <a:extLst>
                  <a:ext uri="{0D108BD9-81ED-4DB2-BD59-A6C34878D82A}">
                    <a16:rowId xmlns:a16="http://schemas.microsoft.com/office/drawing/2014/main" val="10000"/>
                  </a:ext>
                </a:extLst>
              </a:tr>
              <a:tr h="230187">
                <a:tc>
                  <a:txBody>
                    <a:bodyPr/>
                    <a:lstStyle/>
                    <a:p>
                      <a:pPr marL="0" marR="0" lvl="0" indent="0" algn="ctr" rtl="0">
                        <a:spcBef>
                          <a:spcPts val="0"/>
                        </a:spcBef>
                        <a:spcAft>
                          <a:spcPts val="0"/>
                        </a:spcAft>
                        <a:buClr>
                          <a:schemeClr val="dk1"/>
                        </a:buClr>
                        <a:buSzPts val="1100"/>
                        <a:buFont typeface="Calibri"/>
                        <a:buNone/>
                      </a:pPr>
                      <a:r>
                        <a:rPr lang="en-GB" sz="1100" dirty="0">
                          <a:solidFill>
                            <a:schemeClr val="dk1"/>
                          </a:solidFill>
                          <a:latin typeface="Calibri"/>
                          <a:ea typeface="Calibri"/>
                          <a:cs typeface="Calibri"/>
                          <a:sym typeface="Calibri"/>
                        </a:rPr>
                        <a:t>1</a:t>
                      </a:r>
                      <a:endParaRPr dirty="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ctr" rtl="0">
                        <a:spcBef>
                          <a:spcPts val="0"/>
                        </a:spcBef>
                        <a:spcAft>
                          <a:spcPts val="0"/>
                        </a:spcAft>
                        <a:buClr>
                          <a:schemeClr val="dk1"/>
                        </a:buClr>
                        <a:buSzPts val="1100"/>
                        <a:buFont typeface="Calibri"/>
                        <a:buNone/>
                      </a:pPr>
                      <a:r>
                        <a:rPr lang="en-GB" sz="1100" dirty="0"/>
                        <a:t>Importance </a:t>
                      </a:r>
                      <a:endParaRPr sz="1100" dirty="0"/>
                    </a:p>
                  </a:txBody>
                  <a:tcPr marL="91450" marR="91450" marT="45725" marB="45725" anchor="ctr">
                    <a:lnL w="12700" cap="flat" cmpd="sng" algn="ctr">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lgn="ctr">
                      <a:solidFill>
                        <a:schemeClr val="dk1"/>
                      </a:solidFill>
                      <a:prstDash val="solid"/>
                      <a:round/>
                      <a:headEnd type="none" w="sm" len="sm"/>
                      <a:tailEnd type="none" w="sm" len="sm"/>
                    </a:lnT>
                    <a:lnB w="12700" cap="flat" cmpd="sng" algn="ctr">
                      <a:solidFill>
                        <a:schemeClr val="dk1"/>
                      </a:solidFill>
                      <a:prstDash val="solid"/>
                      <a:round/>
                      <a:headEnd type="none" w="sm" len="sm"/>
                      <a:tailEnd type="none" w="sm" len="sm"/>
                    </a:lnB>
                  </a:tcPr>
                </a:tc>
                <a:tc>
                  <a:txBody>
                    <a:bodyPr/>
                    <a:lstStyle/>
                    <a:p>
                      <a:pPr marL="171450" marR="0" lvl="0" indent="-171450" algn="l" rtl="0">
                        <a:spcBef>
                          <a:spcPts val="0"/>
                        </a:spcBef>
                        <a:spcAft>
                          <a:spcPts val="0"/>
                        </a:spcAft>
                        <a:buFont typeface="Arial" panose="020B0604020202020204" pitchFamily="34" charset="0"/>
                        <a:buChar char="•"/>
                      </a:pPr>
                      <a:r>
                        <a:rPr lang="en-GB" sz="1100" dirty="0"/>
                        <a:t>2</a:t>
                      </a:r>
                      <a:r>
                        <a:rPr lang="en-GB" sz="1100" baseline="30000" dirty="0"/>
                        <a:t>nd</a:t>
                      </a:r>
                      <a:r>
                        <a:rPr lang="en-GB" sz="1100" dirty="0"/>
                        <a:t> largest population in the world </a:t>
                      </a:r>
                    </a:p>
                    <a:p>
                      <a:pPr marL="171450" marR="0" lvl="0" indent="-171450" algn="l" rtl="0">
                        <a:spcBef>
                          <a:spcPts val="0"/>
                        </a:spcBef>
                        <a:spcAft>
                          <a:spcPts val="0"/>
                        </a:spcAft>
                        <a:buFont typeface="Arial" panose="020B0604020202020204" pitchFamily="34" charset="0"/>
                        <a:buChar char="•"/>
                      </a:pPr>
                      <a:r>
                        <a:rPr lang="en-GB" sz="1100" dirty="0"/>
                        <a:t>Projected to have the second largest economy by 2050 </a:t>
                      </a:r>
                    </a:p>
                    <a:p>
                      <a:pPr marL="171450" marR="0" lvl="0" indent="-171450" algn="l" rtl="0">
                        <a:spcBef>
                          <a:spcPts val="0"/>
                        </a:spcBef>
                        <a:spcAft>
                          <a:spcPts val="0"/>
                        </a:spcAft>
                        <a:buFont typeface="Arial" panose="020B0604020202020204" pitchFamily="34" charset="0"/>
                        <a:buChar char="•"/>
                      </a:pPr>
                      <a:r>
                        <a:rPr lang="en-GB" sz="1100" dirty="0"/>
                        <a:t>Largest democracy in the world </a:t>
                      </a: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r h="360035">
                <a:tc>
                  <a:txBody>
                    <a:bodyPr/>
                    <a:lstStyle/>
                    <a:p>
                      <a:pPr marL="0" marR="0" lvl="0" indent="0" algn="ctr" rtl="0">
                        <a:spcBef>
                          <a:spcPts val="0"/>
                        </a:spcBef>
                        <a:spcAft>
                          <a:spcPts val="0"/>
                        </a:spcAft>
                        <a:buClr>
                          <a:schemeClr val="dk1"/>
                        </a:buClr>
                        <a:buSzPts val="1100"/>
                        <a:buFont typeface="Calibri"/>
                        <a:buNone/>
                      </a:pPr>
                      <a:r>
                        <a:rPr lang="en-GB" sz="1100">
                          <a:solidFill>
                            <a:schemeClr val="dk1"/>
                          </a:solidFill>
                          <a:latin typeface="Calibri"/>
                          <a:ea typeface="Calibri"/>
                          <a:cs typeface="Calibri"/>
                          <a:sym typeface="Calibri"/>
                        </a:rPr>
                        <a:t>2</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ctr" rtl="0">
                        <a:spcBef>
                          <a:spcPts val="0"/>
                        </a:spcBef>
                        <a:spcAft>
                          <a:spcPts val="0"/>
                        </a:spcAft>
                        <a:buClr>
                          <a:schemeClr val="dk1"/>
                        </a:buClr>
                        <a:buSzPts val="1100"/>
                        <a:buFont typeface="Calibri"/>
                        <a:buNone/>
                      </a:pPr>
                      <a:r>
                        <a:rPr lang="en-GB" sz="1100" dirty="0"/>
                        <a:t>Wider context </a:t>
                      </a:r>
                      <a:endParaRPr sz="1100" dirty="0"/>
                    </a:p>
                  </a:txBody>
                  <a:tcPr marL="91450" marR="91450" marT="45725" marB="45725" anchor="ctr">
                    <a:lnL w="12700" cap="flat" cmpd="sng" algn="ctr">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lgn="ctr">
                      <a:solidFill>
                        <a:schemeClr val="dk1"/>
                      </a:solidFill>
                      <a:prstDash val="solid"/>
                      <a:round/>
                      <a:headEnd type="none" w="sm" len="sm"/>
                      <a:tailEnd type="none" w="sm" len="sm"/>
                    </a:lnT>
                    <a:lnB w="12700" cap="flat" cmpd="sng" algn="ctr">
                      <a:solidFill>
                        <a:schemeClr val="dk1"/>
                      </a:solidFill>
                      <a:prstDash val="solid"/>
                      <a:round/>
                      <a:headEnd type="none" w="sm" len="sm"/>
                      <a:tailEnd type="none" w="sm" len="sm"/>
                    </a:lnB>
                  </a:tcPr>
                </a:tc>
                <a:tc>
                  <a:txBody>
                    <a:bodyPr/>
                    <a:lstStyle/>
                    <a:p>
                      <a:pPr marL="171450" marR="0" lvl="0" indent="-171450" algn="l" rtl="0">
                        <a:spcBef>
                          <a:spcPts val="0"/>
                        </a:spcBef>
                        <a:spcAft>
                          <a:spcPts val="0"/>
                        </a:spcAft>
                        <a:buFont typeface="Arial" panose="020B0604020202020204" pitchFamily="34" charset="0"/>
                        <a:buChar char="•"/>
                      </a:pPr>
                      <a:r>
                        <a:rPr lang="en-GB" sz="1100" dirty="0"/>
                        <a:t>Many religious groups live within India such as Hindus, Muslims and Christians. </a:t>
                      </a:r>
                    </a:p>
                    <a:p>
                      <a:pPr marL="171450" marR="0" lvl="0" indent="-171450" algn="l" rtl="0">
                        <a:spcBef>
                          <a:spcPts val="0"/>
                        </a:spcBef>
                        <a:spcAft>
                          <a:spcPts val="0"/>
                        </a:spcAft>
                        <a:buFont typeface="Arial" panose="020B0604020202020204" pitchFamily="34" charset="0"/>
                        <a:buChar char="•"/>
                      </a:pPr>
                      <a:r>
                        <a:rPr lang="en-GB" sz="1100" dirty="0"/>
                        <a:t>Everyone over the age of 18 is able to vote. </a:t>
                      </a:r>
                    </a:p>
                    <a:p>
                      <a:pPr marL="171450" marR="0" lvl="0" indent="-171450" algn="l" rtl="0">
                        <a:spcBef>
                          <a:spcPts val="0"/>
                        </a:spcBef>
                        <a:spcAft>
                          <a:spcPts val="0"/>
                        </a:spcAft>
                        <a:buFont typeface="Arial" panose="020B0604020202020204" pitchFamily="34" charset="0"/>
                        <a:buChar char="•"/>
                      </a:pPr>
                      <a:r>
                        <a:rPr lang="en-GB" sz="1100" dirty="0"/>
                        <a:t>Gained independence from the UK in 1947 </a:t>
                      </a:r>
                    </a:p>
                    <a:p>
                      <a:pPr marL="171450" marR="0" lvl="0" indent="-171450" algn="l" rtl="0">
                        <a:spcBef>
                          <a:spcPts val="0"/>
                        </a:spcBef>
                        <a:spcAft>
                          <a:spcPts val="0"/>
                        </a:spcAft>
                        <a:buFont typeface="Arial" panose="020B0604020202020204" pitchFamily="34" charset="0"/>
                        <a:buChar char="•"/>
                      </a:pPr>
                      <a:r>
                        <a:rPr lang="en-GB" sz="1100" dirty="0"/>
                        <a:t>Has many ecosystems such as deserts and rainforest. Some are under threat from pollution and degradation of soil. </a:t>
                      </a:r>
                      <a:endParaRPr sz="1100" dirty="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2"/>
                  </a:ext>
                </a:extLst>
              </a:tr>
              <a:tr h="360035">
                <a:tc>
                  <a:txBody>
                    <a:bodyPr/>
                    <a:lstStyle/>
                    <a:p>
                      <a:pPr marL="0" marR="0" lvl="0" indent="0" algn="ctr" rtl="0">
                        <a:spcBef>
                          <a:spcPts val="0"/>
                        </a:spcBef>
                        <a:spcAft>
                          <a:spcPts val="0"/>
                        </a:spcAft>
                        <a:buClr>
                          <a:schemeClr val="dk1"/>
                        </a:buClr>
                        <a:buSzPts val="1100"/>
                        <a:buFont typeface="Calibri"/>
                        <a:buNone/>
                      </a:pPr>
                      <a:r>
                        <a:rPr lang="en-GB" sz="1100">
                          <a:solidFill>
                            <a:schemeClr val="dk1"/>
                          </a:solidFill>
                          <a:latin typeface="Calibri"/>
                          <a:ea typeface="Calibri"/>
                          <a:cs typeface="Calibri"/>
                          <a:sym typeface="Calibri"/>
                        </a:rPr>
                        <a:t>3</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ctr" rtl="0">
                        <a:spcBef>
                          <a:spcPts val="0"/>
                        </a:spcBef>
                        <a:spcAft>
                          <a:spcPts val="0"/>
                        </a:spcAft>
                        <a:buClr>
                          <a:schemeClr val="dk1"/>
                        </a:buClr>
                        <a:buSzPts val="1100"/>
                        <a:buFont typeface="Calibri"/>
                        <a:buNone/>
                      </a:pPr>
                      <a:r>
                        <a:rPr lang="en-GB" sz="1100" dirty="0"/>
                        <a:t>Political relationships </a:t>
                      </a:r>
                    </a:p>
                  </a:txBody>
                  <a:tcPr marL="91450" marR="91450" marT="45725" marB="45725" anchor="ctr">
                    <a:lnL w="12700" cap="flat" cmpd="sng" algn="ctr">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lgn="ctr">
                      <a:solidFill>
                        <a:schemeClr val="dk1"/>
                      </a:solidFill>
                      <a:prstDash val="solid"/>
                      <a:round/>
                      <a:headEnd type="none" w="sm" len="sm"/>
                      <a:tailEnd type="none" w="sm" len="sm"/>
                    </a:lnT>
                    <a:lnB w="12700" cap="flat" cmpd="sng" algn="ctr">
                      <a:solidFill>
                        <a:schemeClr val="dk1"/>
                      </a:solidFill>
                      <a:prstDash val="solid"/>
                      <a:round/>
                      <a:headEnd type="none" w="sm" len="sm"/>
                      <a:tailEnd type="none" w="sm" len="sm"/>
                    </a:lnB>
                  </a:tcPr>
                </a:tc>
                <a:tc>
                  <a:txBody>
                    <a:bodyPr/>
                    <a:lstStyle/>
                    <a:p>
                      <a:pPr marL="171450" marR="0" lvl="0" indent="-171450" algn="l" rtl="0">
                        <a:spcBef>
                          <a:spcPts val="0"/>
                        </a:spcBef>
                        <a:spcAft>
                          <a:spcPts val="0"/>
                        </a:spcAft>
                        <a:buFont typeface="Arial" panose="020B0604020202020204" pitchFamily="34" charset="0"/>
                        <a:buChar char="•"/>
                      </a:pPr>
                      <a:r>
                        <a:rPr lang="en-GB" sz="1100" dirty="0"/>
                        <a:t>They have a neighbourhood first policy which aims to improve relations with other east Asian countries. </a:t>
                      </a:r>
                    </a:p>
                    <a:p>
                      <a:pPr marL="171450" marR="0" lvl="0" indent="-171450" algn="l" rtl="0">
                        <a:spcBef>
                          <a:spcPts val="0"/>
                        </a:spcBef>
                        <a:spcAft>
                          <a:spcPts val="0"/>
                        </a:spcAft>
                        <a:buFont typeface="Arial" panose="020B0604020202020204" pitchFamily="34" charset="0"/>
                        <a:buChar char="•"/>
                      </a:pPr>
                      <a:r>
                        <a:rPr lang="en-GB" sz="1100" dirty="0"/>
                        <a:t>They have taken neutral stances of issues of conflict e.g. the Russia-Ukraine war. </a:t>
                      </a:r>
                    </a:p>
                    <a:p>
                      <a:pPr marL="171450" marR="0" lvl="0" indent="-171450" algn="l" rtl="0">
                        <a:spcBef>
                          <a:spcPts val="0"/>
                        </a:spcBef>
                        <a:spcAft>
                          <a:spcPts val="0"/>
                        </a:spcAft>
                        <a:buFont typeface="Arial" panose="020B0604020202020204" pitchFamily="34" charset="0"/>
                        <a:buChar char="•"/>
                      </a:pPr>
                      <a:r>
                        <a:rPr lang="en-GB" sz="1100" dirty="0"/>
                        <a:t>They are a member of many intergovernmental groups such as the Common Wealth, United Nations and Asian Development Bank. </a:t>
                      </a:r>
                      <a:endParaRPr sz="1100" dirty="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3"/>
                  </a:ext>
                </a:extLst>
              </a:tr>
              <a:tr h="489882">
                <a:tc>
                  <a:txBody>
                    <a:bodyPr/>
                    <a:lstStyle/>
                    <a:p>
                      <a:pPr marL="0" marR="0" lvl="0" indent="0" algn="ctr" rtl="0">
                        <a:spcBef>
                          <a:spcPts val="0"/>
                        </a:spcBef>
                        <a:spcAft>
                          <a:spcPts val="0"/>
                        </a:spcAft>
                        <a:buClr>
                          <a:schemeClr val="dk1"/>
                        </a:buClr>
                        <a:buSzPts val="1100"/>
                        <a:buFont typeface="Calibri"/>
                        <a:buNone/>
                      </a:pPr>
                      <a:r>
                        <a:rPr lang="en-GB" sz="1100">
                          <a:solidFill>
                            <a:schemeClr val="dk1"/>
                          </a:solidFill>
                          <a:latin typeface="Calibri"/>
                          <a:ea typeface="Calibri"/>
                          <a:cs typeface="Calibri"/>
                          <a:sym typeface="Calibri"/>
                        </a:rPr>
                        <a:t>4</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lgn="ctr">
                      <a:solidFill>
                        <a:schemeClr val="dk1"/>
                      </a:solidFill>
                      <a:prstDash val="solid"/>
                      <a:round/>
                      <a:headEnd type="none" w="sm" len="sm"/>
                      <a:tailEnd type="none" w="sm" len="sm"/>
                    </a:lnB>
                  </a:tcPr>
                </a:tc>
                <a:tc>
                  <a:txBody>
                    <a:bodyPr/>
                    <a:lstStyle/>
                    <a:p>
                      <a:pPr marL="0" marR="0" lvl="0" indent="0" algn="ctr" rtl="0">
                        <a:spcBef>
                          <a:spcPts val="0"/>
                        </a:spcBef>
                        <a:spcAft>
                          <a:spcPts val="0"/>
                        </a:spcAft>
                        <a:buClr>
                          <a:schemeClr val="dk1"/>
                        </a:buClr>
                        <a:buSzPts val="1100"/>
                        <a:buFont typeface="Calibri"/>
                        <a:buNone/>
                      </a:pPr>
                      <a:r>
                        <a:rPr lang="en-GB" sz="1100" dirty="0"/>
                        <a:t>Trading relationships </a:t>
                      </a:r>
                      <a:endParaRPr sz="1100" dirty="0"/>
                    </a:p>
                  </a:txBody>
                  <a:tcPr marL="91450" marR="91450" marT="45725" marB="45725" anchor="ctr">
                    <a:lnL w="12700" cap="flat" cmpd="sng" algn="ctr">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lgn="ctr">
                      <a:solidFill>
                        <a:schemeClr val="dk1"/>
                      </a:solidFill>
                      <a:prstDash val="solid"/>
                      <a:round/>
                      <a:headEnd type="none" w="sm" len="sm"/>
                      <a:tailEnd type="none" w="sm" len="sm"/>
                    </a:lnT>
                    <a:lnB w="12700" cap="flat" cmpd="sng" algn="ctr">
                      <a:solidFill>
                        <a:schemeClr val="dk1"/>
                      </a:solidFill>
                      <a:prstDash val="solid"/>
                      <a:round/>
                      <a:headEnd type="none" w="sm" len="sm"/>
                      <a:tailEnd type="none" w="sm" len="sm"/>
                    </a:lnB>
                  </a:tcPr>
                </a:tc>
                <a:tc>
                  <a:txBody>
                    <a:bodyPr/>
                    <a:lstStyle/>
                    <a:p>
                      <a:pPr marL="171450" marR="0" lvl="0" indent="-171450" algn="l" rtl="0">
                        <a:lnSpc>
                          <a:spcPct val="100000"/>
                        </a:lnSpc>
                        <a:spcBef>
                          <a:spcPts val="0"/>
                        </a:spcBef>
                        <a:spcAft>
                          <a:spcPts val="0"/>
                        </a:spcAft>
                        <a:buClr>
                          <a:srgbClr val="000000"/>
                        </a:buClr>
                        <a:buSzPts val="1200"/>
                        <a:buFont typeface="Arial" panose="020B0604020202020204" pitchFamily="34" charset="0"/>
                        <a:buChar char="•"/>
                      </a:pPr>
                      <a:r>
                        <a:rPr lang="en-GB" sz="1100" dirty="0"/>
                        <a:t>They are currently in a trade deficit – the value of goods imported is greater than the value of goods they export.  </a:t>
                      </a:r>
                    </a:p>
                    <a:p>
                      <a:pPr marL="171450" marR="0" lvl="0" indent="-171450" algn="l" rtl="0">
                        <a:lnSpc>
                          <a:spcPct val="100000"/>
                        </a:lnSpc>
                        <a:spcBef>
                          <a:spcPts val="0"/>
                        </a:spcBef>
                        <a:spcAft>
                          <a:spcPts val="0"/>
                        </a:spcAft>
                        <a:buClr>
                          <a:srgbClr val="000000"/>
                        </a:buClr>
                        <a:buSzPts val="1200"/>
                        <a:buFont typeface="Arial" panose="020B0604020202020204" pitchFamily="34" charset="0"/>
                        <a:buChar char="•"/>
                      </a:pPr>
                      <a:r>
                        <a:rPr lang="en-GB" sz="1100" dirty="0"/>
                        <a:t>India’s biggest trading partners are China, USA and the UAE. The UK is India’s 7</a:t>
                      </a:r>
                      <a:r>
                        <a:rPr lang="en-GB" sz="1100" baseline="30000" dirty="0"/>
                        <a:t>th</a:t>
                      </a:r>
                      <a:r>
                        <a:rPr lang="en-GB" sz="1100" dirty="0"/>
                        <a:t> largest trading partner. </a:t>
                      </a:r>
                    </a:p>
                    <a:p>
                      <a:pPr marL="171450" marR="0" lvl="0" indent="-171450" algn="l" rtl="0">
                        <a:lnSpc>
                          <a:spcPct val="100000"/>
                        </a:lnSpc>
                        <a:spcBef>
                          <a:spcPts val="0"/>
                        </a:spcBef>
                        <a:spcAft>
                          <a:spcPts val="0"/>
                        </a:spcAft>
                        <a:buClr>
                          <a:srgbClr val="000000"/>
                        </a:buClr>
                        <a:buSzPts val="1200"/>
                        <a:buFont typeface="Arial" panose="020B0604020202020204" pitchFamily="34" charset="0"/>
                        <a:buChar char="•"/>
                      </a:pPr>
                      <a:r>
                        <a:rPr lang="en-GB" sz="1100" dirty="0"/>
                        <a:t>India’s main imports are oil, machinery and semi-precious stones. This reflects Inia’s growing wealth </a:t>
                      </a:r>
                    </a:p>
                    <a:p>
                      <a:pPr marL="171450" marR="0" lvl="0" indent="-171450" algn="l" rtl="0">
                        <a:lnSpc>
                          <a:spcPct val="100000"/>
                        </a:lnSpc>
                        <a:spcBef>
                          <a:spcPts val="0"/>
                        </a:spcBef>
                        <a:spcAft>
                          <a:spcPts val="0"/>
                        </a:spcAft>
                        <a:buClr>
                          <a:srgbClr val="000000"/>
                        </a:buClr>
                        <a:buSzPts val="1200"/>
                        <a:buFont typeface="Arial" panose="020B0604020202020204" pitchFamily="34" charset="0"/>
                        <a:buChar char="•"/>
                      </a:pPr>
                      <a:r>
                        <a:rPr lang="en-GB" sz="1100" dirty="0"/>
                        <a:t>India’s main exports are petroleum products, jewellery and pharmaceutical products.  </a:t>
                      </a:r>
                      <a:endParaRPr sz="1100" dirty="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lgn="ctr">
                      <a:solidFill>
                        <a:schemeClr val="dk1"/>
                      </a:solidFill>
                      <a:prstDash val="solid"/>
                      <a:round/>
                      <a:headEnd type="none" w="sm" len="sm"/>
                      <a:tailEnd type="none" w="sm" len="sm"/>
                    </a:lnB>
                  </a:tcPr>
                </a:tc>
                <a:extLst>
                  <a:ext uri="{0D108BD9-81ED-4DB2-BD59-A6C34878D82A}">
                    <a16:rowId xmlns:a16="http://schemas.microsoft.com/office/drawing/2014/main" val="10004"/>
                  </a:ext>
                </a:extLst>
              </a:tr>
            </a:tbl>
          </a:graphicData>
        </a:graphic>
      </p:graphicFrame>
      <p:sp>
        <p:nvSpPr>
          <p:cNvPr id="7" name="Google Shape;38;p1">
            <a:extLst>
              <a:ext uri="{FF2B5EF4-FFF2-40B4-BE49-F238E27FC236}">
                <a16:creationId xmlns:a16="http://schemas.microsoft.com/office/drawing/2014/main" id="{9D6488BB-6C29-464E-BFA1-A0E0FDB2A29B}"/>
              </a:ext>
            </a:extLst>
          </p:cNvPr>
          <p:cNvSpPr txBox="1"/>
          <p:nvPr/>
        </p:nvSpPr>
        <p:spPr>
          <a:xfrm>
            <a:off x="128464" y="91951"/>
            <a:ext cx="9649072" cy="369332"/>
          </a:xfrm>
          <a:prstGeom prst="rect">
            <a:avLst/>
          </a:prstGeom>
          <a:solidFill>
            <a:srgbClr val="C00000"/>
          </a:solidFill>
          <a:ln w="9525"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800" b="0" i="0" u="none" strike="noStrike" cap="none" dirty="0">
                <a:solidFill>
                  <a:schemeClr val="lt1"/>
                </a:solidFill>
                <a:latin typeface="Calibri"/>
                <a:ea typeface="Calibri"/>
                <a:cs typeface="Calibri"/>
                <a:sym typeface="Calibri"/>
              </a:rPr>
              <a:t>GCSE Paper 2- Question 2 </a:t>
            </a:r>
            <a:r>
              <a:rPr lang="en-GB" sz="1800" dirty="0">
                <a:solidFill>
                  <a:schemeClr val="lt1"/>
                </a:solidFill>
                <a:latin typeface="Calibri"/>
                <a:ea typeface="Calibri"/>
                <a:cs typeface="Calibri"/>
                <a:sym typeface="Calibri"/>
              </a:rPr>
              <a:t>Changing Economic World - </a:t>
            </a:r>
            <a:r>
              <a:rPr lang="en-GB" sz="1800" b="0" i="0" u="none" strike="noStrike" cap="none" dirty="0">
                <a:solidFill>
                  <a:schemeClr val="lt1"/>
                </a:solidFill>
                <a:latin typeface="Calibri"/>
                <a:ea typeface="Calibri"/>
                <a:cs typeface="Calibri"/>
                <a:sym typeface="Calibri"/>
              </a:rPr>
              <a:t>Knowledge Organiser</a:t>
            </a:r>
            <a:endParaRPr dirty="0"/>
          </a:p>
        </p:txBody>
      </p:sp>
      <p:pic>
        <p:nvPicPr>
          <p:cNvPr id="1026" name="Picture 2" descr="India location on the Asia map">
            <a:extLst>
              <a:ext uri="{FF2B5EF4-FFF2-40B4-BE49-F238E27FC236}">
                <a16:creationId xmlns:a16="http://schemas.microsoft.com/office/drawing/2014/main" id="{53C4108F-3906-42CC-861A-3778D811F0CE}"/>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638" t="1341" r="2067" b="5098"/>
          <a:stretch/>
        </p:blipFill>
        <p:spPr bwMode="auto">
          <a:xfrm>
            <a:off x="7491784" y="3954366"/>
            <a:ext cx="2285752" cy="157460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76"/>
        <p:cNvGrpSpPr/>
        <p:nvPr/>
      </p:nvGrpSpPr>
      <p:grpSpPr>
        <a:xfrm>
          <a:off x="0" y="0"/>
          <a:ext cx="0" cy="0"/>
          <a:chOff x="0" y="0"/>
          <a:chExt cx="0" cy="0"/>
        </a:xfrm>
      </p:grpSpPr>
      <p:graphicFrame>
        <p:nvGraphicFramePr>
          <p:cNvPr id="78" name="Google Shape;78;p6"/>
          <p:cNvGraphicFramePr/>
          <p:nvPr/>
        </p:nvGraphicFramePr>
        <p:xfrm>
          <a:off x="128464" y="2877217"/>
          <a:ext cx="9524174" cy="1783110"/>
        </p:xfrm>
        <a:graphic>
          <a:graphicData uri="http://schemas.openxmlformats.org/drawingml/2006/table">
            <a:tbl>
              <a:tblPr firstRow="1" bandRow="1">
                <a:noFill/>
              </a:tblPr>
              <a:tblGrid>
                <a:gridCol w="356048">
                  <a:extLst>
                    <a:ext uri="{9D8B030D-6E8A-4147-A177-3AD203B41FA5}">
                      <a16:colId xmlns:a16="http://schemas.microsoft.com/office/drawing/2014/main" val="20000"/>
                    </a:ext>
                  </a:extLst>
                </a:gridCol>
                <a:gridCol w="1021559">
                  <a:extLst>
                    <a:ext uri="{9D8B030D-6E8A-4147-A177-3AD203B41FA5}">
                      <a16:colId xmlns:a16="http://schemas.microsoft.com/office/drawing/2014/main" val="2008653738"/>
                    </a:ext>
                  </a:extLst>
                </a:gridCol>
                <a:gridCol w="8146567">
                  <a:extLst>
                    <a:ext uri="{9D8B030D-6E8A-4147-A177-3AD203B41FA5}">
                      <a16:colId xmlns:a16="http://schemas.microsoft.com/office/drawing/2014/main" val="20001"/>
                    </a:ext>
                  </a:extLst>
                </a:gridCol>
              </a:tblGrid>
              <a:tr h="150626">
                <a:tc gridSpan="2">
                  <a:txBody>
                    <a:bodyPr/>
                    <a:lstStyle/>
                    <a:p>
                      <a:pPr marL="0" marR="0" lvl="0" indent="0" algn="ctr" rtl="0">
                        <a:spcBef>
                          <a:spcPts val="0"/>
                        </a:spcBef>
                        <a:spcAft>
                          <a:spcPts val="0"/>
                        </a:spcAft>
                        <a:buNone/>
                      </a:pPr>
                      <a:r>
                        <a:rPr lang="en-GB" sz="1100" b="0" dirty="0"/>
                        <a:t>L</a:t>
                      </a:r>
                      <a:endParaRPr sz="1100" b="0" dirty="0"/>
                    </a:p>
                  </a:txBody>
                  <a:tcPr marL="91450" marR="91450" marT="45725" marB="45725" anchor="ctr">
                    <a:lnL w="12700" cap="flat" cmpd="sng">
                      <a:solidFill>
                        <a:schemeClr val="dk1"/>
                      </a:solidFill>
                      <a:prstDash val="solid"/>
                      <a:round/>
                      <a:headEnd type="none" w="sm" len="sm"/>
                      <a:tailEnd type="none" w="sm" len="sm"/>
                    </a:lnL>
                    <a:lnR w="12700" cap="flat" cmpd="sng" algn="ctr">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lgn="ctr">
                      <a:solidFill>
                        <a:schemeClr val="dk1"/>
                      </a:solidFill>
                      <a:prstDash val="solid"/>
                      <a:round/>
                      <a:headEnd type="none" w="sm" len="sm"/>
                      <a:tailEnd type="none" w="sm" len="sm"/>
                    </a:lnB>
                    <a:solidFill>
                      <a:srgbClr val="C00000">
                        <a:alpha val="74901"/>
                      </a:srgbClr>
                    </a:solidFill>
                  </a:tcPr>
                </a:tc>
                <a:tc hMerge="1">
                  <a:txBody>
                    <a:bodyPr/>
                    <a:lstStyle/>
                    <a:p>
                      <a:pPr marL="0" marR="0" lvl="0" indent="0" algn="ctr" rtl="0">
                        <a:spcBef>
                          <a:spcPts val="0"/>
                        </a:spcBef>
                        <a:spcAft>
                          <a:spcPts val="0"/>
                        </a:spcAft>
                        <a:buNone/>
                      </a:pPr>
                      <a:endParaRPr dirty="0"/>
                    </a:p>
                  </a:txBody>
                  <a:tcPr marL="91450" marR="91450" marT="45725" marB="45725" anchor="ctr">
                    <a:lnL w="12700" cap="flat" cmpd="sng" algn="ctr">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lgn="ctr">
                      <a:solidFill>
                        <a:schemeClr val="dk1"/>
                      </a:solidFill>
                      <a:prstDash val="solid"/>
                      <a:round/>
                      <a:headEnd type="none" w="sm" len="sm"/>
                      <a:tailEnd type="none" w="sm" len="sm"/>
                    </a:lnB>
                    <a:solidFill>
                      <a:srgbClr val="C00000">
                        <a:alpha val="74901"/>
                      </a:srgbClr>
                    </a:solidFill>
                  </a:tcPr>
                </a:tc>
                <a:tc>
                  <a:txBody>
                    <a:bodyPr/>
                    <a:lstStyle/>
                    <a:p>
                      <a:pPr marL="36000" marR="0" lvl="0" indent="0" algn="l" rtl="0">
                        <a:spcBef>
                          <a:spcPts val="0"/>
                        </a:spcBef>
                        <a:spcAft>
                          <a:spcPts val="0"/>
                        </a:spcAft>
                        <a:buClr>
                          <a:srgbClr val="000000"/>
                        </a:buClr>
                        <a:buSzPts val="1200"/>
                        <a:buFont typeface="Calibri"/>
                        <a:buNone/>
                      </a:pPr>
                      <a:r>
                        <a:rPr lang="en-GB" sz="1100" b="0" u="none" dirty="0">
                          <a:solidFill>
                            <a:schemeClr val="lt1"/>
                          </a:solidFill>
                          <a:latin typeface="Calibri"/>
                          <a:ea typeface="Calibri"/>
                          <a:cs typeface="Calibri"/>
                          <a:sym typeface="Calibri"/>
                        </a:rPr>
                        <a:t>India: Coca-Cola</a:t>
                      </a:r>
                      <a:endParaRPr sz="1100" b="0" u="none" dirty="0">
                        <a:solidFill>
                          <a:schemeClr val="lt1"/>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4901"/>
                      </a:srgbClr>
                    </a:solidFill>
                  </a:tcPr>
                </a:tc>
                <a:extLst>
                  <a:ext uri="{0D108BD9-81ED-4DB2-BD59-A6C34878D82A}">
                    <a16:rowId xmlns:a16="http://schemas.microsoft.com/office/drawing/2014/main" val="10000"/>
                  </a:ext>
                </a:extLst>
              </a:tr>
              <a:tr h="469980">
                <a:tc>
                  <a:txBody>
                    <a:bodyPr/>
                    <a:lstStyle/>
                    <a:p>
                      <a:pPr marL="0" marR="0" lvl="0" indent="0" algn="ctr" rtl="0">
                        <a:spcBef>
                          <a:spcPts val="0"/>
                        </a:spcBef>
                        <a:spcAft>
                          <a:spcPts val="0"/>
                        </a:spcAft>
                        <a:buClr>
                          <a:schemeClr val="dk1"/>
                        </a:buClr>
                        <a:buSzPts val="1100"/>
                        <a:buFont typeface="Calibri"/>
                        <a:buNone/>
                      </a:pPr>
                      <a:r>
                        <a:rPr lang="en-GB" sz="1100">
                          <a:solidFill>
                            <a:schemeClr val="dk1"/>
                          </a:solidFill>
                          <a:latin typeface="Calibri"/>
                          <a:ea typeface="Calibri"/>
                          <a:cs typeface="Calibri"/>
                          <a:sym typeface="Calibri"/>
                        </a:rPr>
                        <a:t>1</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ctr" rtl="0">
                        <a:spcBef>
                          <a:spcPts val="0"/>
                        </a:spcBef>
                        <a:spcAft>
                          <a:spcPts val="0"/>
                        </a:spcAft>
                        <a:buClr>
                          <a:schemeClr val="dk1"/>
                        </a:buClr>
                        <a:buSzPts val="1100"/>
                        <a:buFont typeface="Calibri"/>
                        <a:buNone/>
                      </a:pPr>
                      <a:r>
                        <a:rPr lang="en-GB" sz="1100" dirty="0"/>
                        <a:t>Advantages </a:t>
                      </a:r>
                      <a:endParaRPr sz="1100" dirty="0"/>
                    </a:p>
                  </a:txBody>
                  <a:tcPr marL="91450" marR="91450" marT="45725" marB="45725" anchor="ctr">
                    <a:lnL w="12700" cap="flat" cmpd="sng" algn="ctr">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lgn="ctr">
                      <a:solidFill>
                        <a:schemeClr val="dk1"/>
                      </a:solidFill>
                      <a:prstDash val="solid"/>
                      <a:round/>
                      <a:headEnd type="none" w="sm" len="sm"/>
                      <a:tailEnd type="none" w="sm" len="sm"/>
                    </a:lnT>
                    <a:lnB w="12700" cap="flat" cmpd="sng" algn="ctr">
                      <a:solidFill>
                        <a:schemeClr val="dk1"/>
                      </a:solidFill>
                      <a:prstDash val="solid"/>
                      <a:round/>
                      <a:headEnd type="none" w="sm" len="sm"/>
                      <a:tailEnd type="none" w="sm" len="sm"/>
                    </a:lnB>
                  </a:tcPr>
                </a:tc>
                <a:tc>
                  <a:txBody>
                    <a:bodyPr/>
                    <a:lstStyle/>
                    <a:p>
                      <a:pPr marL="207451" marR="0" lvl="0" indent="-171450" algn="l" rtl="0">
                        <a:spcBef>
                          <a:spcPts val="0"/>
                        </a:spcBef>
                        <a:spcAft>
                          <a:spcPts val="0"/>
                        </a:spcAft>
                        <a:buClr>
                          <a:srgbClr val="000000"/>
                        </a:buClr>
                        <a:buSzPts val="1200"/>
                        <a:buFont typeface="Arial" panose="020B0604020202020204" pitchFamily="34" charset="0"/>
                        <a:buChar char="•"/>
                      </a:pPr>
                      <a:r>
                        <a:rPr lang="en-GB" sz="1100" dirty="0"/>
                        <a:t>Created 25,000 jobs directly </a:t>
                      </a:r>
                    </a:p>
                    <a:p>
                      <a:pPr marL="207451" marR="0" lvl="0" indent="-171450" algn="l" rtl="0">
                        <a:spcBef>
                          <a:spcPts val="0"/>
                        </a:spcBef>
                        <a:spcAft>
                          <a:spcPts val="0"/>
                        </a:spcAft>
                        <a:buClr>
                          <a:srgbClr val="000000"/>
                        </a:buClr>
                        <a:buSzPts val="1200"/>
                        <a:buFont typeface="Arial" panose="020B0604020202020204" pitchFamily="34" charset="0"/>
                        <a:buChar char="•"/>
                      </a:pPr>
                      <a:r>
                        <a:rPr lang="en-GB" sz="1100" dirty="0"/>
                        <a:t>150,00 jobs indirectly</a:t>
                      </a:r>
                    </a:p>
                    <a:p>
                      <a:pPr marL="207451" marR="0" lvl="0" indent="-171450" algn="l" rtl="0">
                        <a:spcBef>
                          <a:spcPts val="0"/>
                        </a:spcBef>
                        <a:spcAft>
                          <a:spcPts val="0"/>
                        </a:spcAft>
                        <a:buClr>
                          <a:srgbClr val="000000"/>
                        </a:buClr>
                        <a:buSzPts val="1200"/>
                        <a:buFont typeface="Arial" panose="020B0604020202020204" pitchFamily="34" charset="0"/>
                        <a:buChar char="•"/>
                      </a:pPr>
                      <a:r>
                        <a:rPr lang="en-GB" sz="1100" dirty="0"/>
                        <a:t>Generates taxes which the government can then use to help improve services e.g. health care and transport.  </a:t>
                      </a:r>
                    </a:p>
                    <a:p>
                      <a:pPr marL="207451" marR="0" lvl="0" indent="-171450" algn="l" rtl="0">
                        <a:spcBef>
                          <a:spcPts val="0"/>
                        </a:spcBef>
                        <a:spcAft>
                          <a:spcPts val="0"/>
                        </a:spcAft>
                        <a:buClr>
                          <a:srgbClr val="000000"/>
                        </a:buClr>
                        <a:buSzPts val="1200"/>
                        <a:buFont typeface="Arial" panose="020B0604020202020204" pitchFamily="34" charset="0"/>
                        <a:buChar char="•"/>
                      </a:pPr>
                      <a:r>
                        <a:rPr lang="en-GB" sz="1100" dirty="0"/>
                        <a:t>Set up primary education projects to help the poorest children get an education</a:t>
                      </a: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r h="445584">
                <a:tc>
                  <a:txBody>
                    <a:bodyPr/>
                    <a:lstStyle/>
                    <a:p>
                      <a:pPr marL="0" marR="0" lvl="0" indent="0" algn="ctr" rtl="0">
                        <a:spcBef>
                          <a:spcPts val="0"/>
                        </a:spcBef>
                        <a:spcAft>
                          <a:spcPts val="0"/>
                        </a:spcAft>
                        <a:buClr>
                          <a:schemeClr val="dk1"/>
                        </a:buClr>
                        <a:buSzPts val="1100"/>
                        <a:buFont typeface="Calibri"/>
                        <a:buNone/>
                      </a:pPr>
                      <a:r>
                        <a:rPr lang="en-GB" sz="1100" dirty="0">
                          <a:solidFill>
                            <a:schemeClr val="dk1"/>
                          </a:solidFill>
                          <a:latin typeface="Calibri"/>
                          <a:ea typeface="Calibri"/>
                          <a:cs typeface="Calibri"/>
                          <a:sym typeface="Calibri"/>
                        </a:rPr>
                        <a:t>2</a:t>
                      </a:r>
                      <a:endParaRPr dirty="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ctr" rtl="0">
                        <a:spcBef>
                          <a:spcPts val="0"/>
                        </a:spcBef>
                        <a:spcAft>
                          <a:spcPts val="0"/>
                        </a:spcAft>
                        <a:buClr>
                          <a:schemeClr val="dk1"/>
                        </a:buClr>
                        <a:buSzPts val="1100"/>
                        <a:buFont typeface="Calibri"/>
                        <a:buNone/>
                      </a:pPr>
                      <a:r>
                        <a:rPr lang="en-GB" sz="1100" dirty="0"/>
                        <a:t>Disadvantages </a:t>
                      </a:r>
                      <a:endParaRPr sz="1100" dirty="0"/>
                    </a:p>
                  </a:txBody>
                  <a:tcPr marL="91450" marR="91450" marT="45725" marB="45725" anchor="ctr">
                    <a:lnL w="12700" cap="flat" cmpd="sng" algn="ctr">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lgn="ctr">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171450" marR="0" lvl="0" indent="-171450" algn="l" rtl="0">
                        <a:lnSpc>
                          <a:spcPct val="100000"/>
                        </a:lnSpc>
                        <a:spcBef>
                          <a:spcPts val="0"/>
                        </a:spcBef>
                        <a:spcAft>
                          <a:spcPts val="0"/>
                        </a:spcAft>
                        <a:buClr>
                          <a:srgbClr val="000000"/>
                        </a:buClr>
                        <a:buSzPts val="1000"/>
                        <a:buFont typeface="Arial" panose="020B0604020202020204" pitchFamily="34" charset="0"/>
                        <a:buChar char="•"/>
                      </a:pPr>
                      <a:r>
                        <a:rPr lang="en-GB" sz="1100" dirty="0"/>
                        <a:t>Majority of the profit goes back to the USA</a:t>
                      </a:r>
                    </a:p>
                    <a:p>
                      <a:pPr marL="171450" marR="0" lvl="0" indent="-171450" algn="l" rtl="0">
                        <a:lnSpc>
                          <a:spcPct val="100000"/>
                        </a:lnSpc>
                        <a:spcBef>
                          <a:spcPts val="0"/>
                        </a:spcBef>
                        <a:spcAft>
                          <a:spcPts val="0"/>
                        </a:spcAft>
                        <a:buClr>
                          <a:srgbClr val="000000"/>
                        </a:buClr>
                        <a:buSzPts val="1000"/>
                        <a:buFont typeface="Arial" panose="020B0604020202020204" pitchFamily="34" charset="0"/>
                        <a:buChar char="•"/>
                      </a:pPr>
                      <a:r>
                        <a:rPr lang="en-GB" sz="1100" dirty="0"/>
                        <a:t>Caused water tables surrounding the bottling factories to drop from 12m to 35m </a:t>
                      </a:r>
                    </a:p>
                    <a:p>
                      <a:pPr marL="171450" marR="0" lvl="0" indent="-171450" algn="l" rtl="0">
                        <a:lnSpc>
                          <a:spcPct val="100000"/>
                        </a:lnSpc>
                        <a:spcBef>
                          <a:spcPts val="0"/>
                        </a:spcBef>
                        <a:spcAft>
                          <a:spcPts val="0"/>
                        </a:spcAft>
                        <a:buClr>
                          <a:srgbClr val="000000"/>
                        </a:buClr>
                        <a:buSzPts val="1000"/>
                        <a:buFont typeface="Arial" panose="020B0604020202020204" pitchFamily="34" charset="0"/>
                        <a:buChar char="•"/>
                      </a:pPr>
                      <a:r>
                        <a:rPr lang="en-GB" sz="1100" dirty="0"/>
                        <a:t>Some villagers are now forced to drink dirty water which can be contaminated. </a:t>
                      </a:r>
                    </a:p>
                    <a:p>
                      <a:pPr marL="171450" marR="0" lvl="0" indent="-171450" algn="l" rtl="0">
                        <a:lnSpc>
                          <a:spcPct val="100000"/>
                        </a:lnSpc>
                        <a:spcBef>
                          <a:spcPts val="0"/>
                        </a:spcBef>
                        <a:spcAft>
                          <a:spcPts val="0"/>
                        </a:spcAft>
                        <a:buClr>
                          <a:srgbClr val="000000"/>
                        </a:buClr>
                        <a:buSzPts val="1000"/>
                        <a:buFont typeface="Arial" panose="020B0604020202020204" pitchFamily="34" charset="0"/>
                        <a:buChar char="•"/>
                      </a:pPr>
                      <a:r>
                        <a:rPr lang="en-GB" sz="1100" dirty="0"/>
                        <a:t>Wages are still low so the workers quality of life is slow to improve. </a:t>
                      </a:r>
                      <a:endParaRPr sz="1100" dirty="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2"/>
                  </a:ext>
                </a:extLst>
              </a:tr>
            </a:tbl>
          </a:graphicData>
        </a:graphic>
      </p:graphicFrame>
      <p:sp>
        <p:nvSpPr>
          <p:cNvPr id="8" name="Google Shape;38;p1">
            <a:extLst>
              <a:ext uri="{FF2B5EF4-FFF2-40B4-BE49-F238E27FC236}">
                <a16:creationId xmlns:a16="http://schemas.microsoft.com/office/drawing/2014/main" id="{02BB55EC-AC73-4CBD-94F5-EFB4F1ED8A4D}"/>
              </a:ext>
            </a:extLst>
          </p:cNvPr>
          <p:cNvSpPr txBox="1"/>
          <p:nvPr/>
        </p:nvSpPr>
        <p:spPr>
          <a:xfrm>
            <a:off x="128464" y="91951"/>
            <a:ext cx="9649072" cy="369332"/>
          </a:xfrm>
          <a:prstGeom prst="rect">
            <a:avLst/>
          </a:prstGeom>
          <a:solidFill>
            <a:srgbClr val="C00000"/>
          </a:solidFill>
          <a:ln w="9525"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800" b="0" i="0" u="none" strike="noStrike" cap="none" dirty="0">
                <a:solidFill>
                  <a:schemeClr val="lt1"/>
                </a:solidFill>
                <a:latin typeface="Calibri"/>
                <a:ea typeface="Calibri"/>
                <a:cs typeface="Calibri"/>
                <a:sym typeface="Calibri"/>
              </a:rPr>
              <a:t>GCSE Paper 2- Question 2 </a:t>
            </a:r>
            <a:r>
              <a:rPr lang="en-GB" sz="1800" dirty="0">
                <a:solidFill>
                  <a:schemeClr val="lt1"/>
                </a:solidFill>
                <a:latin typeface="Calibri"/>
                <a:ea typeface="Calibri"/>
                <a:cs typeface="Calibri"/>
                <a:sym typeface="Calibri"/>
              </a:rPr>
              <a:t>Changing Economic World - </a:t>
            </a:r>
            <a:r>
              <a:rPr lang="en-GB" sz="1800" b="0" i="0" u="none" strike="noStrike" cap="none" dirty="0">
                <a:solidFill>
                  <a:schemeClr val="lt1"/>
                </a:solidFill>
                <a:latin typeface="Calibri"/>
                <a:ea typeface="Calibri"/>
                <a:cs typeface="Calibri"/>
                <a:sym typeface="Calibri"/>
              </a:rPr>
              <a:t>Knowledge Organiser</a:t>
            </a:r>
            <a:endParaRPr dirty="0"/>
          </a:p>
        </p:txBody>
      </p:sp>
      <p:graphicFrame>
        <p:nvGraphicFramePr>
          <p:cNvPr id="9" name="Google Shape;70;p5">
            <a:extLst>
              <a:ext uri="{FF2B5EF4-FFF2-40B4-BE49-F238E27FC236}">
                <a16:creationId xmlns:a16="http://schemas.microsoft.com/office/drawing/2014/main" id="{0E488CCB-16DF-47F5-B539-0DA9467153F3}"/>
              </a:ext>
            </a:extLst>
          </p:cNvPr>
          <p:cNvGraphicFramePr/>
          <p:nvPr/>
        </p:nvGraphicFramePr>
        <p:xfrm>
          <a:off x="128464" y="4815299"/>
          <a:ext cx="9524174" cy="1950750"/>
        </p:xfrm>
        <a:graphic>
          <a:graphicData uri="http://schemas.openxmlformats.org/drawingml/2006/table">
            <a:tbl>
              <a:tblPr firstRow="1" bandRow="1">
                <a:noFill/>
              </a:tblPr>
              <a:tblGrid>
                <a:gridCol w="382362">
                  <a:extLst>
                    <a:ext uri="{9D8B030D-6E8A-4147-A177-3AD203B41FA5}">
                      <a16:colId xmlns:a16="http://schemas.microsoft.com/office/drawing/2014/main" val="20000"/>
                    </a:ext>
                  </a:extLst>
                </a:gridCol>
                <a:gridCol w="1040069">
                  <a:extLst>
                    <a:ext uri="{9D8B030D-6E8A-4147-A177-3AD203B41FA5}">
                      <a16:colId xmlns:a16="http://schemas.microsoft.com/office/drawing/2014/main" val="51137736"/>
                    </a:ext>
                  </a:extLst>
                </a:gridCol>
                <a:gridCol w="8101743">
                  <a:extLst>
                    <a:ext uri="{9D8B030D-6E8A-4147-A177-3AD203B41FA5}">
                      <a16:colId xmlns:a16="http://schemas.microsoft.com/office/drawing/2014/main" val="20001"/>
                    </a:ext>
                  </a:extLst>
                </a:gridCol>
              </a:tblGrid>
              <a:tr h="141311">
                <a:tc gridSpan="2">
                  <a:txBody>
                    <a:bodyPr/>
                    <a:lstStyle/>
                    <a:p>
                      <a:pPr marL="0" marR="0" lvl="0" indent="0" algn="ctr" rtl="0">
                        <a:spcBef>
                          <a:spcPts val="0"/>
                        </a:spcBef>
                        <a:spcAft>
                          <a:spcPts val="0"/>
                        </a:spcAft>
                        <a:buNone/>
                      </a:pPr>
                      <a:r>
                        <a:rPr lang="en-GB" sz="1100" b="0" dirty="0"/>
                        <a:t>M</a:t>
                      </a:r>
                      <a:endParaRPr sz="1100" b="0" dirty="0"/>
                    </a:p>
                  </a:txBody>
                  <a:tcPr marL="91450" marR="91450" marT="45725" marB="45725" anchor="ctr">
                    <a:lnL w="12700" cap="flat" cmpd="sng">
                      <a:solidFill>
                        <a:schemeClr val="dk1"/>
                      </a:solidFill>
                      <a:prstDash val="solid"/>
                      <a:round/>
                      <a:headEnd type="none" w="sm" len="sm"/>
                      <a:tailEnd type="none" w="sm" len="sm"/>
                    </a:lnL>
                    <a:lnR w="12700" cap="flat" cmpd="sng" algn="ctr">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lgn="ctr">
                      <a:solidFill>
                        <a:schemeClr val="dk1"/>
                      </a:solidFill>
                      <a:prstDash val="solid"/>
                      <a:round/>
                      <a:headEnd type="none" w="sm" len="sm"/>
                      <a:tailEnd type="none" w="sm" len="sm"/>
                    </a:lnB>
                    <a:solidFill>
                      <a:srgbClr val="C00000">
                        <a:alpha val="74901"/>
                      </a:srgbClr>
                    </a:solidFill>
                  </a:tcPr>
                </a:tc>
                <a:tc hMerge="1">
                  <a:txBody>
                    <a:bodyPr/>
                    <a:lstStyle/>
                    <a:p>
                      <a:pPr marL="0" marR="0" lvl="0" indent="0" algn="ctr" rtl="0">
                        <a:spcBef>
                          <a:spcPts val="0"/>
                        </a:spcBef>
                        <a:spcAft>
                          <a:spcPts val="0"/>
                        </a:spcAft>
                        <a:buNone/>
                      </a:pPr>
                      <a:endParaRPr dirty="0"/>
                    </a:p>
                  </a:txBody>
                  <a:tcPr marL="91450" marR="91450" marT="45725" marB="45725" anchor="ctr">
                    <a:lnL w="12700" cap="flat" cmpd="sng" algn="ctr">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lgn="ctr">
                      <a:solidFill>
                        <a:schemeClr val="dk1"/>
                      </a:solidFill>
                      <a:prstDash val="solid"/>
                      <a:round/>
                      <a:headEnd type="none" w="sm" len="sm"/>
                      <a:tailEnd type="none" w="sm" len="sm"/>
                    </a:lnB>
                    <a:solidFill>
                      <a:srgbClr val="C00000">
                        <a:alpha val="74901"/>
                      </a:srgbClr>
                    </a:solidFill>
                  </a:tcPr>
                </a:tc>
                <a:tc>
                  <a:txBody>
                    <a:bodyPr/>
                    <a:lstStyle/>
                    <a:p>
                      <a:pPr marL="0" marR="0" lvl="0" indent="0" algn="l" rtl="0">
                        <a:spcBef>
                          <a:spcPts val="0"/>
                        </a:spcBef>
                        <a:spcAft>
                          <a:spcPts val="0"/>
                        </a:spcAft>
                        <a:buNone/>
                      </a:pPr>
                      <a:r>
                        <a:rPr lang="en-GB" sz="1100" b="0" dirty="0"/>
                        <a:t>India – effects of economic development </a:t>
                      </a:r>
                      <a:endParaRPr sz="1100" b="0" dirty="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4901"/>
                      </a:srgbClr>
                    </a:solidFill>
                  </a:tcPr>
                </a:tc>
                <a:extLst>
                  <a:ext uri="{0D108BD9-81ED-4DB2-BD59-A6C34878D82A}">
                    <a16:rowId xmlns:a16="http://schemas.microsoft.com/office/drawing/2014/main" val="10000"/>
                  </a:ext>
                </a:extLst>
              </a:tr>
              <a:tr h="430989">
                <a:tc>
                  <a:txBody>
                    <a:bodyPr/>
                    <a:lstStyle/>
                    <a:p>
                      <a:pPr marL="0" marR="0" lvl="0" indent="0" algn="ctr" rtl="0">
                        <a:spcBef>
                          <a:spcPts val="0"/>
                        </a:spcBef>
                        <a:spcAft>
                          <a:spcPts val="0"/>
                        </a:spcAft>
                        <a:buClr>
                          <a:schemeClr val="dk1"/>
                        </a:buClr>
                        <a:buSzPts val="1100"/>
                        <a:buFont typeface="Calibri"/>
                        <a:buNone/>
                      </a:pPr>
                      <a:r>
                        <a:rPr lang="en-GB" sz="1100" dirty="0">
                          <a:solidFill>
                            <a:schemeClr val="dk1"/>
                          </a:solidFill>
                          <a:latin typeface="Calibri"/>
                          <a:ea typeface="Calibri"/>
                          <a:cs typeface="Calibri"/>
                          <a:sym typeface="Calibri"/>
                        </a:rPr>
                        <a:t>1</a:t>
                      </a:r>
                      <a:endParaRPr dirty="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ctr" rtl="0">
                        <a:spcBef>
                          <a:spcPts val="0"/>
                        </a:spcBef>
                        <a:spcAft>
                          <a:spcPts val="0"/>
                        </a:spcAft>
                        <a:buClr>
                          <a:schemeClr val="dk1"/>
                        </a:buClr>
                        <a:buSzPts val="1100"/>
                        <a:buFont typeface="Calibri"/>
                        <a:buNone/>
                      </a:pPr>
                      <a:r>
                        <a:rPr lang="en-GB" sz="1100" dirty="0"/>
                        <a:t>Environmental </a:t>
                      </a:r>
                      <a:endParaRPr sz="1100" dirty="0"/>
                    </a:p>
                  </a:txBody>
                  <a:tcPr marL="91450" marR="91450" marT="45725" marB="45725" anchor="ctr">
                    <a:lnL w="12700" cap="flat" cmpd="sng" algn="ctr">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lgn="ctr">
                      <a:solidFill>
                        <a:schemeClr val="dk1"/>
                      </a:solidFill>
                      <a:prstDash val="solid"/>
                      <a:round/>
                      <a:headEnd type="none" w="sm" len="sm"/>
                      <a:tailEnd type="none" w="sm" len="sm"/>
                    </a:lnT>
                    <a:lnB w="12700" cap="flat" cmpd="sng" algn="ctr">
                      <a:solidFill>
                        <a:schemeClr val="dk1"/>
                      </a:solidFill>
                      <a:prstDash val="solid"/>
                      <a:round/>
                      <a:headEnd type="none" w="sm" len="sm"/>
                      <a:tailEnd type="none" w="sm" len="sm"/>
                    </a:lnB>
                  </a:tcPr>
                </a:tc>
                <a:tc>
                  <a:txBody>
                    <a:bodyPr/>
                    <a:lstStyle/>
                    <a:p>
                      <a:pPr marL="171450" marR="0" lvl="0" indent="-171450" algn="l" rtl="0">
                        <a:spcBef>
                          <a:spcPts val="0"/>
                        </a:spcBef>
                        <a:spcAft>
                          <a:spcPts val="0"/>
                        </a:spcAft>
                        <a:buFont typeface="Wingdings" panose="05000000000000000000" pitchFamily="2" charset="2"/>
                        <a:buChar char="ü"/>
                      </a:pPr>
                      <a:r>
                        <a:rPr lang="en-GB" sz="1100" dirty="0"/>
                        <a:t>Increased wealth means more money available to spend on protecting the environment e.g. national parks. </a:t>
                      </a:r>
                    </a:p>
                    <a:p>
                      <a:pPr marL="171450" marR="0" lvl="0" indent="-171450" algn="l" rtl="0">
                        <a:spcBef>
                          <a:spcPts val="0"/>
                        </a:spcBef>
                        <a:spcAft>
                          <a:spcPts val="0"/>
                        </a:spcAft>
                        <a:buFont typeface="Wingdings" panose="05000000000000000000" pitchFamily="2" charset="2"/>
                        <a:buChar char="ü"/>
                      </a:pPr>
                      <a:r>
                        <a:rPr lang="en-GB" sz="1100" dirty="0"/>
                        <a:t>Resulted in the population of tigers increasing</a:t>
                      </a:r>
                    </a:p>
                    <a:p>
                      <a:pPr marL="171450" marR="0" lvl="0" indent="-171450" algn="l" rtl="0">
                        <a:spcBef>
                          <a:spcPts val="0"/>
                        </a:spcBef>
                        <a:spcAft>
                          <a:spcPts val="0"/>
                        </a:spcAft>
                        <a:buFontTx/>
                        <a:buBlip>
                          <a:blip r:embed="rId3">
                            <a:extLst>
                              <a:ext uri="{96DAC541-7B7A-43D3-8B79-37D633B846F1}">
                                <asvg:svgBlip xmlns:asvg="http://schemas.microsoft.com/office/drawing/2016/SVG/main" r:embed="rId4"/>
                              </a:ext>
                            </a:extLst>
                          </a:blip>
                        </a:buBlip>
                      </a:pPr>
                      <a:r>
                        <a:rPr lang="en-GB" sz="1100" dirty="0"/>
                        <a:t>More fossil fuels are being used which releases greenhouse gases (3</a:t>
                      </a:r>
                      <a:r>
                        <a:rPr lang="en-GB" sz="1100" baseline="30000" dirty="0"/>
                        <a:t>rd</a:t>
                      </a:r>
                      <a:r>
                        <a:rPr lang="en-GB" sz="1100" dirty="0"/>
                        <a:t> largest contributor globally) which is adding to the enhanced greenhouse effect. </a:t>
                      </a:r>
                    </a:p>
                    <a:p>
                      <a:pPr marL="171450" marR="0" lvl="0" indent="-171450" algn="l" rtl="0">
                        <a:spcBef>
                          <a:spcPts val="0"/>
                        </a:spcBef>
                        <a:spcAft>
                          <a:spcPts val="0"/>
                        </a:spcAft>
                        <a:buFontTx/>
                        <a:buBlip>
                          <a:blip r:embed="rId3">
                            <a:extLst>
                              <a:ext uri="{96DAC541-7B7A-43D3-8B79-37D633B846F1}">
                                <asvg:svgBlip xmlns:asvg="http://schemas.microsoft.com/office/drawing/2016/SVG/main" r:embed="rId4"/>
                              </a:ext>
                            </a:extLst>
                          </a:blip>
                        </a:buBlip>
                      </a:pPr>
                      <a:r>
                        <a:rPr lang="en-GB" sz="1100" dirty="0"/>
                        <a:t>May cities suffer with air and water pollution </a:t>
                      </a:r>
                      <a:endParaRPr sz="1100" dirty="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r h="353271">
                <a:tc>
                  <a:txBody>
                    <a:bodyPr/>
                    <a:lstStyle/>
                    <a:p>
                      <a:pPr marL="0" marR="0" lvl="0" indent="0" algn="ctr" rtl="0">
                        <a:spcBef>
                          <a:spcPts val="0"/>
                        </a:spcBef>
                        <a:spcAft>
                          <a:spcPts val="0"/>
                        </a:spcAft>
                        <a:buClr>
                          <a:schemeClr val="dk1"/>
                        </a:buClr>
                        <a:buSzPts val="1100"/>
                        <a:buFont typeface="Calibri"/>
                        <a:buNone/>
                      </a:pPr>
                      <a:r>
                        <a:rPr lang="en-GB" sz="1100">
                          <a:solidFill>
                            <a:schemeClr val="dk1"/>
                          </a:solidFill>
                          <a:latin typeface="Calibri"/>
                          <a:ea typeface="Calibri"/>
                          <a:cs typeface="Calibri"/>
                          <a:sym typeface="Calibri"/>
                        </a:rPr>
                        <a:t>2</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ctr" rtl="0">
                        <a:spcBef>
                          <a:spcPts val="0"/>
                        </a:spcBef>
                        <a:spcAft>
                          <a:spcPts val="0"/>
                        </a:spcAft>
                        <a:buClr>
                          <a:schemeClr val="dk1"/>
                        </a:buClr>
                        <a:buSzPts val="1100"/>
                        <a:buFont typeface="Calibri"/>
                        <a:buNone/>
                      </a:pPr>
                      <a:r>
                        <a:rPr lang="en-GB" sz="1100" dirty="0"/>
                        <a:t>Quality of life </a:t>
                      </a:r>
                      <a:endParaRPr sz="1100" dirty="0"/>
                    </a:p>
                  </a:txBody>
                  <a:tcPr marL="91450" marR="91450" marT="45725" marB="45725" anchor="ctr">
                    <a:lnL w="12700" cap="flat" cmpd="sng" algn="ctr">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lgn="ctr">
                      <a:solidFill>
                        <a:schemeClr val="dk1"/>
                      </a:solidFill>
                      <a:prstDash val="solid"/>
                      <a:round/>
                      <a:headEnd type="none" w="sm" len="sm"/>
                      <a:tailEnd type="none" w="sm" len="sm"/>
                    </a:lnT>
                    <a:lnB w="12700" cap="flat" cmpd="sng" algn="ctr">
                      <a:solidFill>
                        <a:schemeClr val="dk1"/>
                      </a:solidFill>
                      <a:prstDash val="solid"/>
                      <a:round/>
                      <a:headEnd type="none" w="sm" len="sm"/>
                      <a:tailEnd type="none" w="sm" len="sm"/>
                    </a:lnB>
                  </a:tcPr>
                </a:tc>
                <a:tc>
                  <a:txBody>
                    <a:bodyPr/>
                    <a:lstStyle/>
                    <a:p>
                      <a:pPr marL="171450" marR="0" lvl="0" indent="-171450" algn="l" rtl="0">
                        <a:spcBef>
                          <a:spcPts val="0"/>
                        </a:spcBef>
                        <a:spcAft>
                          <a:spcPts val="0"/>
                        </a:spcAft>
                        <a:buFont typeface="Wingdings" panose="05000000000000000000" pitchFamily="2" charset="2"/>
                        <a:buChar char="ü"/>
                      </a:pPr>
                      <a:r>
                        <a:rPr lang="en-GB" sz="1100" dirty="0"/>
                        <a:t>Wages have increased by 42 rupees since 2010. </a:t>
                      </a:r>
                    </a:p>
                    <a:p>
                      <a:pPr marL="171450" marR="0" lvl="0" indent="-171450" algn="l" rtl="0">
                        <a:spcBef>
                          <a:spcPts val="0"/>
                        </a:spcBef>
                        <a:spcAft>
                          <a:spcPts val="0"/>
                        </a:spcAft>
                        <a:buFont typeface="Wingdings" panose="05000000000000000000" pitchFamily="2" charset="2"/>
                        <a:buChar char="ü"/>
                      </a:pPr>
                      <a:r>
                        <a:rPr lang="en-GB" sz="1100" dirty="0"/>
                        <a:t>This means more money to buy basic necessities. </a:t>
                      </a:r>
                    </a:p>
                    <a:p>
                      <a:pPr marL="171450" marR="0" lvl="0" indent="-171450" algn="l" rtl="0">
                        <a:spcBef>
                          <a:spcPts val="0"/>
                        </a:spcBef>
                        <a:spcAft>
                          <a:spcPts val="0"/>
                        </a:spcAft>
                        <a:buFontTx/>
                        <a:buBlip>
                          <a:blip r:embed="rId3">
                            <a:extLst>
                              <a:ext uri="{96DAC541-7B7A-43D3-8B79-37D633B846F1}">
                                <asvg:svgBlip xmlns:asvg="http://schemas.microsoft.com/office/drawing/2016/SVG/main" r:embed="rId4"/>
                              </a:ext>
                            </a:extLst>
                          </a:blip>
                        </a:buBlip>
                      </a:pPr>
                      <a:r>
                        <a:rPr lang="en-GB" sz="1100" dirty="0"/>
                        <a:t>Some jobs are dangerous with poor working conditions.   </a:t>
                      </a:r>
                    </a:p>
                    <a:p>
                      <a:pPr marL="171450" marR="0" lvl="0" indent="-171450" algn="l" rtl="0">
                        <a:spcBef>
                          <a:spcPts val="0"/>
                        </a:spcBef>
                        <a:spcAft>
                          <a:spcPts val="0"/>
                        </a:spcAft>
                        <a:buFontTx/>
                        <a:buBlip>
                          <a:blip r:embed="rId3">
                            <a:extLst>
                              <a:ext uri="{96DAC541-7B7A-43D3-8B79-37D633B846F1}">
                                <asvg:svgBlip xmlns:asvg="http://schemas.microsoft.com/office/drawing/2016/SVG/main" r:embed="rId4"/>
                              </a:ext>
                            </a:extLst>
                          </a:blip>
                        </a:buBlip>
                      </a:pPr>
                      <a:r>
                        <a:rPr lang="en-GB" sz="1100" dirty="0"/>
                        <a:t>Rapid industrialisation has led to rapid urbanisation resulting in some people living in slums. </a:t>
                      </a:r>
                      <a:endParaRPr sz="1100" dirty="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2"/>
                  </a:ext>
                </a:extLst>
              </a:tr>
            </a:tbl>
          </a:graphicData>
        </a:graphic>
      </p:graphicFrame>
      <p:pic>
        <p:nvPicPr>
          <p:cNvPr id="6" name="Picture 5">
            <a:extLst>
              <a:ext uri="{FF2B5EF4-FFF2-40B4-BE49-F238E27FC236}">
                <a16:creationId xmlns:a16="http://schemas.microsoft.com/office/drawing/2014/main" id="{CE131107-C505-4D33-84DF-D28116F07D5B}"/>
              </a:ext>
            </a:extLst>
          </p:cNvPr>
          <p:cNvPicPr>
            <a:picLocks noChangeAspect="1"/>
          </p:cNvPicPr>
          <p:nvPr/>
        </p:nvPicPr>
        <p:blipFill rotWithShape="1">
          <a:blip r:embed="rId5"/>
          <a:srcRect t="8789" b="8881"/>
          <a:stretch/>
        </p:blipFill>
        <p:spPr>
          <a:xfrm>
            <a:off x="4742325" y="901954"/>
            <a:ext cx="4304991" cy="1864659"/>
          </a:xfrm>
          <a:prstGeom prst="rect">
            <a:avLst/>
          </a:prstGeom>
        </p:spPr>
      </p:pic>
      <p:sp>
        <p:nvSpPr>
          <p:cNvPr id="2" name="TextBox 1">
            <a:extLst>
              <a:ext uri="{FF2B5EF4-FFF2-40B4-BE49-F238E27FC236}">
                <a16:creationId xmlns:a16="http://schemas.microsoft.com/office/drawing/2014/main" id="{F987412C-252D-4934-894F-076048867F68}"/>
              </a:ext>
            </a:extLst>
          </p:cNvPr>
          <p:cNvSpPr txBox="1"/>
          <p:nvPr/>
        </p:nvSpPr>
        <p:spPr>
          <a:xfrm>
            <a:off x="5378824" y="641040"/>
            <a:ext cx="699247" cy="261610"/>
          </a:xfrm>
          <a:prstGeom prst="rect">
            <a:avLst/>
          </a:prstGeom>
          <a:noFill/>
        </p:spPr>
        <p:txBody>
          <a:bodyPr wrap="square" rtlCol="0">
            <a:spAutoFit/>
          </a:bodyPr>
          <a:lstStyle/>
          <a:p>
            <a:r>
              <a:rPr lang="en-GB" sz="1100" dirty="0">
                <a:latin typeface="Calibri" panose="020F0502020204030204" pitchFamily="34" charset="0"/>
                <a:cs typeface="Calibri" panose="020F0502020204030204" pitchFamily="34" charset="0"/>
              </a:rPr>
              <a:t>1991</a:t>
            </a:r>
          </a:p>
        </p:txBody>
      </p:sp>
      <p:sp>
        <p:nvSpPr>
          <p:cNvPr id="10" name="TextBox 9">
            <a:extLst>
              <a:ext uri="{FF2B5EF4-FFF2-40B4-BE49-F238E27FC236}">
                <a16:creationId xmlns:a16="http://schemas.microsoft.com/office/drawing/2014/main" id="{F400E1CF-2573-4D72-906F-748403D65014}"/>
              </a:ext>
            </a:extLst>
          </p:cNvPr>
          <p:cNvSpPr txBox="1"/>
          <p:nvPr/>
        </p:nvSpPr>
        <p:spPr>
          <a:xfrm>
            <a:off x="7781364" y="640344"/>
            <a:ext cx="699247" cy="261610"/>
          </a:xfrm>
          <a:prstGeom prst="rect">
            <a:avLst/>
          </a:prstGeom>
          <a:noFill/>
        </p:spPr>
        <p:txBody>
          <a:bodyPr wrap="square" rtlCol="0">
            <a:spAutoFit/>
          </a:bodyPr>
          <a:lstStyle/>
          <a:p>
            <a:r>
              <a:rPr lang="en-GB" sz="1100" dirty="0">
                <a:latin typeface="Calibri" panose="020F0502020204030204" pitchFamily="34" charset="0"/>
                <a:cs typeface="Calibri" panose="020F0502020204030204" pitchFamily="34" charset="0"/>
              </a:rPr>
              <a:t>2014 </a:t>
            </a:r>
          </a:p>
        </p:txBody>
      </p:sp>
      <p:sp>
        <p:nvSpPr>
          <p:cNvPr id="11" name="TextBox 10">
            <a:extLst>
              <a:ext uri="{FF2B5EF4-FFF2-40B4-BE49-F238E27FC236}">
                <a16:creationId xmlns:a16="http://schemas.microsoft.com/office/drawing/2014/main" id="{8E80585D-D798-4175-A5A7-EB58CAA9EA71}"/>
              </a:ext>
            </a:extLst>
          </p:cNvPr>
          <p:cNvSpPr txBox="1"/>
          <p:nvPr/>
        </p:nvSpPr>
        <p:spPr>
          <a:xfrm>
            <a:off x="5800165" y="472356"/>
            <a:ext cx="2330823" cy="261610"/>
          </a:xfrm>
          <a:prstGeom prst="rect">
            <a:avLst/>
          </a:prstGeom>
          <a:noFill/>
        </p:spPr>
        <p:txBody>
          <a:bodyPr wrap="square" rtlCol="0">
            <a:spAutoFit/>
          </a:bodyPr>
          <a:lstStyle/>
          <a:p>
            <a:r>
              <a:rPr lang="en-GB" sz="1100" dirty="0">
                <a:latin typeface="Calibri" panose="020F0502020204030204" pitchFamily="34" charset="0"/>
                <a:cs typeface="Calibri" panose="020F0502020204030204" pitchFamily="34" charset="0"/>
              </a:rPr>
              <a:t>India’s changing industrial structure </a:t>
            </a:r>
          </a:p>
        </p:txBody>
      </p:sp>
      <p:sp>
        <p:nvSpPr>
          <p:cNvPr id="12" name="TextBox 11">
            <a:extLst>
              <a:ext uri="{FF2B5EF4-FFF2-40B4-BE49-F238E27FC236}">
                <a16:creationId xmlns:a16="http://schemas.microsoft.com/office/drawing/2014/main" id="{7173A614-08D1-462E-8D00-A85C0C99349D}"/>
              </a:ext>
            </a:extLst>
          </p:cNvPr>
          <p:cNvSpPr txBox="1"/>
          <p:nvPr/>
        </p:nvSpPr>
        <p:spPr>
          <a:xfrm>
            <a:off x="9047316" y="524406"/>
            <a:ext cx="1177334" cy="827855"/>
          </a:xfrm>
          <a:prstGeom prst="rect">
            <a:avLst/>
          </a:prstGeom>
          <a:noFill/>
        </p:spPr>
        <p:txBody>
          <a:bodyPr wrap="square" rtlCol="0">
            <a:spAutoFit/>
          </a:bodyPr>
          <a:lstStyle/>
          <a:p>
            <a:pPr>
              <a:lnSpc>
                <a:spcPct val="150000"/>
              </a:lnSpc>
            </a:pPr>
            <a:r>
              <a:rPr lang="en-GB" sz="1100" dirty="0">
                <a:latin typeface="Calibri" panose="020F0502020204030204" pitchFamily="34" charset="0"/>
                <a:cs typeface="Calibri" panose="020F0502020204030204" pitchFamily="34" charset="0"/>
              </a:rPr>
              <a:t>Primary </a:t>
            </a:r>
          </a:p>
          <a:p>
            <a:pPr>
              <a:lnSpc>
                <a:spcPct val="150000"/>
              </a:lnSpc>
            </a:pPr>
            <a:r>
              <a:rPr lang="en-GB" sz="1100" dirty="0">
                <a:latin typeface="Calibri" panose="020F0502020204030204" pitchFamily="34" charset="0"/>
                <a:cs typeface="Calibri" panose="020F0502020204030204" pitchFamily="34" charset="0"/>
              </a:rPr>
              <a:t>Secondary </a:t>
            </a:r>
          </a:p>
          <a:p>
            <a:pPr>
              <a:lnSpc>
                <a:spcPct val="150000"/>
              </a:lnSpc>
            </a:pPr>
            <a:r>
              <a:rPr lang="en-GB" sz="1100" dirty="0">
                <a:latin typeface="Calibri" panose="020F0502020204030204" pitchFamily="34" charset="0"/>
                <a:cs typeface="Calibri" panose="020F0502020204030204" pitchFamily="34" charset="0"/>
              </a:rPr>
              <a:t>Tertiary </a:t>
            </a:r>
          </a:p>
        </p:txBody>
      </p:sp>
      <p:sp>
        <p:nvSpPr>
          <p:cNvPr id="3" name="Rectangle 2">
            <a:extLst>
              <a:ext uri="{FF2B5EF4-FFF2-40B4-BE49-F238E27FC236}">
                <a16:creationId xmlns:a16="http://schemas.microsoft.com/office/drawing/2014/main" id="{223DE4E3-774C-419C-B2E8-03E32DC9200B}"/>
              </a:ext>
            </a:extLst>
          </p:cNvPr>
          <p:cNvSpPr/>
          <p:nvPr/>
        </p:nvSpPr>
        <p:spPr>
          <a:xfrm>
            <a:off x="8912846" y="650017"/>
            <a:ext cx="134470" cy="146917"/>
          </a:xfrm>
          <a:prstGeom prst="rect">
            <a:avLst/>
          </a:prstGeom>
          <a:solidFill>
            <a:schemeClr val="bg2">
              <a:lumMod val="40000"/>
              <a:lumOff val="60000"/>
            </a:schemeClr>
          </a:solidFill>
          <a:ln>
            <a:solidFill>
              <a:schemeClr val="bg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ectangle 12">
            <a:extLst>
              <a:ext uri="{FF2B5EF4-FFF2-40B4-BE49-F238E27FC236}">
                <a16:creationId xmlns:a16="http://schemas.microsoft.com/office/drawing/2014/main" id="{70318B97-A4E2-405B-A96E-B6CDB3778D40}"/>
              </a:ext>
            </a:extLst>
          </p:cNvPr>
          <p:cNvSpPr/>
          <p:nvPr/>
        </p:nvSpPr>
        <p:spPr>
          <a:xfrm>
            <a:off x="8912846" y="910931"/>
            <a:ext cx="134470" cy="146917"/>
          </a:xfrm>
          <a:prstGeom prst="rect">
            <a:avLst/>
          </a:prstGeom>
          <a:solidFill>
            <a:schemeClr val="accent6">
              <a:lumMod val="75000"/>
            </a:schemeClr>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ectangle 13">
            <a:extLst>
              <a:ext uri="{FF2B5EF4-FFF2-40B4-BE49-F238E27FC236}">
                <a16:creationId xmlns:a16="http://schemas.microsoft.com/office/drawing/2014/main" id="{84E46A0D-1E4F-46D6-8F2B-4B3D30D3140B}"/>
              </a:ext>
            </a:extLst>
          </p:cNvPr>
          <p:cNvSpPr/>
          <p:nvPr/>
        </p:nvSpPr>
        <p:spPr>
          <a:xfrm>
            <a:off x="8912846" y="1162868"/>
            <a:ext cx="134470" cy="146917"/>
          </a:xfrm>
          <a:prstGeom prst="rect">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5" name="Google Shape;78;p6">
            <a:extLst>
              <a:ext uri="{FF2B5EF4-FFF2-40B4-BE49-F238E27FC236}">
                <a16:creationId xmlns:a16="http://schemas.microsoft.com/office/drawing/2014/main" id="{C6B5DBFA-5BE2-4CCE-874A-02FD3EE9422A}"/>
              </a:ext>
            </a:extLst>
          </p:cNvPr>
          <p:cNvGraphicFramePr/>
          <p:nvPr/>
        </p:nvGraphicFramePr>
        <p:xfrm>
          <a:off x="128463" y="524405"/>
          <a:ext cx="4613862" cy="2217126"/>
        </p:xfrm>
        <a:graphic>
          <a:graphicData uri="http://schemas.openxmlformats.org/drawingml/2006/table">
            <a:tbl>
              <a:tblPr firstRow="1" bandRow="1">
                <a:noFill/>
              </a:tblPr>
              <a:tblGrid>
                <a:gridCol w="213633">
                  <a:extLst>
                    <a:ext uri="{9D8B030D-6E8A-4147-A177-3AD203B41FA5}">
                      <a16:colId xmlns:a16="http://schemas.microsoft.com/office/drawing/2014/main" val="20000"/>
                    </a:ext>
                  </a:extLst>
                </a:gridCol>
                <a:gridCol w="803892">
                  <a:extLst>
                    <a:ext uri="{9D8B030D-6E8A-4147-A177-3AD203B41FA5}">
                      <a16:colId xmlns:a16="http://schemas.microsoft.com/office/drawing/2014/main" val="2008653738"/>
                    </a:ext>
                  </a:extLst>
                </a:gridCol>
                <a:gridCol w="3596337">
                  <a:extLst>
                    <a:ext uri="{9D8B030D-6E8A-4147-A177-3AD203B41FA5}">
                      <a16:colId xmlns:a16="http://schemas.microsoft.com/office/drawing/2014/main" val="20001"/>
                    </a:ext>
                  </a:extLst>
                </a:gridCol>
              </a:tblGrid>
              <a:tr h="260939">
                <a:tc gridSpan="2">
                  <a:txBody>
                    <a:bodyPr/>
                    <a:lstStyle/>
                    <a:p>
                      <a:pPr marL="0" marR="0" lvl="0" indent="0" algn="ctr" rtl="0">
                        <a:spcBef>
                          <a:spcPts val="0"/>
                        </a:spcBef>
                        <a:spcAft>
                          <a:spcPts val="0"/>
                        </a:spcAft>
                        <a:buNone/>
                      </a:pPr>
                      <a:r>
                        <a:rPr lang="en-GB" sz="1100" b="0" dirty="0">
                          <a:solidFill>
                            <a:schemeClr val="lt1"/>
                          </a:solidFill>
                        </a:rPr>
                        <a:t>K</a:t>
                      </a:r>
                      <a:endParaRPr dirty="0"/>
                    </a:p>
                  </a:txBody>
                  <a:tcPr marL="91450" marR="91450" marT="45725" marB="45725" anchor="ctr">
                    <a:lnL w="12700" cap="flat" cmpd="sng">
                      <a:solidFill>
                        <a:schemeClr val="dk1"/>
                      </a:solidFill>
                      <a:prstDash val="solid"/>
                      <a:round/>
                      <a:headEnd type="none" w="sm" len="sm"/>
                      <a:tailEnd type="none" w="sm" len="sm"/>
                    </a:lnL>
                    <a:lnR w="12700" cap="flat" cmpd="sng" algn="ctr">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lgn="ctr">
                      <a:solidFill>
                        <a:schemeClr val="dk1"/>
                      </a:solidFill>
                      <a:prstDash val="solid"/>
                      <a:round/>
                      <a:headEnd type="none" w="sm" len="sm"/>
                      <a:tailEnd type="none" w="sm" len="sm"/>
                    </a:lnB>
                    <a:solidFill>
                      <a:srgbClr val="C00000">
                        <a:alpha val="74901"/>
                      </a:srgbClr>
                    </a:solidFill>
                  </a:tcPr>
                </a:tc>
                <a:tc hMerge="1">
                  <a:txBody>
                    <a:bodyPr/>
                    <a:lstStyle/>
                    <a:p>
                      <a:pPr marL="0" marR="0" lvl="0" indent="0" algn="ctr" rtl="0">
                        <a:spcBef>
                          <a:spcPts val="0"/>
                        </a:spcBef>
                        <a:spcAft>
                          <a:spcPts val="0"/>
                        </a:spcAft>
                        <a:buNone/>
                      </a:pPr>
                      <a:endParaRPr dirty="0"/>
                    </a:p>
                  </a:txBody>
                  <a:tcPr marL="91450" marR="91450" marT="45725" marB="45725" anchor="ctr">
                    <a:lnL w="12700" cap="flat" cmpd="sng" algn="ctr">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lgn="ctr">
                      <a:solidFill>
                        <a:schemeClr val="dk1"/>
                      </a:solidFill>
                      <a:prstDash val="solid"/>
                      <a:round/>
                      <a:headEnd type="none" w="sm" len="sm"/>
                      <a:tailEnd type="none" w="sm" len="sm"/>
                    </a:lnB>
                    <a:solidFill>
                      <a:srgbClr val="C00000">
                        <a:alpha val="74901"/>
                      </a:srgbClr>
                    </a:solidFill>
                  </a:tcPr>
                </a:tc>
                <a:tc>
                  <a:txBody>
                    <a:bodyPr/>
                    <a:lstStyle/>
                    <a:p>
                      <a:pPr marL="36000" marR="0" lvl="0" indent="0" algn="l" rtl="0">
                        <a:spcBef>
                          <a:spcPts val="0"/>
                        </a:spcBef>
                        <a:spcAft>
                          <a:spcPts val="0"/>
                        </a:spcAft>
                        <a:buClr>
                          <a:srgbClr val="000000"/>
                        </a:buClr>
                        <a:buSzPts val="1200"/>
                        <a:buFont typeface="Calibri"/>
                        <a:buNone/>
                      </a:pPr>
                      <a:r>
                        <a:rPr lang="en-GB" sz="1100" b="0" u="none" dirty="0">
                          <a:solidFill>
                            <a:schemeClr val="lt1"/>
                          </a:solidFill>
                          <a:latin typeface="Calibri"/>
                          <a:ea typeface="Calibri"/>
                          <a:cs typeface="Calibri"/>
                          <a:sym typeface="Calibri"/>
                        </a:rPr>
                        <a:t>India’s changing industrial structure </a:t>
                      </a:r>
                      <a:endParaRPr sz="1100" b="0" u="none" dirty="0">
                        <a:solidFill>
                          <a:schemeClr val="lt1"/>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4901"/>
                      </a:srgbClr>
                    </a:solidFill>
                  </a:tcPr>
                </a:tc>
                <a:extLst>
                  <a:ext uri="{0D108BD9-81ED-4DB2-BD59-A6C34878D82A}">
                    <a16:rowId xmlns:a16="http://schemas.microsoft.com/office/drawing/2014/main" val="10000"/>
                  </a:ext>
                </a:extLst>
              </a:tr>
              <a:tr h="473333">
                <a:tc>
                  <a:txBody>
                    <a:bodyPr/>
                    <a:lstStyle/>
                    <a:p>
                      <a:pPr marL="0" marR="0" lvl="0" indent="0" algn="ctr" rtl="0">
                        <a:spcBef>
                          <a:spcPts val="0"/>
                        </a:spcBef>
                        <a:spcAft>
                          <a:spcPts val="0"/>
                        </a:spcAft>
                        <a:buClr>
                          <a:schemeClr val="dk1"/>
                        </a:buClr>
                        <a:buSzPts val="1100"/>
                        <a:buFont typeface="Calibri"/>
                        <a:buNone/>
                      </a:pPr>
                      <a:r>
                        <a:rPr lang="en-GB" sz="1100">
                          <a:solidFill>
                            <a:schemeClr val="dk1"/>
                          </a:solidFill>
                          <a:latin typeface="Calibri"/>
                          <a:ea typeface="Calibri"/>
                          <a:cs typeface="Calibri"/>
                          <a:sym typeface="Calibri"/>
                        </a:rPr>
                        <a:t>1</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ctr" rtl="0">
                        <a:spcBef>
                          <a:spcPts val="0"/>
                        </a:spcBef>
                        <a:spcAft>
                          <a:spcPts val="0"/>
                        </a:spcAft>
                        <a:buClr>
                          <a:schemeClr val="dk1"/>
                        </a:buClr>
                        <a:buSzPts val="1100"/>
                        <a:buFont typeface="Calibri"/>
                        <a:buNone/>
                      </a:pPr>
                      <a:r>
                        <a:rPr lang="en-GB" sz="1100" dirty="0"/>
                        <a:t>Primary </a:t>
                      </a:r>
                      <a:endParaRPr sz="1100" dirty="0"/>
                    </a:p>
                  </a:txBody>
                  <a:tcPr marL="91450" marR="91450" marT="45725" marB="45725" anchor="ctr">
                    <a:lnL w="12700" cap="flat" cmpd="sng" algn="ctr">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lgn="ctr">
                      <a:solidFill>
                        <a:schemeClr val="dk1"/>
                      </a:solidFill>
                      <a:prstDash val="solid"/>
                      <a:round/>
                      <a:headEnd type="none" w="sm" len="sm"/>
                      <a:tailEnd type="none" w="sm" len="sm"/>
                    </a:lnT>
                    <a:lnB w="12700" cap="flat" cmpd="sng" algn="ctr">
                      <a:solidFill>
                        <a:schemeClr val="dk1"/>
                      </a:solidFill>
                      <a:prstDash val="solid"/>
                      <a:round/>
                      <a:headEnd type="none" w="sm" len="sm"/>
                      <a:tailEnd type="none" w="sm" len="sm"/>
                    </a:lnB>
                  </a:tcPr>
                </a:tc>
                <a:tc>
                  <a:txBody>
                    <a:bodyPr/>
                    <a:lstStyle/>
                    <a:p>
                      <a:pPr marL="36001" marR="0" lvl="0" indent="0" algn="l" rtl="0">
                        <a:spcBef>
                          <a:spcPts val="0"/>
                        </a:spcBef>
                        <a:spcAft>
                          <a:spcPts val="0"/>
                        </a:spcAft>
                        <a:buClr>
                          <a:srgbClr val="000000"/>
                        </a:buClr>
                        <a:buSzPts val="1200"/>
                        <a:buFont typeface="Arial" panose="020B0604020202020204" pitchFamily="34" charset="0"/>
                        <a:buNone/>
                      </a:pPr>
                      <a:r>
                        <a:rPr lang="en-GB" sz="1100" dirty="0"/>
                        <a:t>Slowly decreasing but remains the largest sector people work in. </a:t>
                      </a:r>
                    </a:p>
                    <a:p>
                      <a:pPr marL="36001" marR="0" lvl="0" indent="0" algn="l" rtl="0">
                        <a:spcBef>
                          <a:spcPts val="0"/>
                        </a:spcBef>
                        <a:spcAft>
                          <a:spcPts val="0"/>
                        </a:spcAft>
                        <a:buClr>
                          <a:srgbClr val="000000"/>
                        </a:buClr>
                        <a:buSzPts val="1200"/>
                        <a:buFont typeface="Arial" panose="020B0604020202020204" pitchFamily="34" charset="0"/>
                        <a:buNone/>
                      </a:pPr>
                      <a:r>
                        <a:rPr lang="en-GB" sz="1100" dirty="0"/>
                        <a:t>Jobs are mainly agriculture and mining and often low paid. </a:t>
                      </a: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r h="767447">
                <a:tc>
                  <a:txBody>
                    <a:bodyPr/>
                    <a:lstStyle/>
                    <a:p>
                      <a:pPr marL="0" marR="0" lvl="0" indent="0" algn="ctr" rtl="0">
                        <a:spcBef>
                          <a:spcPts val="0"/>
                        </a:spcBef>
                        <a:spcAft>
                          <a:spcPts val="0"/>
                        </a:spcAft>
                        <a:buClr>
                          <a:schemeClr val="dk1"/>
                        </a:buClr>
                        <a:buSzPts val="1100"/>
                        <a:buFont typeface="Calibri"/>
                        <a:buNone/>
                      </a:pPr>
                      <a:r>
                        <a:rPr lang="en-GB" sz="1100" dirty="0">
                          <a:solidFill>
                            <a:schemeClr val="dk1"/>
                          </a:solidFill>
                          <a:latin typeface="Calibri"/>
                          <a:ea typeface="Calibri"/>
                          <a:cs typeface="Calibri"/>
                          <a:sym typeface="Calibri"/>
                        </a:rPr>
                        <a:t>2</a:t>
                      </a:r>
                      <a:endParaRPr dirty="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lgn="ctr">
                      <a:solidFill>
                        <a:schemeClr val="dk1"/>
                      </a:solidFill>
                      <a:prstDash val="solid"/>
                      <a:round/>
                      <a:headEnd type="none" w="sm" len="sm"/>
                      <a:tailEnd type="none" w="sm" len="sm"/>
                    </a:lnB>
                  </a:tcPr>
                </a:tc>
                <a:tc>
                  <a:txBody>
                    <a:bodyPr/>
                    <a:lstStyle/>
                    <a:p>
                      <a:pPr marL="0" marR="0" lvl="0" indent="0" algn="ctr" rtl="0">
                        <a:spcBef>
                          <a:spcPts val="0"/>
                        </a:spcBef>
                        <a:spcAft>
                          <a:spcPts val="0"/>
                        </a:spcAft>
                        <a:buClr>
                          <a:schemeClr val="dk1"/>
                        </a:buClr>
                        <a:buSzPts val="1100"/>
                        <a:buFont typeface="Calibri"/>
                        <a:buNone/>
                      </a:pPr>
                      <a:r>
                        <a:rPr lang="en-GB" sz="1100" dirty="0"/>
                        <a:t>Secondary  </a:t>
                      </a:r>
                      <a:endParaRPr sz="1100" dirty="0"/>
                    </a:p>
                  </a:txBody>
                  <a:tcPr marL="91450" marR="91450" marT="45725" marB="45725" anchor="ctr">
                    <a:lnL w="12700" cap="flat" cmpd="sng" algn="ctr">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lgn="ctr">
                      <a:solidFill>
                        <a:schemeClr val="dk1"/>
                      </a:solidFill>
                      <a:prstDash val="solid"/>
                      <a:round/>
                      <a:headEnd type="none" w="sm" len="sm"/>
                      <a:tailEnd type="none" w="sm" len="sm"/>
                    </a:lnT>
                    <a:lnB w="12700" cap="flat" cmpd="sng" algn="ctr">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000"/>
                        <a:buFont typeface="Arial" panose="020B0604020202020204" pitchFamily="34" charset="0"/>
                        <a:buNone/>
                      </a:pPr>
                      <a:r>
                        <a:rPr lang="en-GB" sz="1100" dirty="0"/>
                        <a:t>This sector is increasing as India encourages industrial development. </a:t>
                      </a:r>
                    </a:p>
                    <a:p>
                      <a:pPr marL="0" marR="0" lvl="0" indent="0" algn="l" rtl="0">
                        <a:lnSpc>
                          <a:spcPct val="100000"/>
                        </a:lnSpc>
                        <a:spcBef>
                          <a:spcPts val="0"/>
                        </a:spcBef>
                        <a:spcAft>
                          <a:spcPts val="0"/>
                        </a:spcAft>
                        <a:buClr>
                          <a:srgbClr val="000000"/>
                        </a:buClr>
                        <a:buSzPts val="1000"/>
                        <a:buFont typeface="Arial" panose="020B0604020202020204" pitchFamily="34" charset="0"/>
                        <a:buNone/>
                      </a:pPr>
                      <a:r>
                        <a:rPr lang="en-GB" sz="1100" dirty="0"/>
                        <a:t>Jobs are mainly in manufacturing and are better paid than the primary sector but still not high. </a:t>
                      </a:r>
                      <a:endParaRPr sz="1100" dirty="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lgn="ctr">
                      <a:solidFill>
                        <a:schemeClr val="dk1"/>
                      </a:solidFill>
                      <a:prstDash val="solid"/>
                      <a:round/>
                      <a:headEnd type="none" w="sm" len="sm"/>
                      <a:tailEnd type="none" w="sm" len="sm"/>
                    </a:lnB>
                  </a:tcPr>
                </a:tc>
                <a:extLst>
                  <a:ext uri="{0D108BD9-81ED-4DB2-BD59-A6C34878D82A}">
                    <a16:rowId xmlns:a16="http://schemas.microsoft.com/office/drawing/2014/main" val="10002"/>
                  </a:ext>
                </a:extLst>
              </a:tr>
              <a:tr h="0">
                <a:tc>
                  <a:txBody>
                    <a:bodyPr/>
                    <a:lstStyle/>
                    <a:p>
                      <a:pPr marL="0" marR="0" lvl="0" indent="0" algn="ctr" rtl="0">
                        <a:spcBef>
                          <a:spcPts val="0"/>
                        </a:spcBef>
                        <a:spcAft>
                          <a:spcPts val="0"/>
                        </a:spcAft>
                        <a:buClr>
                          <a:schemeClr val="dk1"/>
                        </a:buClr>
                        <a:buSzPts val="1100"/>
                        <a:buFont typeface="Calibri"/>
                        <a:buNone/>
                      </a:pPr>
                      <a:r>
                        <a:rPr lang="en-GB" dirty="0"/>
                        <a:t>3</a:t>
                      </a:r>
                      <a:endParaRPr dirty="0"/>
                    </a:p>
                  </a:txBody>
                  <a:tcPr marL="91450" marR="91450" marT="45725" marB="45725" anchor="ctr">
                    <a:lnL w="12700" cap="flat" cmpd="sng">
                      <a:solidFill>
                        <a:schemeClr val="dk1"/>
                      </a:solidFill>
                      <a:prstDash val="solid"/>
                      <a:round/>
                      <a:headEnd type="none" w="sm" len="sm"/>
                      <a:tailEnd type="none" w="sm" len="sm"/>
                    </a:lnL>
                    <a:lnR w="12700" cap="flat" cmpd="sng" algn="ctr">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ctr" rtl="0">
                        <a:spcBef>
                          <a:spcPts val="0"/>
                        </a:spcBef>
                        <a:spcAft>
                          <a:spcPts val="0"/>
                        </a:spcAft>
                        <a:buClr>
                          <a:schemeClr val="dk1"/>
                        </a:buClr>
                        <a:buSzPts val="1100"/>
                        <a:buFont typeface="Calibri"/>
                        <a:buNone/>
                      </a:pPr>
                      <a:r>
                        <a:rPr lang="en-GB" sz="1100" dirty="0"/>
                        <a:t>Tertiary </a:t>
                      </a:r>
                      <a:endParaRPr sz="1100" dirty="0"/>
                    </a:p>
                  </a:txBody>
                  <a:tcPr marL="91450" marR="91450" marT="45725" marB="45725" anchor="ctr">
                    <a:lnL w="12700" cap="flat" cmpd="sng" algn="ctr">
                      <a:solidFill>
                        <a:schemeClr val="dk1"/>
                      </a:solidFill>
                      <a:prstDash val="solid"/>
                      <a:round/>
                      <a:headEnd type="none" w="sm" len="sm"/>
                      <a:tailEnd type="none" w="sm" len="sm"/>
                    </a:lnL>
                    <a:lnR w="12700" cap="flat" cmpd="sng" algn="ctr">
                      <a:solidFill>
                        <a:schemeClr val="dk1"/>
                      </a:solidFill>
                      <a:prstDash val="solid"/>
                      <a:round/>
                      <a:headEnd type="none" w="sm" len="sm"/>
                      <a:tailEnd type="none" w="sm" len="sm"/>
                    </a:lnR>
                    <a:lnT w="12700" cap="flat" cmpd="sng" algn="ctr">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000"/>
                        <a:buFont typeface="Arial" panose="020B0604020202020204" pitchFamily="34" charset="0"/>
                        <a:buNone/>
                      </a:pPr>
                      <a:r>
                        <a:rPr lang="en-GB" sz="1100" dirty="0"/>
                        <a:t>This sector has decreased however it does contribute the most to India’s GDP. </a:t>
                      </a:r>
                    </a:p>
                    <a:p>
                      <a:pPr marL="0" marR="0" lvl="0" indent="0" algn="l" rtl="0">
                        <a:lnSpc>
                          <a:spcPct val="100000"/>
                        </a:lnSpc>
                        <a:spcBef>
                          <a:spcPts val="0"/>
                        </a:spcBef>
                        <a:spcAft>
                          <a:spcPts val="0"/>
                        </a:spcAft>
                        <a:buClr>
                          <a:srgbClr val="000000"/>
                        </a:buClr>
                        <a:buSzPts val="1000"/>
                        <a:buFont typeface="Arial" panose="020B0604020202020204" pitchFamily="34" charset="0"/>
                        <a:buNone/>
                      </a:pPr>
                      <a:r>
                        <a:rPr lang="en-GB" sz="1100" dirty="0"/>
                        <a:t>Jobs here are in services and tend to be well paid. </a:t>
                      </a:r>
                      <a:endParaRPr sz="1100" dirty="0"/>
                    </a:p>
                  </a:txBody>
                  <a:tcPr marL="91450" marR="91450" marT="45725" marB="45725" anchor="ctr">
                    <a:lnL w="12700" cap="flat" cmpd="sng" algn="ctr">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210507772"/>
                  </a:ext>
                </a:extLst>
              </a:tr>
            </a:tbl>
          </a:graphicData>
        </a:graphic>
      </p:graphicFrame>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86"/>
        <p:cNvGrpSpPr/>
        <p:nvPr/>
      </p:nvGrpSpPr>
      <p:grpSpPr>
        <a:xfrm>
          <a:off x="0" y="0"/>
          <a:ext cx="0" cy="0"/>
          <a:chOff x="0" y="0"/>
          <a:chExt cx="0" cy="0"/>
        </a:xfrm>
      </p:grpSpPr>
      <p:sp>
        <p:nvSpPr>
          <p:cNvPr id="5" name="Google Shape;38;p1">
            <a:extLst>
              <a:ext uri="{FF2B5EF4-FFF2-40B4-BE49-F238E27FC236}">
                <a16:creationId xmlns:a16="http://schemas.microsoft.com/office/drawing/2014/main" id="{345470E0-D5AA-4D30-A492-B18815BBB9AC}"/>
              </a:ext>
            </a:extLst>
          </p:cNvPr>
          <p:cNvSpPr txBox="1"/>
          <p:nvPr/>
        </p:nvSpPr>
        <p:spPr>
          <a:xfrm>
            <a:off x="128464" y="91951"/>
            <a:ext cx="9649072" cy="369332"/>
          </a:xfrm>
          <a:prstGeom prst="rect">
            <a:avLst/>
          </a:prstGeom>
          <a:solidFill>
            <a:srgbClr val="C00000"/>
          </a:solidFill>
          <a:ln w="9525"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800" b="0" i="0" u="none" strike="noStrike" cap="none" dirty="0">
                <a:solidFill>
                  <a:schemeClr val="lt1"/>
                </a:solidFill>
                <a:latin typeface="Calibri"/>
                <a:ea typeface="Calibri"/>
                <a:cs typeface="Calibri"/>
                <a:sym typeface="Calibri"/>
              </a:rPr>
              <a:t>GCSE Paper 2- Question 2 </a:t>
            </a:r>
            <a:r>
              <a:rPr lang="en-GB" sz="1800" dirty="0">
                <a:solidFill>
                  <a:schemeClr val="lt1"/>
                </a:solidFill>
                <a:latin typeface="Calibri"/>
                <a:ea typeface="Calibri"/>
                <a:cs typeface="Calibri"/>
                <a:sym typeface="Calibri"/>
              </a:rPr>
              <a:t>Changing Economic World - </a:t>
            </a:r>
            <a:r>
              <a:rPr lang="en-GB" sz="1800" b="0" i="0" u="none" strike="noStrike" cap="none" dirty="0">
                <a:solidFill>
                  <a:schemeClr val="lt1"/>
                </a:solidFill>
                <a:latin typeface="Calibri"/>
                <a:ea typeface="Calibri"/>
                <a:cs typeface="Calibri"/>
                <a:sym typeface="Calibri"/>
              </a:rPr>
              <a:t>Knowledge Organiser</a:t>
            </a:r>
            <a:endParaRPr dirty="0"/>
          </a:p>
        </p:txBody>
      </p:sp>
      <p:graphicFrame>
        <p:nvGraphicFramePr>
          <p:cNvPr id="6" name="Google Shape;79;p6">
            <a:extLst>
              <a:ext uri="{FF2B5EF4-FFF2-40B4-BE49-F238E27FC236}">
                <a16:creationId xmlns:a16="http://schemas.microsoft.com/office/drawing/2014/main" id="{FD6FA5CF-5086-4915-BBE3-15A8A051EA0F}"/>
              </a:ext>
            </a:extLst>
          </p:cNvPr>
          <p:cNvGraphicFramePr/>
          <p:nvPr/>
        </p:nvGraphicFramePr>
        <p:xfrm>
          <a:off x="190912" y="595513"/>
          <a:ext cx="9524175" cy="2728020"/>
        </p:xfrm>
        <a:graphic>
          <a:graphicData uri="http://schemas.openxmlformats.org/drawingml/2006/table">
            <a:tbl>
              <a:tblPr firstRow="1" bandRow="1">
                <a:noFill/>
              </a:tblPr>
              <a:tblGrid>
                <a:gridCol w="382358">
                  <a:extLst>
                    <a:ext uri="{9D8B030D-6E8A-4147-A177-3AD203B41FA5}">
                      <a16:colId xmlns:a16="http://schemas.microsoft.com/office/drawing/2014/main" val="20000"/>
                    </a:ext>
                  </a:extLst>
                </a:gridCol>
                <a:gridCol w="968355">
                  <a:extLst>
                    <a:ext uri="{9D8B030D-6E8A-4147-A177-3AD203B41FA5}">
                      <a16:colId xmlns:a16="http://schemas.microsoft.com/office/drawing/2014/main" val="1317519980"/>
                    </a:ext>
                  </a:extLst>
                </a:gridCol>
                <a:gridCol w="2528049">
                  <a:extLst>
                    <a:ext uri="{9D8B030D-6E8A-4147-A177-3AD203B41FA5}">
                      <a16:colId xmlns:a16="http://schemas.microsoft.com/office/drawing/2014/main" val="20001"/>
                    </a:ext>
                  </a:extLst>
                </a:gridCol>
                <a:gridCol w="2877670">
                  <a:extLst>
                    <a:ext uri="{9D8B030D-6E8A-4147-A177-3AD203B41FA5}">
                      <a16:colId xmlns:a16="http://schemas.microsoft.com/office/drawing/2014/main" val="855861632"/>
                    </a:ext>
                  </a:extLst>
                </a:gridCol>
                <a:gridCol w="2767743">
                  <a:extLst>
                    <a:ext uri="{9D8B030D-6E8A-4147-A177-3AD203B41FA5}">
                      <a16:colId xmlns:a16="http://schemas.microsoft.com/office/drawing/2014/main" val="2728750859"/>
                    </a:ext>
                  </a:extLst>
                </a:gridCol>
              </a:tblGrid>
              <a:tr h="151186">
                <a:tc gridSpan="2">
                  <a:txBody>
                    <a:bodyPr/>
                    <a:lstStyle/>
                    <a:p>
                      <a:pPr marL="0" marR="0" lvl="0" indent="0" algn="ctr" rtl="0">
                        <a:spcBef>
                          <a:spcPts val="0"/>
                        </a:spcBef>
                        <a:spcAft>
                          <a:spcPts val="0"/>
                        </a:spcAft>
                        <a:buNone/>
                      </a:pPr>
                      <a:r>
                        <a:rPr lang="en-GB" sz="1100" b="0" dirty="0"/>
                        <a:t>N</a:t>
                      </a:r>
                      <a:endParaRPr sz="1100" b="0" dirty="0"/>
                    </a:p>
                  </a:txBody>
                  <a:tcPr marL="91450" marR="91450" marT="45725" marB="45725" anchor="ctr">
                    <a:lnL w="12700" cap="flat" cmpd="sng">
                      <a:solidFill>
                        <a:schemeClr val="dk1"/>
                      </a:solidFill>
                      <a:prstDash val="solid"/>
                      <a:round/>
                      <a:headEnd type="none" w="sm" len="sm"/>
                      <a:tailEnd type="none" w="sm" len="sm"/>
                    </a:lnL>
                    <a:lnR w="12700" cap="flat" cmpd="sng" algn="ctr">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lgn="ctr">
                      <a:solidFill>
                        <a:schemeClr val="dk1"/>
                      </a:solidFill>
                      <a:prstDash val="solid"/>
                      <a:round/>
                      <a:headEnd type="none" w="sm" len="sm"/>
                      <a:tailEnd type="none" w="sm" len="sm"/>
                    </a:lnB>
                    <a:solidFill>
                      <a:srgbClr val="C00000">
                        <a:alpha val="74901"/>
                      </a:srgbClr>
                    </a:solidFill>
                  </a:tcPr>
                </a:tc>
                <a:tc hMerge="1">
                  <a:txBody>
                    <a:bodyPr/>
                    <a:lstStyle/>
                    <a:p>
                      <a:pPr marL="0" marR="0" lvl="0" indent="0" algn="ctr" rtl="0">
                        <a:spcBef>
                          <a:spcPts val="0"/>
                        </a:spcBef>
                        <a:spcAft>
                          <a:spcPts val="0"/>
                        </a:spcAft>
                        <a:buNone/>
                      </a:pPr>
                      <a:endParaRPr dirty="0"/>
                    </a:p>
                  </a:txBody>
                  <a:tcPr marL="91450" marR="91450" marT="45725" marB="45725" anchor="ctr">
                    <a:lnL w="12700" cap="flat" cmpd="sng" algn="ctr">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lgn="ctr">
                      <a:solidFill>
                        <a:schemeClr val="dk1"/>
                      </a:solidFill>
                      <a:prstDash val="solid"/>
                      <a:round/>
                      <a:headEnd type="none" w="sm" len="sm"/>
                      <a:tailEnd type="none" w="sm" len="sm"/>
                    </a:lnB>
                    <a:solidFill>
                      <a:srgbClr val="C00000">
                        <a:alpha val="74901"/>
                      </a:srgbClr>
                    </a:solidFill>
                  </a:tcPr>
                </a:tc>
                <a:tc gridSpan="3">
                  <a:txBody>
                    <a:bodyPr/>
                    <a:lstStyle/>
                    <a:p>
                      <a:pPr marL="0" marR="0" lvl="0" indent="0" algn="l" rtl="0">
                        <a:spcBef>
                          <a:spcPts val="0"/>
                        </a:spcBef>
                        <a:spcAft>
                          <a:spcPts val="0"/>
                        </a:spcAft>
                        <a:buNone/>
                      </a:pPr>
                      <a:r>
                        <a:rPr lang="en-GB" sz="1100" b="0" dirty="0"/>
                        <a:t>India: Types of aid </a:t>
                      </a:r>
                      <a:endParaRPr sz="1100" b="0" dirty="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4901"/>
                      </a:srgbClr>
                    </a:solidFill>
                  </a:tcPr>
                </a:tc>
                <a:tc hMerge="1">
                  <a:txBody>
                    <a:bodyPr/>
                    <a:lstStyle/>
                    <a:p>
                      <a:endParaRPr lang="en-GB"/>
                    </a:p>
                  </a:txBody>
                  <a:tcPr/>
                </a:tc>
                <a:tc hMerge="1">
                  <a:txBody>
                    <a:bodyPr/>
                    <a:lstStyle/>
                    <a:p>
                      <a:endParaRPr lang="en-GB"/>
                    </a:p>
                  </a:txBody>
                  <a:tcPr>
                    <a:lnL w="12700" cap="flat" cmpd="sng" algn="ctr">
                      <a:solidFill>
                        <a:schemeClr val="dk1"/>
                      </a:solidFill>
                      <a:prstDash val="solid"/>
                      <a:round/>
                      <a:headEnd type="none" w="sm" len="sm"/>
                      <a:tailEnd type="none" w="sm" len="sm"/>
                    </a:lnL>
                  </a:tcPr>
                </a:tc>
                <a:extLst>
                  <a:ext uri="{0D108BD9-81ED-4DB2-BD59-A6C34878D82A}">
                    <a16:rowId xmlns:a16="http://schemas.microsoft.com/office/drawing/2014/main" val="10000"/>
                  </a:ext>
                </a:extLst>
              </a:tr>
              <a:tr h="151186">
                <a:tc gridSpan="2">
                  <a:txBody>
                    <a:bodyPr/>
                    <a:lstStyle/>
                    <a:p>
                      <a:pPr marL="0" marR="0" lvl="0" indent="0" algn="ctr" rtl="0">
                        <a:spcBef>
                          <a:spcPts val="0"/>
                        </a:spcBef>
                        <a:spcAft>
                          <a:spcPts val="0"/>
                        </a:spcAft>
                        <a:buNone/>
                      </a:pPr>
                      <a:endParaRPr sz="1100" dirty="0"/>
                    </a:p>
                  </a:txBody>
                  <a:tcPr marL="91450" marR="91450" marT="45725" marB="45725" anchor="ctr">
                    <a:lnL w="12700" cap="flat" cmpd="sng">
                      <a:solidFill>
                        <a:schemeClr val="dk1"/>
                      </a:solidFill>
                      <a:prstDash val="solid"/>
                      <a:round/>
                      <a:headEnd type="none" w="sm" len="sm"/>
                      <a:tailEnd type="none" w="sm" len="sm"/>
                    </a:lnL>
                    <a:lnR w="12700" cap="flat" cmpd="sng" algn="ctr">
                      <a:solidFill>
                        <a:schemeClr val="dk1"/>
                      </a:solidFill>
                      <a:prstDash val="solid"/>
                      <a:round/>
                      <a:headEnd type="none" w="sm" len="sm"/>
                      <a:tailEnd type="none" w="sm" len="sm"/>
                    </a:lnR>
                    <a:lnT w="12700" cap="flat" cmpd="sng" algn="ctr">
                      <a:solidFill>
                        <a:schemeClr val="dk1"/>
                      </a:solidFill>
                      <a:prstDash val="solid"/>
                      <a:round/>
                      <a:headEnd type="none" w="sm" len="sm"/>
                      <a:tailEnd type="none" w="sm" len="sm"/>
                    </a:lnT>
                    <a:lnB w="12700" cap="flat" cmpd="sng" algn="ctr">
                      <a:solidFill>
                        <a:schemeClr val="dk1"/>
                      </a:solidFill>
                      <a:prstDash val="solid"/>
                      <a:round/>
                      <a:headEnd type="none" w="sm" len="sm"/>
                      <a:tailEnd type="none" w="sm" len="sm"/>
                    </a:lnB>
                    <a:noFill/>
                  </a:tcPr>
                </a:tc>
                <a:tc hMerge="1">
                  <a:txBody>
                    <a:bodyPr/>
                    <a:lstStyle/>
                    <a:p>
                      <a:pPr marL="0" marR="0" lvl="0" indent="0" algn="ctr" rtl="0">
                        <a:spcBef>
                          <a:spcPts val="0"/>
                        </a:spcBef>
                        <a:spcAft>
                          <a:spcPts val="0"/>
                        </a:spcAft>
                        <a:buNone/>
                      </a:pPr>
                      <a:endParaRPr sz="1100" dirty="0"/>
                    </a:p>
                  </a:txBody>
                  <a:tcPr marL="91450" marR="91450" marT="45725" marB="45725" anchor="ctr">
                    <a:lnL w="12700" cap="flat" cmpd="sng" algn="ctr">
                      <a:solidFill>
                        <a:schemeClr val="dk1"/>
                      </a:solidFill>
                      <a:prstDash val="solid"/>
                      <a:round/>
                      <a:headEnd type="none" w="sm" len="sm"/>
                      <a:tailEnd type="none" w="sm" len="sm"/>
                    </a:lnL>
                    <a:lnR w="12700" cap="flat" cmpd="sng" algn="ctr">
                      <a:solidFill>
                        <a:schemeClr val="dk1"/>
                      </a:solidFill>
                      <a:prstDash val="solid"/>
                      <a:round/>
                      <a:headEnd type="none" w="sm" len="sm"/>
                      <a:tailEnd type="none" w="sm" len="sm"/>
                    </a:lnR>
                    <a:lnT w="12700" cap="flat" cmpd="sng" algn="ctr">
                      <a:solidFill>
                        <a:schemeClr val="dk1"/>
                      </a:solidFill>
                      <a:prstDash val="solid"/>
                      <a:round/>
                      <a:headEnd type="none" w="sm" len="sm"/>
                      <a:tailEnd type="none" w="sm" len="sm"/>
                    </a:lnT>
                    <a:lnB w="12700" cap="flat" cmpd="sng" algn="ctr">
                      <a:solidFill>
                        <a:schemeClr val="dk1"/>
                      </a:solidFill>
                      <a:prstDash val="solid"/>
                      <a:round/>
                      <a:headEnd type="none" w="sm" len="sm"/>
                      <a:tailEnd type="none" w="sm" len="sm"/>
                    </a:lnB>
                    <a:noFill/>
                  </a:tcPr>
                </a:tc>
                <a:tc>
                  <a:txBody>
                    <a:bodyPr/>
                    <a:lstStyle/>
                    <a:p>
                      <a:pPr marL="0" marR="0" lvl="0" indent="0" algn="l" rtl="0">
                        <a:spcBef>
                          <a:spcPts val="0"/>
                        </a:spcBef>
                        <a:spcAft>
                          <a:spcPts val="0"/>
                        </a:spcAft>
                        <a:buNone/>
                      </a:pPr>
                      <a:r>
                        <a:rPr lang="en-GB" sz="1100" b="0" dirty="0"/>
                        <a:t>Definition </a:t>
                      </a:r>
                      <a:endParaRPr sz="1100" b="0" dirty="0"/>
                    </a:p>
                  </a:txBody>
                  <a:tcPr marL="91450" marR="91450" marT="45725" marB="45725" anchor="ctr">
                    <a:lnL w="12700" cap="flat" cmpd="sng" algn="ctr">
                      <a:solidFill>
                        <a:schemeClr val="dk1"/>
                      </a:solidFill>
                      <a:prstDash val="solid"/>
                      <a:round/>
                      <a:headEnd type="none" w="sm" len="sm"/>
                      <a:tailEnd type="none" w="sm" len="sm"/>
                    </a:lnL>
                    <a:lnR w="12700" cap="flat" cmpd="sng" algn="ctr">
                      <a:solidFill>
                        <a:schemeClr val="dk1"/>
                      </a:solidFill>
                      <a:prstDash val="solid"/>
                      <a:round/>
                      <a:headEnd type="none" w="sm" len="sm"/>
                      <a:tailEnd type="none" w="sm" len="sm"/>
                    </a:lnR>
                    <a:lnT w="12700" cap="flat" cmpd="sng" algn="ctr">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noFill/>
                  </a:tcPr>
                </a:tc>
                <a:tc>
                  <a:txBody>
                    <a:bodyPr/>
                    <a:lstStyle/>
                    <a:p>
                      <a:pPr marL="0" marR="0" lvl="0" indent="0" algn="l" rtl="0">
                        <a:spcBef>
                          <a:spcPts val="0"/>
                        </a:spcBef>
                        <a:spcAft>
                          <a:spcPts val="0"/>
                        </a:spcAft>
                        <a:buNone/>
                      </a:pPr>
                      <a:r>
                        <a:rPr lang="en-GB" sz="1100" b="0" dirty="0"/>
                        <a:t>Positive </a:t>
                      </a:r>
                      <a:endParaRPr sz="1100" b="0" dirty="0"/>
                    </a:p>
                  </a:txBody>
                  <a:tcPr marL="91450" marR="91450" marT="45725" marB="45725" anchor="ctr">
                    <a:lnL w="12700" cap="flat" cmpd="sng" algn="ctr">
                      <a:solidFill>
                        <a:schemeClr val="dk1"/>
                      </a:solidFill>
                      <a:prstDash val="solid"/>
                      <a:round/>
                      <a:headEnd type="none" w="sm" len="sm"/>
                      <a:tailEnd type="none" w="sm" len="sm"/>
                    </a:lnL>
                    <a:lnR w="12700" cap="flat" cmpd="sng" algn="ctr">
                      <a:solidFill>
                        <a:schemeClr val="dk1"/>
                      </a:solidFill>
                      <a:prstDash val="solid"/>
                      <a:round/>
                      <a:headEnd type="none" w="sm" len="sm"/>
                      <a:tailEnd type="none" w="sm" len="sm"/>
                    </a:lnR>
                    <a:lnT w="12700" cap="flat" cmpd="sng" algn="ctr">
                      <a:solidFill>
                        <a:schemeClr val="dk1"/>
                      </a:solidFill>
                      <a:prstDash val="solid"/>
                      <a:round/>
                      <a:headEnd type="none" w="sm" len="sm"/>
                      <a:tailEnd type="none" w="sm" len="sm"/>
                    </a:lnT>
                    <a:lnB w="12700" cap="flat" cmpd="sng" algn="ctr">
                      <a:solidFill>
                        <a:schemeClr val="dk1"/>
                      </a:solidFill>
                      <a:prstDash val="solid"/>
                      <a:round/>
                      <a:headEnd type="none" w="sm" len="sm"/>
                      <a:tailEnd type="none" w="sm" len="sm"/>
                    </a:lnB>
                    <a:noFill/>
                  </a:tcPr>
                </a:tc>
                <a:tc>
                  <a:txBody>
                    <a:bodyPr/>
                    <a:lstStyle/>
                    <a:p>
                      <a:pPr marL="0" marR="0" lvl="0" indent="0" algn="l" rtl="0">
                        <a:spcBef>
                          <a:spcPts val="0"/>
                        </a:spcBef>
                        <a:spcAft>
                          <a:spcPts val="0"/>
                        </a:spcAft>
                        <a:buNone/>
                      </a:pPr>
                      <a:r>
                        <a:rPr lang="en-GB" sz="1100" b="0" dirty="0"/>
                        <a:t>Negative </a:t>
                      </a:r>
                      <a:endParaRPr sz="1100" b="0" dirty="0"/>
                    </a:p>
                  </a:txBody>
                  <a:tcPr marL="91450" marR="91450" marT="45725" marB="45725" anchor="ctr">
                    <a:lnL w="12700" cap="flat" cmpd="sng" algn="ctr">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B w="12700" cap="flat" cmpd="sng" algn="ctr">
                      <a:solidFill>
                        <a:schemeClr val="dk1"/>
                      </a:solidFill>
                      <a:prstDash val="solid"/>
                      <a:round/>
                      <a:headEnd type="none" w="sm" len="sm"/>
                      <a:tailEnd type="none" w="sm" len="sm"/>
                    </a:lnB>
                    <a:noFill/>
                  </a:tcPr>
                </a:tc>
                <a:extLst>
                  <a:ext uri="{0D108BD9-81ED-4DB2-BD59-A6C34878D82A}">
                    <a16:rowId xmlns:a16="http://schemas.microsoft.com/office/drawing/2014/main" val="308233"/>
                  </a:ext>
                </a:extLst>
              </a:tr>
              <a:tr h="346831">
                <a:tc>
                  <a:txBody>
                    <a:bodyPr/>
                    <a:lstStyle/>
                    <a:p>
                      <a:pPr marL="0" marR="0" lvl="0" indent="0" algn="ctr" rtl="0">
                        <a:spcBef>
                          <a:spcPts val="0"/>
                        </a:spcBef>
                        <a:spcAft>
                          <a:spcPts val="0"/>
                        </a:spcAft>
                        <a:buClr>
                          <a:schemeClr val="dk1"/>
                        </a:buClr>
                        <a:buSzPts val="1100"/>
                        <a:buFont typeface="Calibri"/>
                        <a:buNone/>
                      </a:pPr>
                      <a:r>
                        <a:rPr lang="en-GB" sz="1100" dirty="0"/>
                        <a:t>1</a:t>
                      </a:r>
                      <a:endParaRPr sz="1100" dirty="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ctr" rtl="0">
                        <a:spcBef>
                          <a:spcPts val="0"/>
                        </a:spcBef>
                        <a:spcAft>
                          <a:spcPts val="0"/>
                        </a:spcAft>
                        <a:buClr>
                          <a:schemeClr val="dk1"/>
                        </a:buClr>
                        <a:buSzPts val="1100"/>
                        <a:buFont typeface="Calibri"/>
                        <a:buNone/>
                      </a:pPr>
                      <a:r>
                        <a:rPr lang="en-GB" sz="1100" dirty="0"/>
                        <a:t>Short term </a:t>
                      </a:r>
                      <a:endParaRPr sz="1100" dirty="0"/>
                    </a:p>
                  </a:txBody>
                  <a:tcPr marL="91450" marR="91450" marT="45725" marB="45725" anchor="ctr">
                    <a:lnL w="12700" cap="flat" cmpd="sng" algn="ctr">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lgn="ctr">
                      <a:solidFill>
                        <a:schemeClr val="dk1"/>
                      </a:solidFill>
                      <a:prstDash val="solid"/>
                      <a:round/>
                      <a:headEnd type="none" w="sm" len="sm"/>
                      <a:tailEnd type="none" w="sm" len="sm"/>
                    </a:lnT>
                    <a:lnB w="12700" cap="flat" cmpd="sng" algn="ctr">
                      <a:solidFill>
                        <a:schemeClr val="dk1"/>
                      </a:solidFill>
                      <a:prstDash val="solid"/>
                      <a:round/>
                      <a:headEnd type="none" w="sm" len="sm"/>
                      <a:tailEnd type="none" w="sm" len="sm"/>
                    </a:lnB>
                  </a:tcPr>
                </a:tc>
                <a:tc>
                  <a:txBody>
                    <a:bodyPr/>
                    <a:lstStyle/>
                    <a:p>
                      <a:pPr marL="0" marR="0" lvl="0" indent="0" algn="l" rtl="0">
                        <a:spcBef>
                          <a:spcPts val="0"/>
                        </a:spcBef>
                        <a:spcAft>
                          <a:spcPts val="0"/>
                        </a:spcAft>
                        <a:buNone/>
                      </a:pPr>
                      <a:r>
                        <a:rPr lang="en-GB" sz="1100" dirty="0"/>
                        <a:t>Given after a disaster as relief e.g. medical supplies </a:t>
                      </a:r>
                      <a:endParaRPr sz="1100" dirty="0"/>
                    </a:p>
                  </a:txBody>
                  <a:tcPr marL="91450" marR="91450" marT="45725" marB="45725" anchor="ctr">
                    <a:lnL w="12700" cap="flat" cmpd="sng">
                      <a:solidFill>
                        <a:schemeClr val="dk1"/>
                      </a:solidFill>
                      <a:prstDash val="solid"/>
                      <a:round/>
                      <a:headEnd type="none" w="sm" len="sm"/>
                      <a:tailEnd type="none" w="sm" len="sm"/>
                    </a:lnL>
                    <a:lnR w="12700" cap="flat" cmpd="sng" algn="ctr">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r>
                        <a:rPr lang="en-GB" sz="1100" dirty="0"/>
                        <a:t>Can reduce the number of deaths in an emergency e.g. UK sent rescue teams after the 2010 Indian earthquake </a:t>
                      </a:r>
                    </a:p>
                  </a:txBody>
                  <a:tcPr marL="91450" marR="91450" marT="45725" marB="45725" anchor="ctr">
                    <a:lnL w="12700" cap="flat" cmpd="sng" algn="ctr">
                      <a:solidFill>
                        <a:schemeClr val="dk1"/>
                      </a:solidFill>
                      <a:prstDash val="solid"/>
                      <a:round/>
                      <a:headEnd type="none" w="sm" len="sm"/>
                      <a:tailEnd type="none" w="sm" len="sm"/>
                    </a:lnL>
                    <a:lnR w="12700" cap="flat" cmpd="sng" algn="ctr">
                      <a:solidFill>
                        <a:schemeClr val="dk1"/>
                      </a:solidFill>
                      <a:prstDash val="solid"/>
                      <a:round/>
                      <a:headEnd type="none" w="sm" len="sm"/>
                      <a:tailEnd type="none" w="sm" len="sm"/>
                    </a:lnR>
                    <a:lnT w="12700" cap="flat" cmpd="sng" algn="ctr">
                      <a:solidFill>
                        <a:schemeClr val="dk1"/>
                      </a:solidFill>
                      <a:prstDash val="solid"/>
                      <a:round/>
                      <a:headEnd type="none" w="sm" len="sm"/>
                      <a:tailEnd type="none" w="sm" len="sm"/>
                    </a:lnT>
                    <a:lnB w="12700" cap="flat" cmpd="sng" algn="ctr">
                      <a:solidFill>
                        <a:schemeClr val="dk1"/>
                      </a:solidFill>
                      <a:prstDash val="solid"/>
                      <a:round/>
                      <a:headEnd type="none" w="sm" len="sm"/>
                      <a:tailEnd type="none" w="sm" len="sm"/>
                    </a:lnB>
                  </a:tcPr>
                </a:tc>
                <a:tc>
                  <a:txBody>
                    <a:bodyPr/>
                    <a:lstStyle/>
                    <a:p>
                      <a:r>
                        <a:rPr lang="en-GB" sz="1100" dirty="0"/>
                        <a:t>Does not help with their development. The removal of this aid could leave them worse off </a:t>
                      </a:r>
                    </a:p>
                  </a:txBody>
                  <a:tcPr marL="91450" marR="91450" marT="45725" marB="45725" anchor="ctr">
                    <a:lnL w="12700" cap="flat" cmpd="sng" algn="ctr">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lgn="ctr">
                      <a:solidFill>
                        <a:schemeClr val="dk1"/>
                      </a:solidFill>
                      <a:prstDash val="solid"/>
                      <a:round/>
                      <a:headEnd type="none" w="sm" len="sm"/>
                      <a:tailEnd type="none" w="sm" len="sm"/>
                    </a:lnT>
                    <a:lnB w="12700" cap="flat" cmpd="sng" algn="ctr">
                      <a:solidFill>
                        <a:schemeClr val="dk1"/>
                      </a:solidFill>
                      <a:prstDash val="solid"/>
                      <a:round/>
                      <a:headEnd type="none" w="sm" len="sm"/>
                      <a:tailEnd type="none" w="sm" len="sm"/>
                    </a:lnB>
                  </a:tcPr>
                </a:tc>
                <a:extLst>
                  <a:ext uri="{0D108BD9-81ED-4DB2-BD59-A6C34878D82A}">
                    <a16:rowId xmlns:a16="http://schemas.microsoft.com/office/drawing/2014/main" val="10001"/>
                  </a:ext>
                </a:extLst>
              </a:tr>
              <a:tr h="249009">
                <a:tc>
                  <a:txBody>
                    <a:bodyPr/>
                    <a:lstStyle/>
                    <a:p>
                      <a:pPr marL="0" marR="0" lvl="0" indent="0" algn="ctr" rtl="0">
                        <a:spcBef>
                          <a:spcPts val="0"/>
                        </a:spcBef>
                        <a:spcAft>
                          <a:spcPts val="0"/>
                        </a:spcAft>
                        <a:buClr>
                          <a:schemeClr val="dk1"/>
                        </a:buClr>
                        <a:buSzPts val="1100"/>
                        <a:buFont typeface="Calibri"/>
                        <a:buNone/>
                      </a:pPr>
                      <a:r>
                        <a:rPr lang="en-GB" sz="1100" dirty="0"/>
                        <a:t>2</a:t>
                      </a:r>
                      <a:endParaRPr sz="1100" dirty="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ctr" rtl="0">
                        <a:spcBef>
                          <a:spcPts val="0"/>
                        </a:spcBef>
                        <a:spcAft>
                          <a:spcPts val="0"/>
                        </a:spcAft>
                        <a:buClr>
                          <a:schemeClr val="dk1"/>
                        </a:buClr>
                        <a:buSzPts val="1100"/>
                        <a:buFont typeface="Calibri"/>
                        <a:buNone/>
                      </a:pPr>
                      <a:r>
                        <a:rPr lang="en-GB" sz="1100" dirty="0"/>
                        <a:t>Long term </a:t>
                      </a:r>
                      <a:endParaRPr sz="1100" dirty="0"/>
                    </a:p>
                  </a:txBody>
                  <a:tcPr marL="91450" marR="91450" marT="45725" marB="45725" anchor="ctr">
                    <a:lnL w="12700" cap="flat" cmpd="sng" algn="ctr">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lgn="ctr">
                      <a:solidFill>
                        <a:schemeClr val="dk1"/>
                      </a:solidFill>
                      <a:prstDash val="solid"/>
                      <a:round/>
                      <a:headEnd type="none" w="sm" len="sm"/>
                      <a:tailEnd type="none" w="sm" len="sm"/>
                    </a:lnT>
                    <a:lnB w="12700" cap="flat" cmpd="sng" algn="ctr">
                      <a:solidFill>
                        <a:schemeClr val="dk1"/>
                      </a:solidFill>
                      <a:prstDash val="solid"/>
                      <a:round/>
                      <a:headEnd type="none" w="sm" len="sm"/>
                      <a:tailEnd type="none" w="sm" len="sm"/>
                    </a:lnB>
                  </a:tcPr>
                </a:tc>
                <a:tc>
                  <a:txBody>
                    <a:bodyPr/>
                    <a:lstStyle/>
                    <a:p>
                      <a:pPr marL="0" marR="0" lvl="0" indent="0" algn="l" defTabSz="914400" rtl="0" eaLnBrk="1" fontAlgn="auto" latinLnBrk="0" hangingPunct="1">
                        <a:lnSpc>
                          <a:spcPct val="100000"/>
                        </a:lnSpc>
                        <a:spcBef>
                          <a:spcPts val="0"/>
                        </a:spcBef>
                        <a:spcAft>
                          <a:spcPts val="0"/>
                        </a:spcAft>
                        <a:buClr>
                          <a:srgbClr val="000000"/>
                        </a:buClr>
                        <a:buSzPts val="1200"/>
                        <a:buFont typeface="Calibri"/>
                        <a:buNone/>
                        <a:tabLst/>
                        <a:defRPr/>
                      </a:pPr>
                      <a:r>
                        <a:rPr lang="en-GB" sz="1100" dirty="0"/>
                        <a:t>Given over a long period of time to aid development </a:t>
                      </a:r>
                    </a:p>
                  </a:txBody>
                  <a:tcPr marL="91450" marR="91450" marT="45725" marB="45725" anchor="ctr">
                    <a:lnL w="12700" cap="flat" cmpd="sng">
                      <a:solidFill>
                        <a:schemeClr val="dk1"/>
                      </a:solidFill>
                      <a:prstDash val="solid"/>
                      <a:round/>
                      <a:headEnd type="none" w="sm" len="sm"/>
                      <a:tailEnd type="none" w="sm" len="sm"/>
                    </a:lnL>
                    <a:lnR w="12700" cap="flat" cmpd="sng" algn="ctr">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r>
                        <a:rPr lang="en-GB" sz="1100" dirty="0"/>
                        <a:t>Helps the country to be more developed. Th UK gave £200 million a year until 2015 to tackle poverty </a:t>
                      </a:r>
                    </a:p>
                  </a:txBody>
                  <a:tcPr marL="91450" marR="91450" marT="45725" marB="45725" anchor="ctr">
                    <a:lnL w="12700" cap="flat" cmpd="sng" algn="ctr">
                      <a:solidFill>
                        <a:schemeClr val="dk1"/>
                      </a:solidFill>
                      <a:prstDash val="solid"/>
                      <a:round/>
                      <a:headEnd type="none" w="sm" len="sm"/>
                      <a:tailEnd type="none" w="sm" len="sm"/>
                    </a:lnL>
                    <a:lnR w="12700" cap="flat" cmpd="sng" algn="ctr">
                      <a:solidFill>
                        <a:schemeClr val="dk1"/>
                      </a:solidFill>
                      <a:prstDash val="solid"/>
                      <a:round/>
                      <a:headEnd type="none" w="sm" len="sm"/>
                      <a:tailEnd type="none" w="sm" len="sm"/>
                    </a:lnR>
                    <a:lnT w="12700" cap="flat" cmpd="sng" algn="ctr">
                      <a:solidFill>
                        <a:schemeClr val="dk1"/>
                      </a:solidFill>
                      <a:prstDash val="solid"/>
                      <a:round/>
                      <a:headEnd type="none" w="sm" len="sm"/>
                      <a:tailEnd type="none" w="sm" len="sm"/>
                    </a:lnT>
                    <a:lnB w="12700" cap="flat" cmpd="sng" algn="ctr">
                      <a:solidFill>
                        <a:schemeClr val="dk1"/>
                      </a:solidFill>
                      <a:prstDash val="solid"/>
                      <a:round/>
                      <a:headEnd type="none" w="sm" len="sm"/>
                      <a:tailEnd type="none" w="sm" len="sm"/>
                    </a:lnB>
                  </a:tcPr>
                </a:tc>
                <a:tc>
                  <a:txBody>
                    <a:bodyPr/>
                    <a:lstStyle/>
                    <a:p>
                      <a:r>
                        <a:rPr lang="en-GB" sz="1100" dirty="0"/>
                        <a:t>India has suffered from corruption so those who need the aid may never receive it</a:t>
                      </a:r>
                    </a:p>
                  </a:txBody>
                  <a:tcPr marL="91450" marR="91450" marT="45725" marB="45725" anchor="ctr">
                    <a:lnL w="12700" cap="flat" cmpd="sng" algn="ctr">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lgn="ctr">
                      <a:solidFill>
                        <a:schemeClr val="dk1"/>
                      </a:solidFill>
                      <a:prstDash val="solid"/>
                      <a:round/>
                      <a:headEnd type="none" w="sm" len="sm"/>
                      <a:tailEnd type="none" w="sm" len="sm"/>
                    </a:lnT>
                    <a:lnB w="12700" cap="flat" cmpd="sng" algn="ctr">
                      <a:solidFill>
                        <a:schemeClr val="dk1"/>
                      </a:solidFill>
                      <a:prstDash val="solid"/>
                      <a:round/>
                      <a:headEnd type="none" w="sm" len="sm"/>
                      <a:tailEnd type="none" w="sm" len="sm"/>
                    </a:lnB>
                  </a:tcPr>
                </a:tc>
                <a:extLst>
                  <a:ext uri="{0D108BD9-81ED-4DB2-BD59-A6C34878D82A}">
                    <a16:rowId xmlns:a16="http://schemas.microsoft.com/office/drawing/2014/main" val="10002"/>
                  </a:ext>
                </a:extLst>
              </a:tr>
              <a:tr h="444654">
                <a:tc>
                  <a:txBody>
                    <a:bodyPr/>
                    <a:lstStyle/>
                    <a:p>
                      <a:pPr marL="0" marR="0" lvl="0" indent="0" algn="ctr" rtl="0">
                        <a:spcBef>
                          <a:spcPts val="0"/>
                        </a:spcBef>
                        <a:spcAft>
                          <a:spcPts val="0"/>
                        </a:spcAft>
                        <a:buClr>
                          <a:schemeClr val="dk1"/>
                        </a:buClr>
                        <a:buSzPts val="1100"/>
                        <a:buFont typeface="Calibri"/>
                        <a:buNone/>
                      </a:pPr>
                      <a:r>
                        <a:rPr lang="en-GB" sz="1100" dirty="0"/>
                        <a:t>3</a:t>
                      </a:r>
                      <a:endParaRPr sz="1100" dirty="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lgn="ctr">
                      <a:solidFill>
                        <a:schemeClr val="dk1"/>
                      </a:solidFill>
                      <a:prstDash val="solid"/>
                      <a:round/>
                      <a:headEnd type="none" w="sm" len="sm"/>
                      <a:tailEnd type="none" w="sm" len="sm"/>
                    </a:lnB>
                  </a:tcPr>
                </a:tc>
                <a:tc>
                  <a:txBody>
                    <a:bodyPr/>
                    <a:lstStyle/>
                    <a:p>
                      <a:pPr marL="0" marR="0" lvl="0" indent="0" algn="ctr" rtl="0">
                        <a:spcBef>
                          <a:spcPts val="0"/>
                        </a:spcBef>
                        <a:spcAft>
                          <a:spcPts val="0"/>
                        </a:spcAft>
                        <a:buClr>
                          <a:schemeClr val="dk1"/>
                        </a:buClr>
                        <a:buSzPts val="1100"/>
                        <a:buFont typeface="Calibri"/>
                        <a:buNone/>
                      </a:pPr>
                      <a:r>
                        <a:rPr lang="en-GB" sz="1100" dirty="0"/>
                        <a:t>Top down </a:t>
                      </a:r>
                      <a:endParaRPr sz="1100" dirty="0"/>
                    </a:p>
                  </a:txBody>
                  <a:tcPr marL="91450" marR="91450" marT="45725" marB="45725" anchor="ctr">
                    <a:lnL w="12700" cap="flat" cmpd="sng" algn="ctr">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lgn="ctr">
                      <a:solidFill>
                        <a:schemeClr val="dk1"/>
                      </a:solidFill>
                      <a:prstDash val="solid"/>
                      <a:round/>
                      <a:headEnd type="none" w="sm" len="sm"/>
                      <a:tailEnd type="none" w="sm" len="sm"/>
                    </a:lnT>
                    <a:lnB w="12700" cap="flat" cmpd="sng" algn="ctr">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200"/>
                        <a:buFont typeface="Calibri"/>
                        <a:buNone/>
                      </a:pPr>
                      <a:r>
                        <a:rPr lang="en-GB" sz="1100" dirty="0"/>
                        <a:t>Government receives aid and then decides what to do with it. E.g. money for a large infrastructure project </a:t>
                      </a:r>
                      <a:endParaRPr sz="1100" dirty="0"/>
                    </a:p>
                  </a:txBody>
                  <a:tcPr marL="91450" marR="91450" marT="45725" marB="45725" anchor="ctr">
                    <a:lnL w="12700" cap="flat" cmpd="sng">
                      <a:solidFill>
                        <a:schemeClr val="dk1"/>
                      </a:solidFill>
                      <a:prstDash val="solid"/>
                      <a:round/>
                      <a:headEnd type="none" w="sm" len="sm"/>
                      <a:tailEnd type="none" w="sm" len="sm"/>
                    </a:lnL>
                    <a:lnR w="12700" cap="flat" cmpd="sng" algn="ctr">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lgn="ctr">
                      <a:solidFill>
                        <a:schemeClr val="dk1"/>
                      </a:solidFill>
                      <a:prstDash val="solid"/>
                      <a:round/>
                      <a:headEnd type="none" w="sm" len="sm"/>
                      <a:tailEnd type="none" w="sm" len="sm"/>
                    </a:lnB>
                  </a:tcPr>
                </a:tc>
                <a:tc>
                  <a:txBody>
                    <a:bodyPr/>
                    <a:lstStyle/>
                    <a:p>
                      <a:r>
                        <a:rPr lang="en-GB" sz="1100" dirty="0"/>
                        <a:t>Large projects offer lots of employment and can help many people e.g. the Sardar Dam </a:t>
                      </a:r>
                    </a:p>
                  </a:txBody>
                  <a:tcPr marL="91450" marR="91450" marT="45725" marB="45725" anchor="ctr">
                    <a:lnL w="12700" cap="flat" cmpd="sng" algn="ctr">
                      <a:solidFill>
                        <a:schemeClr val="dk1"/>
                      </a:solidFill>
                      <a:prstDash val="solid"/>
                      <a:round/>
                      <a:headEnd type="none" w="sm" len="sm"/>
                      <a:tailEnd type="none" w="sm" len="sm"/>
                    </a:lnL>
                    <a:lnR w="12700" cap="flat" cmpd="sng" algn="ctr">
                      <a:solidFill>
                        <a:schemeClr val="dk1"/>
                      </a:solidFill>
                      <a:prstDash val="solid"/>
                      <a:round/>
                      <a:headEnd type="none" w="sm" len="sm"/>
                      <a:tailEnd type="none" w="sm" len="sm"/>
                    </a:lnR>
                    <a:lnT w="12700" cap="flat" cmpd="sng" algn="ctr">
                      <a:solidFill>
                        <a:schemeClr val="dk1"/>
                      </a:solidFill>
                      <a:prstDash val="solid"/>
                      <a:round/>
                      <a:headEnd type="none" w="sm" len="sm"/>
                      <a:tailEnd type="none" w="sm" len="sm"/>
                    </a:lnT>
                    <a:lnB w="12700" cap="flat" cmpd="sng" algn="ctr">
                      <a:solidFill>
                        <a:schemeClr val="dk1"/>
                      </a:solidFill>
                      <a:prstDash val="solid"/>
                      <a:round/>
                      <a:headEnd type="none" w="sm" len="sm"/>
                      <a:tailEnd type="none" w="sm" len="sm"/>
                    </a:lnB>
                  </a:tcPr>
                </a:tc>
                <a:tc>
                  <a:txBody>
                    <a:bodyPr/>
                    <a:lstStyle/>
                    <a:p>
                      <a:r>
                        <a:rPr lang="en-GB" sz="1100" dirty="0"/>
                        <a:t>Poorest may not benefit as they don’t have the skills to work on this project </a:t>
                      </a:r>
                    </a:p>
                  </a:txBody>
                  <a:tcPr marL="91450" marR="91450" marT="45725" marB="45725" anchor="ctr">
                    <a:lnL w="12700" cap="flat" cmpd="sng" algn="ctr">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lgn="ctr">
                      <a:solidFill>
                        <a:schemeClr val="dk1"/>
                      </a:solidFill>
                      <a:prstDash val="solid"/>
                      <a:round/>
                      <a:headEnd type="none" w="sm" len="sm"/>
                      <a:tailEnd type="none" w="sm" len="sm"/>
                    </a:lnT>
                    <a:lnB w="12700" cap="flat" cmpd="sng" algn="ctr">
                      <a:solidFill>
                        <a:schemeClr val="dk1"/>
                      </a:solidFill>
                      <a:prstDash val="solid"/>
                      <a:round/>
                      <a:headEnd type="none" w="sm" len="sm"/>
                      <a:tailEnd type="none" w="sm" len="sm"/>
                    </a:lnB>
                  </a:tcPr>
                </a:tc>
                <a:extLst>
                  <a:ext uri="{0D108BD9-81ED-4DB2-BD59-A6C34878D82A}">
                    <a16:rowId xmlns:a16="http://schemas.microsoft.com/office/drawing/2014/main" val="10003"/>
                  </a:ext>
                </a:extLst>
              </a:tr>
              <a:tr h="249009">
                <a:tc>
                  <a:txBody>
                    <a:bodyPr/>
                    <a:lstStyle/>
                    <a:p>
                      <a:pPr marL="0" marR="0" lvl="0" indent="0" algn="ctr" rtl="0">
                        <a:spcBef>
                          <a:spcPts val="0"/>
                        </a:spcBef>
                        <a:spcAft>
                          <a:spcPts val="0"/>
                        </a:spcAft>
                        <a:buClr>
                          <a:schemeClr val="dk1"/>
                        </a:buClr>
                        <a:buSzPts val="1100"/>
                        <a:buFont typeface="Calibri"/>
                        <a:buNone/>
                      </a:pPr>
                      <a:r>
                        <a:rPr lang="en-GB" sz="1100" dirty="0"/>
                        <a:t>4</a:t>
                      </a:r>
                      <a:endParaRPr sz="1100" dirty="0"/>
                    </a:p>
                  </a:txBody>
                  <a:tcPr marL="91450" marR="91450" marT="45725" marB="45725" anchor="ctr">
                    <a:lnL w="12700" cap="flat" cmpd="sng">
                      <a:solidFill>
                        <a:schemeClr val="dk1"/>
                      </a:solidFill>
                      <a:prstDash val="solid"/>
                      <a:round/>
                      <a:headEnd type="none" w="sm" len="sm"/>
                      <a:tailEnd type="none" w="sm" len="sm"/>
                    </a:lnL>
                    <a:lnR w="12700" cap="flat" cmpd="sng" algn="ctr">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ctr" rtl="0">
                        <a:spcBef>
                          <a:spcPts val="0"/>
                        </a:spcBef>
                        <a:spcAft>
                          <a:spcPts val="0"/>
                        </a:spcAft>
                        <a:buClr>
                          <a:schemeClr val="dk1"/>
                        </a:buClr>
                        <a:buSzPts val="1100"/>
                        <a:buFont typeface="Calibri"/>
                        <a:buNone/>
                      </a:pPr>
                      <a:r>
                        <a:rPr lang="en-GB" sz="1100" dirty="0"/>
                        <a:t>Bottom up </a:t>
                      </a:r>
                      <a:endParaRPr sz="1100" dirty="0"/>
                    </a:p>
                  </a:txBody>
                  <a:tcPr marL="91450" marR="91450" marT="45725" marB="45725" anchor="ctr">
                    <a:lnL w="12700" cap="flat" cmpd="sng" algn="ctr">
                      <a:solidFill>
                        <a:schemeClr val="dk1"/>
                      </a:solidFill>
                      <a:prstDash val="solid"/>
                      <a:round/>
                      <a:headEnd type="none" w="sm" len="sm"/>
                      <a:tailEnd type="none" w="sm" len="sm"/>
                    </a:lnL>
                    <a:lnR w="12700" cap="flat" cmpd="sng" algn="ctr">
                      <a:solidFill>
                        <a:schemeClr val="dk1"/>
                      </a:solidFill>
                      <a:prstDash val="solid"/>
                      <a:round/>
                      <a:headEnd type="none" w="sm" len="sm"/>
                      <a:tailEnd type="none" w="sm" len="sm"/>
                    </a:lnR>
                    <a:lnT w="12700" cap="flat" cmpd="sng" algn="ctr">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200"/>
                        <a:buFont typeface="Calibri"/>
                        <a:buNone/>
                      </a:pPr>
                      <a:r>
                        <a:rPr lang="en-GB" sz="1100" dirty="0"/>
                        <a:t>Aid given directly to those who need it for small scale projects </a:t>
                      </a:r>
                      <a:endParaRPr sz="1100" dirty="0"/>
                    </a:p>
                  </a:txBody>
                  <a:tcPr marL="91450" marR="91450" marT="45725" marB="45725" anchor="ctr">
                    <a:lnL w="12700" cap="flat" cmpd="sng" algn="ctr">
                      <a:solidFill>
                        <a:schemeClr val="dk1"/>
                      </a:solidFill>
                      <a:prstDash val="solid"/>
                      <a:round/>
                      <a:headEnd type="none" w="sm" len="sm"/>
                      <a:tailEnd type="none" w="sm" len="sm"/>
                    </a:lnL>
                    <a:lnR w="12700" cap="flat" cmpd="sng" algn="ctr">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r>
                        <a:rPr lang="en-GB" sz="1100" dirty="0"/>
                        <a:t>This aid is accessible and cheap. Can help improve health, skill and income of the poorest </a:t>
                      </a:r>
                    </a:p>
                  </a:txBody>
                  <a:tcPr marL="91450" marR="91450" marT="45725" marB="45725" anchor="ctr">
                    <a:lnL w="12700" cap="flat" cmpd="sng" algn="ctr">
                      <a:solidFill>
                        <a:schemeClr val="dk1"/>
                      </a:solidFill>
                      <a:prstDash val="solid"/>
                      <a:round/>
                      <a:headEnd type="none" w="sm" len="sm"/>
                      <a:tailEnd type="none" w="sm" len="sm"/>
                    </a:lnL>
                    <a:lnR w="12700" cap="flat" cmpd="sng" algn="ctr">
                      <a:solidFill>
                        <a:schemeClr val="dk1"/>
                      </a:solidFill>
                      <a:prstDash val="solid"/>
                      <a:round/>
                      <a:headEnd type="none" w="sm" len="sm"/>
                      <a:tailEnd type="none" w="sm" len="sm"/>
                    </a:lnR>
                    <a:lnT w="12700" cap="flat" cmpd="sng" algn="ctr">
                      <a:solidFill>
                        <a:schemeClr val="dk1"/>
                      </a:solidFill>
                      <a:prstDash val="solid"/>
                      <a:round/>
                      <a:headEnd type="none" w="sm" len="sm"/>
                      <a:tailEnd type="none" w="sm" len="sm"/>
                    </a:lnT>
                    <a:lnB w="12700" cap="flat" cmpd="sng" algn="ctr">
                      <a:solidFill>
                        <a:schemeClr val="dk1"/>
                      </a:solidFill>
                      <a:prstDash val="solid"/>
                      <a:round/>
                      <a:headEnd type="none" w="sm" len="sm"/>
                      <a:tailEnd type="none" w="sm" len="sm"/>
                    </a:lnB>
                  </a:tcPr>
                </a:tc>
                <a:tc>
                  <a:txBody>
                    <a:bodyPr/>
                    <a:lstStyle/>
                    <a:p>
                      <a:r>
                        <a:rPr lang="en-GB" sz="1100" dirty="0"/>
                        <a:t>It is small scale so not everyone benefits and it is normally reliant on donations </a:t>
                      </a:r>
                    </a:p>
                  </a:txBody>
                  <a:tcPr marL="91450" marR="91450" marT="45725" marB="45725" anchor="ctr">
                    <a:lnL w="12700" cap="flat" cmpd="sng" algn="ctr">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lgn="ctr">
                      <a:solidFill>
                        <a:schemeClr val="dk1"/>
                      </a:solidFill>
                      <a:prstDash val="solid"/>
                      <a:round/>
                      <a:headEnd type="none" w="sm" len="sm"/>
                      <a:tailEnd type="none" w="sm" len="sm"/>
                    </a:lnT>
                    <a:lnB w="12700" cap="flat" cmpd="sng" algn="ctr">
                      <a:solidFill>
                        <a:schemeClr val="dk1"/>
                      </a:solidFill>
                      <a:prstDash val="solid"/>
                      <a:round/>
                      <a:headEnd type="none" w="sm" len="sm"/>
                      <a:tailEnd type="none" w="sm" len="sm"/>
                    </a:lnB>
                  </a:tcPr>
                </a:tc>
                <a:extLst>
                  <a:ext uri="{0D108BD9-81ED-4DB2-BD59-A6C34878D82A}">
                    <a16:rowId xmlns:a16="http://schemas.microsoft.com/office/drawing/2014/main" val="1276625533"/>
                  </a:ext>
                </a:extLst>
              </a:tr>
            </a:tbl>
          </a:graphicData>
        </a:graphic>
      </p:graphicFrame>
      <p:graphicFrame>
        <p:nvGraphicFramePr>
          <p:cNvPr id="7" name="Google Shape;94;p8">
            <a:extLst>
              <a:ext uri="{FF2B5EF4-FFF2-40B4-BE49-F238E27FC236}">
                <a16:creationId xmlns:a16="http://schemas.microsoft.com/office/drawing/2014/main" id="{38213414-470A-4626-8A9B-2936BB770C89}"/>
              </a:ext>
            </a:extLst>
          </p:cNvPr>
          <p:cNvGraphicFramePr/>
          <p:nvPr/>
        </p:nvGraphicFramePr>
        <p:xfrm>
          <a:off x="190911" y="3534468"/>
          <a:ext cx="4999397" cy="2892458"/>
        </p:xfrm>
        <a:graphic>
          <a:graphicData uri="http://schemas.openxmlformats.org/drawingml/2006/table">
            <a:tbl>
              <a:tblPr firstRow="1" bandRow="1">
                <a:noFill/>
              </a:tblPr>
              <a:tblGrid>
                <a:gridCol w="457859">
                  <a:extLst>
                    <a:ext uri="{9D8B030D-6E8A-4147-A177-3AD203B41FA5}">
                      <a16:colId xmlns:a16="http://schemas.microsoft.com/office/drawing/2014/main" val="20000"/>
                    </a:ext>
                  </a:extLst>
                </a:gridCol>
                <a:gridCol w="951584">
                  <a:extLst>
                    <a:ext uri="{9D8B030D-6E8A-4147-A177-3AD203B41FA5}">
                      <a16:colId xmlns:a16="http://schemas.microsoft.com/office/drawing/2014/main" val="20001"/>
                    </a:ext>
                  </a:extLst>
                </a:gridCol>
                <a:gridCol w="3589954">
                  <a:extLst>
                    <a:ext uri="{9D8B030D-6E8A-4147-A177-3AD203B41FA5}">
                      <a16:colId xmlns:a16="http://schemas.microsoft.com/office/drawing/2014/main" val="650053578"/>
                    </a:ext>
                  </a:extLst>
                </a:gridCol>
              </a:tblGrid>
              <a:tr h="264666">
                <a:tc>
                  <a:txBody>
                    <a:bodyPr/>
                    <a:lstStyle/>
                    <a:p>
                      <a:pPr marL="0" marR="0" lvl="0" indent="0" algn="ctr" rtl="0">
                        <a:spcBef>
                          <a:spcPts val="0"/>
                        </a:spcBef>
                        <a:spcAft>
                          <a:spcPts val="0"/>
                        </a:spcAft>
                        <a:buNone/>
                      </a:pPr>
                      <a:r>
                        <a:rPr lang="en-GB" sz="1100" b="0" dirty="0">
                          <a:solidFill>
                            <a:schemeClr val="lt1"/>
                          </a:solidFill>
                        </a:rPr>
                        <a:t>O </a:t>
                      </a:r>
                      <a:endParaRPr dirty="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4901"/>
                      </a:srgbClr>
                    </a:solidFill>
                  </a:tcPr>
                </a:tc>
                <a:tc gridSpan="2">
                  <a:txBody>
                    <a:bodyPr/>
                    <a:lstStyle/>
                    <a:p>
                      <a:pPr marL="0" marR="0" lvl="0" indent="0" algn="l" rtl="0">
                        <a:spcBef>
                          <a:spcPts val="0"/>
                        </a:spcBef>
                        <a:spcAft>
                          <a:spcPts val="0"/>
                        </a:spcAft>
                        <a:buNone/>
                      </a:pPr>
                      <a:r>
                        <a:rPr lang="en-GB" sz="1100" b="0" u="none" dirty="0">
                          <a:solidFill>
                            <a:schemeClr val="lt1"/>
                          </a:solidFill>
                        </a:rPr>
                        <a:t>UK’s changing economy </a:t>
                      </a:r>
                      <a:endParaRPr sz="1100" b="0" u="none" dirty="0">
                        <a:solidFill>
                          <a:schemeClr val="lt1"/>
                        </a:solidFill>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4901"/>
                      </a:srgbClr>
                    </a:solidFill>
                  </a:tcPr>
                </a:tc>
                <a:tc hMerge="1">
                  <a:txBody>
                    <a:bodyPr/>
                    <a:lstStyle/>
                    <a:p>
                      <a:endParaRPr lang="en-GB"/>
                    </a:p>
                  </a:txBody>
                  <a:tcPr/>
                </a:tc>
                <a:extLst>
                  <a:ext uri="{0D108BD9-81ED-4DB2-BD59-A6C34878D82A}">
                    <a16:rowId xmlns:a16="http://schemas.microsoft.com/office/drawing/2014/main" val="10000"/>
                  </a:ext>
                </a:extLst>
              </a:tr>
              <a:tr h="635055">
                <a:tc>
                  <a:txBody>
                    <a:bodyPr/>
                    <a:lstStyle/>
                    <a:p>
                      <a:pPr marL="0" marR="0" lvl="0" indent="0" algn="l" rtl="0">
                        <a:spcBef>
                          <a:spcPts val="0"/>
                        </a:spcBef>
                        <a:spcAft>
                          <a:spcPts val="0"/>
                        </a:spcAft>
                        <a:buClr>
                          <a:schemeClr val="dk1"/>
                        </a:buClr>
                        <a:buSzPts val="1100"/>
                        <a:buFont typeface="Calibri"/>
                        <a:buNone/>
                      </a:pPr>
                      <a:r>
                        <a:rPr lang="en-GB" sz="1100">
                          <a:solidFill>
                            <a:schemeClr val="dk1"/>
                          </a:solidFill>
                          <a:latin typeface="Calibri"/>
                          <a:ea typeface="Calibri"/>
                          <a:cs typeface="Calibri"/>
                          <a:sym typeface="Calibri"/>
                        </a:rPr>
                        <a:t>1</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7000"/>
                        </a:lnSpc>
                        <a:spcBef>
                          <a:spcPts val="0"/>
                        </a:spcBef>
                        <a:spcAft>
                          <a:spcPts val="0"/>
                        </a:spcAft>
                        <a:buClr>
                          <a:schemeClr val="dk1"/>
                        </a:buClr>
                        <a:buSzPts val="1200"/>
                        <a:buFont typeface="Calibri"/>
                        <a:buNone/>
                      </a:pPr>
                      <a:r>
                        <a:rPr lang="en-GB" sz="1100" dirty="0"/>
                        <a:t>Primary </a:t>
                      </a:r>
                      <a:endParaRPr sz="1100" dirty="0"/>
                    </a:p>
                  </a:txBody>
                  <a:tcPr marL="91450" marR="91450" marT="45725" marB="45725" anchor="ctr">
                    <a:lnL w="12700" cap="flat" cmpd="sng">
                      <a:solidFill>
                        <a:schemeClr val="dk1"/>
                      </a:solidFill>
                      <a:prstDash val="solid"/>
                      <a:round/>
                      <a:headEnd type="none" w="sm" len="sm"/>
                      <a:tailEnd type="none" w="sm" len="sm"/>
                    </a:lnL>
                    <a:lnR w="12700" cap="flat" cmpd="sng" algn="ctr">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7000"/>
                        </a:lnSpc>
                        <a:spcBef>
                          <a:spcPts val="0"/>
                        </a:spcBef>
                        <a:spcAft>
                          <a:spcPts val="0"/>
                        </a:spcAft>
                        <a:buClr>
                          <a:schemeClr val="dk1"/>
                        </a:buClr>
                        <a:buSzPts val="1200"/>
                        <a:buFont typeface="Calibri"/>
                        <a:buNone/>
                      </a:pPr>
                      <a:r>
                        <a:rPr lang="en-GB" sz="1100" dirty="0"/>
                        <a:t>Since the industrial revolution this sector has seen a significant decrease. It has gone from employing 70% of the workforce to less than 10% </a:t>
                      </a:r>
                      <a:endParaRPr sz="1100" dirty="0"/>
                    </a:p>
                  </a:txBody>
                  <a:tcPr marL="91450" marR="91450" marT="45725" marB="45725" anchor="ctr">
                    <a:lnL w="12700" cap="flat" cmpd="sng" algn="ctr">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lgn="ctr">
                      <a:solidFill>
                        <a:schemeClr val="dk1"/>
                      </a:solidFill>
                      <a:prstDash val="solid"/>
                      <a:round/>
                      <a:headEnd type="none" w="sm" len="sm"/>
                      <a:tailEnd type="none" w="sm" len="sm"/>
                    </a:lnT>
                    <a:lnB w="12700" cap="flat" cmpd="sng" algn="ctr">
                      <a:solidFill>
                        <a:schemeClr val="dk1"/>
                      </a:solidFill>
                      <a:prstDash val="solid"/>
                      <a:round/>
                      <a:headEnd type="none" w="sm" len="sm"/>
                      <a:tailEnd type="none" w="sm" len="sm"/>
                    </a:lnB>
                  </a:tcPr>
                </a:tc>
                <a:extLst>
                  <a:ext uri="{0D108BD9-81ED-4DB2-BD59-A6C34878D82A}">
                    <a16:rowId xmlns:a16="http://schemas.microsoft.com/office/drawing/2014/main" val="10001"/>
                  </a:ext>
                </a:extLst>
              </a:tr>
              <a:tr h="607163">
                <a:tc>
                  <a:txBody>
                    <a:bodyPr/>
                    <a:lstStyle/>
                    <a:p>
                      <a:pPr marL="0" marR="0" lvl="0" indent="0" algn="l" rtl="0">
                        <a:spcBef>
                          <a:spcPts val="0"/>
                        </a:spcBef>
                        <a:spcAft>
                          <a:spcPts val="0"/>
                        </a:spcAft>
                        <a:buClr>
                          <a:schemeClr val="dk1"/>
                        </a:buClr>
                        <a:buSzPts val="1100"/>
                        <a:buFont typeface="Calibri"/>
                        <a:buNone/>
                      </a:pPr>
                      <a:r>
                        <a:rPr lang="en-GB" sz="1100">
                          <a:solidFill>
                            <a:schemeClr val="dk1"/>
                          </a:solidFill>
                          <a:latin typeface="Calibri"/>
                          <a:ea typeface="Calibri"/>
                          <a:cs typeface="Calibri"/>
                          <a:sym typeface="Calibri"/>
                        </a:rPr>
                        <a:t>2</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100"/>
                        <a:buFont typeface="Calibri"/>
                        <a:buNone/>
                      </a:pPr>
                      <a:r>
                        <a:rPr lang="en-GB" sz="1100" dirty="0"/>
                        <a:t>Secondary </a:t>
                      </a:r>
                      <a:endParaRPr sz="1100" dirty="0"/>
                    </a:p>
                  </a:txBody>
                  <a:tcPr marL="91450" marR="91450" marT="45725" marB="45725" anchor="ctr">
                    <a:lnL w="12700" cap="flat" cmpd="sng">
                      <a:solidFill>
                        <a:schemeClr val="dk1"/>
                      </a:solidFill>
                      <a:prstDash val="solid"/>
                      <a:round/>
                      <a:headEnd type="none" w="sm" len="sm"/>
                      <a:tailEnd type="none" w="sm" len="sm"/>
                    </a:lnL>
                    <a:lnR w="12700" cap="flat" cmpd="sng" algn="ctr">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100"/>
                        <a:buFont typeface="Calibri"/>
                        <a:buNone/>
                      </a:pPr>
                      <a:r>
                        <a:rPr lang="en-GB" sz="1100" dirty="0"/>
                        <a:t>During the industrial revolution this sector saw an increase from 20% to 50% of the workforce. However this has since declined to 20%. </a:t>
                      </a:r>
                      <a:endParaRPr sz="1100" dirty="0"/>
                    </a:p>
                  </a:txBody>
                  <a:tcPr marL="91450" marR="91450" marT="45725" marB="45725" anchor="ctr">
                    <a:lnL w="12700" cap="flat" cmpd="sng" algn="ctr">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lgn="ctr">
                      <a:solidFill>
                        <a:schemeClr val="dk1"/>
                      </a:solidFill>
                      <a:prstDash val="solid"/>
                      <a:round/>
                      <a:headEnd type="none" w="sm" len="sm"/>
                      <a:tailEnd type="none" w="sm" len="sm"/>
                    </a:lnT>
                    <a:lnB w="12700" cap="flat" cmpd="sng" algn="ctr">
                      <a:solidFill>
                        <a:schemeClr val="dk1"/>
                      </a:solidFill>
                      <a:prstDash val="solid"/>
                      <a:round/>
                      <a:headEnd type="none" w="sm" len="sm"/>
                      <a:tailEnd type="none" w="sm" len="sm"/>
                    </a:lnB>
                  </a:tcPr>
                </a:tc>
                <a:extLst>
                  <a:ext uri="{0D108BD9-81ED-4DB2-BD59-A6C34878D82A}">
                    <a16:rowId xmlns:a16="http://schemas.microsoft.com/office/drawing/2014/main" val="10002"/>
                  </a:ext>
                </a:extLst>
              </a:tr>
              <a:tr h="778411">
                <a:tc>
                  <a:txBody>
                    <a:bodyPr/>
                    <a:lstStyle/>
                    <a:p>
                      <a:pPr marL="0" marR="0" lvl="0" indent="0" algn="l" rtl="0">
                        <a:spcBef>
                          <a:spcPts val="0"/>
                        </a:spcBef>
                        <a:spcAft>
                          <a:spcPts val="0"/>
                        </a:spcAft>
                        <a:buClr>
                          <a:schemeClr val="dk1"/>
                        </a:buClr>
                        <a:buSzPts val="1100"/>
                        <a:buFont typeface="Calibri"/>
                        <a:buNone/>
                      </a:pPr>
                      <a:r>
                        <a:rPr lang="en-GB" sz="1100">
                          <a:solidFill>
                            <a:schemeClr val="dk1"/>
                          </a:solidFill>
                          <a:latin typeface="Calibri"/>
                          <a:ea typeface="Calibri"/>
                          <a:cs typeface="Calibri"/>
                          <a:sym typeface="Calibri"/>
                        </a:rPr>
                        <a:t>3</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lgn="ctr">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100"/>
                        <a:buFont typeface="Calibri"/>
                        <a:buNone/>
                      </a:pPr>
                      <a:r>
                        <a:rPr lang="en-GB" sz="1100" dirty="0"/>
                        <a:t>Tertiary </a:t>
                      </a:r>
                      <a:endParaRPr sz="1100" dirty="0"/>
                    </a:p>
                  </a:txBody>
                  <a:tcPr marL="91450" marR="91450" marT="45725" marB="45725" anchor="ctr">
                    <a:lnL w="12700" cap="flat" cmpd="sng">
                      <a:solidFill>
                        <a:schemeClr val="dk1"/>
                      </a:solidFill>
                      <a:prstDash val="solid"/>
                      <a:round/>
                      <a:headEnd type="none" w="sm" len="sm"/>
                      <a:tailEnd type="none" w="sm" len="sm"/>
                    </a:lnL>
                    <a:lnR w="12700" cap="flat" cmpd="sng" algn="ctr">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lgn="ctr">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100"/>
                        <a:buFont typeface="Calibri"/>
                        <a:buNone/>
                      </a:pPr>
                      <a:r>
                        <a:rPr lang="en-GB" sz="1100" dirty="0"/>
                        <a:t>The tertiary sector has seen the largest increase going from 10% to over 70% of the workforce. This is due to the decline in manufacturing and increase in peoples skills. </a:t>
                      </a:r>
                      <a:endParaRPr sz="1100" dirty="0"/>
                    </a:p>
                  </a:txBody>
                  <a:tcPr marL="91450" marR="91450" marT="45725" marB="45725" anchor="ctr">
                    <a:lnL w="12700" cap="flat" cmpd="sng" algn="ctr">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lgn="ctr">
                      <a:solidFill>
                        <a:schemeClr val="dk1"/>
                      </a:solidFill>
                      <a:prstDash val="solid"/>
                      <a:round/>
                      <a:headEnd type="none" w="sm" len="sm"/>
                      <a:tailEnd type="none" w="sm" len="sm"/>
                    </a:lnT>
                    <a:lnB w="12700" cap="flat" cmpd="sng" algn="ctr">
                      <a:solidFill>
                        <a:schemeClr val="dk1"/>
                      </a:solidFill>
                      <a:prstDash val="solid"/>
                      <a:round/>
                      <a:headEnd type="none" w="sm" len="sm"/>
                      <a:tailEnd type="none" w="sm" len="sm"/>
                    </a:lnB>
                  </a:tcPr>
                </a:tc>
                <a:extLst>
                  <a:ext uri="{0D108BD9-81ED-4DB2-BD59-A6C34878D82A}">
                    <a16:rowId xmlns:a16="http://schemas.microsoft.com/office/drawing/2014/main" val="10003"/>
                  </a:ext>
                </a:extLst>
              </a:tr>
              <a:tr h="607163">
                <a:tc>
                  <a:txBody>
                    <a:bodyPr/>
                    <a:lstStyle/>
                    <a:p>
                      <a:pPr marL="0" marR="0" lvl="0" indent="0" algn="l" rtl="0">
                        <a:spcBef>
                          <a:spcPts val="0"/>
                        </a:spcBef>
                        <a:spcAft>
                          <a:spcPts val="0"/>
                        </a:spcAft>
                        <a:buClr>
                          <a:schemeClr val="dk1"/>
                        </a:buClr>
                        <a:buSzPts val="1100"/>
                        <a:buFont typeface="Calibri"/>
                        <a:buNone/>
                      </a:pPr>
                      <a:r>
                        <a:rPr lang="en-GB" sz="1100" dirty="0"/>
                        <a:t>4</a:t>
                      </a:r>
                      <a:endParaRPr sz="1100" dirty="0"/>
                    </a:p>
                  </a:txBody>
                  <a:tcPr marL="91450" marR="91450" marT="45725" marB="45725" anchor="ctr">
                    <a:lnL w="12700" cap="flat" cmpd="sng">
                      <a:solidFill>
                        <a:schemeClr val="dk1"/>
                      </a:solidFill>
                      <a:prstDash val="solid"/>
                      <a:round/>
                      <a:headEnd type="none" w="sm" len="sm"/>
                      <a:tailEnd type="none" w="sm" len="sm"/>
                    </a:lnL>
                    <a:lnR w="12700" cap="flat" cmpd="sng" algn="ctr">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100"/>
                        <a:buFont typeface="Calibri"/>
                        <a:buNone/>
                      </a:pPr>
                      <a:r>
                        <a:rPr lang="en-GB" sz="1100" dirty="0"/>
                        <a:t>Quaternary </a:t>
                      </a:r>
                      <a:endParaRPr sz="1100" dirty="0"/>
                    </a:p>
                  </a:txBody>
                  <a:tcPr marL="91450" marR="91450" marT="45725" marB="45725" anchor="ctr">
                    <a:lnL w="12700" cap="flat" cmpd="sng" algn="ctr">
                      <a:solidFill>
                        <a:schemeClr val="dk1"/>
                      </a:solidFill>
                      <a:prstDash val="solid"/>
                      <a:round/>
                      <a:headEnd type="none" w="sm" len="sm"/>
                      <a:tailEnd type="none" w="sm" len="sm"/>
                    </a:lnL>
                    <a:lnR w="12700" cap="flat" cmpd="sng" algn="ctr">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100"/>
                        <a:buFont typeface="Calibri"/>
                        <a:buNone/>
                      </a:pPr>
                      <a:r>
                        <a:rPr lang="en-GB" sz="1100" dirty="0"/>
                        <a:t>This is the newest sector to develop and is currently near 10% of the workforce. This is due to the continued development if universities and technology. </a:t>
                      </a:r>
                      <a:endParaRPr sz="1100" dirty="0"/>
                    </a:p>
                  </a:txBody>
                  <a:tcPr marL="91450" marR="91450" marT="45725" marB="45725" anchor="ctr">
                    <a:lnL w="12700" cap="flat" cmpd="sng" algn="ctr">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lgn="ctr">
                      <a:solidFill>
                        <a:schemeClr val="dk1"/>
                      </a:solidFill>
                      <a:prstDash val="solid"/>
                      <a:round/>
                      <a:headEnd type="none" w="sm" len="sm"/>
                      <a:tailEnd type="none" w="sm" len="sm"/>
                    </a:lnT>
                    <a:lnB w="12700" cap="flat" cmpd="sng" algn="ctr">
                      <a:solidFill>
                        <a:schemeClr val="dk1"/>
                      </a:solidFill>
                      <a:prstDash val="solid"/>
                      <a:round/>
                      <a:headEnd type="none" w="sm" len="sm"/>
                      <a:tailEnd type="none" w="sm" len="sm"/>
                    </a:lnB>
                  </a:tcPr>
                </a:tc>
                <a:extLst>
                  <a:ext uri="{0D108BD9-81ED-4DB2-BD59-A6C34878D82A}">
                    <a16:rowId xmlns:a16="http://schemas.microsoft.com/office/drawing/2014/main" val="57841584"/>
                  </a:ext>
                </a:extLst>
              </a:tr>
            </a:tbl>
          </a:graphicData>
        </a:graphic>
      </p:graphicFrame>
      <p:pic>
        <p:nvPicPr>
          <p:cNvPr id="2" name="Picture 1">
            <a:extLst>
              <a:ext uri="{FF2B5EF4-FFF2-40B4-BE49-F238E27FC236}">
                <a16:creationId xmlns:a16="http://schemas.microsoft.com/office/drawing/2014/main" id="{73C8083B-261B-418B-A64D-FBCF7A9CAFFC}"/>
              </a:ext>
            </a:extLst>
          </p:cNvPr>
          <p:cNvPicPr>
            <a:picLocks noChangeAspect="1"/>
          </p:cNvPicPr>
          <p:nvPr/>
        </p:nvPicPr>
        <p:blipFill>
          <a:blip r:embed="rId3"/>
          <a:stretch>
            <a:fillRect/>
          </a:stretch>
        </p:blipFill>
        <p:spPr>
          <a:xfrm>
            <a:off x="5373189" y="3727363"/>
            <a:ext cx="4532811" cy="2273670"/>
          </a:xfrm>
          <a:prstGeom prst="rect">
            <a:avLst/>
          </a:prstGeom>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93"/>
        <p:cNvGrpSpPr/>
        <p:nvPr/>
      </p:nvGrpSpPr>
      <p:grpSpPr>
        <a:xfrm>
          <a:off x="0" y="0"/>
          <a:ext cx="0" cy="0"/>
          <a:chOff x="0" y="0"/>
          <a:chExt cx="0" cy="0"/>
        </a:xfrm>
      </p:grpSpPr>
      <p:graphicFrame>
        <p:nvGraphicFramePr>
          <p:cNvPr id="94" name="Google Shape;94;p8"/>
          <p:cNvGraphicFramePr/>
          <p:nvPr/>
        </p:nvGraphicFramePr>
        <p:xfrm>
          <a:off x="254888" y="626301"/>
          <a:ext cx="9364600" cy="2008228"/>
        </p:xfrm>
        <a:graphic>
          <a:graphicData uri="http://schemas.openxmlformats.org/drawingml/2006/table">
            <a:tbl>
              <a:tblPr firstRow="1" bandRow="1">
                <a:noFill/>
              </a:tblPr>
              <a:tblGrid>
                <a:gridCol w="302900">
                  <a:extLst>
                    <a:ext uri="{9D8B030D-6E8A-4147-A177-3AD203B41FA5}">
                      <a16:colId xmlns:a16="http://schemas.microsoft.com/office/drawing/2014/main" val="20000"/>
                    </a:ext>
                  </a:extLst>
                </a:gridCol>
                <a:gridCol w="1271012">
                  <a:extLst>
                    <a:ext uri="{9D8B030D-6E8A-4147-A177-3AD203B41FA5}">
                      <a16:colId xmlns:a16="http://schemas.microsoft.com/office/drawing/2014/main" val="20001"/>
                    </a:ext>
                  </a:extLst>
                </a:gridCol>
                <a:gridCol w="7790688">
                  <a:extLst>
                    <a:ext uri="{9D8B030D-6E8A-4147-A177-3AD203B41FA5}">
                      <a16:colId xmlns:a16="http://schemas.microsoft.com/office/drawing/2014/main" val="25962610"/>
                    </a:ext>
                  </a:extLst>
                </a:gridCol>
              </a:tblGrid>
              <a:tr h="146350">
                <a:tc>
                  <a:txBody>
                    <a:bodyPr/>
                    <a:lstStyle/>
                    <a:p>
                      <a:pPr marL="0" marR="0" lvl="0" indent="0" algn="ctr" rtl="0">
                        <a:spcBef>
                          <a:spcPts val="0"/>
                        </a:spcBef>
                        <a:spcAft>
                          <a:spcPts val="0"/>
                        </a:spcAft>
                        <a:buNone/>
                      </a:pPr>
                      <a:r>
                        <a:rPr lang="en-GB" sz="1100" b="0" dirty="0"/>
                        <a:t>P</a:t>
                      </a:r>
                      <a:endParaRPr sz="1100" b="0" dirty="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4901"/>
                      </a:srgbClr>
                    </a:solidFill>
                  </a:tcPr>
                </a:tc>
                <a:tc gridSpan="2">
                  <a:txBody>
                    <a:bodyPr/>
                    <a:lstStyle/>
                    <a:p>
                      <a:pPr marL="0" marR="0" lvl="0" indent="0" algn="l" rtl="0">
                        <a:spcBef>
                          <a:spcPts val="0"/>
                        </a:spcBef>
                        <a:spcAft>
                          <a:spcPts val="0"/>
                        </a:spcAft>
                        <a:buNone/>
                      </a:pPr>
                      <a:r>
                        <a:rPr lang="en-GB" sz="1100" b="0" dirty="0">
                          <a:solidFill>
                            <a:schemeClr val="lt1"/>
                          </a:solidFill>
                        </a:rPr>
                        <a:t>Causes of economic change </a:t>
                      </a:r>
                      <a:endParaRPr sz="1100" b="0" dirty="0">
                        <a:solidFill>
                          <a:schemeClr val="lt1"/>
                        </a:solidFill>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4901"/>
                      </a:srgbClr>
                    </a:solidFill>
                  </a:tcPr>
                </a:tc>
                <a:tc hMerge="1">
                  <a:txBody>
                    <a:bodyPr/>
                    <a:lstStyle/>
                    <a:p>
                      <a:endParaRPr lang="en-GB"/>
                    </a:p>
                  </a:txBody>
                  <a:tcPr/>
                </a:tc>
                <a:extLst>
                  <a:ext uri="{0D108BD9-81ED-4DB2-BD59-A6C34878D82A}">
                    <a16:rowId xmlns:a16="http://schemas.microsoft.com/office/drawing/2014/main" val="10000"/>
                  </a:ext>
                </a:extLst>
              </a:tr>
              <a:tr h="377200">
                <a:tc>
                  <a:txBody>
                    <a:bodyPr/>
                    <a:lstStyle/>
                    <a:p>
                      <a:pPr marL="0" marR="0" lvl="0" indent="0" algn="l" rtl="0">
                        <a:spcBef>
                          <a:spcPts val="0"/>
                        </a:spcBef>
                        <a:spcAft>
                          <a:spcPts val="0"/>
                        </a:spcAft>
                        <a:buClr>
                          <a:schemeClr val="dk1"/>
                        </a:buClr>
                        <a:buSzPts val="1100"/>
                        <a:buFont typeface="Calibri"/>
                        <a:buNone/>
                      </a:pPr>
                      <a:r>
                        <a:rPr lang="en-GB" sz="1100">
                          <a:solidFill>
                            <a:schemeClr val="dk1"/>
                          </a:solidFill>
                          <a:latin typeface="Calibri"/>
                          <a:ea typeface="Calibri"/>
                          <a:cs typeface="Calibri"/>
                          <a:sym typeface="Calibri"/>
                        </a:rPr>
                        <a:t>1</a:t>
                      </a:r>
                      <a:endParaRPr sz="110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7000"/>
                        </a:lnSpc>
                        <a:spcBef>
                          <a:spcPts val="0"/>
                        </a:spcBef>
                        <a:spcAft>
                          <a:spcPts val="0"/>
                        </a:spcAft>
                        <a:buClr>
                          <a:schemeClr val="dk1"/>
                        </a:buClr>
                        <a:buSzPts val="1200"/>
                        <a:buFont typeface="Calibri"/>
                        <a:buNone/>
                      </a:pPr>
                      <a:r>
                        <a:rPr lang="en-GB" sz="1100" dirty="0"/>
                        <a:t>Deindustrialisation </a:t>
                      </a:r>
                      <a:endParaRPr sz="1100" dirty="0"/>
                    </a:p>
                  </a:txBody>
                  <a:tcPr marL="91450" marR="91450" marT="45725" marB="45725" anchor="ctr">
                    <a:lnL w="12700" cap="flat" cmpd="sng">
                      <a:solidFill>
                        <a:schemeClr val="dk1"/>
                      </a:solidFill>
                      <a:prstDash val="solid"/>
                      <a:round/>
                      <a:headEnd type="none" w="sm" len="sm"/>
                      <a:tailEnd type="none" w="sm" len="sm"/>
                    </a:lnL>
                    <a:lnR w="12700" cap="flat" cmpd="sng" algn="ctr">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7000"/>
                        </a:lnSpc>
                        <a:spcBef>
                          <a:spcPts val="0"/>
                        </a:spcBef>
                        <a:spcAft>
                          <a:spcPts val="0"/>
                        </a:spcAft>
                        <a:buClr>
                          <a:schemeClr val="dk1"/>
                        </a:buClr>
                        <a:buSzPts val="1200"/>
                        <a:buFont typeface="Calibri"/>
                        <a:buNone/>
                      </a:pPr>
                      <a:r>
                        <a:rPr lang="en-GB" sz="1100" dirty="0"/>
                        <a:t>Fewer jobs in the manufacturing industry due to cost and out sourcing of jobs to other countries. This has caused the secondary and primary sector to decline in the UK. </a:t>
                      </a:r>
                      <a:endParaRPr sz="1100" dirty="0"/>
                    </a:p>
                  </a:txBody>
                  <a:tcPr marL="91450" marR="91450" marT="45725" marB="45725" anchor="ctr">
                    <a:lnL w="12700" cap="flat" cmpd="sng" algn="ctr">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lgn="ctr">
                      <a:solidFill>
                        <a:schemeClr val="dk1"/>
                      </a:solidFill>
                      <a:prstDash val="solid"/>
                      <a:round/>
                      <a:headEnd type="none" w="sm" len="sm"/>
                      <a:tailEnd type="none" w="sm" len="sm"/>
                    </a:lnT>
                    <a:lnB w="12700" cap="flat" cmpd="sng" algn="ctr">
                      <a:solidFill>
                        <a:schemeClr val="dk1"/>
                      </a:solidFill>
                      <a:prstDash val="solid"/>
                      <a:round/>
                      <a:headEnd type="none" w="sm" len="sm"/>
                      <a:tailEnd type="none" w="sm" len="sm"/>
                    </a:lnB>
                  </a:tcPr>
                </a:tc>
                <a:extLst>
                  <a:ext uri="{0D108BD9-81ED-4DB2-BD59-A6C34878D82A}">
                    <a16:rowId xmlns:a16="http://schemas.microsoft.com/office/drawing/2014/main" val="10001"/>
                  </a:ext>
                </a:extLst>
              </a:tr>
              <a:tr h="377200">
                <a:tc>
                  <a:txBody>
                    <a:bodyPr/>
                    <a:lstStyle/>
                    <a:p>
                      <a:pPr marL="0" marR="0" lvl="0" indent="0" algn="l" rtl="0">
                        <a:spcBef>
                          <a:spcPts val="0"/>
                        </a:spcBef>
                        <a:spcAft>
                          <a:spcPts val="0"/>
                        </a:spcAft>
                        <a:buClr>
                          <a:schemeClr val="dk1"/>
                        </a:buClr>
                        <a:buSzPts val="1100"/>
                        <a:buFont typeface="Calibri"/>
                        <a:buNone/>
                      </a:pPr>
                      <a:r>
                        <a:rPr lang="en-GB" sz="1100">
                          <a:solidFill>
                            <a:schemeClr val="dk1"/>
                          </a:solidFill>
                          <a:latin typeface="Calibri"/>
                          <a:ea typeface="Calibri"/>
                          <a:cs typeface="Calibri"/>
                          <a:sym typeface="Calibri"/>
                        </a:rPr>
                        <a:t>2</a:t>
                      </a:r>
                      <a:endParaRPr sz="110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100"/>
                        <a:buFont typeface="Calibri"/>
                        <a:buNone/>
                      </a:pPr>
                      <a:r>
                        <a:rPr lang="en-GB" sz="1100"/>
                        <a:t>Globalisation </a:t>
                      </a:r>
                      <a:endParaRPr sz="1100" dirty="0"/>
                    </a:p>
                  </a:txBody>
                  <a:tcPr marL="91450" marR="91450" marT="45725" marB="45725" anchor="ctr">
                    <a:lnL w="12700" cap="flat" cmpd="sng">
                      <a:solidFill>
                        <a:schemeClr val="dk1"/>
                      </a:solidFill>
                      <a:prstDash val="solid"/>
                      <a:round/>
                      <a:headEnd type="none" w="sm" len="sm"/>
                      <a:tailEnd type="none" w="sm" len="sm"/>
                    </a:lnL>
                    <a:lnR w="12700" cap="flat" cmpd="sng" algn="ctr">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100"/>
                        <a:buFont typeface="Calibri"/>
                        <a:buNone/>
                      </a:pPr>
                      <a:r>
                        <a:rPr lang="en-GB" sz="1100" dirty="0"/>
                        <a:t>Due to better transport and communications e.g. internet it is easier than ever before to import cheaper goods from overseas. </a:t>
                      </a:r>
                      <a:endParaRPr sz="1100" dirty="0"/>
                    </a:p>
                  </a:txBody>
                  <a:tcPr marL="91450" marR="91450" marT="45725" marB="45725" anchor="ctr">
                    <a:lnL w="12700" cap="flat" cmpd="sng" algn="ctr">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lgn="ctr">
                      <a:solidFill>
                        <a:schemeClr val="dk1"/>
                      </a:solidFill>
                      <a:prstDash val="solid"/>
                      <a:round/>
                      <a:headEnd type="none" w="sm" len="sm"/>
                      <a:tailEnd type="none" w="sm" len="sm"/>
                    </a:lnT>
                    <a:lnB w="12700" cap="flat" cmpd="sng" algn="ctr">
                      <a:solidFill>
                        <a:schemeClr val="dk1"/>
                      </a:solidFill>
                      <a:prstDash val="solid"/>
                      <a:round/>
                      <a:headEnd type="none" w="sm" len="sm"/>
                      <a:tailEnd type="none" w="sm" len="sm"/>
                    </a:lnB>
                  </a:tcPr>
                </a:tc>
                <a:extLst>
                  <a:ext uri="{0D108BD9-81ED-4DB2-BD59-A6C34878D82A}">
                    <a16:rowId xmlns:a16="http://schemas.microsoft.com/office/drawing/2014/main" val="10002"/>
                  </a:ext>
                </a:extLst>
              </a:tr>
              <a:tr h="377200">
                <a:tc>
                  <a:txBody>
                    <a:bodyPr/>
                    <a:lstStyle/>
                    <a:p>
                      <a:pPr marL="0" marR="0" lvl="0" indent="0" algn="l" rtl="0">
                        <a:spcBef>
                          <a:spcPts val="0"/>
                        </a:spcBef>
                        <a:spcAft>
                          <a:spcPts val="0"/>
                        </a:spcAft>
                        <a:buClr>
                          <a:schemeClr val="dk1"/>
                        </a:buClr>
                        <a:buSzPts val="1100"/>
                        <a:buFont typeface="Calibri"/>
                        <a:buNone/>
                      </a:pPr>
                      <a:r>
                        <a:rPr lang="en-GB" sz="1100">
                          <a:solidFill>
                            <a:schemeClr val="dk1"/>
                          </a:solidFill>
                          <a:latin typeface="Calibri"/>
                          <a:ea typeface="Calibri"/>
                          <a:cs typeface="Calibri"/>
                          <a:sym typeface="Calibri"/>
                        </a:rPr>
                        <a:t>3</a:t>
                      </a:r>
                      <a:endParaRPr sz="110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100"/>
                        <a:buFont typeface="Calibri"/>
                        <a:buNone/>
                      </a:pPr>
                      <a:r>
                        <a:rPr lang="en-GB" sz="1100" dirty="0"/>
                        <a:t>Government Policies </a:t>
                      </a:r>
                      <a:endParaRPr sz="1100" dirty="0"/>
                    </a:p>
                  </a:txBody>
                  <a:tcPr marL="91450" marR="91450" marT="45725" marB="45725" anchor="ctr">
                    <a:lnL w="12700" cap="flat" cmpd="sng">
                      <a:solidFill>
                        <a:schemeClr val="dk1"/>
                      </a:solidFill>
                      <a:prstDash val="solid"/>
                      <a:round/>
                      <a:headEnd type="none" w="sm" len="sm"/>
                      <a:tailEnd type="none" w="sm" len="sm"/>
                    </a:lnL>
                    <a:lnR w="12700" cap="flat" cmpd="sng" algn="ctr">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100"/>
                        <a:buFont typeface="Calibri"/>
                        <a:buNone/>
                      </a:pPr>
                      <a:r>
                        <a:rPr lang="en-GB" sz="1100" dirty="0"/>
                        <a:t>1970s- 1980s: The government used to fund certain industries e.g. rail and steel making. This was costing the tax payer as they were no longer as profitable. The government sold many of these industries to private companies which resulted in job losses to try and make them profitable. </a:t>
                      </a:r>
                    </a:p>
                    <a:p>
                      <a:pPr marL="0" marR="0" lvl="0" indent="0" algn="l" rtl="0">
                        <a:lnSpc>
                          <a:spcPct val="100000"/>
                        </a:lnSpc>
                        <a:spcBef>
                          <a:spcPts val="0"/>
                        </a:spcBef>
                        <a:spcAft>
                          <a:spcPts val="0"/>
                        </a:spcAft>
                        <a:buClr>
                          <a:schemeClr val="dk1"/>
                        </a:buClr>
                        <a:buSzPts val="1100"/>
                        <a:buFont typeface="Calibri"/>
                        <a:buNone/>
                      </a:pPr>
                      <a:r>
                        <a:rPr lang="en-GB" sz="1100" dirty="0"/>
                        <a:t>1990s – Today: The government is trying to rebalance the economy by investing in high tech manufacturing and encouraging smaller businesses through small loans. </a:t>
                      </a:r>
                      <a:endParaRPr sz="1100" dirty="0"/>
                    </a:p>
                  </a:txBody>
                  <a:tcPr marL="91450" marR="91450" marT="45725" marB="45725" anchor="ctr">
                    <a:lnL w="12700" cap="flat" cmpd="sng" algn="ctr">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lgn="ctr">
                      <a:solidFill>
                        <a:schemeClr val="dk1"/>
                      </a:solidFill>
                      <a:prstDash val="solid"/>
                      <a:round/>
                      <a:headEnd type="none" w="sm" len="sm"/>
                      <a:tailEnd type="none" w="sm" len="sm"/>
                    </a:lnT>
                    <a:lnB w="12700" cap="flat" cmpd="sng" algn="ctr">
                      <a:solidFill>
                        <a:schemeClr val="dk1"/>
                      </a:solidFill>
                      <a:prstDash val="solid"/>
                      <a:round/>
                      <a:headEnd type="none" w="sm" len="sm"/>
                      <a:tailEnd type="none" w="sm" len="sm"/>
                    </a:lnB>
                  </a:tcPr>
                </a:tc>
                <a:extLst>
                  <a:ext uri="{0D108BD9-81ED-4DB2-BD59-A6C34878D82A}">
                    <a16:rowId xmlns:a16="http://schemas.microsoft.com/office/drawing/2014/main" val="10003"/>
                  </a:ext>
                </a:extLst>
              </a:tr>
            </a:tbl>
          </a:graphicData>
        </a:graphic>
      </p:graphicFrame>
      <p:graphicFrame>
        <p:nvGraphicFramePr>
          <p:cNvPr id="96" name="Google Shape;96;p8"/>
          <p:cNvGraphicFramePr/>
          <p:nvPr/>
        </p:nvGraphicFramePr>
        <p:xfrm>
          <a:off x="300446" y="3077763"/>
          <a:ext cx="9364600" cy="2728020"/>
        </p:xfrm>
        <a:graphic>
          <a:graphicData uri="http://schemas.openxmlformats.org/drawingml/2006/table">
            <a:tbl>
              <a:tblPr firstRow="1" bandRow="1">
                <a:noFill/>
              </a:tblPr>
              <a:tblGrid>
                <a:gridCol w="302900">
                  <a:extLst>
                    <a:ext uri="{9D8B030D-6E8A-4147-A177-3AD203B41FA5}">
                      <a16:colId xmlns:a16="http://schemas.microsoft.com/office/drawing/2014/main" val="20000"/>
                    </a:ext>
                  </a:extLst>
                </a:gridCol>
                <a:gridCol w="1443168">
                  <a:extLst>
                    <a:ext uri="{9D8B030D-6E8A-4147-A177-3AD203B41FA5}">
                      <a16:colId xmlns:a16="http://schemas.microsoft.com/office/drawing/2014/main" val="20001"/>
                    </a:ext>
                  </a:extLst>
                </a:gridCol>
                <a:gridCol w="7618532">
                  <a:extLst>
                    <a:ext uri="{9D8B030D-6E8A-4147-A177-3AD203B41FA5}">
                      <a16:colId xmlns:a16="http://schemas.microsoft.com/office/drawing/2014/main" val="1003627428"/>
                    </a:ext>
                  </a:extLst>
                </a:gridCol>
              </a:tblGrid>
              <a:tr h="146350">
                <a:tc>
                  <a:txBody>
                    <a:bodyPr/>
                    <a:lstStyle/>
                    <a:p>
                      <a:pPr marL="0" marR="0" lvl="0" indent="0" algn="ctr" rtl="0">
                        <a:spcBef>
                          <a:spcPts val="0"/>
                        </a:spcBef>
                        <a:spcAft>
                          <a:spcPts val="0"/>
                        </a:spcAft>
                        <a:buNone/>
                      </a:pPr>
                      <a:r>
                        <a:rPr lang="en-GB" sz="1100" b="0" dirty="0"/>
                        <a:t>Q</a:t>
                      </a:r>
                      <a:endParaRPr sz="1100" b="0" dirty="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4901"/>
                      </a:srgbClr>
                    </a:solidFill>
                  </a:tcPr>
                </a:tc>
                <a:tc gridSpan="2">
                  <a:txBody>
                    <a:bodyPr/>
                    <a:lstStyle/>
                    <a:p>
                      <a:pPr marL="0" marR="0" lvl="0" indent="0" algn="l" rtl="0">
                        <a:spcBef>
                          <a:spcPts val="0"/>
                        </a:spcBef>
                        <a:spcAft>
                          <a:spcPts val="0"/>
                        </a:spcAft>
                        <a:buNone/>
                      </a:pPr>
                      <a:r>
                        <a:rPr lang="en-GB" sz="1100" b="0" dirty="0">
                          <a:solidFill>
                            <a:schemeClr val="lt1"/>
                          </a:solidFill>
                        </a:rPr>
                        <a:t>Post Industrial Economy </a:t>
                      </a:r>
                      <a:endParaRPr sz="1100" b="0" dirty="0">
                        <a:solidFill>
                          <a:schemeClr val="lt1"/>
                        </a:solidFill>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4901"/>
                      </a:srgbClr>
                    </a:solidFill>
                  </a:tcPr>
                </a:tc>
                <a:tc hMerge="1">
                  <a:txBody>
                    <a:bodyPr/>
                    <a:lstStyle/>
                    <a:p>
                      <a:endParaRPr lang="en-GB"/>
                    </a:p>
                  </a:txBody>
                  <a:tcPr/>
                </a:tc>
                <a:extLst>
                  <a:ext uri="{0D108BD9-81ED-4DB2-BD59-A6C34878D82A}">
                    <a16:rowId xmlns:a16="http://schemas.microsoft.com/office/drawing/2014/main" val="10000"/>
                  </a:ext>
                </a:extLst>
              </a:tr>
              <a:tr h="377200">
                <a:tc>
                  <a:txBody>
                    <a:bodyPr/>
                    <a:lstStyle/>
                    <a:p>
                      <a:pPr marL="0" marR="0" lvl="0" indent="0" algn="l" rtl="0">
                        <a:spcBef>
                          <a:spcPts val="0"/>
                        </a:spcBef>
                        <a:spcAft>
                          <a:spcPts val="0"/>
                        </a:spcAft>
                        <a:buClr>
                          <a:schemeClr val="dk1"/>
                        </a:buClr>
                        <a:buSzPts val="1100"/>
                        <a:buFont typeface="Calibri"/>
                        <a:buNone/>
                      </a:pPr>
                      <a:r>
                        <a:rPr lang="en-GB" sz="1100">
                          <a:solidFill>
                            <a:schemeClr val="dk1"/>
                          </a:solidFill>
                          <a:latin typeface="Calibri"/>
                          <a:ea typeface="Calibri"/>
                          <a:cs typeface="Calibri"/>
                          <a:sym typeface="Calibri"/>
                        </a:rPr>
                        <a:t>1</a:t>
                      </a:r>
                      <a:endParaRPr sz="110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spcBef>
                          <a:spcPts val="0"/>
                        </a:spcBef>
                        <a:spcAft>
                          <a:spcPts val="0"/>
                        </a:spcAft>
                        <a:buClr>
                          <a:schemeClr val="dk1"/>
                        </a:buClr>
                        <a:buSzPts val="1100"/>
                        <a:buFont typeface="Calibri"/>
                        <a:buNone/>
                      </a:pPr>
                      <a:r>
                        <a:rPr lang="en-GB" sz="1100" dirty="0"/>
                        <a:t>Development of information technology </a:t>
                      </a:r>
                      <a:endParaRPr sz="1100" dirty="0"/>
                    </a:p>
                  </a:txBody>
                  <a:tcPr marL="91450" marR="91450" marT="45725" marB="45725" anchor="ctr">
                    <a:lnL w="12700" cap="flat" cmpd="sng">
                      <a:solidFill>
                        <a:schemeClr val="dk1"/>
                      </a:solidFill>
                      <a:prstDash val="solid"/>
                      <a:round/>
                      <a:headEnd type="none" w="sm" len="sm"/>
                      <a:tailEnd type="none" w="sm" len="sm"/>
                    </a:lnL>
                    <a:lnR w="12700" cap="flat" cmpd="sng" algn="ctr">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spcBef>
                          <a:spcPts val="0"/>
                        </a:spcBef>
                        <a:spcAft>
                          <a:spcPts val="0"/>
                        </a:spcAft>
                        <a:buClr>
                          <a:schemeClr val="dk1"/>
                        </a:buClr>
                        <a:buSzPts val="1100"/>
                        <a:buFont typeface="Calibri"/>
                        <a:buNone/>
                      </a:pPr>
                      <a:r>
                        <a:rPr lang="en-GB" sz="1100" dirty="0"/>
                        <a:t>Over 1.3 million are employed in the IT sector by companies like Microsoft and IBM. This sector continues to grow as developments in IT continue. </a:t>
                      </a:r>
                      <a:endParaRPr sz="1100" dirty="0"/>
                    </a:p>
                  </a:txBody>
                  <a:tcPr marL="91450" marR="91450" marT="45725" marB="45725" anchor="ctr">
                    <a:lnL w="12700" cap="flat" cmpd="sng" algn="ctr">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lgn="ctr">
                      <a:solidFill>
                        <a:schemeClr val="dk1"/>
                      </a:solidFill>
                      <a:prstDash val="solid"/>
                      <a:round/>
                      <a:headEnd type="none" w="sm" len="sm"/>
                      <a:tailEnd type="none" w="sm" len="sm"/>
                    </a:lnT>
                    <a:lnB w="12700" cap="flat" cmpd="sng" algn="ctr">
                      <a:solidFill>
                        <a:schemeClr val="dk1"/>
                      </a:solidFill>
                      <a:prstDash val="solid"/>
                      <a:round/>
                      <a:headEnd type="none" w="sm" len="sm"/>
                      <a:tailEnd type="none" w="sm" len="sm"/>
                    </a:lnB>
                  </a:tcPr>
                </a:tc>
                <a:extLst>
                  <a:ext uri="{0D108BD9-81ED-4DB2-BD59-A6C34878D82A}">
                    <a16:rowId xmlns:a16="http://schemas.microsoft.com/office/drawing/2014/main" val="10001"/>
                  </a:ext>
                </a:extLst>
              </a:tr>
              <a:tr h="377200">
                <a:tc>
                  <a:txBody>
                    <a:bodyPr/>
                    <a:lstStyle/>
                    <a:p>
                      <a:pPr marL="0" marR="0" lvl="0" indent="0" algn="l" rtl="0">
                        <a:spcBef>
                          <a:spcPts val="0"/>
                        </a:spcBef>
                        <a:spcAft>
                          <a:spcPts val="0"/>
                        </a:spcAft>
                        <a:buClr>
                          <a:schemeClr val="dk1"/>
                        </a:buClr>
                        <a:buSzPts val="1100"/>
                        <a:buFont typeface="Calibri"/>
                        <a:buNone/>
                      </a:pPr>
                      <a:r>
                        <a:rPr lang="en-GB" sz="1100">
                          <a:solidFill>
                            <a:schemeClr val="dk1"/>
                          </a:solidFill>
                          <a:latin typeface="Calibri"/>
                          <a:ea typeface="Calibri"/>
                          <a:cs typeface="Calibri"/>
                          <a:sym typeface="Calibri"/>
                        </a:rPr>
                        <a:t>2</a:t>
                      </a:r>
                      <a:endParaRPr sz="110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100"/>
                        <a:buFont typeface="Calibri"/>
                        <a:buNone/>
                      </a:pPr>
                      <a:r>
                        <a:rPr lang="en-GB" sz="1100" dirty="0"/>
                        <a:t>Service industries </a:t>
                      </a:r>
                      <a:endParaRPr sz="1100" dirty="0"/>
                    </a:p>
                  </a:txBody>
                  <a:tcPr marL="91450" marR="91450" marT="45725" marB="45725" anchor="ctr">
                    <a:lnL w="12700" cap="flat" cmpd="sng">
                      <a:solidFill>
                        <a:schemeClr val="dk1"/>
                      </a:solidFill>
                      <a:prstDash val="solid"/>
                      <a:round/>
                      <a:headEnd type="none" w="sm" len="sm"/>
                      <a:tailEnd type="none" w="sm" len="sm"/>
                    </a:lnL>
                    <a:lnR w="12700" cap="flat" cmpd="sng" algn="ctr">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100"/>
                        <a:buFont typeface="Calibri"/>
                        <a:buNone/>
                      </a:pPr>
                      <a:r>
                        <a:rPr lang="en-GB" sz="1100" dirty="0"/>
                        <a:t>This is the largest sector in the UK economy. As people are more able to specialise in different jobs. These jobs range widely from retail to entertainment, personal services e.g. hairdresser, healthcare and law. </a:t>
                      </a:r>
                      <a:endParaRPr sz="1100" dirty="0"/>
                    </a:p>
                  </a:txBody>
                  <a:tcPr marL="91450" marR="91450" marT="45725" marB="45725" anchor="ctr">
                    <a:lnL w="12700" cap="flat" cmpd="sng" algn="ctr">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lgn="ctr">
                      <a:solidFill>
                        <a:schemeClr val="dk1"/>
                      </a:solidFill>
                      <a:prstDash val="solid"/>
                      <a:round/>
                      <a:headEnd type="none" w="sm" len="sm"/>
                      <a:tailEnd type="none" w="sm" len="sm"/>
                    </a:lnT>
                    <a:lnB w="12700" cap="flat" cmpd="sng" algn="ctr">
                      <a:solidFill>
                        <a:schemeClr val="dk1"/>
                      </a:solidFill>
                      <a:prstDash val="solid"/>
                      <a:round/>
                      <a:headEnd type="none" w="sm" len="sm"/>
                      <a:tailEnd type="none" w="sm" len="sm"/>
                    </a:lnB>
                  </a:tcPr>
                </a:tc>
                <a:extLst>
                  <a:ext uri="{0D108BD9-81ED-4DB2-BD59-A6C34878D82A}">
                    <a16:rowId xmlns:a16="http://schemas.microsoft.com/office/drawing/2014/main" val="10002"/>
                  </a:ext>
                </a:extLst>
              </a:tr>
              <a:tr h="377200">
                <a:tc>
                  <a:txBody>
                    <a:bodyPr/>
                    <a:lstStyle/>
                    <a:p>
                      <a:pPr marL="0" marR="0" lvl="0" indent="0" algn="l" rtl="0">
                        <a:spcBef>
                          <a:spcPts val="0"/>
                        </a:spcBef>
                        <a:spcAft>
                          <a:spcPts val="0"/>
                        </a:spcAft>
                        <a:buClr>
                          <a:schemeClr val="dk1"/>
                        </a:buClr>
                        <a:buSzPts val="1100"/>
                        <a:buFont typeface="Calibri"/>
                        <a:buNone/>
                      </a:pPr>
                      <a:r>
                        <a:rPr lang="en-GB" sz="1100">
                          <a:solidFill>
                            <a:schemeClr val="dk1"/>
                          </a:solidFill>
                          <a:latin typeface="Calibri"/>
                          <a:ea typeface="Calibri"/>
                          <a:cs typeface="Calibri"/>
                          <a:sym typeface="Calibri"/>
                        </a:rPr>
                        <a:t>3</a:t>
                      </a:r>
                      <a:endParaRPr sz="110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100"/>
                        <a:buFont typeface="Calibri"/>
                        <a:buNone/>
                      </a:pPr>
                      <a:r>
                        <a:rPr lang="en-GB" sz="1100" dirty="0"/>
                        <a:t>Finance </a:t>
                      </a:r>
                      <a:endParaRPr sz="1100" dirty="0"/>
                    </a:p>
                  </a:txBody>
                  <a:tcPr marL="91450" marR="91450" marT="45725" marB="45725" anchor="ctr">
                    <a:lnL w="12700" cap="flat" cmpd="sng">
                      <a:solidFill>
                        <a:schemeClr val="dk1"/>
                      </a:solidFill>
                      <a:prstDash val="solid"/>
                      <a:round/>
                      <a:headEnd type="none" w="sm" len="sm"/>
                      <a:tailEnd type="none" w="sm" len="sm"/>
                    </a:lnL>
                    <a:lnR w="12700" cap="flat" cmpd="sng" algn="ctr">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100"/>
                        <a:buFont typeface="Calibri"/>
                        <a:buNone/>
                      </a:pPr>
                      <a:r>
                        <a:rPr lang="en-GB" sz="1100" dirty="0"/>
                        <a:t>The UK is home to many financial institutions. London is seen as a financial capital for example HSBC have their headquarters in London. Financial services accounts for 10% of the UK’s GPD. </a:t>
                      </a:r>
                      <a:endParaRPr sz="1100" dirty="0"/>
                    </a:p>
                  </a:txBody>
                  <a:tcPr marL="91450" marR="91450" marT="45725" marB="45725" anchor="ctr">
                    <a:lnL w="12700" cap="flat" cmpd="sng" algn="ctr">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lgn="ctr">
                      <a:solidFill>
                        <a:schemeClr val="dk1"/>
                      </a:solidFill>
                      <a:prstDash val="solid"/>
                      <a:round/>
                      <a:headEnd type="none" w="sm" len="sm"/>
                      <a:tailEnd type="none" w="sm" len="sm"/>
                    </a:lnT>
                    <a:lnB w="12700" cap="flat" cmpd="sng" algn="ctr">
                      <a:solidFill>
                        <a:schemeClr val="dk1"/>
                      </a:solidFill>
                      <a:prstDash val="solid"/>
                      <a:round/>
                      <a:headEnd type="none" w="sm" len="sm"/>
                      <a:tailEnd type="none" w="sm" len="sm"/>
                    </a:lnB>
                  </a:tcPr>
                </a:tc>
                <a:extLst>
                  <a:ext uri="{0D108BD9-81ED-4DB2-BD59-A6C34878D82A}">
                    <a16:rowId xmlns:a16="http://schemas.microsoft.com/office/drawing/2014/main" val="10003"/>
                  </a:ext>
                </a:extLst>
              </a:tr>
              <a:tr h="377200">
                <a:tc>
                  <a:txBody>
                    <a:bodyPr/>
                    <a:lstStyle/>
                    <a:p>
                      <a:pPr marL="0" marR="0" lvl="0" indent="0" algn="l" rtl="0">
                        <a:spcBef>
                          <a:spcPts val="0"/>
                        </a:spcBef>
                        <a:spcAft>
                          <a:spcPts val="0"/>
                        </a:spcAft>
                        <a:buClr>
                          <a:schemeClr val="dk1"/>
                        </a:buClr>
                        <a:buSzPts val="1100"/>
                        <a:buFont typeface="Calibri"/>
                        <a:buNone/>
                      </a:pPr>
                      <a:r>
                        <a:rPr lang="en-GB" sz="1100">
                          <a:solidFill>
                            <a:schemeClr val="dk1"/>
                          </a:solidFill>
                          <a:latin typeface="Calibri"/>
                          <a:ea typeface="Calibri"/>
                          <a:cs typeface="Calibri"/>
                          <a:sym typeface="Calibri"/>
                        </a:rPr>
                        <a:t>4</a:t>
                      </a:r>
                      <a:endParaRPr sz="110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lgn="ctr">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100"/>
                        <a:buFont typeface="Calibri"/>
                        <a:buNone/>
                      </a:pPr>
                      <a:r>
                        <a:rPr lang="en-GB" sz="1100" dirty="0"/>
                        <a:t>Research </a:t>
                      </a:r>
                      <a:endParaRPr sz="1100" dirty="0"/>
                    </a:p>
                  </a:txBody>
                  <a:tcPr marL="91450" marR="91450" marT="45725" marB="45725" anchor="ctr">
                    <a:lnL w="12700" cap="flat" cmpd="sng">
                      <a:solidFill>
                        <a:schemeClr val="dk1"/>
                      </a:solidFill>
                      <a:prstDash val="solid"/>
                      <a:round/>
                      <a:headEnd type="none" w="sm" len="sm"/>
                      <a:tailEnd type="none" w="sm" len="sm"/>
                    </a:lnL>
                    <a:lnR w="12700" cap="flat" cmpd="sng" algn="ctr">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lgn="ctr">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100"/>
                        <a:buFont typeface="Calibri"/>
                        <a:buNone/>
                      </a:pPr>
                      <a:r>
                        <a:rPr lang="en-GB" sz="1100" dirty="0"/>
                        <a:t>As the number of highly qualified people in the UK has grown so to has the importance of universities and their research. This now employs over 60,000 people and contributes £3 billion to the UK economy. </a:t>
                      </a:r>
                      <a:endParaRPr sz="1100" dirty="0"/>
                    </a:p>
                  </a:txBody>
                  <a:tcPr marL="91450" marR="91450" marT="45725" marB="45725" anchor="ctr">
                    <a:lnL w="12700" cap="flat" cmpd="sng" algn="ctr">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lgn="ctr">
                      <a:solidFill>
                        <a:schemeClr val="dk1"/>
                      </a:solidFill>
                      <a:prstDash val="solid"/>
                      <a:round/>
                      <a:headEnd type="none" w="sm" len="sm"/>
                      <a:tailEnd type="none" w="sm" len="sm"/>
                    </a:lnT>
                    <a:lnB w="12700" cap="flat" cmpd="sng" algn="ctr">
                      <a:solidFill>
                        <a:schemeClr val="dk1"/>
                      </a:solidFill>
                      <a:prstDash val="solid"/>
                      <a:round/>
                      <a:headEnd type="none" w="sm" len="sm"/>
                      <a:tailEnd type="none" w="sm" len="sm"/>
                    </a:lnB>
                  </a:tcPr>
                </a:tc>
                <a:extLst>
                  <a:ext uri="{0D108BD9-81ED-4DB2-BD59-A6C34878D82A}">
                    <a16:rowId xmlns:a16="http://schemas.microsoft.com/office/drawing/2014/main" val="10004"/>
                  </a:ext>
                </a:extLst>
              </a:tr>
              <a:tr h="377200">
                <a:tc>
                  <a:txBody>
                    <a:bodyPr/>
                    <a:lstStyle/>
                    <a:p>
                      <a:pPr marL="0" marR="0" lvl="0" indent="0" algn="l" rtl="0">
                        <a:spcBef>
                          <a:spcPts val="0"/>
                        </a:spcBef>
                        <a:spcAft>
                          <a:spcPts val="0"/>
                        </a:spcAft>
                        <a:buClr>
                          <a:schemeClr val="dk1"/>
                        </a:buClr>
                        <a:buSzPts val="1100"/>
                        <a:buFont typeface="Calibri"/>
                        <a:buNone/>
                      </a:pPr>
                      <a:r>
                        <a:rPr lang="en-GB" sz="1100" dirty="0"/>
                        <a:t>5</a:t>
                      </a:r>
                      <a:endParaRPr sz="1100" dirty="0"/>
                    </a:p>
                  </a:txBody>
                  <a:tcPr marL="91450" marR="91450" marT="45725" marB="45725" anchor="ctr">
                    <a:lnL w="12700" cap="flat" cmpd="sng">
                      <a:solidFill>
                        <a:schemeClr val="dk1"/>
                      </a:solidFill>
                      <a:prstDash val="solid"/>
                      <a:round/>
                      <a:headEnd type="none" w="sm" len="sm"/>
                      <a:tailEnd type="none" w="sm" len="sm"/>
                    </a:lnL>
                    <a:lnR w="12700" cap="flat" cmpd="sng" algn="ctr">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100"/>
                        <a:buFont typeface="Calibri"/>
                        <a:buNone/>
                      </a:pPr>
                      <a:r>
                        <a:rPr lang="en-GB" sz="1100" dirty="0"/>
                        <a:t>Business and science parks </a:t>
                      </a:r>
                      <a:endParaRPr sz="1100" dirty="0"/>
                    </a:p>
                  </a:txBody>
                  <a:tcPr marL="91450" marR="91450" marT="45725" marB="45725" anchor="ctr">
                    <a:lnL w="12700" cap="flat" cmpd="sng" algn="ctr">
                      <a:solidFill>
                        <a:schemeClr val="dk1"/>
                      </a:solidFill>
                      <a:prstDash val="solid"/>
                      <a:round/>
                      <a:headEnd type="none" w="sm" len="sm"/>
                      <a:tailEnd type="none" w="sm" len="sm"/>
                    </a:lnL>
                    <a:lnR w="12700" cap="flat" cmpd="sng" algn="ctr">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100"/>
                        <a:buFont typeface="Calibri"/>
                        <a:buNone/>
                      </a:pPr>
                      <a:r>
                        <a:rPr lang="en-GB" sz="1100" dirty="0"/>
                        <a:t>Science and business parks have developed to offer businesses a location where they can work together and develop. They are normally outside of city centres and near universities. They have helped with the development of research, IT, finance and service industries. </a:t>
                      </a:r>
                      <a:endParaRPr sz="1100" dirty="0"/>
                    </a:p>
                  </a:txBody>
                  <a:tcPr marL="91450" marR="91450" marT="45725" marB="45725" anchor="ctr">
                    <a:lnL w="12700" cap="flat" cmpd="sng" algn="ctr">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lgn="ctr">
                      <a:solidFill>
                        <a:schemeClr val="dk1"/>
                      </a:solidFill>
                      <a:prstDash val="solid"/>
                      <a:round/>
                      <a:headEnd type="none" w="sm" len="sm"/>
                      <a:tailEnd type="none" w="sm" len="sm"/>
                    </a:lnT>
                    <a:lnB w="12700" cap="flat" cmpd="sng" algn="ctr">
                      <a:solidFill>
                        <a:schemeClr val="dk1"/>
                      </a:solidFill>
                      <a:prstDash val="solid"/>
                      <a:round/>
                      <a:headEnd type="none" w="sm" len="sm"/>
                      <a:tailEnd type="none" w="sm" len="sm"/>
                    </a:lnB>
                  </a:tcPr>
                </a:tc>
                <a:extLst>
                  <a:ext uri="{0D108BD9-81ED-4DB2-BD59-A6C34878D82A}">
                    <a16:rowId xmlns:a16="http://schemas.microsoft.com/office/drawing/2014/main" val="1864913990"/>
                  </a:ext>
                </a:extLst>
              </a:tr>
            </a:tbl>
          </a:graphicData>
        </a:graphic>
      </p:graphicFrame>
      <p:sp>
        <p:nvSpPr>
          <p:cNvPr id="5" name="Google Shape;38;p1">
            <a:extLst>
              <a:ext uri="{FF2B5EF4-FFF2-40B4-BE49-F238E27FC236}">
                <a16:creationId xmlns:a16="http://schemas.microsoft.com/office/drawing/2014/main" id="{B62A955E-4022-4394-A859-20596819DBD1}"/>
              </a:ext>
            </a:extLst>
          </p:cNvPr>
          <p:cNvSpPr txBox="1"/>
          <p:nvPr/>
        </p:nvSpPr>
        <p:spPr>
          <a:xfrm>
            <a:off x="128464" y="91951"/>
            <a:ext cx="9649072" cy="369332"/>
          </a:xfrm>
          <a:prstGeom prst="rect">
            <a:avLst/>
          </a:prstGeom>
          <a:solidFill>
            <a:srgbClr val="C00000"/>
          </a:solidFill>
          <a:ln w="9525"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800" b="0" i="0" u="none" strike="noStrike" cap="none" dirty="0">
                <a:solidFill>
                  <a:schemeClr val="lt1"/>
                </a:solidFill>
                <a:latin typeface="Calibri"/>
                <a:ea typeface="Calibri"/>
                <a:cs typeface="Calibri"/>
                <a:sym typeface="Calibri"/>
              </a:rPr>
              <a:t>GCSE Paper 2- Question 2 </a:t>
            </a:r>
            <a:r>
              <a:rPr lang="en-GB" sz="1800" dirty="0">
                <a:solidFill>
                  <a:schemeClr val="lt1"/>
                </a:solidFill>
                <a:latin typeface="Calibri"/>
                <a:ea typeface="Calibri"/>
                <a:cs typeface="Calibri"/>
                <a:sym typeface="Calibri"/>
              </a:rPr>
              <a:t>Changing Economic World - </a:t>
            </a:r>
            <a:r>
              <a:rPr lang="en-GB" sz="1800" b="0" i="0" u="none" strike="noStrike" cap="none" dirty="0">
                <a:solidFill>
                  <a:schemeClr val="lt1"/>
                </a:solidFill>
                <a:latin typeface="Calibri"/>
                <a:ea typeface="Calibri"/>
                <a:cs typeface="Calibri"/>
                <a:sym typeface="Calibri"/>
              </a:rPr>
              <a:t>Knowledge Organiser</a:t>
            </a:r>
            <a:endParaRPr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00"/>
        <p:cNvGrpSpPr/>
        <p:nvPr/>
      </p:nvGrpSpPr>
      <p:grpSpPr>
        <a:xfrm>
          <a:off x="0" y="0"/>
          <a:ext cx="0" cy="0"/>
          <a:chOff x="0" y="0"/>
          <a:chExt cx="0" cy="0"/>
        </a:xfrm>
      </p:grpSpPr>
      <p:graphicFrame>
        <p:nvGraphicFramePr>
          <p:cNvPr id="101" name="Google Shape;101;p9"/>
          <p:cNvGraphicFramePr/>
          <p:nvPr/>
        </p:nvGraphicFramePr>
        <p:xfrm>
          <a:off x="254888" y="626301"/>
          <a:ext cx="9522648" cy="2489187"/>
        </p:xfrm>
        <a:graphic>
          <a:graphicData uri="http://schemas.openxmlformats.org/drawingml/2006/table">
            <a:tbl>
              <a:tblPr firstRow="1" bandRow="1">
                <a:noFill/>
              </a:tblPr>
              <a:tblGrid>
                <a:gridCol w="308012">
                  <a:extLst>
                    <a:ext uri="{9D8B030D-6E8A-4147-A177-3AD203B41FA5}">
                      <a16:colId xmlns:a16="http://schemas.microsoft.com/office/drawing/2014/main" val="20000"/>
                    </a:ext>
                  </a:extLst>
                </a:gridCol>
                <a:gridCol w="1170106">
                  <a:extLst>
                    <a:ext uri="{9D8B030D-6E8A-4147-A177-3AD203B41FA5}">
                      <a16:colId xmlns:a16="http://schemas.microsoft.com/office/drawing/2014/main" val="20001"/>
                    </a:ext>
                  </a:extLst>
                </a:gridCol>
                <a:gridCol w="8044530">
                  <a:extLst>
                    <a:ext uri="{9D8B030D-6E8A-4147-A177-3AD203B41FA5}">
                      <a16:colId xmlns:a16="http://schemas.microsoft.com/office/drawing/2014/main" val="2903643436"/>
                    </a:ext>
                  </a:extLst>
                </a:gridCol>
              </a:tblGrid>
              <a:tr h="209722">
                <a:tc>
                  <a:txBody>
                    <a:bodyPr/>
                    <a:lstStyle/>
                    <a:p>
                      <a:pPr marL="0" marR="0" lvl="0" indent="0" algn="ctr" rtl="0">
                        <a:spcBef>
                          <a:spcPts val="0"/>
                        </a:spcBef>
                        <a:spcAft>
                          <a:spcPts val="0"/>
                        </a:spcAft>
                        <a:buNone/>
                      </a:pPr>
                      <a:r>
                        <a:rPr lang="en-GB" sz="1100" b="0" dirty="0">
                          <a:solidFill>
                            <a:schemeClr val="lt1"/>
                          </a:solidFill>
                        </a:rPr>
                        <a:t>R</a:t>
                      </a:r>
                      <a:endParaRPr dirty="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4901"/>
                      </a:srgbClr>
                    </a:solidFill>
                  </a:tcPr>
                </a:tc>
                <a:tc gridSpan="2">
                  <a:txBody>
                    <a:bodyPr/>
                    <a:lstStyle/>
                    <a:p>
                      <a:pPr marL="0" marR="0" lvl="0" indent="0" algn="l" rtl="0">
                        <a:spcBef>
                          <a:spcPts val="0"/>
                        </a:spcBef>
                        <a:spcAft>
                          <a:spcPts val="0"/>
                        </a:spcAft>
                        <a:buNone/>
                      </a:pPr>
                      <a:r>
                        <a:rPr lang="en-GB" sz="1100" b="0" dirty="0">
                          <a:solidFill>
                            <a:schemeClr val="lt1"/>
                          </a:solidFill>
                        </a:rPr>
                        <a:t>Sustainable modern industrial development: Bristol and Bath Science Park </a:t>
                      </a:r>
                      <a:endParaRPr sz="1100" b="0" dirty="0">
                        <a:solidFill>
                          <a:schemeClr val="lt1"/>
                        </a:solidFill>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4901"/>
                      </a:srgbClr>
                    </a:solidFill>
                  </a:tcPr>
                </a:tc>
                <a:tc hMerge="1">
                  <a:txBody>
                    <a:bodyPr/>
                    <a:lstStyle/>
                    <a:p>
                      <a:endParaRPr lang="en-GB"/>
                    </a:p>
                  </a:txBody>
                  <a:tcPr/>
                </a:tc>
                <a:extLst>
                  <a:ext uri="{0D108BD9-81ED-4DB2-BD59-A6C34878D82A}">
                    <a16:rowId xmlns:a16="http://schemas.microsoft.com/office/drawing/2014/main" val="10000"/>
                  </a:ext>
                </a:extLst>
              </a:tr>
              <a:tr h="965167">
                <a:tc>
                  <a:txBody>
                    <a:bodyPr/>
                    <a:lstStyle/>
                    <a:p>
                      <a:pPr marL="0" marR="0" lvl="0" indent="0" algn="l" rtl="0">
                        <a:spcBef>
                          <a:spcPts val="0"/>
                        </a:spcBef>
                        <a:spcAft>
                          <a:spcPts val="0"/>
                        </a:spcAft>
                        <a:buClr>
                          <a:schemeClr val="dk1"/>
                        </a:buClr>
                        <a:buSzPts val="1100"/>
                        <a:buFont typeface="Calibri"/>
                        <a:buNone/>
                      </a:pPr>
                      <a:r>
                        <a:rPr lang="en-GB" sz="1100">
                          <a:solidFill>
                            <a:schemeClr val="dk1"/>
                          </a:solidFill>
                          <a:latin typeface="Calibri"/>
                          <a:ea typeface="Calibri"/>
                          <a:cs typeface="Calibri"/>
                          <a:sym typeface="Calibri"/>
                        </a:rPr>
                        <a:t>1</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spcBef>
                          <a:spcPts val="0"/>
                        </a:spcBef>
                        <a:spcAft>
                          <a:spcPts val="0"/>
                        </a:spcAft>
                        <a:buClr>
                          <a:schemeClr val="dk1"/>
                        </a:buClr>
                        <a:buSzPts val="1200"/>
                        <a:buFont typeface="Arial"/>
                        <a:buNone/>
                      </a:pPr>
                      <a:r>
                        <a:rPr lang="en-GB" sz="1100" dirty="0"/>
                        <a:t>Effective in being sustainable </a:t>
                      </a:r>
                      <a:endParaRPr sz="1100" dirty="0"/>
                    </a:p>
                  </a:txBody>
                  <a:tcPr marL="91450" marR="91450" marT="45725" marB="45725" anchor="ctr">
                    <a:lnL w="12700" cap="flat" cmpd="sng">
                      <a:solidFill>
                        <a:schemeClr val="dk1"/>
                      </a:solidFill>
                      <a:prstDash val="solid"/>
                      <a:round/>
                      <a:headEnd type="none" w="sm" len="sm"/>
                      <a:tailEnd type="none" w="sm" len="sm"/>
                    </a:lnL>
                    <a:lnR w="12700" cap="flat" cmpd="sng" algn="ctr">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spcBef>
                          <a:spcPts val="0"/>
                        </a:spcBef>
                        <a:spcAft>
                          <a:spcPts val="0"/>
                        </a:spcAft>
                        <a:buClr>
                          <a:schemeClr val="dk1"/>
                        </a:buClr>
                        <a:buSzPts val="1200"/>
                        <a:buFont typeface="Arial"/>
                        <a:buNone/>
                      </a:pPr>
                      <a:r>
                        <a:rPr lang="en-GB" sz="1100" dirty="0"/>
                        <a:t>Badger tunnels and bat poles –Helps to maintain local biodiversity </a:t>
                      </a:r>
                    </a:p>
                    <a:p>
                      <a:pPr marL="0" marR="0" lvl="0" indent="0" algn="l" rtl="0">
                        <a:spcBef>
                          <a:spcPts val="0"/>
                        </a:spcBef>
                        <a:spcAft>
                          <a:spcPts val="0"/>
                        </a:spcAft>
                        <a:buClr>
                          <a:schemeClr val="dk1"/>
                        </a:buClr>
                        <a:buSzPts val="1200"/>
                        <a:buFont typeface="Arial"/>
                        <a:buNone/>
                      </a:pPr>
                      <a:r>
                        <a:rPr lang="en-GB" sz="1100" dirty="0"/>
                        <a:t>200sqm of solar panels – reduces reliance on fossil fuels and therefore reduces CO2 emissions and impact on the enhanced greenhouse effect </a:t>
                      </a:r>
                    </a:p>
                    <a:p>
                      <a:pPr marL="0" marR="0" lvl="0" indent="0" algn="l" rtl="0">
                        <a:spcBef>
                          <a:spcPts val="0"/>
                        </a:spcBef>
                        <a:spcAft>
                          <a:spcPts val="0"/>
                        </a:spcAft>
                        <a:buClr>
                          <a:schemeClr val="dk1"/>
                        </a:buClr>
                        <a:buSzPts val="1200"/>
                        <a:buFont typeface="Arial"/>
                        <a:buNone/>
                      </a:pPr>
                      <a:r>
                        <a:rPr lang="en-GB" sz="1100" dirty="0"/>
                        <a:t>Electric car charging points – encourages people to use more sustainable transport that don’t contribute to air pollution </a:t>
                      </a:r>
                    </a:p>
                    <a:p>
                      <a:pPr marL="0" marR="0" lvl="0" indent="0" algn="l" rtl="0">
                        <a:spcBef>
                          <a:spcPts val="0"/>
                        </a:spcBef>
                        <a:spcAft>
                          <a:spcPts val="0"/>
                        </a:spcAft>
                        <a:buClr>
                          <a:schemeClr val="dk1"/>
                        </a:buClr>
                        <a:buSzPts val="1200"/>
                        <a:buFont typeface="Arial"/>
                        <a:buNone/>
                      </a:pPr>
                      <a:r>
                        <a:rPr lang="en-GB" sz="1100" dirty="0"/>
                        <a:t>220 of hedgerows – Helps to further preserve local wildlife and maintain a pleasant working environment. </a:t>
                      </a:r>
                      <a:endParaRPr sz="1100" dirty="0"/>
                    </a:p>
                  </a:txBody>
                  <a:tcPr marL="91450" marR="91450" marT="45725" marB="45725" anchor="ctr">
                    <a:lnL w="12700" cap="flat" cmpd="sng" algn="ctr">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lgn="ctr">
                      <a:solidFill>
                        <a:schemeClr val="dk1"/>
                      </a:solidFill>
                      <a:prstDash val="solid"/>
                      <a:round/>
                      <a:headEnd type="none" w="sm" len="sm"/>
                      <a:tailEnd type="none" w="sm" len="sm"/>
                    </a:lnT>
                    <a:lnB w="12700" cap="flat" cmpd="sng" algn="ctr">
                      <a:solidFill>
                        <a:schemeClr val="dk1"/>
                      </a:solidFill>
                      <a:prstDash val="solid"/>
                      <a:round/>
                      <a:headEnd type="none" w="sm" len="sm"/>
                      <a:tailEnd type="none" w="sm" len="sm"/>
                    </a:lnB>
                  </a:tcPr>
                </a:tc>
                <a:extLst>
                  <a:ext uri="{0D108BD9-81ED-4DB2-BD59-A6C34878D82A}">
                    <a16:rowId xmlns:a16="http://schemas.microsoft.com/office/drawing/2014/main" val="10001"/>
                  </a:ext>
                </a:extLst>
              </a:tr>
              <a:tr h="662951">
                <a:tc>
                  <a:txBody>
                    <a:bodyPr/>
                    <a:lstStyle/>
                    <a:p>
                      <a:pPr marL="0" marR="0" lvl="0" indent="0" algn="l" rtl="0">
                        <a:spcBef>
                          <a:spcPts val="0"/>
                        </a:spcBef>
                        <a:spcAft>
                          <a:spcPts val="0"/>
                        </a:spcAft>
                        <a:buClr>
                          <a:schemeClr val="dk1"/>
                        </a:buClr>
                        <a:buSzPts val="1100"/>
                        <a:buFont typeface="Calibri"/>
                        <a:buNone/>
                      </a:pPr>
                      <a:r>
                        <a:rPr lang="en-GB" sz="1100">
                          <a:solidFill>
                            <a:schemeClr val="dk1"/>
                          </a:solidFill>
                          <a:latin typeface="Calibri"/>
                          <a:ea typeface="Calibri"/>
                          <a:cs typeface="Calibri"/>
                          <a:sym typeface="Calibri"/>
                        </a:rPr>
                        <a:t>2</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100"/>
                        <a:buFont typeface="Calibri"/>
                        <a:buNone/>
                      </a:pPr>
                      <a:r>
                        <a:rPr lang="en-GB" sz="1100" dirty="0"/>
                        <a:t>Ineffective in being sustainable </a:t>
                      </a:r>
                      <a:endParaRPr sz="1100" dirty="0"/>
                    </a:p>
                  </a:txBody>
                  <a:tcPr marL="91450" marR="91450" marT="45725" marB="45725" anchor="ctr">
                    <a:lnL w="12700" cap="flat" cmpd="sng">
                      <a:solidFill>
                        <a:schemeClr val="dk1"/>
                      </a:solidFill>
                      <a:prstDash val="solid"/>
                      <a:round/>
                      <a:headEnd type="none" w="sm" len="sm"/>
                      <a:tailEnd type="none" w="sm" len="sm"/>
                    </a:lnL>
                    <a:lnR w="12700" cap="flat" cmpd="sng" algn="ctr">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100"/>
                        <a:buFont typeface="Calibri"/>
                        <a:buNone/>
                      </a:pPr>
                      <a:r>
                        <a:rPr lang="en-GB" sz="1100" dirty="0"/>
                        <a:t>Built on a greenfield site – this caused destruction to some local wildlife and left brownfield sites in need of regeneration to become further degraded. </a:t>
                      </a:r>
                    </a:p>
                    <a:p>
                      <a:pPr marL="0" marR="0" lvl="0" indent="0" algn="l" rtl="0">
                        <a:lnSpc>
                          <a:spcPct val="100000"/>
                        </a:lnSpc>
                        <a:spcBef>
                          <a:spcPts val="0"/>
                        </a:spcBef>
                        <a:spcAft>
                          <a:spcPts val="0"/>
                        </a:spcAft>
                        <a:buClr>
                          <a:schemeClr val="dk1"/>
                        </a:buClr>
                        <a:buSzPts val="1100"/>
                        <a:buFont typeface="Calibri"/>
                        <a:buNone/>
                      </a:pPr>
                      <a:r>
                        <a:rPr lang="en-GB" sz="1100" dirty="0"/>
                        <a:t>Limited use of public transport – despite being near a local park and ride and having access to many bus route people still chose to use their cars due to the long journey times and not being within walking distance of local train stations. This has added to the increased traffic issues in the area. </a:t>
                      </a:r>
                    </a:p>
                    <a:p>
                      <a:pPr marL="0" marR="0" lvl="0" indent="0" algn="l" rtl="0">
                        <a:lnSpc>
                          <a:spcPct val="100000"/>
                        </a:lnSpc>
                        <a:spcBef>
                          <a:spcPts val="0"/>
                        </a:spcBef>
                        <a:spcAft>
                          <a:spcPts val="0"/>
                        </a:spcAft>
                        <a:buClr>
                          <a:schemeClr val="dk1"/>
                        </a:buClr>
                        <a:buSzPts val="1100"/>
                        <a:buFont typeface="Calibri"/>
                        <a:buNone/>
                      </a:pPr>
                      <a:r>
                        <a:rPr lang="en-GB" sz="1100" dirty="0"/>
                        <a:t>Solar panels don’t meet all energy demands – the science park still relies on fossil fuels for some of their energy which negatively impacts on the environment. </a:t>
                      </a:r>
                      <a:endParaRPr sz="1100" dirty="0"/>
                    </a:p>
                  </a:txBody>
                  <a:tcPr marL="91450" marR="91450" marT="45725" marB="45725" anchor="ctr">
                    <a:lnL w="12700" cap="flat" cmpd="sng" algn="ctr">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lgn="ctr">
                      <a:solidFill>
                        <a:schemeClr val="dk1"/>
                      </a:solidFill>
                      <a:prstDash val="solid"/>
                      <a:round/>
                      <a:headEnd type="none" w="sm" len="sm"/>
                      <a:tailEnd type="none" w="sm" len="sm"/>
                    </a:lnT>
                    <a:lnB w="12700" cap="flat" cmpd="sng" algn="ctr">
                      <a:solidFill>
                        <a:schemeClr val="dk1"/>
                      </a:solidFill>
                      <a:prstDash val="solid"/>
                      <a:round/>
                      <a:headEnd type="none" w="sm" len="sm"/>
                      <a:tailEnd type="none" w="sm" len="sm"/>
                    </a:lnB>
                  </a:tcPr>
                </a:tc>
                <a:extLst>
                  <a:ext uri="{0D108BD9-81ED-4DB2-BD59-A6C34878D82A}">
                    <a16:rowId xmlns:a16="http://schemas.microsoft.com/office/drawing/2014/main" val="10002"/>
                  </a:ext>
                </a:extLst>
              </a:tr>
            </a:tbl>
          </a:graphicData>
        </a:graphic>
      </p:graphicFrame>
      <p:sp>
        <p:nvSpPr>
          <p:cNvPr id="4" name="Google Shape;38;p1">
            <a:extLst>
              <a:ext uri="{FF2B5EF4-FFF2-40B4-BE49-F238E27FC236}">
                <a16:creationId xmlns:a16="http://schemas.microsoft.com/office/drawing/2014/main" id="{EAD390E3-2A61-4384-8BA3-AB7A99353F25}"/>
              </a:ext>
            </a:extLst>
          </p:cNvPr>
          <p:cNvSpPr txBox="1"/>
          <p:nvPr/>
        </p:nvSpPr>
        <p:spPr>
          <a:xfrm>
            <a:off x="128464" y="91951"/>
            <a:ext cx="9649072" cy="369332"/>
          </a:xfrm>
          <a:prstGeom prst="rect">
            <a:avLst/>
          </a:prstGeom>
          <a:solidFill>
            <a:srgbClr val="C00000"/>
          </a:solidFill>
          <a:ln w="9525"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800" b="0" i="0" u="none" strike="noStrike" cap="none" dirty="0">
                <a:solidFill>
                  <a:schemeClr val="lt1"/>
                </a:solidFill>
                <a:latin typeface="Calibri"/>
                <a:ea typeface="Calibri"/>
                <a:cs typeface="Calibri"/>
                <a:sym typeface="Calibri"/>
              </a:rPr>
              <a:t>GCSE Paper 2- Question 2 </a:t>
            </a:r>
            <a:r>
              <a:rPr lang="en-GB" sz="1800" dirty="0">
                <a:solidFill>
                  <a:schemeClr val="lt1"/>
                </a:solidFill>
                <a:latin typeface="Calibri"/>
                <a:ea typeface="Calibri"/>
                <a:cs typeface="Calibri"/>
                <a:sym typeface="Calibri"/>
              </a:rPr>
              <a:t>Changing Economic World - </a:t>
            </a:r>
            <a:r>
              <a:rPr lang="en-GB" sz="1800" b="0" i="0" u="none" strike="noStrike" cap="none" dirty="0">
                <a:solidFill>
                  <a:schemeClr val="lt1"/>
                </a:solidFill>
                <a:latin typeface="Calibri"/>
                <a:ea typeface="Calibri"/>
                <a:cs typeface="Calibri"/>
                <a:sym typeface="Calibri"/>
              </a:rPr>
              <a:t>Knowledge Organiser</a:t>
            </a:r>
            <a:endParaRPr dirty="0"/>
          </a:p>
        </p:txBody>
      </p:sp>
      <p:graphicFrame>
        <p:nvGraphicFramePr>
          <p:cNvPr id="5" name="Google Shape;107;p10">
            <a:extLst>
              <a:ext uri="{FF2B5EF4-FFF2-40B4-BE49-F238E27FC236}">
                <a16:creationId xmlns:a16="http://schemas.microsoft.com/office/drawing/2014/main" id="{F44745D3-53DD-4336-8C40-672C030B0EDC}"/>
              </a:ext>
            </a:extLst>
          </p:cNvPr>
          <p:cNvGraphicFramePr/>
          <p:nvPr/>
        </p:nvGraphicFramePr>
        <p:xfrm>
          <a:off x="254888" y="3280506"/>
          <a:ext cx="9538576" cy="2377480"/>
        </p:xfrm>
        <a:graphic>
          <a:graphicData uri="http://schemas.openxmlformats.org/drawingml/2006/table">
            <a:tbl>
              <a:tblPr firstRow="1" bandRow="1">
                <a:noFill/>
              </a:tblPr>
              <a:tblGrid>
                <a:gridCol w="249635">
                  <a:extLst>
                    <a:ext uri="{9D8B030D-6E8A-4147-A177-3AD203B41FA5}">
                      <a16:colId xmlns:a16="http://schemas.microsoft.com/office/drawing/2014/main" val="20000"/>
                    </a:ext>
                  </a:extLst>
                </a:gridCol>
                <a:gridCol w="1226583">
                  <a:extLst>
                    <a:ext uri="{9D8B030D-6E8A-4147-A177-3AD203B41FA5}">
                      <a16:colId xmlns:a16="http://schemas.microsoft.com/office/drawing/2014/main" val="20001"/>
                    </a:ext>
                  </a:extLst>
                </a:gridCol>
                <a:gridCol w="959224">
                  <a:extLst>
                    <a:ext uri="{9D8B030D-6E8A-4147-A177-3AD203B41FA5}">
                      <a16:colId xmlns:a16="http://schemas.microsoft.com/office/drawing/2014/main" val="20002"/>
                    </a:ext>
                  </a:extLst>
                </a:gridCol>
                <a:gridCol w="1281953">
                  <a:extLst>
                    <a:ext uri="{9D8B030D-6E8A-4147-A177-3AD203B41FA5}">
                      <a16:colId xmlns:a16="http://schemas.microsoft.com/office/drawing/2014/main" val="4154483279"/>
                    </a:ext>
                  </a:extLst>
                </a:gridCol>
                <a:gridCol w="3127105">
                  <a:extLst>
                    <a:ext uri="{9D8B030D-6E8A-4147-A177-3AD203B41FA5}">
                      <a16:colId xmlns:a16="http://schemas.microsoft.com/office/drawing/2014/main" val="20003"/>
                    </a:ext>
                  </a:extLst>
                </a:gridCol>
                <a:gridCol w="2694076">
                  <a:extLst>
                    <a:ext uri="{9D8B030D-6E8A-4147-A177-3AD203B41FA5}">
                      <a16:colId xmlns:a16="http://schemas.microsoft.com/office/drawing/2014/main" val="20004"/>
                    </a:ext>
                  </a:extLst>
                </a:gridCol>
              </a:tblGrid>
              <a:tr h="146350">
                <a:tc>
                  <a:txBody>
                    <a:bodyPr/>
                    <a:lstStyle/>
                    <a:p>
                      <a:pPr marL="0" marR="0" lvl="0" indent="0" algn="ctr" rtl="0">
                        <a:spcBef>
                          <a:spcPts val="0"/>
                        </a:spcBef>
                        <a:spcAft>
                          <a:spcPts val="0"/>
                        </a:spcAft>
                        <a:buNone/>
                      </a:pPr>
                      <a:r>
                        <a:rPr lang="en-GB" sz="1100" b="0" dirty="0">
                          <a:solidFill>
                            <a:schemeClr val="lt1"/>
                          </a:solidFill>
                        </a:rPr>
                        <a:t>S</a:t>
                      </a:r>
                      <a:endParaRPr sz="1100" dirty="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4901"/>
                      </a:srgbClr>
                    </a:solidFill>
                  </a:tcPr>
                </a:tc>
                <a:tc gridSpan="5">
                  <a:txBody>
                    <a:bodyPr/>
                    <a:lstStyle/>
                    <a:p>
                      <a:pPr marL="0" marR="0" lvl="0" indent="0" algn="l" rtl="0">
                        <a:spcBef>
                          <a:spcPts val="0"/>
                        </a:spcBef>
                        <a:spcAft>
                          <a:spcPts val="0"/>
                        </a:spcAft>
                        <a:buNone/>
                      </a:pPr>
                      <a:r>
                        <a:rPr lang="en-GB" sz="1100" b="0" dirty="0">
                          <a:solidFill>
                            <a:schemeClr val="lt1"/>
                          </a:solidFill>
                        </a:rPr>
                        <a:t>Economic changes in the rural landscape </a:t>
                      </a:r>
                      <a:endParaRPr sz="1100" b="0" dirty="0">
                        <a:solidFill>
                          <a:schemeClr val="lt1"/>
                        </a:solidFill>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4901"/>
                      </a:srgbClr>
                    </a:solidFill>
                  </a:tcPr>
                </a:tc>
                <a:tc hMerge="1">
                  <a:txBody>
                    <a:bodyPr/>
                    <a:lstStyle/>
                    <a:p>
                      <a:pPr marL="0" marR="0" lvl="0" indent="0" algn="l" rtl="0">
                        <a:spcBef>
                          <a:spcPts val="0"/>
                        </a:spcBef>
                        <a:spcAft>
                          <a:spcPts val="0"/>
                        </a:spcAft>
                        <a:buNone/>
                      </a:pPr>
                      <a:endParaRPr sz="1100" b="0" dirty="0">
                        <a:solidFill>
                          <a:schemeClr val="lt1"/>
                        </a:solidFill>
                      </a:endParaRPr>
                    </a:p>
                  </a:txBody>
                  <a:tcPr marL="91450" marR="91450" marT="45725" marB="45725" anchor="ctr">
                    <a:lnL w="12700" cap="flat" cmpd="sng" algn="ctr">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lgn="ctr">
                      <a:solidFill>
                        <a:schemeClr val="dk1"/>
                      </a:solidFill>
                      <a:prstDash val="solid"/>
                      <a:round/>
                      <a:headEnd type="none" w="sm" len="sm"/>
                      <a:tailEnd type="none" w="sm" len="sm"/>
                    </a:lnT>
                    <a:lnB w="12700" cap="flat" cmpd="sng" algn="ctr">
                      <a:solidFill>
                        <a:schemeClr val="dk1"/>
                      </a:solidFill>
                      <a:prstDash val="solid"/>
                      <a:round/>
                      <a:headEnd type="none" w="sm" len="sm"/>
                      <a:tailEnd type="none" w="sm" len="sm"/>
                    </a:lnB>
                    <a:solidFill>
                      <a:srgbClr val="C00000">
                        <a:alpha val="74901"/>
                      </a:srgbClr>
                    </a:solidFill>
                  </a:tcPr>
                </a:tc>
                <a:tc hMerge="1">
                  <a:txBody>
                    <a:bodyPr/>
                    <a:lstStyle/>
                    <a:p>
                      <a:endParaRPr lang="en-GB"/>
                    </a:p>
                  </a:txBody>
                  <a:tcPr/>
                </a:tc>
                <a:tc hMerge="1">
                  <a:txBody>
                    <a:bodyPr/>
                    <a:lstStyle/>
                    <a:p>
                      <a:pPr marL="0" marR="0" lvl="0" indent="0" algn="l" rtl="0">
                        <a:spcBef>
                          <a:spcPts val="0"/>
                        </a:spcBef>
                        <a:spcAft>
                          <a:spcPts val="0"/>
                        </a:spcAft>
                        <a:buNone/>
                      </a:pPr>
                      <a:endParaRPr sz="1100" b="0" dirty="0">
                        <a:solidFill>
                          <a:schemeClr val="lt1"/>
                        </a:solidFill>
                      </a:endParaRPr>
                    </a:p>
                  </a:txBody>
                  <a:tcPr marL="91450" marR="91450" marT="45725" marB="45725" anchor="ctr">
                    <a:lnL w="12700" cap="flat" cmpd="sng" algn="ctr">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lgn="ctr">
                      <a:solidFill>
                        <a:schemeClr val="dk1"/>
                      </a:solidFill>
                      <a:prstDash val="solid"/>
                      <a:round/>
                      <a:headEnd type="none" w="sm" len="sm"/>
                      <a:tailEnd type="none" w="sm" len="sm"/>
                    </a:lnT>
                    <a:lnB w="12700" cap="flat" cmpd="sng" algn="ctr">
                      <a:solidFill>
                        <a:schemeClr val="dk1"/>
                      </a:solidFill>
                      <a:prstDash val="solid"/>
                      <a:round/>
                      <a:headEnd type="none" w="sm" len="sm"/>
                      <a:tailEnd type="none" w="sm" len="sm"/>
                    </a:lnB>
                    <a:solidFill>
                      <a:srgbClr val="C00000">
                        <a:alpha val="74901"/>
                      </a:srgbClr>
                    </a:solidFill>
                  </a:tcPr>
                </a:tc>
                <a:tc hMerge="1">
                  <a:txBody>
                    <a:bodyPr/>
                    <a:lstStyle/>
                    <a:p>
                      <a:pPr marL="0" marR="0" lvl="0" indent="0" algn="l" rtl="0">
                        <a:spcBef>
                          <a:spcPts val="0"/>
                        </a:spcBef>
                        <a:spcAft>
                          <a:spcPts val="0"/>
                        </a:spcAft>
                        <a:buNone/>
                      </a:pPr>
                      <a:endParaRPr sz="1100" b="0" dirty="0">
                        <a:solidFill>
                          <a:schemeClr val="lt1"/>
                        </a:solidFill>
                      </a:endParaRPr>
                    </a:p>
                  </a:txBody>
                  <a:tcPr marL="91450" marR="91450" marT="45725" marB="45725" anchor="ctr">
                    <a:lnL w="12700" cap="flat" cmpd="sng" algn="ctr">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lgn="ctr">
                      <a:solidFill>
                        <a:schemeClr val="dk1"/>
                      </a:solidFill>
                      <a:prstDash val="solid"/>
                      <a:round/>
                      <a:headEnd type="none" w="sm" len="sm"/>
                      <a:tailEnd type="none" w="sm" len="sm"/>
                    </a:lnT>
                    <a:lnB w="12700" cap="flat" cmpd="sng" algn="ctr">
                      <a:solidFill>
                        <a:schemeClr val="dk1"/>
                      </a:solidFill>
                      <a:prstDash val="solid"/>
                      <a:round/>
                      <a:headEnd type="none" w="sm" len="sm"/>
                      <a:tailEnd type="none" w="sm" len="sm"/>
                    </a:lnB>
                    <a:solidFill>
                      <a:srgbClr val="C00000">
                        <a:alpha val="74901"/>
                      </a:srgbClr>
                    </a:solidFill>
                  </a:tcPr>
                </a:tc>
                <a:extLst>
                  <a:ext uri="{0D108BD9-81ED-4DB2-BD59-A6C34878D82A}">
                    <a16:rowId xmlns:a16="http://schemas.microsoft.com/office/drawing/2014/main" val="10000"/>
                  </a:ext>
                </a:extLst>
              </a:tr>
              <a:tr h="233225">
                <a:tc>
                  <a:txBody>
                    <a:bodyPr/>
                    <a:lstStyle/>
                    <a:p>
                      <a:pPr marL="0" marR="0" lvl="0" indent="0" algn="l" rtl="0">
                        <a:spcBef>
                          <a:spcPts val="0"/>
                        </a:spcBef>
                        <a:spcAft>
                          <a:spcPts val="0"/>
                        </a:spcAft>
                        <a:buClr>
                          <a:schemeClr val="dk1"/>
                        </a:buClr>
                        <a:buSzPts val="1100"/>
                        <a:buFont typeface="Calibri"/>
                        <a:buNone/>
                      </a:pPr>
                      <a:endParaRPr sz="1100" dirty="0"/>
                    </a:p>
                  </a:txBody>
                  <a:tcPr marL="91450" marR="91450" marT="45725" marB="45725" anchor="ctr">
                    <a:lnL w="12700" cap="flat" cmpd="sng">
                      <a:solidFill>
                        <a:schemeClr val="dk1"/>
                      </a:solidFill>
                      <a:prstDash val="solid"/>
                      <a:round/>
                      <a:headEnd type="none" w="sm" len="sm"/>
                      <a:tailEnd type="none" w="sm" len="sm"/>
                    </a:lnL>
                    <a:lnR w="12700" cap="flat" cmpd="sng" algn="ctr">
                      <a:solidFill>
                        <a:schemeClr val="dk1"/>
                      </a:solidFill>
                      <a:prstDash val="solid"/>
                      <a:round/>
                      <a:headEnd type="none" w="sm" len="sm"/>
                      <a:tailEnd type="none" w="sm" len="sm"/>
                    </a:lnR>
                    <a:lnT w="12700" cap="flat" cmpd="sng" algn="ctr">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100"/>
                        <a:buFont typeface="Calibri"/>
                        <a:buNone/>
                      </a:pPr>
                      <a:r>
                        <a:rPr lang="en-GB" sz="1100" dirty="0"/>
                        <a:t>Rural economy </a:t>
                      </a:r>
                      <a:endParaRPr sz="1100" dirty="0"/>
                    </a:p>
                  </a:txBody>
                  <a:tcPr marL="91450" marR="91450" marT="45725" marB="45725" anchor="ctr">
                    <a:lnL w="12700" cap="flat" cmpd="sng" algn="ctr">
                      <a:solidFill>
                        <a:schemeClr val="dk1"/>
                      </a:solidFill>
                      <a:prstDash val="solid"/>
                      <a:round/>
                      <a:headEnd type="none" w="sm" len="sm"/>
                      <a:tailEnd type="none" w="sm" len="sm"/>
                    </a:lnL>
                    <a:lnR w="12700" cap="flat" cmpd="sng" algn="ctr">
                      <a:solidFill>
                        <a:schemeClr val="dk1"/>
                      </a:solidFill>
                      <a:prstDash val="solid"/>
                      <a:round/>
                      <a:headEnd type="none" w="sm" len="sm"/>
                      <a:tailEnd type="none" w="sm" len="sm"/>
                    </a:lnR>
                    <a:lnT w="12700" cap="flat" cmpd="sng" algn="ctr">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100"/>
                        <a:buFont typeface="Calibri"/>
                        <a:buNone/>
                      </a:pPr>
                      <a:r>
                        <a:rPr lang="en-GB" sz="1100" dirty="0"/>
                        <a:t>Location </a:t>
                      </a:r>
                      <a:endParaRPr sz="1100" dirty="0"/>
                    </a:p>
                  </a:txBody>
                  <a:tcPr marL="91450" marR="91450" marT="45725" marB="45725" anchor="ctr">
                    <a:lnL w="12700" cap="flat" cmpd="sng" algn="ctr">
                      <a:solidFill>
                        <a:schemeClr val="dk1"/>
                      </a:solidFill>
                      <a:prstDash val="solid"/>
                      <a:round/>
                      <a:headEnd type="none" w="sm" len="sm"/>
                      <a:tailEnd type="none" w="sm" len="sm"/>
                    </a:lnL>
                    <a:lnR w="12700" cap="flat" cmpd="sng" algn="ctr">
                      <a:solidFill>
                        <a:schemeClr val="dk1"/>
                      </a:solidFill>
                      <a:prstDash val="solid"/>
                      <a:round/>
                      <a:headEnd type="none" w="sm" len="sm"/>
                      <a:tailEnd type="none" w="sm" len="sm"/>
                    </a:lnR>
                    <a:lnT w="12700" cap="flat" cmpd="sng" algn="ctr">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100"/>
                        <a:buFont typeface="Calibri"/>
                        <a:buNone/>
                      </a:pPr>
                      <a:r>
                        <a:rPr lang="en-GB" sz="1100" dirty="0"/>
                        <a:t>Population </a:t>
                      </a:r>
                      <a:endParaRPr sz="1100" dirty="0"/>
                    </a:p>
                  </a:txBody>
                  <a:tcPr marL="91450" marR="91450" marT="45725" marB="45725" anchor="ctr">
                    <a:lnL w="12700" cap="flat" cmpd="sng" algn="ctr">
                      <a:solidFill>
                        <a:schemeClr val="dk1"/>
                      </a:solidFill>
                      <a:prstDash val="solid"/>
                      <a:round/>
                      <a:headEnd type="none" w="sm" len="sm"/>
                      <a:tailEnd type="none" w="sm" len="sm"/>
                    </a:lnL>
                    <a:lnR w="12700" cap="flat" cmpd="sng" algn="ctr">
                      <a:solidFill>
                        <a:schemeClr val="dk1"/>
                      </a:solidFill>
                      <a:prstDash val="solid"/>
                      <a:round/>
                      <a:headEnd type="none" w="sm" len="sm"/>
                      <a:tailEnd type="none" w="sm" len="sm"/>
                    </a:lnR>
                    <a:lnT w="12700" cap="flat" cmpd="sng" algn="ctr">
                      <a:solidFill>
                        <a:schemeClr val="dk1"/>
                      </a:solidFill>
                      <a:prstDash val="solid"/>
                      <a:round/>
                      <a:headEnd type="none" w="sm" len="sm"/>
                      <a:tailEnd type="none" w="sm" len="sm"/>
                    </a:lnT>
                    <a:lnB w="12700" cap="flat" cmpd="sng" algn="ctr">
                      <a:solidFill>
                        <a:schemeClr val="dk1"/>
                      </a:solidFill>
                      <a:prstDash val="solid"/>
                      <a:round/>
                      <a:headEnd type="none" w="sm" len="sm"/>
                      <a:tailEnd type="none" w="sm" len="sm"/>
                    </a:lnB>
                  </a:tcPr>
                </a:tc>
                <a:tc>
                  <a:txBody>
                    <a:bodyPr/>
                    <a:lstStyle/>
                    <a:p>
                      <a:pPr marL="0" marR="0" lvl="0" indent="0" algn="l" rtl="0">
                        <a:spcBef>
                          <a:spcPts val="0"/>
                        </a:spcBef>
                        <a:spcAft>
                          <a:spcPts val="0"/>
                        </a:spcAft>
                        <a:buClr>
                          <a:schemeClr val="dk1"/>
                        </a:buClr>
                        <a:buSzPts val="1200"/>
                        <a:buFont typeface="Arial"/>
                        <a:buNone/>
                      </a:pPr>
                      <a:r>
                        <a:rPr lang="en-GB" sz="1100" dirty="0"/>
                        <a:t>Social changes </a:t>
                      </a:r>
                      <a:endParaRPr sz="1100" dirty="0"/>
                    </a:p>
                  </a:txBody>
                  <a:tcPr marL="91450" marR="91450" marT="45725" marB="45725" anchor="ctr">
                    <a:lnL w="12700" cap="flat" cmpd="sng" algn="ctr">
                      <a:solidFill>
                        <a:schemeClr val="dk1"/>
                      </a:solidFill>
                      <a:prstDash val="solid"/>
                      <a:round/>
                      <a:headEnd type="none" w="sm" len="sm"/>
                      <a:tailEnd type="none" w="sm" len="sm"/>
                    </a:lnL>
                    <a:lnR w="12700" cap="flat" cmpd="sng" algn="ctr">
                      <a:solidFill>
                        <a:schemeClr val="dk1"/>
                      </a:solidFill>
                      <a:prstDash val="solid"/>
                      <a:round/>
                      <a:headEnd type="none" w="sm" len="sm"/>
                      <a:tailEnd type="none" w="sm" len="sm"/>
                    </a:lnR>
                    <a:lnT w="12700" cap="flat" cmpd="sng" algn="ctr">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100"/>
                        <a:buFont typeface="Calibri"/>
                        <a:buNone/>
                      </a:pPr>
                      <a:r>
                        <a:rPr lang="en-GB" sz="1100"/>
                        <a:t>Economic changes  </a:t>
                      </a:r>
                      <a:endParaRPr sz="1100" dirty="0"/>
                    </a:p>
                  </a:txBody>
                  <a:tcPr marL="91450" marR="91450" marT="45725" marB="45725" anchor="ctr">
                    <a:lnL w="12700" cap="flat" cmpd="sng" algn="ctr">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lgn="ctr">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2"/>
                  </a:ext>
                </a:extLst>
              </a:tr>
              <a:tr h="377200">
                <a:tc>
                  <a:txBody>
                    <a:bodyPr/>
                    <a:lstStyle/>
                    <a:p>
                      <a:pPr marL="0" marR="0" lvl="0" indent="0" algn="l" rtl="0">
                        <a:spcBef>
                          <a:spcPts val="0"/>
                        </a:spcBef>
                        <a:spcAft>
                          <a:spcPts val="0"/>
                        </a:spcAft>
                        <a:buClr>
                          <a:schemeClr val="dk1"/>
                        </a:buClr>
                        <a:buSzPts val="1100"/>
                        <a:buFont typeface="Calibri"/>
                        <a:buNone/>
                      </a:pPr>
                      <a:r>
                        <a:rPr lang="en-GB" sz="1100" dirty="0"/>
                        <a:t>1</a:t>
                      </a:r>
                      <a:endParaRPr sz="1100" dirty="0"/>
                    </a:p>
                  </a:txBody>
                  <a:tcPr marL="91450" marR="91450" marT="45725" marB="45725" anchor="ctr">
                    <a:lnL w="12700" cap="flat" cmpd="sng">
                      <a:solidFill>
                        <a:schemeClr val="dk1"/>
                      </a:solidFill>
                      <a:prstDash val="solid"/>
                      <a:round/>
                      <a:headEnd type="none" w="sm" len="sm"/>
                      <a:tailEnd type="none" w="sm" len="sm"/>
                    </a:lnL>
                    <a:lnR w="12700" cap="flat" cmpd="sng" algn="ctr">
                      <a:solidFill>
                        <a:schemeClr val="dk1"/>
                      </a:solidFill>
                      <a:prstDash val="solid"/>
                      <a:round/>
                      <a:headEnd type="none" w="sm" len="sm"/>
                      <a:tailEnd type="none" w="sm" len="sm"/>
                    </a:lnR>
                    <a:lnT w="12700" cap="flat" cmpd="sng" algn="ctr">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100"/>
                        <a:buFont typeface="Calibri"/>
                        <a:buNone/>
                      </a:pPr>
                      <a:r>
                        <a:rPr lang="en-GB" sz="1100" dirty="0"/>
                        <a:t>North Somerset </a:t>
                      </a:r>
                      <a:endParaRPr sz="1100" dirty="0"/>
                    </a:p>
                  </a:txBody>
                  <a:tcPr marL="91450" marR="91450" marT="45725" marB="45725" anchor="ctr">
                    <a:lnL w="12700" cap="flat" cmpd="sng" algn="ctr">
                      <a:solidFill>
                        <a:schemeClr val="dk1"/>
                      </a:solidFill>
                      <a:prstDash val="solid"/>
                      <a:round/>
                      <a:headEnd type="none" w="sm" len="sm"/>
                      <a:tailEnd type="none" w="sm" len="sm"/>
                    </a:lnL>
                    <a:lnR w="12700" cap="flat" cmpd="sng" algn="ctr">
                      <a:solidFill>
                        <a:schemeClr val="dk1"/>
                      </a:solidFill>
                      <a:prstDash val="solid"/>
                      <a:round/>
                      <a:headEnd type="none" w="sm" len="sm"/>
                      <a:tailEnd type="none" w="sm" len="sm"/>
                    </a:lnR>
                    <a:lnT w="12700" cap="flat" cmpd="sng" algn="ctr">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100"/>
                        <a:buFont typeface="Calibri"/>
                        <a:buNone/>
                      </a:pPr>
                      <a:r>
                        <a:rPr lang="en-GB" sz="1100" dirty="0"/>
                        <a:t>South west of the UK and south of Bristol </a:t>
                      </a:r>
                      <a:endParaRPr sz="1100" dirty="0"/>
                    </a:p>
                  </a:txBody>
                  <a:tcPr marL="91450" marR="91450" marT="45725" marB="45725" anchor="ctr">
                    <a:lnL w="12700" cap="flat" cmpd="sng" algn="ctr">
                      <a:solidFill>
                        <a:schemeClr val="dk1"/>
                      </a:solidFill>
                      <a:prstDash val="solid"/>
                      <a:round/>
                      <a:headEnd type="none" w="sm" len="sm"/>
                      <a:tailEnd type="none" w="sm" len="sm"/>
                    </a:lnL>
                    <a:lnR w="12700" cap="flat" cmpd="sng" algn="ctr">
                      <a:solidFill>
                        <a:schemeClr val="dk1"/>
                      </a:solidFill>
                      <a:prstDash val="solid"/>
                      <a:round/>
                      <a:headEnd type="none" w="sm" len="sm"/>
                      <a:tailEnd type="none" w="sm" len="sm"/>
                    </a:lnR>
                    <a:lnT w="12700" cap="flat" cmpd="sng" algn="ctr">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100"/>
                        <a:buFont typeface="Calibri"/>
                        <a:buNone/>
                      </a:pPr>
                      <a:r>
                        <a:rPr lang="en-GB" sz="1100" dirty="0"/>
                        <a:t>Populations are increasing in many small towns and villages </a:t>
                      </a:r>
                      <a:endParaRPr sz="1100" dirty="0"/>
                    </a:p>
                  </a:txBody>
                  <a:tcPr marL="91450" marR="91450" marT="45725" marB="45725" anchor="ctr">
                    <a:lnL w="12700" cap="flat" cmpd="sng" algn="ctr">
                      <a:solidFill>
                        <a:schemeClr val="dk1"/>
                      </a:solidFill>
                      <a:prstDash val="solid"/>
                      <a:round/>
                      <a:headEnd type="none" w="sm" len="sm"/>
                      <a:tailEnd type="none" w="sm" len="sm"/>
                    </a:lnL>
                    <a:lnR w="12700" cap="flat" cmpd="sng" algn="ctr">
                      <a:solidFill>
                        <a:schemeClr val="dk1"/>
                      </a:solidFill>
                      <a:prstDash val="solid"/>
                      <a:round/>
                      <a:headEnd type="none" w="sm" len="sm"/>
                      <a:tailEnd type="none" w="sm" len="sm"/>
                    </a:lnR>
                    <a:lnT w="12700" cap="flat" cmpd="sng" algn="ctr">
                      <a:solidFill>
                        <a:schemeClr val="dk1"/>
                      </a:solidFill>
                      <a:prstDash val="solid"/>
                      <a:round/>
                      <a:headEnd type="none" w="sm" len="sm"/>
                      <a:tailEnd type="none" w="sm" len="sm"/>
                    </a:lnT>
                    <a:lnB w="12700" cap="flat" cmpd="sng" algn="ctr">
                      <a:solidFill>
                        <a:schemeClr val="dk1"/>
                      </a:solidFill>
                      <a:prstDash val="solid"/>
                      <a:round/>
                      <a:headEnd type="none" w="sm" len="sm"/>
                      <a:tailEnd type="none" w="sm" len="sm"/>
                    </a:lnB>
                  </a:tcPr>
                </a:tc>
                <a:tc>
                  <a:txBody>
                    <a:bodyPr/>
                    <a:lstStyle/>
                    <a:p>
                      <a:pPr marL="171450" marR="0" lvl="0" indent="-171450" algn="l" rtl="0">
                        <a:lnSpc>
                          <a:spcPct val="100000"/>
                        </a:lnSpc>
                        <a:spcBef>
                          <a:spcPts val="0"/>
                        </a:spcBef>
                        <a:spcAft>
                          <a:spcPts val="0"/>
                        </a:spcAft>
                        <a:buClr>
                          <a:schemeClr val="dk1"/>
                        </a:buClr>
                        <a:buSzPts val="1200"/>
                        <a:buFont typeface="Arial"/>
                        <a:buChar char="•"/>
                      </a:pPr>
                      <a:r>
                        <a:rPr lang="en-GB" sz="1100" dirty="0"/>
                        <a:t>Greater availability of services e.g. education and heath care. Increased demand has increased wait times for the NHS. </a:t>
                      </a:r>
                    </a:p>
                    <a:p>
                      <a:pPr marL="171450" marR="0" lvl="0" indent="-171450" algn="l" rtl="0">
                        <a:lnSpc>
                          <a:spcPct val="100000"/>
                        </a:lnSpc>
                        <a:spcBef>
                          <a:spcPts val="0"/>
                        </a:spcBef>
                        <a:spcAft>
                          <a:spcPts val="0"/>
                        </a:spcAft>
                        <a:buClr>
                          <a:schemeClr val="dk1"/>
                        </a:buClr>
                        <a:buSzPts val="1200"/>
                        <a:buFont typeface="Arial"/>
                        <a:buChar char="•"/>
                      </a:pPr>
                      <a:r>
                        <a:rPr lang="en-GB" sz="1100" dirty="0"/>
                        <a:t>Increased population has increased traffic and commute times.  </a:t>
                      </a:r>
                      <a:endParaRPr sz="1100" dirty="0"/>
                    </a:p>
                  </a:txBody>
                  <a:tcPr marL="91450" marR="91450" marT="45725" marB="45725" anchor="ctr">
                    <a:lnL w="12700" cap="flat" cmpd="sng" algn="ctr">
                      <a:solidFill>
                        <a:schemeClr val="dk1"/>
                      </a:solidFill>
                      <a:prstDash val="solid"/>
                      <a:round/>
                      <a:headEnd type="none" w="sm" len="sm"/>
                      <a:tailEnd type="none" w="sm" len="sm"/>
                    </a:lnL>
                    <a:lnR w="12700" cap="flat" cmpd="sng" algn="ctr">
                      <a:solidFill>
                        <a:schemeClr val="dk1"/>
                      </a:solidFill>
                      <a:prstDash val="solid"/>
                      <a:round/>
                      <a:headEnd type="none" w="sm" len="sm"/>
                      <a:tailEnd type="none" w="sm" len="sm"/>
                    </a:lnR>
                    <a:lnT w="12700" cap="flat" cmpd="sng" algn="ctr">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171450" marR="0" lvl="0" indent="-171450" algn="l" rtl="0">
                        <a:lnSpc>
                          <a:spcPct val="100000"/>
                        </a:lnSpc>
                        <a:spcBef>
                          <a:spcPts val="0"/>
                        </a:spcBef>
                        <a:spcAft>
                          <a:spcPts val="0"/>
                        </a:spcAft>
                        <a:buClr>
                          <a:schemeClr val="dk1"/>
                        </a:buClr>
                        <a:buSzPts val="1200"/>
                        <a:buFont typeface="Arial"/>
                        <a:buChar char="•"/>
                      </a:pPr>
                      <a:r>
                        <a:rPr lang="en-GB" sz="1100" dirty="0"/>
                        <a:t>House prices have increase benefitting homeowners but disadvantaging first time buyers</a:t>
                      </a:r>
                    </a:p>
                    <a:p>
                      <a:pPr marL="171450" marR="0" lvl="0" indent="-171450" algn="l" rtl="0">
                        <a:lnSpc>
                          <a:spcPct val="100000"/>
                        </a:lnSpc>
                        <a:spcBef>
                          <a:spcPts val="0"/>
                        </a:spcBef>
                        <a:spcAft>
                          <a:spcPts val="0"/>
                        </a:spcAft>
                        <a:buClr>
                          <a:schemeClr val="dk1"/>
                        </a:buClr>
                        <a:buSzPts val="1200"/>
                        <a:buFont typeface="Arial"/>
                        <a:buChar char="•"/>
                      </a:pPr>
                      <a:r>
                        <a:rPr lang="en-GB" sz="1100" dirty="0"/>
                        <a:t>Increase in businesses in the area which increases jobs </a:t>
                      </a:r>
                      <a:endParaRPr sz="1100" dirty="0"/>
                    </a:p>
                  </a:txBody>
                  <a:tcPr marL="91450" marR="91450" marT="45725" marB="45725" anchor="ctr">
                    <a:lnL w="12700" cap="flat" cmpd="sng" algn="ctr">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lgn="ctr">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3"/>
                  </a:ext>
                </a:extLst>
              </a:tr>
              <a:tr h="377200">
                <a:tc>
                  <a:txBody>
                    <a:bodyPr/>
                    <a:lstStyle/>
                    <a:p>
                      <a:pPr marL="0" marR="0" lvl="0" indent="0" algn="l" rtl="0">
                        <a:spcBef>
                          <a:spcPts val="0"/>
                        </a:spcBef>
                        <a:spcAft>
                          <a:spcPts val="0"/>
                        </a:spcAft>
                        <a:buClr>
                          <a:schemeClr val="dk1"/>
                        </a:buClr>
                        <a:buSzPts val="1100"/>
                        <a:buFont typeface="Calibri"/>
                        <a:buNone/>
                      </a:pPr>
                      <a:r>
                        <a:rPr lang="en-GB" sz="1100" dirty="0"/>
                        <a:t>2</a:t>
                      </a:r>
                      <a:endParaRPr sz="1100" dirty="0"/>
                    </a:p>
                  </a:txBody>
                  <a:tcPr marL="91450" marR="91450" marT="45725" marB="45725" anchor="ctr">
                    <a:lnL w="12700" cap="flat" cmpd="sng">
                      <a:solidFill>
                        <a:schemeClr val="dk1"/>
                      </a:solidFill>
                      <a:prstDash val="solid"/>
                      <a:round/>
                      <a:headEnd type="none" w="sm" len="sm"/>
                      <a:tailEnd type="none" w="sm" len="sm"/>
                    </a:lnL>
                    <a:lnR w="12700" cap="flat" cmpd="sng" algn="ctr">
                      <a:solidFill>
                        <a:schemeClr val="dk1"/>
                      </a:solidFill>
                      <a:prstDash val="solid"/>
                      <a:round/>
                      <a:headEnd type="none" w="sm" len="sm"/>
                      <a:tailEnd type="none" w="sm" len="sm"/>
                    </a:lnR>
                    <a:lnT w="12700" cap="flat" cmpd="sng" algn="ctr">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spcBef>
                          <a:spcPts val="240"/>
                        </a:spcBef>
                        <a:spcAft>
                          <a:spcPts val="0"/>
                        </a:spcAft>
                        <a:buNone/>
                      </a:pPr>
                      <a:r>
                        <a:rPr lang="en-GB" sz="1100" dirty="0"/>
                        <a:t>Cumbria </a:t>
                      </a:r>
                      <a:endParaRPr sz="1100" dirty="0"/>
                    </a:p>
                  </a:txBody>
                  <a:tcPr marL="91450" marR="91450" marT="45725" marB="45725" anchor="ctr">
                    <a:lnL w="12700" cap="flat" cmpd="sng" algn="ctr">
                      <a:solidFill>
                        <a:schemeClr val="dk1"/>
                      </a:solidFill>
                      <a:prstDash val="solid"/>
                      <a:round/>
                      <a:headEnd type="none" w="sm" len="sm"/>
                      <a:tailEnd type="none" w="sm" len="sm"/>
                    </a:lnL>
                    <a:lnR w="12700" cap="flat" cmpd="sng" algn="ctr">
                      <a:solidFill>
                        <a:schemeClr val="dk1"/>
                      </a:solidFill>
                      <a:prstDash val="solid"/>
                      <a:round/>
                      <a:headEnd type="none" w="sm" len="sm"/>
                      <a:tailEnd type="none" w="sm" len="sm"/>
                    </a:lnR>
                    <a:lnT w="12700" cap="flat" cmpd="sng" algn="ctr">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spcBef>
                          <a:spcPts val="0"/>
                        </a:spcBef>
                        <a:spcAft>
                          <a:spcPts val="0"/>
                        </a:spcAft>
                        <a:buNone/>
                      </a:pPr>
                      <a:r>
                        <a:rPr lang="en-GB" sz="1100" dirty="0"/>
                        <a:t>North west of the UK and includes the lake district national park </a:t>
                      </a:r>
                      <a:endParaRPr sz="1100" dirty="0"/>
                    </a:p>
                  </a:txBody>
                  <a:tcPr marL="91450" marR="91450" marT="45725" marB="45725" anchor="ctr">
                    <a:lnL w="12700" cap="flat" cmpd="sng" algn="ctr">
                      <a:solidFill>
                        <a:schemeClr val="dk1"/>
                      </a:solidFill>
                      <a:prstDash val="solid"/>
                      <a:round/>
                      <a:headEnd type="none" w="sm" len="sm"/>
                      <a:tailEnd type="none" w="sm" len="sm"/>
                    </a:lnL>
                    <a:lnR w="12700" cap="flat" cmpd="sng" algn="ctr">
                      <a:solidFill>
                        <a:schemeClr val="dk1"/>
                      </a:solidFill>
                      <a:prstDash val="solid"/>
                      <a:round/>
                      <a:headEnd type="none" w="sm" len="sm"/>
                      <a:tailEnd type="none" w="sm" len="sm"/>
                    </a:lnR>
                    <a:lnT w="12700" cap="flat" cmpd="sng" algn="ctr">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spcBef>
                          <a:spcPts val="0"/>
                        </a:spcBef>
                        <a:spcAft>
                          <a:spcPts val="0"/>
                        </a:spcAft>
                        <a:buNone/>
                      </a:pPr>
                      <a:r>
                        <a:rPr lang="en-GB" sz="1100" dirty="0"/>
                        <a:t>Populations are decreasing in many small towns and villages </a:t>
                      </a:r>
                      <a:endParaRPr sz="1100" dirty="0"/>
                    </a:p>
                  </a:txBody>
                  <a:tcPr marL="91450" marR="91450" marT="45725" marB="45725" anchor="ctr">
                    <a:lnL w="12700" cap="flat" cmpd="sng" algn="ctr">
                      <a:solidFill>
                        <a:schemeClr val="dk1"/>
                      </a:solidFill>
                      <a:prstDash val="solid"/>
                      <a:round/>
                      <a:headEnd type="none" w="sm" len="sm"/>
                      <a:tailEnd type="none" w="sm" len="sm"/>
                    </a:lnL>
                    <a:lnR w="12700" cap="flat" cmpd="sng" algn="ctr">
                      <a:solidFill>
                        <a:schemeClr val="dk1"/>
                      </a:solidFill>
                      <a:prstDash val="solid"/>
                      <a:round/>
                      <a:headEnd type="none" w="sm" len="sm"/>
                      <a:tailEnd type="none" w="sm" len="sm"/>
                    </a:lnR>
                    <a:lnT w="12700" cap="flat" cmpd="sng" algn="ctr">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171450" marR="0" lvl="0" indent="-171450" algn="l" rtl="0">
                        <a:spcBef>
                          <a:spcPts val="0"/>
                        </a:spcBef>
                        <a:spcAft>
                          <a:spcPts val="0"/>
                        </a:spcAft>
                        <a:buClr>
                          <a:schemeClr val="dk1"/>
                        </a:buClr>
                        <a:buSzPts val="1200"/>
                        <a:buFont typeface="Arial"/>
                        <a:buChar char="•"/>
                      </a:pPr>
                      <a:r>
                        <a:rPr lang="en-GB" sz="1100" dirty="0"/>
                        <a:t>Communities are aging as young people leave to find opportunities elsewhere </a:t>
                      </a:r>
                    </a:p>
                    <a:p>
                      <a:pPr marL="171450" marR="0" lvl="0" indent="-171450" algn="l" rtl="0">
                        <a:spcBef>
                          <a:spcPts val="0"/>
                        </a:spcBef>
                        <a:spcAft>
                          <a:spcPts val="0"/>
                        </a:spcAft>
                        <a:buClr>
                          <a:schemeClr val="dk1"/>
                        </a:buClr>
                        <a:buSzPts val="1200"/>
                        <a:buFont typeface="Arial"/>
                        <a:buChar char="•"/>
                      </a:pPr>
                      <a:r>
                        <a:rPr lang="en-GB" sz="1100" dirty="0"/>
                        <a:t>Decreased population means a decrease in demand for services so some close e.g. public libraries and post offices. </a:t>
                      </a:r>
                      <a:endParaRPr sz="1100" dirty="0"/>
                    </a:p>
                  </a:txBody>
                  <a:tcPr marL="91450" marR="91450" marT="45725" marB="45725" anchor="ctr">
                    <a:lnL w="12700" cap="flat" cmpd="sng" algn="ctr">
                      <a:solidFill>
                        <a:schemeClr val="dk1"/>
                      </a:solidFill>
                      <a:prstDash val="solid"/>
                      <a:round/>
                      <a:headEnd type="none" w="sm" len="sm"/>
                      <a:tailEnd type="none" w="sm" len="sm"/>
                    </a:lnL>
                    <a:lnR w="12700" cap="flat" cmpd="sng" algn="ctr">
                      <a:solidFill>
                        <a:schemeClr val="dk1"/>
                      </a:solidFill>
                      <a:prstDash val="solid"/>
                      <a:round/>
                      <a:headEnd type="none" w="sm" len="sm"/>
                      <a:tailEnd type="none" w="sm" len="sm"/>
                    </a:lnR>
                    <a:lnT w="12700" cap="flat" cmpd="sng" algn="ctr">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171450" marR="0" lvl="0" indent="-171450" algn="l" rtl="0">
                        <a:lnSpc>
                          <a:spcPct val="100000"/>
                        </a:lnSpc>
                        <a:spcBef>
                          <a:spcPts val="0"/>
                        </a:spcBef>
                        <a:spcAft>
                          <a:spcPts val="0"/>
                        </a:spcAft>
                        <a:buClr>
                          <a:schemeClr val="dk1"/>
                        </a:buClr>
                        <a:buSzPts val="1200"/>
                        <a:buFont typeface="Arial"/>
                        <a:buChar char="•"/>
                      </a:pPr>
                      <a:r>
                        <a:rPr lang="en-GB" sz="1100" dirty="0"/>
                        <a:t>House prices are lower which can be a benefit for first time buyers. </a:t>
                      </a:r>
                    </a:p>
                    <a:p>
                      <a:pPr marL="171450" marR="0" lvl="0" indent="-171450" algn="l" rtl="0">
                        <a:lnSpc>
                          <a:spcPct val="100000"/>
                        </a:lnSpc>
                        <a:spcBef>
                          <a:spcPts val="0"/>
                        </a:spcBef>
                        <a:spcAft>
                          <a:spcPts val="0"/>
                        </a:spcAft>
                        <a:buClr>
                          <a:schemeClr val="dk1"/>
                        </a:buClr>
                        <a:buSzPts val="1200"/>
                        <a:buFont typeface="Arial"/>
                        <a:buChar char="•"/>
                      </a:pPr>
                      <a:r>
                        <a:rPr lang="en-GB" sz="1100" dirty="0"/>
                        <a:t>Unemployment is high due to businesses closing. This means less tax for the area to reinvest. </a:t>
                      </a:r>
                      <a:endParaRPr sz="1100" dirty="0"/>
                    </a:p>
                  </a:txBody>
                  <a:tcPr marL="91450" marR="91450" marT="45725" marB="45725" anchor="ctr">
                    <a:lnL w="12700" cap="flat" cmpd="sng" algn="ctr">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lgn="ctr">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4"/>
                  </a:ext>
                </a:extLst>
              </a:tr>
            </a:tbl>
          </a:graphicData>
        </a:graphic>
      </p:graphicFrame>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12"/>
        <p:cNvGrpSpPr/>
        <p:nvPr/>
      </p:nvGrpSpPr>
      <p:grpSpPr>
        <a:xfrm>
          <a:off x="0" y="0"/>
          <a:ext cx="0" cy="0"/>
          <a:chOff x="0" y="0"/>
          <a:chExt cx="0" cy="0"/>
        </a:xfrm>
      </p:grpSpPr>
      <p:graphicFrame>
        <p:nvGraphicFramePr>
          <p:cNvPr id="113" name="Google Shape;113;p11"/>
          <p:cNvGraphicFramePr/>
          <p:nvPr/>
        </p:nvGraphicFramePr>
        <p:xfrm>
          <a:off x="128464" y="600995"/>
          <a:ext cx="9649074" cy="2301290"/>
        </p:xfrm>
        <a:graphic>
          <a:graphicData uri="http://schemas.openxmlformats.org/drawingml/2006/table">
            <a:tbl>
              <a:tblPr firstRow="1" bandRow="1">
                <a:noFill/>
              </a:tblPr>
              <a:tblGrid>
                <a:gridCol w="312102">
                  <a:extLst>
                    <a:ext uri="{9D8B030D-6E8A-4147-A177-3AD203B41FA5}">
                      <a16:colId xmlns:a16="http://schemas.microsoft.com/office/drawing/2014/main" val="20000"/>
                    </a:ext>
                  </a:extLst>
                </a:gridCol>
                <a:gridCol w="1108590">
                  <a:extLst>
                    <a:ext uri="{9D8B030D-6E8A-4147-A177-3AD203B41FA5}">
                      <a16:colId xmlns:a16="http://schemas.microsoft.com/office/drawing/2014/main" val="20001"/>
                    </a:ext>
                  </a:extLst>
                </a:gridCol>
                <a:gridCol w="8228382">
                  <a:extLst>
                    <a:ext uri="{9D8B030D-6E8A-4147-A177-3AD203B41FA5}">
                      <a16:colId xmlns:a16="http://schemas.microsoft.com/office/drawing/2014/main" val="216934695"/>
                    </a:ext>
                  </a:extLst>
                </a:gridCol>
              </a:tblGrid>
              <a:tr h="238152">
                <a:tc>
                  <a:txBody>
                    <a:bodyPr/>
                    <a:lstStyle/>
                    <a:p>
                      <a:pPr marL="0" marR="0" lvl="0" indent="0" algn="ctr" rtl="0">
                        <a:spcBef>
                          <a:spcPts val="0"/>
                        </a:spcBef>
                        <a:spcAft>
                          <a:spcPts val="0"/>
                        </a:spcAft>
                        <a:buNone/>
                      </a:pPr>
                      <a:r>
                        <a:rPr lang="en-GB" sz="1100" b="0" dirty="0">
                          <a:solidFill>
                            <a:schemeClr val="lt1"/>
                          </a:solidFill>
                        </a:rPr>
                        <a:t>T</a:t>
                      </a:r>
                      <a:endParaRPr sz="1100" dirty="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4901"/>
                      </a:srgbClr>
                    </a:solidFill>
                  </a:tcPr>
                </a:tc>
                <a:tc gridSpan="2">
                  <a:txBody>
                    <a:bodyPr/>
                    <a:lstStyle/>
                    <a:p>
                      <a:pPr marL="0" marR="0" lvl="0" indent="0" algn="l" rtl="0">
                        <a:lnSpc>
                          <a:spcPct val="100000"/>
                        </a:lnSpc>
                        <a:spcBef>
                          <a:spcPts val="0"/>
                        </a:spcBef>
                        <a:spcAft>
                          <a:spcPts val="0"/>
                        </a:spcAft>
                        <a:buClr>
                          <a:schemeClr val="lt1"/>
                        </a:buClr>
                        <a:buSzPts val="1100"/>
                        <a:buFont typeface="Calibri"/>
                        <a:buNone/>
                      </a:pPr>
                      <a:r>
                        <a:rPr lang="en-GB" sz="1100" dirty="0">
                          <a:solidFill>
                            <a:schemeClr val="lt1"/>
                          </a:solidFill>
                        </a:rPr>
                        <a:t>Transport Improvements </a:t>
                      </a:r>
                      <a:endParaRPr sz="1100" dirty="0">
                        <a:solidFill>
                          <a:schemeClr val="lt1"/>
                        </a:solidFill>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4901"/>
                      </a:srgbClr>
                    </a:solidFill>
                  </a:tcPr>
                </a:tc>
                <a:tc hMerge="1">
                  <a:txBody>
                    <a:bodyPr/>
                    <a:lstStyle/>
                    <a:p>
                      <a:endParaRPr lang="en-GB"/>
                    </a:p>
                  </a:txBody>
                  <a:tcPr/>
                </a:tc>
                <a:extLst>
                  <a:ext uri="{0D108BD9-81ED-4DB2-BD59-A6C34878D82A}">
                    <a16:rowId xmlns:a16="http://schemas.microsoft.com/office/drawing/2014/main" val="10000"/>
                  </a:ext>
                </a:extLst>
              </a:tr>
              <a:tr h="546336">
                <a:tc>
                  <a:txBody>
                    <a:bodyPr/>
                    <a:lstStyle/>
                    <a:p>
                      <a:pPr marL="0" marR="0" lvl="0" indent="0" algn="l" rtl="0">
                        <a:spcBef>
                          <a:spcPts val="0"/>
                        </a:spcBef>
                        <a:spcAft>
                          <a:spcPts val="0"/>
                        </a:spcAft>
                        <a:buClr>
                          <a:schemeClr val="dk1"/>
                        </a:buClr>
                        <a:buSzPts val="1100"/>
                        <a:buFont typeface="Calibri"/>
                        <a:buNone/>
                      </a:pPr>
                      <a:r>
                        <a:rPr lang="en-GB" sz="1100">
                          <a:solidFill>
                            <a:schemeClr val="dk1"/>
                          </a:solidFill>
                          <a:latin typeface="Calibri"/>
                          <a:ea typeface="Calibri"/>
                          <a:cs typeface="Calibri"/>
                          <a:sym typeface="Calibri"/>
                        </a:rPr>
                        <a:t>1</a:t>
                      </a:r>
                      <a:endParaRPr sz="110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200"/>
                        <a:buFont typeface="Arial"/>
                        <a:buNone/>
                      </a:pPr>
                      <a:r>
                        <a:rPr lang="en-GB" sz="1100" dirty="0"/>
                        <a:t>Roads </a:t>
                      </a:r>
                      <a:endParaRPr sz="1100" dirty="0"/>
                    </a:p>
                  </a:txBody>
                  <a:tcPr marL="91450" marR="91450" marT="45725" marB="45725" anchor="ctr">
                    <a:lnL w="12700" cap="flat" cmpd="sng">
                      <a:solidFill>
                        <a:schemeClr val="dk1"/>
                      </a:solidFill>
                      <a:prstDash val="solid"/>
                      <a:round/>
                      <a:headEnd type="none" w="sm" len="sm"/>
                      <a:tailEnd type="none" w="sm" len="sm"/>
                    </a:lnL>
                    <a:lnR w="12700" cap="flat" cmpd="sng" algn="ctr">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200"/>
                        <a:buFont typeface="Arial"/>
                        <a:buNone/>
                      </a:pPr>
                      <a:r>
                        <a:rPr lang="en-GB" sz="1100" dirty="0"/>
                        <a:t>In 2022 the UK government announced a new road and bridge upgrades to boost economic growth </a:t>
                      </a:r>
                    </a:p>
                    <a:p>
                      <a:pPr marL="0" marR="0" lvl="0" indent="0" algn="l" rtl="0">
                        <a:lnSpc>
                          <a:spcPct val="100000"/>
                        </a:lnSpc>
                        <a:spcBef>
                          <a:spcPts val="0"/>
                        </a:spcBef>
                        <a:spcAft>
                          <a:spcPts val="0"/>
                        </a:spcAft>
                        <a:buClr>
                          <a:schemeClr val="dk1"/>
                        </a:buClr>
                        <a:buSzPts val="1200"/>
                        <a:buFont typeface="Arial"/>
                        <a:buNone/>
                      </a:pPr>
                      <a:r>
                        <a:rPr lang="en-GB" sz="1100" dirty="0"/>
                        <a:t>Investing over £160 million in 4 key areas (Manchester, Cornwall, Newcastle and Southampton) </a:t>
                      </a:r>
                    </a:p>
                    <a:p>
                      <a:pPr marL="0" marR="0" lvl="0" indent="0" algn="l" rtl="0">
                        <a:lnSpc>
                          <a:spcPct val="100000"/>
                        </a:lnSpc>
                        <a:spcBef>
                          <a:spcPts val="0"/>
                        </a:spcBef>
                        <a:spcAft>
                          <a:spcPts val="0"/>
                        </a:spcAft>
                        <a:buClr>
                          <a:schemeClr val="dk1"/>
                        </a:buClr>
                        <a:buSzPts val="1200"/>
                        <a:buFont typeface="Arial"/>
                        <a:buNone/>
                      </a:pPr>
                      <a:r>
                        <a:rPr lang="en-GB" sz="1100" dirty="0"/>
                        <a:t>Expected to generate £659.3 million in economic benefits. </a:t>
                      </a:r>
                      <a:endParaRPr sz="1100" dirty="0"/>
                    </a:p>
                  </a:txBody>
                  <a:tcPr marL="91450" marR="91450" marT="45725" marB="45725" anchor="ctr">
                    <a:lnL w="12700" cap="flat" cmpd="sng" algn="ctr">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lgn="ctr">
                      <a:solidFill>
                        <a:schemeClr val="dk1"/>
                      </a:solidFill>
                      <a:prstDash val="solid"/>
                      <a:round/>
                      <a:headEnd type="none" w="sm" len="sm"/>
                      <a:tailEnd type="none" w="sm" len="sm"/>
                    </a:lnT>
                    <a:lnB w="12700" cap="flat" cmpd="sng" algn="ctr">
                      <a:solidFill>
                        <a:schemeClr val="dk1"/>
                      </a:solidFill>
                      <a:prstDash val="solid"/>
                      <a:round/>
                      <a:headEnd type="none" w="sm" len="sm"/>
                      <a:tailEnd type="none" w="sm" len="sm"/>
                    </a:lnB>
                  </a:tcPr>
                </a:tc>
                <a:extLst>
                  <a:ext uri="{0D108BD9-81ED-4DB2-BD59-A6C34878D82A}">
                    <a16:rowId xmlns:a16="http://schemas.microsoft.com/office/drawing/2014/main" val="10001"/>
                  </a:ext>
                </a:extLst>
              </a:tr>
              <a:tr h="546336">
                <a:tc>
                  <a:txBody>
                    <a:bodyPr/>
                    <a:lstStyle/>
                    <a:p>
                      <a:pPr marL="0" marR="0" lvl="0" indent="0" algn="l" rtl="0">
                        <a:spcBef>
                          <a:spcPts val="0"/>
                        </a:spcBef>
                        <a:spcAft>
                          <a:spcPts val="0"/>
                        </a:spcAft>
                        <a:buClr>
                          <a:schemeClr val="dk1"/>
                        </a:buClr>
                        <a:buSzPts val="1100"/>
                        <a:buFont typeface="Calibri"/>
                        <a:buNone/>
                      </a:pPr>
                      <a:r>
                        <a:rPr lang="en-GB" sz="1100">
                          <a:solidFill>
                            <a:schemeClr val="dk1"/>
                          </a:solidFill>
                          <a:latin typeface="Calibri"/>
                          <a:ea typeface="Calibri"/>
                          <a:cs typeface="Calibri"/>
                          <a:sym typeface="Calibri"/>
                        </a:rPr>
                        <a:t>2</a:t>
                      </a:r>
                      <a:endParaRPr sz="110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100"/>
                        <a:buFont typeface="Calibri"/>
                        <a:buNone/>
                      </a:pPr>
                      <a:r>
                        <a:rPr lang="en-GB" sz="1100" dirty="0"/>
                        <a:t>Railways </a:t>
                      </a:r>
                      <a:endParaRPr sz="1100" dirty="0"/>
                    </a:p>
                  </a:txBody>
                  <a:tcPr marL="91450" marR="91450" marT="45725" marB="45725" anchor="ctr">
                    <a:lnL w="12700" cap="flat" cmpd="sng">
                      <a:solidFill>
                        <a:schemeClr val="dk1"/>
                      </a:solidFill>
                      <a:prstDash val="solid"/>
                      <a:round/>
                      <a:headEnd type="none" w="sm" len="sm"/>
                      <a:tailEnd type="none" w="sm" len="sm"/>
                    </a:lnL>
                    <a:lnR w="12700" cap="flat" cmpd="sng" algn="ctr">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100"/>
                        <a:buFont typeface="Calibri"/>
                        <a:buNone/>
                      </a:pPr>
                      <a:r>
                        <a:rPr lang="en-GB" sz="1100" dirty="0"/>
                        <a:t>Network rail is investing £83 million to increase capacity and improve train times. </a:t>
                      </a:r>
                    </a:p>
                    <a:p>
                      <a:pPr marL="0" marR="0" lvl="0" indent="0" algn="l" rtl="0">
                        <a:lnSpc>
                          <a:spcPct val="100000"/>
                        </a:lnSpc>
                        <a:spcBef>
                          <a:spcPts val="0"/>
                        </a:spcBef>
                        <a:spcAft>
                          <a:spcPts val="0"/>
                        </a:spcAft>
                        <a:buClr>
                          <a:schemeClr val="dk1"/>
                        </a:buClr>
                        <a:buSzPts val="1100"/>
                        <a:buFont typeface="Calibri"/>
                        <a:buNone/>
                      </a:pPr>
                      <a:r>
                        <a:rPr lang="en-GB" sz="1100" dirty="0"/>
                        <a:t>Crossrail aims to increase capacity by 10% in central London with the new Elizabeth line. This project was delayed by 4 years and £3billion over budget. </a:t>
                      </a:r>
                      <a:endParaRPr sz="1100" dirty="0"/>
                    </a:p>
                  </a:txBody>
                  <a:tcPr marL="91450" marR="91450" marT="45725" marB="45725" anchor="ctr">
                    <a:lnL w="12700" cap="flat" cmpd="sng" algn="ctr">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lgn="ctr">
                      <a:solidFill>
                        <a:schemeClr val="dk1"/>
                      </a:solidFill>
                      <a:prstDash val="solid"/>
                      <a:round/>
                      <a:headEnd type="none" w="sm" len="sm"/>
                      <a:tailEnd type="none" w="sm" len="sm"/>
                    </a:lnT>
                    <a:lnB w="12700" cap="flat" cmpd="sng" algn="ctr">
                      <a:solidFill>
                        <a:schemeClr val="dk1"/>
                      </a:solidFill>
                      <a:prstDash val="solid"/>
                      <a:round/>
                      <a:headEnd type="none" w="sm" len="sm"/>
                      <a:tailEnd type="none" w="sm" len="sm"/>
                    </a:lnB>
                  </a:tcPr>
                </a:tc>
                <a:extLst>
                  <a:ext uri="{0D108BD9-81ED-4DB2-BD59-A6C34878D82A}">
                    <a16:rowId xmlns:a16="http://schemas.microsoft.com/office/drawing/2014/main" val="10002"/>
                  </a:ext>
                </a:extLst>
              </a:tr>
              <a:tr h="392244">
                <a:tc>
                  <a:txBody>
                    <a:bodyPr/>
                    <a:lstStyle/>
                    <a:p>
                      <a:pPr marL="0" marR="0" lvl="0" indent="0" algn="l" rtl="0">
                        <a:spcBef>
                          <a:spcPts val="0"/>
                        </a:spcBef>
                        <a:spcAft>
                          <a:spcPts val="0"/>
                        </a:spcAft>
                        <a:buClr>
                          <a:schemeClr val="dk1"/>
                        </a:buClr>
                        <a:buSzPts val="1100"/>
                        <a:buFont typeface="Calibri"/>
                        <a:buNone/>
                      </a:pPr>
                      <a:r>
                        <a:rPr lang="en-GB" sz="1100">
                          <a:solidFill>
                            <a:schemeClr val="dk1"/>
                          </a:solidFill>
                          <a:latin typeface="Calibri"/>
                          <a:ea typeface="Calibri"/>
                          <a:cs typeface="Calibri"/>
                          <a:sym typeface="Calibri"/>
                        </a:rPr>
                        <a:t>3</a:t>
                      </a:r>
                      <a:endParaRPr sz="110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lgn="ctr">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100"/>
                        <a:buFont typeface="Calibri"/>
                        <a:buNone/>
                      </a:pPr>
                      <a:r>
                        <a:rPr lang="en-GB" sz="1100" dirty="0">
                          <a:solidFill>
                            <a:srgbClr val="000000"/>
                          </a:solidFill>
                          <a:latin typeface="Calibri"/>
                          <a:ea typeface="Calibri"/>
                          <a:cs typeface="Calibri"/>
                          <a:sym typeface="Calibri"/>
                        </a:rPr>
                        <a:t>Airports </a:t>
                      </a:r>
                      <a:endParaRPr sz="1100" dirty="0">
                        <a:solidFill>
                          <a:srgbClr val="000000"/>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lgn="ctr">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lgn="ctr">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100"/>
                        <a:buFont typeface="Calibri"/>
                        <a:buNone/>
                      </a:pPr>
                      <a:r>
                        <a:rPr lang="en-GB" sz="1100" dirty="0">
                          <a:solidFill>
                            <a:srgbClr val="000000"/>
                          </a:solidFill>
                          <a:latin typeface="Calibri"/>
                          <a:ea typeface="Calibri"/>
                          <a:cs typeface="Calibri"/>
                          <a:sym typeface="Calibri"/>
                        </a:rPr>
                        <a:t>There are plans to increase capacity at London’s Heathrow airport which would generate over £61 billion over 60 years. However plans for the new run way are on pause as locals object to the plans. </a:t>
                      </a:r>
                      <a:endParaRPr sz="1100" dirty="0">
                        <a:solidFill>
                          <a:srgbClr val="000000"/>
                        </a:solidFill>
                        <a:latin typeface="Calibri"/>
                        <a:ea typeface="Calibri"/>
                        <a:cs typeface="Calibri"/>
                        <a:sym typeface="Calibri"/>
                      </a:endParaRPr>
                    </a:p>
                  </a:txBody>
                  <a:tcPr marL="91450" marR="91450" marT="45725" marB="45725" anchor="ctr">
                    <a:lnL w="12700" cap="flat" cmpd="sng" algn="ctr">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lgn="ctr">
                      <a:solidFill>
                        <a:schemeClr val="dk1"/>
                      </a:solidFill>
                      <a:prstDash val="solid"/>
                      <a:round/>
                      <a:headEnd type="none" w="sm" len="sm"/>
                      <a:tailEnd type="none" w="sm" len="sm"/>
                    </a:lnT>
                    <a:lnB w="12700" cap="flat" cmpd="sng" algn="ctr">
                      <a:solidFill>
                        <a:schemeClr val="dk1"/>
                      </a:solidFill>
                      <a:prstDash val="solid"/>
                      <a:round/>
                      <a:headEnd type="none" w="sm" len="sm"/>
                      <a:tailEnd type="none" w="sm" len="sm"/>
                    </a:lnB>
                  </a:tcPr>
                </a:tc>
                <a:extLst>
                  <a:ext uri="{0D108BD9-81ED-4DB2-BD59-A6C34878D82A}">
                    <a16:rowId xmlns:a16="http://schemas.microsoft.com/office/drawing/2014/main" val="10003"/>
                  </a:ext>
                </a:extLst>
              </a:tr>
              <a:tr h="392244">
                <a:tc>
                  <a:txBody>
                    <a:bodyPr/>
                    <a:lstStyle/>
                    <a:p>
                      <a:pPr marL="0" marR="0" lvl="0" indent="0" algn="l" rtl="0">
                        <a:spcBef>
                          <a:spcPts val="0"/>
                        </a:spcBef>
                        <a:spcAft>
                          <a:spcPts val="0"/>
                        </a:spcAft>
                        <a:buClr>
                          <a:schemeClr val="dk1"/>
                        </a:buClr>
                        <a:buSzPts val="1100"/>
                        <a:buFont typeface="Calibri"/>
                        <a:buNone/>
                      </a:pPr>
                      <a:r>
                        <a:rPr lang="en-GB" sz="1100" dirty="0"/>
                        <a:t>4</a:t>
                      </a:r>
                      <a:endParaRPr sz="1100" dirty="0"/>
                    </a:p>
                  </a:txBody>
                  <a:tcPr marL="91450" marR="91450" marT="45725" marB="45725" anchor="ctr">
                    <a:lnL w="12700" cap="flat" cmpd="sng">
                      <a:solidFill>
                        <a:schemeClr val="dk1"/>
                      </a:solidFill>
                      <a:prstDash val="solid"/>
                      <a:round/>
                      <a:headEnd type="none" w="sm" len="sm"/>
                      <a:tailEnd type="none" w="sm" len="sm"/>
                    </a:lnL>
                    <a:lnR w="12700" cap="flat" cmpd="sng" algn="ctr">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lgn="ctr">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100"/>
                        <a:buFont typeface="Calibri"/>
                        <a:buNone/>
                      </a:pPr>
                      <a:r>
                        <a:rPr lang="en-GB" sz="1100" dirty="0">
                          <a:solidFill>
                            <a:srgbClr val="000000"/>
                          </a:solidFill>
                          <a:latin typeface="Calibri"/>
                          <a:ea typeface="Calibri"/>
                          <a:cs typeface="Calibri"/>
                          <a:sym typeface="Calibri"/>
                        </a:rPr>
                        <a:t>Ports </a:t>
                      </a:r>
                      <a:endParaRPr sz="1100" dirty="0">
                        <a:solidFill>
                          <a:srgbClr val="000000"/>
                        </a:solidFill>
                        <a:latin typeface="Calibri"/>
                        <a:ea typeface="Calibri"/>
                        <a:cs typeface="Calibri"/>
                        <a:sym typeface="Calibri"/>
                      </a:endParaRPr>
                    </a:p>
                  </a:txBody>
                  <a:tcPr marL="91450" marR="91450" marT="45725" marB="45725" anchor="ctr">
                    <a:lnL w="12700" cap="flat" cmpd="sng" algn="ctr">
                      <a:solidFill>
                        <a:schemeClr val="dk1"/>
                      </a:solidFill>
                      <a:prstDash val="solid"/>
                      <a:round/>
                      <a:headEnd type="none" w="sm" len="sm"/>
                      <a:tailEnd type="none" w="sm" len="sm"/>
                    </a:lnL>
                    <a:lnR w="12700" cap="flat" cmpd="sng" algn="ctr">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lgn="ctr">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100"/>
                        <a:buFont typeface="Calibri"/>
                        <a:buNone/>
                      </a:pPr>
                      <a:r>
                        <a:rPr lang="en-GB" sz="1100" dirty="0">
                          <a:solidFill>
                            <a:srgbClr val="000000"/>
                          </a:solidFill>
                          <a:latin typeface="Calibri"/>
                          <a:ea typeface="Calibri"/>
                          <a:cs typeface="Calibri"/>
                          <a:sym typeface="Calibri"/>
                        </a:rPr>
                        <a:t>A new port has been constructed at the mouth of the River Thames. London Gateway is linked with 51 countries and over 90 ports. Once fully operational it is estimated to take 2000 HGVs off the road per day.  </a:t>
                      </a:r>
                      <a:endParaRPr sz="1100" dirty="0">
                        <a:solidFill>
                          <a:srgbClr val="000000"/>
                        </a:solidFill>
                        <a:latin typeface="Calibri"/>
                        <a:ea typeface="Calibri"/>
                        <a:cs typeface="Calibri"/>
                        <a:sym typeface="Calibri"/>
                      </a:endParaRPr>
                    </a:p>
                  </a:txBody>
                  <a:tcPr marL="91450" marR="91450" marT="45725" marB="45725" anchor="ctr">
                    <a:lnL w="12700" cap="flat" cmpd="sng" algn="ctr">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lgn="ctr">
                      <a:solidFill>
                        <a:schemeClr val="dk1"/>
                      </a:solidFill>
                      <a:prstDash val="solid"/>
                      <a:round/>
                      <a:headEnd type="none" w="sm" len="sm"/>
                      <a:tailEnd type="none" w="sm" len="sm"/>
                    </a:lnT>
                    <a:lnB w="12700" cap="flat" cmpd="sng" algn="ctr">
                      <a:solidFill>
                        <a:schemeClr val="dk1"/>
                      </a:solidFill>
                      <a:prstDash val="solid"/>
                      <a:round/>
                      <a:headEnd type="none" w="sm" len="sm"/>
                      <a:tailEnd type="none" w="sm" len="sm"/>
                    </a:lnB>
                  </a:tcPr>
                </a:tc>
                <a:extLst>
                  <a:ext uri="{0D108BD9-81ED-4DB2-BD59-A6C34878D82A}">
                    <a16:rowId xmlns:a16="http://schemas.microsoft.com/office/drawing/2014/main" val="1914359085"/>
                  </a:ext>
                </a:extLst>
              </a:tr>
            </a:tbl>
          </a:graphicData>
        </a:graphic>
      </p:graphicFrame>
      <p:graphicFrame>
        <p:nvGraphicFramePr>
          <p:cNvPr id="116" name="Google Shape;116;p11"/>
          <p:cNvGraphicFramePr/>
          <p:nvPr/>
        </p:nvGraphicFramePr>
        <p:xfrm>
          <a:off x="128464" y="3041997"/>
          <a:ext cx="9649072" cy="3642410"/>
        </p:xfrm>
        <a:graphic>
          <a:graphicData uri="http://schemas.openxmlformats.org/drawingml/2006/table">
            <a:tbl>
              <a:tblPr firstRow="1" bandRow="1">
                <a:noFill/>
              </a:tblPr>
              <a:tblGrid>
                <a:gridCol w="417735">
                  <a:extLst>
                    <a:ext uri="{9D8B030D-6E8A-4147-A177-3AD203B41FA5}">
                      <a16:colId xmlns:a16="http://schemas.microsoft.com/office/drawing/2014/main" val="20000"/>
                    </a:ext>
                  </a:extLst>
                </a:gridCol>
                <a:gridCol w="925042">
                  <a:extLst>
                    <a:ext uri="{9D8B030D-6E8A-4147-A177-3AD203B41FA5}">
                      <a16:colId xmlns:a16="http://schemas.microsoft.com/office/drawing/2014/main" val="20001"/>
                    </a:ext>
                  </a:extLst>
                </a:gridCol>
                <a:gridCol w="8306295">
                  <a:extLst>
                    <a:ext uri="{9D8B030D-6E8A-4147-A177-3AD203B41FA5}">
                      <a16:colId xmlns:a16="http://schemas.microsoft.com/office/drawing/2014/main" val="3244735174"/>
                    </a:ext>
                  </a:extLst>
                </a:gridCol>
              </a:tblGrid>
              <a:tr h="246569">
                <a:tc>
                  <a:txBody>
                    <a:bodyPr/>
                    <a:lstStyle/>
                    <a:p>
                      <a:pPr marL="0" marR="0" lvl="0" indent="0" algn="ctr" rtl="0">
                        <a:spcBef>
                          <a:spcPts val="0"/>
                        </a:spcBef>
                        <a:spcAft>
                          <a:spcPts val="0"/>
                        </a:spcAft>
                        <a:buNone/>
                      </a:pPr>
                      <a:r>
                        <a:rPr lang="en-GB" sz="1100" b="0" dirty="0">
                          <a:solidFill>
                            <a:schemeClr val="lt1"/>
                          </a:solidFill>
                        </a:rPr>
                        <a:t>U</a:t>
                      </a:r>
                      <a:endParaRPr dirty="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4901"/>
                      </a:srgbClr>
                    </a:solidFill>
                  </a:tcPr>
                </a:tc>
                <a:tc gridSpan="2">
                  <a:txBody>
                    <a:bodyPr/>
                    <a:lstStyle/>
                    <a:p>
                      <a:pPr marL="0" marR="0" lvl="0" indent="0" algn="l" rtl="0">
                        <a:lnSpc>
                          <a:spcPct val="100000"/>
                        </a:lnSpc>
                        <a:spcBef>
                          <a:spcPts val="0"/>
                        </a:spcBef>
                        <a:spcAft>
                          <a:spcPts val="0"/>
                        </a:spcAft>
                        <a:buClr>
                          <a:schemeClr val="lt1"/>
                        </a:buClr>
                        <a:buSzPts val="1100"/>
                        <a:buFont typeface="Calibri"/>
                        <a:buNone/>
                      </a:pPr>
                      <a:r>
                        <a:rPr lang="en-GB" sz="1100" dirty="0">
                          <a:solidFill>
                            <a:schemeClr val="lt1"/>
                          </a:solidFill>
                        </a:rPr>
                        <a:t>North South Divide </a:t>
                      </a:r>
                      <a:endParaRPr sz="1100" dirty="0">
                        <a:solidFill>
                          <a:schemeClr val="lt1"/>
                        </a:solidFill>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4901"/>
                      </a:srgbClr>
                    </a:solidFill>
                  </a:tcPr>
                </a:tc>
                <a:tc hMerge="1">
                  <a:txBody>
                    <a:bodyPr/>
                    <a:lstStyle/>
                    <a:p>
                      <a:endParaRPr lang="en-GB"/>
                    </a:p>
                  </a:txBody>
                  <a:tcPr/>
                </a:tc>
                <a:extLst>
                  <a:ext uri="{0D108BD9-81ED-4DB2-BD59-A6C34878D82A}">
                    <a16:rowId xmlns:a16="http://schemas.microsoft.com/office/drawing/2014/main" val="10000"/>
                  </a:ext>
                </a:extLst>
              </a:tr>
              <a:tr h="406107">
                <a:tc>
                  <a:txBody>
                    <a:bodyPr/>
                    <a:lstStyle/>
                    <a:p>
                      <a:pPr marL="0" marR="0" lvl="0" indent="0" algn="l" rtl="0">
                        <a:spcBef>
                          <a:spcPts val="0"/>
                        </a:spcBef>
                        <a:spcAft>
                          <a:spcPts val="0"/>
                        </a:spcAft>
                        <a:buClr>
                          <a:schemeClr val="dk1"/>
                        </a:buClr>
                        <a:buSzPts val="1100"/>
                        <a:buFont typeface="Calibri"/>
                        <a:buNone/>
                      </a:pPr>
                      <a:r>
                        <a:rPr lang="en-GB" sz="1100">
                          <a:solidFill>
                            <a:schemeClr val="dk1"/>
                          </a:solidFill>
                          <a:latin typeface="Calibri"/>
                          <a:ea typeface="Calibri"/>
                          <a:cs typeface="Calibri"/>
                          <a:sym typeface="Calibri"/>
                        </a:rPr>
                        <a:t>1</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200"/>
                        <a:buFont typeface="Arial"/>
                        <a:buNone/>
                      </a:pPr>
                      <a:r>
                        <a:rPr lang="en-GB" sz="1100" dirty="0"/>
                        <a:t>Causes </a:t>
                      </a:r>
                      <a:endParaRPr sz="1100" dirty="0"/>
                    </a:p>
                  </a:txBody>
                  <a:tcPr marL="91450" marR="91450" marT="45725" marB="45725" anchor="ctr">
                    <a:lnL w="12700" cap="flat" cmpd="sng">
                      <a:solidFill>
                        <a:schemeClr val="dk1"/>
                      </a:solidFill>
                      <a:prstDash val="solid"/>
                      <a:round/>
                      <a:headEnd type="none" w="sm" len="sm"/>
                      <a:tailEnd type="none" w="sm" len="sm"/>
                    </a:lnL>
                    <a:lnR w="12700" cap="flat" cmpd="sng" algn="ctr">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200"/>
                        <a:buFont typeface="Arial"/>
                        <a:buNone/>
                      </a:pPr>
                      <a:r>
                        <a:rPr lang="en-GB" sz="1100" dirty="0"/>
                        <a:t>Decline of industries such as coal mining increased unemployment and reduced investment in local services through taxes. Businesses have been more attracted to locating in London and the south leaving the north behind. </a:t>
                      </a:r>
                      <a:endParaRPr sz="1100" dirty="0"/>
                    </a:p>
                  </a:txBody>
                  <a:tcPr marL="91450" marR="91450" marT="45725" marB="45725" anchor="ctr">
                    <a:lnL w="12700" cap="flat" cmpd="sng" algn="ctr">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lgn="ctr">
                      <a:solidFill>
                        <a:schemeClr val="dk1"/>
                      </a:solidFill>
                      <a:prstDash val="solid"/>
                      <a:round/>
                      <a:headEnd type="none" w="sm" len="sm"/>
                      <a:tailEnd type="none" w="sm" len="sm"/>
                    </a:lnT>
                    <a:lnB w="12700" cap="flat" cmpd="sng" algn="ctr">
                      <a:solidFill>
                        <a:schemeClr val="dk1"/>
                      </a:solidFill>
                      <a:prstDash val="solid"/>
                      <a:round/>
                      <a:headEnd type="none" w="sm" len="sm"/>
                      <a:tailEnd type="none" w="sm" len="sm"/>
                    </a:lnB>
                  </a:tcPr>
                </a:tc>
                <a:extLst>
                  <a:ext uri="{0D108BD9-81ED-4DB2-BD59-A6C34878D82A}">
                    <a16:rowId xmlns:a16="http://schemas.microsoft.com/office/drawing/2014/main" val="10001"/>
                  </a:ext>
                </a:extLst>
              </a:tr>
              <a:tr h="1044260">
                <a:tc>
                  <a:txBody>
                    <a:bodyPr/>
                    <a:lstStyle/>
                    <a:p>
                      <a:pPr marL="0" marR="0" lvl="0" indent="0" algn="l" rtl="0">
                        <a:spcBef>
                          <a:spcPts val="0"/>
                        </a:spcBef>
                        <a:spcAft>
                          <a:spcPts val="0"/>
                        </a:spcAft>
                        <a:buClr>
                          <a:schemeClr val="dk1"/>
                        </a:buClr>
                        <a:buSzPts val="1100"/>
                        <a:buFont typeface="Calibri"/>
                        <a:buNone/>
                      </a:pPr>
                      <a:r>
                        <a:rPr lang="en-GB" sz="1100">
                          <a:solidFill>
                            <a:schemeClr val="dk1"/>
                          </a:solidFill>
                          <a:latin typeface="Calibri"/>
                          <a:ea typeface="Calibri"/>
                          <a:cs typeface="Calibri"/>
                          <a:sym typeface="Calibri"/>
                        </a:rPr>
                        <a:t>2</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100"/>
                        <a:buFont typeface="Calibri"/>
                        <a:buNone/>
                      </a:pPr>
                      <a:r>
                        <a:rPr lang="en-GB" sz="1100" dirty="0"/>
                        <a:t>Impacts </a:t>
                      </a:r>
                      <a:endParaRPr sz="1100" dirty="0"/>
                    </a:p>
                  </a:txBody>
                  <a:tcPr marL="91450" marR="91450" marT="45725" marB="45725" anchor="ctr">
                    <a:lnL w="12700" cap="flat" cmpd="sng">
                      <a:solidFill>
                        <a:schemeClr val="dk1"/>
                      </a:solidFill>
                      <a:prstDash val="solid"/>
                      <a:round/>
                      <a:headEnd type="none" w="sm" len="sm"/>
                      <a:tailEnd type="none" w="sm" len="sm"/>
                    </a:lnL>
                    <a:lnR w="12700" cap="flat" cmpd="sng" algn="ctr">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100"/>
                        <a:buFont typeface="Calibri"/>
                        <a:buNone/>
                      </a:pPr>
                      <a:r>
                        <a:rPr lang="en-GB" sz="1100" b="1" dirty="0"/>
                        <a:t>Wages</a:t>
                      </a:r>
                      <a:r>
                        <a:rPr lang="en-GB" sz="1100" dirty="0"/>
                        <a:t> in the north are lower – Huddersfield average is 40% less than London </a:t>
                      </a:r>
                    </a:p>
                    <a:p>
                      <a:pPr marL="0" marR="0" lvl="0" indent="0" algn="l" rtl="0">
                        <a:lnSpc>
                          <a:spcPct val="100000"/>
                        </a:lnSpc>
                        <a:spcBef>
                          <a:spcPts val="0"/>
                        </a:spcBef>
                        <a:spcAft>
                          <a:spcPts val="0"/>
                        </a:spcAft>
                        <a:buClr>
                          <a:schemeClr val="dk1"/>
                        </a:buClr>
                        <a:buSzPts val="1100"/>
                        <a:buFont typeface="Calibri"/>
                        <a:buNone/>
                      </a:pPr>
                      <a:endParaRPr lang="en-GB" sz="1100" dirty="0"/>
                    </a:p>
                    <a:p>
                      <a:pPr marL="0" marR="0" lvl="0" indent="0" algn="l" rtl="0">
                        <a:lnSpc>
                          <a:spcPct val="100000"/>
                        </a:lnSpc>
                        <a:spcBef>
                          <a:spcPts val="0"/>
                        </a:spcBef>
                        <a:spcAft>
                          <a:spcPts val="0"/>
                        </a:spcAft>
                        <a:buClr>
                          <a:schemeClr val="dk1"/>
                        </a:buClr>
                        <a:buSzPts val="1100"/>
                        <a:buFont typeface="Calibri"/>
                        <a:buNone/>
                      </a:pPr>
                      <a:r>
                        <a:rPr lang="en-GB" sz="1100" b="1" dirty="0"/>
                        <a:t>Health </a:t>
                      </a:r>
                      <a:r>
                        <a:rPr lang="en-GB" sz="1100" dirty="0"/>
                        <a:t>is poorer in the north – Glasgow has a life expectancy of 72 years while in Dorset it is 82 years </a:t>
                      </a:r>
                    </a:p>
                    <a:p>
                      <a:pPr marL="0" marR="0" lvl="0" indent="0" algn="l" rtl="0">
                        <a:lnSpc>
                          <a:spcPct val="100000"/>
                        </a:lnSpc>
                        <a:spcBef>
                          <a:spcPts val="0"/>
                        </a:spcBef>
                        <a:spcAft>
                          <a:spcPts val="0"/>
                        </a:spcAft>
                        <a:buClr>
                          <a:schemeClr val="dk1"/>
                        </a:buClr>
                        <a:buSzPts val="1100"/>
                        <a:buFont typeface="Calibri"/>
                        <a:buNone/>
                      </a:pPr>
                      <a:endParaRPr lang="en-GB" sz="1100" dirty="0"/>
                    </a:p>
                    <a:p>
                      <a:pPr marL="0" marR="0" lvl="0" indent="0" algn="l" rtl="0">
                        <a:lnSpc>
                          <a:spcPct val="100000"/>
                        </a:lnSpc>
                        <a:spcBef>
                          <a:spcPts val="0"/>
                        </a:spcBef>
                        <a:spcAft>
                          <a:spcPts val="0"/>
                        </a:spcAft>
                        <a:buClr>
                          <a:schemeClr val="dk1"/>
                        </a:buClr>
                        <a:buSzPts val="1100"/>
                        <a:buFont typeface="Calibri"/>
                        <a:buNone/>
                      </a:pPr>
                      <a:r>
                        <a:rPr lang="en-GB" sz="1100" b="1" dirty="0"/>
                        <a:t>Educational</a:t>
                      </a:r>
                      <a:r>
                        <a:rPr lang="en-GB" sz="1100" dirty="0"/>
                        <a:t> outcomes are lower in the north – children in London and the south east are 57% more likely to go to university than children in the North. </a:t>
                      </a:r>
                      <a:endParaRPr sz="1100" dirty="0"/>
                    </a:p>
                  </a:txBody>
                  <a:tcPr marL="91450" marR="91450" marT="45725" marB="45725" anchor="ctr">
                    <a:lnL w="12700" cap="flat" cmpd="sng" algn="ctr">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lgn="ctr">
                      <a:solidFill>
                        <a:schemeClr val="dk1"/>
                      </a:solidFill>
                      <a:prstDash val="solid"/>
                      <a:round/>
                      <a:headEnd type="none" w="sm" len="sm"/>
                      <a:tailEnd type="none" w="sm" len="sm"/>
                    </a:lnT>
                    <a:lnB w="12700" cap="flat" cmpd="sng" algn="ctr">
                      <a:solidFill>
                        <a:schemeClr val="dk1"/>
                      </a:solidFill>
                      <a:prstDash val="solid"/>
                      <a:round/>
                      <a:headEnd type="none" w="sm" len="sm"/>
                      <a:tailEnd type="none" w="sm" len="sm"/>
                    </a:lnB>
                  </a:tcPr>
                </a:tc>
                <a:extLst>
                  <a:ext uri="{0D108BD9-81ED-4DB2-BD59-A6C34878D82A}">
                    <a16:rowId xmlns:a16="http://schemas.microsoft.com/office/drawing/2014/main" val="10002"/>
                  </a:ext>
                </a:extLst>
              </a:tr>
              <a:tr h="725183">
                <a:tc>
                  <a:txBody>
                    <a:bodyPr/>
                    <a:lstStyle/>
                    <a:p>
                      <a:pPr marL="0" marR="0" lvl="0" indent="0" algn="l" rtl="0">
                        <a:spcBef>
                          <a:spcPts val="0"/>
                        </a:spcBef>
                        <a:spcAft>
                          <a:spcPts val="0"/>
                        </a:spcAft>
                        <a:buClr>
                          <a:schemeClr val="dk1"/>
                        </a:buClr>
                        <a:buSzPts val="1100"/>
                        <a:buFont typeface="Calibri"/>
                        <a:buNone/>
                      </a:pPr>
                      <a:r>
                        <a:rPr lang="en-GB" sz="1100">
                          <a:solidFill>
                            <a:schemeClr val="dk1"/>
                          </a:solidFill>
                          <a:latin typeface="Calibri"/>
                          <a:ea typeface="Calibri"/>
                          <a:cs typeface="Calibri"/>
                          <a:sym typeface="Calibri"/>
                        </a:rPr>
                        <a:t>3</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100"/>
                        <a:buFont typeface="Calibri"/>
                        <a:buNone/>
                      </a:pPr>
                      <a:r>
                        <a:rPr lang="en-GB" sz="1100" dirty="0"/>
                        <a:t>Effective Solutions </a:t>
                      </a:r>
                      <a:endParaRPr sz="1100" dirty="0"/>
                    </a:p>
                  </a:txBody>
                  <a:tcPr marL="91450" marR="91450" marT="45725" marB="45725" anchor="ctr">
                    <a:lnL w="12700" cap="flat" cmpd="sng">
                      <a:solidFill>
                        <a:schemeClr val="dk1"/>
                      </a:solidFill>
                      <a:prstDash val="solid"/>
                      <a:round/>
                      <a:headEnd type="none" w="sm" len="sm"/>
                      <a:tailEnd type="none" w="sm" len="sm"/>
                    </a:lnL>
                    <a:lnR w="12700" cap="flat" cmpd="sng" algn="ctr">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100"/>
                        <a:buFont typeface="Calibri"/>
                        <a:buNone/>
                      </a:pPr>
                      <a:r>
                        <a:rPr lang="en-GB" sz="1100" b="1" dirty="0"/>
                        <a:t>Northern Powerhouse</a:t>
                      </a:r>
                      <a:r>
                        <a:rPr lang="en-GB" sz="1100" dirty="0"/>
                        <a:t> – Links up the major cities of the north to encourage businesses and create industrial areas. Media city is one example of an industry within the northern powerhouse that has created 4600 new jobs. </a:t>
                      </a:r>
                    </a:p>
                    <a:p>
                      <a:pPr marL="0" marR="0" lvl="0" indent="0" algn="l" rtl="0">
                        <a:lnSpc>
                          <a:spcPct val="100000"/>
                        </a:lnSpc>
                        <a:spcBef>
                          <a:spcPts val="0"/>
                        </a:spcBef>
                        <a:spcAft>
                          <a:spcPts val="0"/>
                        </a:spcAft>
                        <a:buClr>
                          <a:schemeClr val="dk1"/>
                        </a:buClr>
                        <a:buSzPts val="1100"/>
                        <a:buFont typeface="Calibri"/>
                        <a:buNone/>
                      </a:pPr>
                      <a:endParaRPr lang="en-GB" sz="1100" dirty="0"/>
                    </a:p>
                    <a:p>
                      <a:pPr marL="0" marR="0" lvl="0" indent="0" algn="l" rtl="0">
                        <a:lnSpc>
                          <a:spcPct val="100000"/>
                        </a:lnSpc>
                        <a:spcBef>
                          <a:spcPts val="0"/>
                        </a:spcBef>
                        <a:spcAft>
                          <a:spcPts val="0"/>
                        </a:spcAft>
                        <a:buClr>
                          <a:schemeClr val="dk1"/>
                        </a:buClr>
                        <a:buSzPts val="1100"/>
                        <a:buFont typeface="Calibri"/>
                        <a:buNone/>
                      </a:pPr>
                      <a:r>
                        <a:rPr lang="en-GB" sz="1100" b="1" dirty="0"/>
                        <a:t>Enterprise Zones </a:t>
                      </a:r>
                      <a:r>
                        <a:rPr lang="en-GB" sz="1100" dirty="0"/>
                        <a:t>– reducing the taxes of businesses (up to 100%) to encourage them to locate in the north. </a:t>
                      </a:r>
                      <a:endParaRPr sz="1100" dirty="0"/>
                    </a:p>
                  </a:txBody>
                  <a:tcPr marL="91450" marR="91450" marT="45725" marB="45725" anchor="ctr">
                    <a:lnL w="12700" cap="flat" cmpd="sng" algn="ctr">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lgn="ctr">
                      <a:solidFill>
                        <a:schemeClr val="dk1"/>
                      </a:solidFill>
                      <a:prstDash val="solid"/>
                      <a:round/>
                      <a:headEnd type="none" w="sm" len="sm"/>
                      <a:tailEnd type="none" w="sm" len="sm"/>
                    </a:lnT>
                    <a:lnB w="12700" cap="flat" cmpd="sng" algn="ctr">
                      <a:solidFill>
                        <a:schemeClr val="dk1"/>
                      </a:solidFill>
                      <a:prstDash val="solid"/>
                      <a:round/>
                      <a:headEnd type="none" w="sm" len="sm"/>
                      <a:tailEnd type="none" w="sm" len="sm"/>
                    </a:lnB>
                  </a:tcPr>
                </a:tc>
                <a:extLst>
                  <a:ext uri="{0D108BD9-81ED-4DB2-BD59-A6C34878D82A}">
                    <a16:rowId xmlns:a16="http://schemas.microsoft.com/office/drawing/2014/main" val="10003"/>
                  </a:ext>
                </a:extLst>
              </a:tr>
              <a:tr h="1044260">
                <a:tc>
                  <a:txBody>
                    <a:bodyPr/>
                    <a:lstStyle/>
                    <a:p>
                      <a:pPr marL="0" marR="0" lvl="0" indent="0" algn="l" rtl="0">
                        <a:spcBef>
                          <a:spcPts val="0"/>
                        </a:spcBef>
                        <a:spcAft>
                          <a:spcPts val="0"/>
                        </a:spcAft>
                        <a:buClr>
                          <a:schemeClr val="dk1"/>
                        </a:buClr>
                        <a:buSzPts val="1100"/>
                        <a:buFont typeface="Calibri"/>
                        <a:buNone/>
                      </a:pPr>
                      <a:r>
                        <a:rPr lang="en-GB" sz="1100">
                          <a:solidFill>
                            <a:schemeClr val="dk1"/>
                          </a:solidFill>
                          <a:latin typeface="Calibri"/>
                          <a:ea typeface="Calibri"/>
                          <a:cs typeface="Calibri"/>
                          <a:sym typeface="Calibri"/>
                        </a:rPr>
                        <a:t>4</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100"/>
                        <a:buFont typeface="Calibri"/>
                        <a:buNone/>
                      </a:pPr>
                      <a:r>
                        <a:rPr lang="en-GB" sz="1100" dirty="0"/>
                        <a:t>Ineffective Solutions </a:t>
                      </a:r>
                      <a:endParaRPr sz="1100" dirty="0"/>
                    </a:p>
                  </a:txBody>
                  <a:tcPr marL="91450" marR="91450" marT="45725" marB="45725" anchor="ctr">
                    <a:lnL w="12700" cap="flat" cmpd="sng">
                      <a:solidFill>
                        <a:schemeClr val="dk1"/>
                      </a:solidFill>
                      <a:prstDash val="solid"/>
                      <a:round/>
                      <a:headEnd type="none" w="sm" len="sm"/>
                      <a:tailEnd type="none" w="sm" len="sm"/>
                    </a:lnL>
                    <a:lnR w="12700" cap="flat" cmpd="sng" algn="ctr">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100"/>
                        <a:buFont typeface="Calibri"/>
                        <a:buNone/>
                      </a:pPr>
                      <a:r>
                        <a:rPr lang="en-GB" sz="1100" b="1" dirty="0"/>
                        <a:t>HS2 </a:t>
                      </a:r>
                      <a:r>
                        <a:rPr lang="en-GB" sz="1100" dirty="0"/>
                        <a:t>– High speed rail that was to connect the north of the UK to the south to help spread jobs and businesses from London to the North. In October 2023 it was announced that the remaining legs of the journey are to be scrapped. Only Birmingham will be connected to London. It has been suggesting it was £100 million over budget. </a:t>
                      </a:r>
                    </a:p>
                    <a:p>
                      <a:pPr marL="0" marR="0" lvl="0" indent="0" algn="l" rtl="0">
                        <a:lnSpc>
                          <a:spcPct val="100000"/>
                        </a:lnSpc>
                        <a:spcBef>
                          <a:spcPts val="0"/>
                        </a:spcBef>
                        <a:spcAft>
                          <a:spcPts val="0"/>
                        </a:spcAft>
                        <a:buClr>
                          <a:schemeClr val="dk1"/>
                        </a:buClr>
                        <a:buSzPts val="1100"/>
                        <a:buFont typeface="Calibri"/>
                        <a:buNone/>
                      </a:pPr>
                      <a:endParaRPr lang="en-GB" sz="1100" dirty="0"/>
                    </a:p>
                    <a:p>
                      <a:pPr marL="0" marR="0" lvl="0" indent="0" algn="l" rtl="0">
                        <a:lnSpc>
                          <a:spcPct val="100000"/>
                        </a:lnSpc>
                        <a:spcBef>
                          <a:spcPts val="0"/>
                        </a:spcBef>
                        <a:spcAft>
                          <a:spcPts val="0"/>
                        </a:spcAft>
                        <a:buClr>
                          <a:schemeClr val="dk1"/>
                        </a:buClr>
                        <a:buSzPts val="1100"/>
                        <a:buFont typeface="Calibri"/>
                        <a:buNone/>
                      </a:pPr>
                      <a:r>
                        <a:rPr lang="en-GB" sz="1100" b="1" dirty="0"/>
                        <a:t>Norther Powerhouse </a:t>
                      </a:r>
                      <a:r>
                        <a:rPr lang="en-GB" sz="1100" dirty="0"/>
                        <a:t>– More of a concept than actual plan. Investment has been limited and the spending on transport in London is greater than the entire budget for transport in the north. </a:t>
                      </a:r>
                      <a:endParaRPr sz="1100" dirty="0"/>
                    </a:p>
                  </a:txBody>
                  <a:tcPr marL="91450" marR="91450" marT="45725" marB="45725" anchor="ctr">
                    <a:lnL w="12700" cap="flat" cmpd="sng" algn="ctr">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lgn="ctr">
                      <a:solidFill>
                        <a:schemeClr val="dk1"/>
                      </a:solidFill>
                      <a:prstDash val="solid"/>
                      <a:round/>
                      <a:headEnd type="none" w="sm" len="sm"/>
                      <a:tailEnd type="none" w="sm" len="sm"/>
                    </a:lnT>
                    <a:lnB w="12700" cap="flat" cmpd="sng" algn="ctr">
                      <a:solidFill>
                        <a:schemeClr val="dk1"/>
                      </a:solidFill>
                      <a:prstDash val="solid"/>
                      <a:round/>
                      <a:headEnd type="none" w="sm" len="sm"/>
                      <a:tailEnd type="none" w="sm" len="sm"/>
                    </a:lnB>
                  </a:tcPr>
                </a:tc>
                <a:extLst>
                  <a:ext uri="{0D108BD9-81ED-4DB2-BD59-A6C34878D82A}">
                    <a16:rowId xmlns:a16="http://schemas.microsoft.com/office/drawing/2014/main" val="10004"/>
                  </a:ext>
                </a:extLst>
              </a:tr>
            </a:tbl>
          </a:graphicData>
        </a:graphic>
      </p:graphicFrame>
      <p:sp>
        <p:nvSpPr>
          <p:cNvPr id="7" name="Google Shape;38;p1">
            <a:extLst>
              <a:ext uri="{FF2B5EF4-FFF2-40B4-BE49-F238E27FC236}">
                <a16:creationId xmlns:a16="http://schemas.microsoft.com/office/drawing/2014/main" id="{AAAD6A82-F7A6-4334-A100-C2345F4AEE49}"/>
              </a:ext>
            </a:extLst>
          </p:cNvPr>
          <p:cNvSpPr txBox="1"/>
          <p:nvPr/>
        </p:nvSpPr>
        <p:spPr>
          <a:xfrm>
            <a:off x="128464" y="91951"/>
            <a:ext cx="9649072" cy="369332"/>
          </a:xfrm>
          <a:prstGeom prst="rect">
            <a:avLst/>
          </a:prstGeom>
          <a:solidFill>
            <a:srgbClr val="C00000"/>
          </a:solidFill>
          <a:ln w="9525"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800" b="0" i="0" u="none" strike="noStrike" cap="none" dirty="0">
                <a:solidFill>
                  <a:schemeClr val="lt1"/>
                </a:solidFill>
                <a:latin typeface="Calibri"/>
                <a:ea typeface="Calibri"/>
                <a:cs typeface="Calibri"/>
                <a:sym typeface="Calibri"/>
              </a:rPr>
              <a:t>GCSE Paper 2- Question 2 </a:t>
            </a:r>
            <a:r>
              <a:rPr lang="en-GB" sz="1800" dirty="0">
                <a:solidFill>
                  <a:schemeClr val="lt1"/>
                </a:solidFill>
                <a:latin typeface="Calibri"/>
                <a:ea typeface="Calibri"/>
                <a:cs typeface="Calibri"/>
                <a:sym typeface="Calibri"/>
              </a:rPr>
              <a:t>Changing Economic World - </a:t>
            </a:r>
            <a:r>
              <a:rPr lang="en-GB" sz="1800" b="0" i="0" u="none" strike="noStrike" cap="none" dirty="0">
                <a:solidFill>
                  <a:schemeClr val="lt1"/>
                </a:solidFill>
                <a:latin typeface="Calibri"/>
                <a:ea typeface="Calibri"/>
                <a:cs typeface="Calibri"/>
                <a:sym typeface="Calibri"/>
              </a:rPr>
              <a:t>Knowledge Organiser</a:t>
            </a:r>
            <a:endParaRPr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12"/>
        <p:cNvGrpSpPr/>
        <p:nvPr/>
      </p:nvGrpSpPr>
      <p:grpSpPr>
        <a:xfrm>
          <a:off x="0" y="0"/>
          <a:ext cx="0" cy="0"/>
          <a:chOff x="0" y="0"/>
          <a:chExt cx="0" cy="0"/>
        </a:xfrm>
      </p:grpSpPr>
      <p:graphicFrame>
        <p:nvGraphicFramePr>
          <p:cNvPr id="117" name="Google Shape;117;p11"/>
          <p:cNvGraphicFramePr/>
          <p:nvPr/>
        </p:nvGraphicFramePr>
        <p:xfrm>
          <a:off x="202219" y="583891"/>
          <a:ext cx="9501562" cy="2728020"/>
        </p:xfrm>
        <a:graphic>
          <a:graphicData uri="http://schemas.openxmlformats.org/drawingml/2006/table">
            <a:tbl>
              <a:tblPr firstRow="1" bandRow="1">
                <a:noFill/>
              </a:tblPr>
              <a:tblGrid>
                <a:gridCol w="483068">
                  <a:extLst>
                    <a:ext uri="{9D8B030D-6E8A-4147-A177-3AD203B41FA5}">
                      <a16:colId xmlns:a16="http://schemas.microsoft.com/office/drawing/2014/main" val="20000"/>
                    </a:ext>
                  </a:extLst>
                </a:gridCol>
                <a:gridCol w="1156447">
                  <a:extLst>
                    <a:ext uri="{9D8B030D-6E8A-4147-A177-3AD203B41FA5}">
                      <a16:colId xmlns:a16="http://schemas.microsoft.com/office/drawing/2014/main" val="20001"/>
                    </a:ext>
                  </a:extLst>
                </a:gridCol>
                <a:gridCol w="7862047">
                  <a:extLst>
                    <a:ext uri="{9D8B030D-6E8A-4147-A177-3AD203B41FA5}">
                      <a16:colId xmlns:a16="http://schemas.microsoft.com/office/drawing/2014/main" val="3033194847"/>
                    </a:ext>
                  </a:extLst>
                </a:gridCol>
              </a:tblGrid>
              <a:tr h="0">
                <a:tc>
                  <a:txBody>
                    <a:bodyPr/>
                    <a:lstStyle/>
                    <a:p>
                      <a:pPr marL="0" marR="0" lvl="0" indent="0" algn="ctr" rtl="0">
                        <a:spcBef>
                          <a:spcPts val="0"/>
                        </a:spcBef>
                        <a:spcAft>
                          <a:spcPts val="0"/>
                        </a:spcAft>
                        <a:buNone/>
                      </a:pPr>
                      <a:r>
                        <a:rPr lang="en-GB" sz="1100" b="0" dirty="0">
                          <a:solidFill>
                            <a:schemeClr val="lt1"/>
                          </a:solidFill>
                        </a:rPr>
                        <a:t>V</a:t>
                      </a:r>
                      <a:endParaRPr dirty="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4901"/>
                      </a:srgbClr>
                    </a:solidFill>
                  </a:tcPr>
                </a:tc>
                <a:tc gridSpan="2">
                  <a:txBody>
                    <a:bodyPr/>
                    <a:lstStyle/>
                    <a:p>
                      <a:pPr marL="0" marR="0" lvl="0" indent="0" algn="l" rtl="0">
                        <a:lnSpc>
                          <a:spcPct val="100000"/>
                        </a:lnSpc>
                        <a:spcBef>
                          <a:spcPts val="0"/>
                        </a:spcBef>
                        <a:spcAft>
                          <a:spcPts val="0"/>
                        </a:spcAft>
                        <a:buClr>
                          <a:schemeClr val="lt1"/>
                        </a:buClr>
                        <a:buSzPts val="1100"/>
                        <a:buFont typeface="Calibri"/>
                        <a:buNone/>
                      </a:pPr>
                      <a:r>
                        <a:rPr lang="en-GB" sz="1100" dirty="0">
                          <a:solidFill>
                            <a:schemeClr val="lt1"/>
                          </a:solidFill>
                        </a:rPr>
                        <a:t>UK in the wider world </a:t>
                      </a:r>
                      <a:endParaRPr sz="1100" dirty="0">
                        <a:solidFill>
                          <a:schemeClr val="lt1"/>
                        </a:solidFill>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4901"/>
                      </a:srgbClr>
                    </a:solidFill>
                  </a:tcPr>
                </a:tc>
                <a:tc hMerge="1">
                  <a:txBody>
                    <a:bodyPr/>
                    <a:lstStyle/>
                    <a:p>
                      <a:endParaRPr lang="en-GB"/>
                    </a:p>
                  </a:txBody>
                  <a:tcPr/>
                </a:tc>
                <a:extLst>
                  <a:ext uri="{0D108BD9-81ED-4DB2-BD59-A6C34878D82A}">
                    <a16:rowId xmlns:a16="http://schemas.microsoft.com/office/drawing/2014/main" val="10000"/>
                  </a:ext>
                </a:extLst>
              </a:tr>
              <a:tr h="194388">
                <a:tc>
                  <a:txBody>
                    <a:bodyPr/>
                    <a:lstStyle/>
                    <a:p>
                      <a:pPr marL="0" marR="0" lvl="0" indent="0" algn="l" rtl="0">
                        <a:spcBef>
                          <a:spcPts val="0"/>
                        </a:spcBef>
                        <a:spcAft>
                          <a:spcPts val="0"/>
                        </a:spcAft>
                        <a:buClr>
                          <a:schemeClr val="dk1"/>
                        </a:buClr>
                        <a:buSzPts val="1100"/>
                        <a:buFont typeface="Calibri"/>
                        <a:buNone/>
                      </a:pPr>
                      <a:r>
                        <a:rPr lang="en-GB" sz="1100" dirty="0">
                          <a:solidFill>
                            <a:schemeClr val="dk1"/>
                          </a:solidFill>
                          <a:latin typeface="Calibri"/>
                          <a:ea typeface="Calibri"/>
                          <a:cs typeface="Calibri"/>
                          <a:sym typeface="Calibri"/>
                        </a:rPr>
                        <a:t>1</a:t>
                      </a:r>
                      <a:endParaRPr dirty="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spcBef>
                          <a:spcPts val="0"/>
                        </a:spcBef>
                        <a:spcAft>
                          <a:spcPts val="0"/>
                        </a:spcAft>
                        <a:buClr>
                          <a:schemeClr val="dk1"/>
                        </a:buClr>
                        <a:buSzPts val="1200"/>
                        <a:buFont typeface="Calibri"/>
                        <a:buNone/>
                      </a:pPr>
                      <a:r>
                        <a:rPr lang="en-GB" sz="1100" dirty="0"/>
                        <a:t>Trade </a:t>
                      </a:r>
                      <a:endParaRPr sz="1100" dirty="0"/>
                    </a:p>
                  </a:txBody>
                  <a:tcPr marL="91450" marR="91450" marT="45725" marB="45725" anchor="ctr">
                    <a:lnL w="12700" cap="flat" cmpd="sng">
                      <a:solidFill>
                        <a:schemeClr val="dk1"/>
                      </a:solidFill>
                      <a:prstDash val="solid"/>
                      <a:round/>
                      <a:headEnd type="none" w="sm" len="sm"/>
                      <a:tailEnd type="none" w="sm" len="sm"/>
                    </a:lnL>
                    <a:lnR w="12700" cap="flat" cmpd="sng" algn="ctr">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spcBef>
                          <a:spcPts val="0"/>
                        </a:spcBef>
                        <a:spcAft>
                          <a:spcPts val="0"/>
                        </a:spcAft>
                        <a:buClr>
                          <a:schemeClr val="dk1"/>
                        </a:buClr>
                        <a:buSzPts val="1200"/>
                        <a:buFont typeface="Calibri"/>
                        <a:buNone/>
                      </a:pPr>
                      <a:r>
                        <a:rPr lang="en-GB" sz="1100" dirty="0"/>
                        <a:t>The UK’s main trading partners are the EU, USA and China. Our overseas exports are worth £250 billion a year. </a:t>
                      </a:r>
                      <a:endParaRPr sz="1100" dirty="0"/>
                    </a:p>
                  </a:txBody>
                  <a:tcPr marL="91450" marR="91450" marT="45725" marB="45725" anchor="ctr">
                    <a:lnL w="12700" cap="flat" cmpd="sng" algn="ctr">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lgn="ctr">
                      <a:solidFill>
                        <a:schemeClr val="dk1"/>
                      </a:solidFill>
                      <a:prstDash val="solid"/>
                      <a:round/>
                      <a:headEnd type="none" w="sm" len="sm"/>
                      <a:tailEnd type="none" w="sm" len="sm"/>
                    </a:lnT>
                    <a:lnB w="12700" cap="flat" cmpd="sng" algn="ctr">
                      <a:solidFill>
                        <a:schemeClr val="dk1"/>
                      </a:solidFill>
                      <a:prstDash val="solid"/>
                      <a:round/>
                      <a:headEnd type="none" w="sm" len="sm"/>
                      <a:tailEnd type="none" w="sm" len="sm"/>
                    </a:lnB>
                  </a:tcPr>
                </a:tc>
                <a:extLst>
                  <a:ext uri="{0D108BD9-81ED-4DB2-BD59-A6C34878D82A}">
                    <a16:rowId xmlns:a16="http://schemas.microsoft.com/office/drawing/2014/main" val="10001"/>
                  </a:ext>
                </a:extLst>
              </a:tr>
              <a:tr h="0">
                <a:tc>
                  <a:txBody>
                    <a:bodyPr/>
                    <a:lstStyle/>
                    <a:p>
                      <a:pPr marL="0" marR="0" lvl="0" indent="0" algn="l" rtl="0">
                        <a:spcBef>
                          <a:spcPts val="0"/>
                        </a:spcBef>
                        <a:spcAft>
                          <a:spcPts val="0"/>
                        </a:spcAft>
                        <a:buClr>
                          <a:schemeClr val="dk1"/>
                        </a:buClr>
                        <a:buSzPts val="1100"/>
                        <a:buFont typeface="Calibri"/>
                        <a:buNone/>
                      </a:pPr>
                      <a:r>
                        <a:rPr lang="en-GB" sz="1100">
                          <a:solidFill>
                            <a:schemeClr val="dk1"/>
                          </a:solidFill>
                          <a:latin typeface="Calibri"/>
                          <a:ea typeface="Calibri"/>
                          <a:cs typeface="Calibri"/>
                          <a:sym typeface="Calibri"/>
                        </a:rPr>
                        <a:t>2</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lgn="ctr">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100"/>
                        <a:buFont typeface="Calibri"/>
                        <a:buNone/>
                      </a:pPr>
                      <a:r>
                        <a:rPr lang="en-GB" sz="1100" dirty="0"/>
                        <a:t>Culture </a:t>
                      </a:r>
                      <a:endParaRPr sz="1100" dirty="0"/>
                    </a:p>
                  </a:txBody>
                  <a:tcPr marL="91450" marR="91450" marT="45725" marB="45725" anchor="ctr">
                    <a:lnL w="12700" cap="flat" cmpd="sng">
                      <a:solidFill>
                        <a:schemeClr val="dk1"/>
                      </a:solidFill>
                      <a:prstDash val="solid"/>
                      <a:round/>
                      <a:headEnd type="none" w="sm" len="sm"/>
                      <a:tailEnd type="none" w="sm" len="sm"/>
                    </a:lnL>
                    <a:lnR w="12700" cap="flat" cmpd="sng" algn="ctr">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lgn="ctr">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100"/>
                        <a:buFont typeface="Calibri"/>
                        <a:buNone/>
                      </a:pPr>
                      <a:r>
                        <a:rPr lang="en-GB" sz="1100" dirty="0"/>
                        <a:t>Television is one of our leading creative industries worth over £1.25 billion a year. Programs such as X-Factor, Peppa Pig and Doctor Who have been successfully exported to many other countries. </a:t>
                      </a:r>
                      <a:endParaRPr sz="1100" dirty="0"/>
                    </a:p>
                  </a:txBody>
                  <a:tcPr marL="91450" marR="91450" marT="45725" marB="45725" anchor="ctr">
                    <a:lnL w="12700" cap="flat" cmpd="sng" algn="ctr">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lgn="ctr">
                      <a:solidFill>
                        <a:schemeClr val="dk1"/>
                      </a:solidFill>
                      <a:prstDash val="solid"/>
                      <a:round/>
                      <a:headEnd type="none" w="sm" len="sm"/>
                      <a:tailEnd type="none" w="sm" len="sm"/>
                    </a:lnT>
                    <a:lnB w="12700" cap="flat" cmpd="sng" algn="ctr">
                      <a:solidFill>
                        <a:schemeClr val="dk1"/>
                      </a:solidFill>
                      <a:prstDash val="solid"/>
                      <a:round/>
                      <a:headEnd type="none" w="sm" len="sm"/>
                      <a:tailEnd type="none" w="sm" len="sm"/>
                    </a:lnB>
                  </a:tcPr>
                </a:tc>
                <a:extLst>
                  <a:ext uri="{0D108BD9-81ED-4DB2-BD59-A6C34878D82A}">
                    <a16:rowId xmlns:a16="http://schemas.microsoft.com/office/drawing/2014/main" val="10002"/>
                  </a:ext>
                </a:extLst>
              </a:tr>
              <a:tr h="0">
                <a:tc>
                  <a:txBody>
                    <a:bodyPr/>
                    <a:lstStyle/>
                    <a:p>
                      <a:pPr marL="0" marR="0" lvl="0" indent="0" algn="l" rtl="0">
                        <a:spcBef>
                          <a:spcPts val="0"/>
                        </a:spcBef>
                        <a:spcAft>
                          <a:spcPts val="0"/>
                        </a:spcAft>
                        <a:buClr>
                          <a:schemeClr val="dk1"/>
                        </a:buClr>
                        <a:buSzPts val="1100"/>
                        <a:buFont typeface="Calibri"/>
                        <a:buNone/>
                      </a:pPr>
                      <a:r>
                        <a:rPr lang="en-GB" sz="1100" dirty="0"/>
                        <a:t>3</a:t>
                      </a:r>
                      <a:endParaRPr sz="1100" dirty="0"/>
                    </a:p>
                  </a:txBody>
                  <a:tcPr marL="91450" marR="91450" marT="45725" marB="45725" anchor="ctr">
                    <a:lnL w="12700" cap="flat" cmpd="sng">
                      <a:solidFill>
                        <a:schemeClr val="dk1"/>
                      </a:solidFill>
                      <a:prstDash val="solid"/>
                      <a:round/>
                      <a:headEnd type="none" w="sm" len="sm"/>
                      <a:tailEnd type="none" w="sm" len="sm"/>
                    </a:lnL>
                    <a:lnR w="12700" cap="flat" cmpd="sng" algn="ctr">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lgn="ctr">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100"/>
                        <a:buFont typeface="Calibri"/>
                        <a:buNone/>
                      </a:pPr>
                      <a:r>
                        <a:rPr lang="en-GB" sz="1100" dirty="0"/>
                        <a:t>Transport </a:t>
                      </a:r>
                      <a:endParaRPr sz="1100" dirty="0"/>
                    </a:p>
                  </a:txBody>
                  <a:tcPr marL="91450" marR="91450" marT="45725" marB="45725" anchor="ctr">
                    <a:lnL w="12700" cap="flat" cmpd="sng" algn="ctr">
                      <a:solidFill>
                        <a:schemeClr val="dk1"/>
                      </a:solidFill>
                      <a:prstDash val="solid"/>
                      <a:round/>
                      <a:headEnd type="none" w="sm" len="sm"/>
                      <a:tailEnd type="none" w="sm" len="sm"/>
                    </a:lnL>
                    <a:lnR w="12700" cap="flat" cmpd="sng" algn="ctr">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lgn="ctr">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100"/>
                        <a:buFont typeface="Calibri"/>
                        <a:buNone/>
                      </a:pPr>
                      <a:r>
                        <a:rPr lang="en-GB" sz="1100" dirty="0"/>
                        <a:t>Increasing airport capacity has improved links with other counties. The channel tunnel provides a direct link to mainland Europe. </a:t>
                      </a:r>
                      <a:endParaRPr sz="1100" dirty="0"/>
                    </a:p>
                  </a:txBody>
                  <a:tcPr marL="91450" marR="91450" marT="45725" marB="45725" anchor="ctr">
                    <a:lnL w="12700" cap="flat" cmpd="sng" algn="ctr">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lgn="ctr">
                      <a:solidFill>
                        <a:schemeClr val="dk1"/>
                      </a:solidFill>
                      <a:prstDash val="solid"/>
                      <a:round/>
                      <a:headEnd type="none" w="sm" len="sm"/>
                      <a:tailEnd type="none" w="sm" len="sm"/>
                    </a:lnT>
                    <a:lnB w="12700" cap="flat" cmpd="sng" algn="ctr">
                      <a:solidFill>
                        <a:schemeClr val="dk1"/>
                      </a:solidFill>
                      <a:prstDash val="solid"/>
                      <a:round/>
                      <a:headEnd type="none" w="sm" len="sm"/>
                      <a:tailEnd type="none" w="sm" len="sm"/>
                    </a:lnB>
                  </a:tcPr>
                </a:tc>
                <a:extLst>
                  <a:ext uri="{0D108BD9-81ED-4DB2-BD59-A6C34878D82A}">
                    <a16:rowId xmlns:a16="http://schemas.microsoft.com/office/drawing/2014/main" val="1805506991"/>
                  </a:ext>
                </a:extLst>
              </a:tr>
              <a:tr h="0">
                <a:tc>
                  <a:txBody>
                    <a:bodyPr/>
                    <a:lstStyle/>
                    <a:p>
                      <a:pPr marL="0" marR="0" lvl="0" indent="0" algn="l" rtl="0">
                        <a:spcBef>
                          <a:spcPts val="0"/>
                        </a:spcBef>
                        <a:spcAft>
                          <a:spcPts val="0"/>
                        </a:spcAft>
                        <a:buClr>
                          <a:schemeClr val="dk1"/>
                        </a:buClr>
                        <a:buSzPts val="1100"/>
                        <a:buFont typeface="Calibri"/>
                        <a:buNone/>
                      </a:pPr>
                      <a:r>
                        <a:rPr lang="en-GB" sz="1100" dirty="0"/>
                        <a:t>4</a:t>
                      </a:r>
                      <a:endParaRPr sz="1100" dirty="0"/>
                    </a:p>
                  </a:txBody>
                  <a:tcPr marL="91450" marR="91450" marT="45725" marB="45725" anchor="ctr">
                    <a:lnL w="12700" cap="flat" cmpd="sng">
                      <a:solidFill>
                        <a:schemeClr val="dk1"/>
                      </a:solidFill>
                      <a:prstDash val="solid"/>
                      <a:round/>
                      <a:headEnd type="none" w="sm" len="sm"/>
                      <a:tailEnd type="none" w="sm" len="sm"/>
                    </a:lnL>
                    <a:lnR w="12700" cap="flat" cmpd="sng" algn="ctr">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lgn="ctr">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100"/>
                        <a:buFont typeface="Calibri"/>
                        <a:buNone/>
                      </a:pPr>
                      <a:r>
                        <a:rPr lang="en-GB" sz="1100" dirty="0"/>
                        <a:t>Electronic Communication </a:t>
                      </a:r>
                      <a:endParaRPr sz="1100" dirty="0"/>
                    </a:p>
                  </a:txBody>
                  <a:tcPr marL="91450" marR="91450" marT="45725" marB="45725" anchor="ctr">
                    <a:lnL w="12700" cap="flat" cmpd="sng" algn="ctr">
                      <a:solidFill>
                        <a:schemeClr val="dk1"/>
                      </a:solidFill>
                      <a:prstDash val="solid"/>
                      <a:round/>
                      <a:headEnd type="none" w="sm" len="sm"/>
                      <a:tailEnd type="none" w="sm" len="sm"/>
                    </a:lnL>
                    <a:lnR w="12700" cap="flat" cmpd="sng" algn="ctr">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lgn="ctr">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100"/>
                        <a:buFont typeface="Calibri"/>
                        <a:buNone/>
                      </a:pPr>
                      <a:r>
                        <a:rPr lang="en-GB" sz="1100" dirty="0"/>
                        <a:t>Trans-Atlantic cables link Europe to the USA through the UK. These provide internet and phone communications. The UK is also linked through these cables to Africa, middle East, Asia and Australia. </a:t>
                      </a:r>
                      <a:endParaRPr sz="1100" dirty="0"/>
                    </a:p>
                  </a:txBody>
                  <a:tcPr marL="91450" marR="91450" marT="45725" marB="45725" anchor="ctr">
                    <a:lnL w="12700" cap="flat" cmpd="sng" algn="ctr">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lgn="ctr">
                      <a:solidFill>
                        <a:schemeClr val="dk1"/>
                      </a:solidFill>
                      <a:prstDash val="solid"/>
                      <a:round/>
                      <a:headEnd type="none" w="sm" len="sm"/>
                      <a:tailEnd type="none" w="sm" len="sm"/>
                    </a:lnT>
                    <a:lnB w="12700" cap="flat" cmpd="sng" algn="ctr">
                      <a:solidFill>
                        <a:schemeClr val="dk1"/>
                      </a:solidFill>
                      <a:prstDash val="solid"/>
                      <a:round/>
                      <a:headEnd type="none" w="sm" len="sm"/>
                      <a:tailEnd type="none" w="sm" len="sm"/>
                    </a:lnB>
                  </a:tcPr>
                </a:tc>
                <a:extLst>
                  <a:ext uri="{0D108BD9-81ED-4DB2-BD59-A6C34878D82A}">
                    <a16:rowId xmlns:a16="http://schemas.microsoft.com/office/drawing/2014/main" val="3779924251"/>
                  </a:ext>
                </a:extLst>
              </a:tr>
              <a:tr h="0">
                <a:tc>
                  <a:txBody>
                    <a:bodyPr/>
                    <a:lstStyle/>
                    <a:p>
                      <a:pPr marL="0" marR="0" lvl="0" indent="0" algn="l" rtl="0">
                        <a:spcBef>
                          <a:spcPts val="0"/>
                        </a:spcBef>
                        <a:spcAft>
                          <a:spcPts val="0"/>
                        </a:spcAft>
                        <a:buClr>
                          <a:schemeClr val="dk1"/>
                        </a:buClr>
                        <a:buSzPts val="1100"/>
                        <a:buFont typeface="Calibri"/>
                        <a:buNone/>
                      </a:pPr>
                      <a:r>
                        <a:rPr lang="en-GB" sz="1100" dirty="0"/>
                        <a:t>5</a:t>
                      </a:r>
                      <a:endParaRPr sz="1100" dirty="0"/>
                    </a:p>
                  </a:txBody>
                  <a:tcPr marL="91450" marR="91450" marT="45725" marB="45725" anchor="ctr">
                    <a:lnL w="12700" cap="flat" cmpd="sng">
                      <a:solidFill>
                        <a:schemeClr val="dk1"/>
                      </a:solidFill>
                      <a:prstDash val="solid"/>
                      <a:round/>
                      <a:headEnd type="none" w="sm" len="sm"/>
                      <a:tailEnd type="none" w="sm" len="sm"/>
                    </a:lnL>
                    <a:lnR w="12700" cap="flat" cmpd="sng" algn="ctr">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100"/>
                        <a:buFont typeface="Calibri"/>
                        <a:buNone/>
                      </a:pPr>
                      <a:r>
                        <a:rPr lang="en-GB" sz="1100" dirty="0"/>
                        <a:t>Political </a:t>
                      </a:r>
                      <a:endParaRPr sz="1100" dirty="0"/>
                    </a:p>
                  </a:txBody>
                  <a:tcPr marL="91450" marR="91450" marT="45725" marB="45725" anchor="ctr">
                    <a:lnL w="12700" cap="flat" cmpd="sng" algn="ctr">
                      <a:solidFill>
                        <a:schemeClr val="dk1"/>
                      </a:solidFill>
                      <a:prstDash val="solid"/>
                      <a:round/>
                      <a:headEnd type="none" w="sm" len="sm"/>
                      <a:tailEnd type="none" w="sm" len="sm"/>
                    </a:lnL>
                    <a:lnR w="12700" cap="flat" cmpd="sng" algn="ctr">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100"/>
                        <a:buFont typeface="Calibri"/>
                        <a:buNone/>
                      </a:pPr>
                      <a:r>
                        <a:rPr lang="en-GB" sz="1100" b="1" dirty="0"/>
                        <a:t>EU</a:t>
                      </a:r>
                      <a:r>
                        <a:rPr lang="en-GB" sz="1100" dirty="0"/>
                        <a:t> – UK withdrew their membership in 2016 and officially left in 2020. The UK still has close ties with the EU through trade and tourism. While there have been some disagreements due to Brexit many laws are the same or similar to the EU but the UK now has sovereign control. </a:t>
                      </a:r>
                    </a:p>
                    <a:p>
                      <a:pPr marL="0" marR="0" lvl="0" indent="0" algn="l" rtl="0">
                        <a:lnSpc>
                          <a:spcPct val="100000"/>
                        </a:lnSpc>
                        <a:spcBef>
                          <a:spcPts val="0"/>
                        </a:spcBef>
                        <a:spcAft>
                          <a:spcPts val="0"/>
                        </a:spcAft>
                        <a:buClr>
                          <a:schemeClr val="dk1"/>
                        </a:buClr>
                        <a:buSzPts val="1100"/>
                        <a:buFont typeface="Calibri"/>
                        <a:buNone/>
                      </a:pPr>
                      <a:r>
                        <a:rPr lang="en-GB" sz="1100" b="1" dirty="0"/>
                        <a:t>Commonwealth</a:t>
                      </a:r>
                      <a:r>
                        <a:rPr lang="en-GB" sz="1100" dirty="0"/>
                        <a:t> – Made up of 53 countries it is one of the oldest political groups. Membership is optional. </a:t>
                      </a:r>
                    </a:p>
                    <a:p>
                      <a:pPr marL="0" marR="0" lvl="0" indent="0" algn="l" rtl="0">
                        <a:lnSpc>
                          <a:spcPct val="100000"/>
                        </a:lnSpc>
                        <a:spcBef>
                          <a:spcPts val="0"/>
                        </a:spcBef>
                        <a:spcAft>
                          <a:spcPts val="0"/>
                        </a:spcAft>
                        <a:buClr>
                          <a:schemeClr val="dk1"/>
                        </a:buClr>
                        <a:buSzPts val="1100"/>
                        <a:buFont typeface="Calibri"/>
                        <a:buNone/>
                      </a:pPr>
                      <a:r>
                        <a:rPr lang="en-GB" sz="1100" b="1" dirty="0"/>
                        <a:t>G7</a:t>
                      </a:r>
                      <a:r>
                        <a:rPr lang="en-GB" sz="1100" dirty="0"/>
                        <a:t> – UK, France, Germany Italy, USA, Canada, Japan They meet yearly to discuss global economic issues </a:t>
                      </a:r>
                      <a:endParaRPr sz="1100" dirty="0"/>
                    </a:p>
                  </a:txBody>
                  <a:tcPr marL="91450" marR="91450" marT="45725" marB="45725" anchor="ctr">
                    <a:lnL w="12700" cap="flat" cmpd="sng" algn="ctr">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lgn="ctr">
                      <a:solidFill>
                        <a:schemeClr val="dk1"/>
                      </a:solidFill>
                      <a:prstDash val="solid"/>
                      <a:round/>
                      <a:headEnd type="none" w="sm" len="sm"/>
                      <a:tailEnd type="none" w="sm" len="sm"/>
                    </a:lnT>
                    <a:lnB w="12700" cap="flat" cmpd="sng" algn="ctr">
                      <a:solidFill>
                        <a:schemeClr val="dk1"/>
                      </a:solidFill>
                      <a:prstDash val="solid"/>
                      <a:round/>
                      <a:headEnd type="none" w="sm" len="sm"/>
                      <a:tailEnd type="none" w="sm" len="sm"/>
                    </a:lnB>
                  </a:tcPr>
                </a:tc>
                <a:extLst>
                  <a:ext uri="{0D108BD9-81ED-4DB2-BD59-A6C34878D82A}">
                    <a16:rowId xmlns:a16="http://schemas.microsoft.com/office/drawing/2014/main" val="2514975670"/>
                  </a:ext>
                </a:extLst>
              </a:tr>
            </a:tbl>
          </a:graphicData>
        </a:graphic>
      </p:graphicFrame>
      <p:sp>
        <p:nvSpPr>
          <p:cNvPr id="7" name="Google Shape;38;p1">
            <a:extLst>
              <a:ext uri="{FF2B5EF4-FFF2-40B4-BE49-F238E27FC236}">
                <a16:creationId xmlns:a16="http://schemas.microsoft.com/office/drawing/2014/main" id="{AAAD6A82-F7A6-4334-A100-C2345F4AEE49}"/>
              </a:ext>
            </a:extLst>
          </p:cNvPr>
          <p:cNvSpPr txBox="1"/>
          <p:nvPr/>
        </p:nvSpPr>
        <p:spPr>
          <a:xfrm>
            <a:off x="128464" y="91951"/>
            <a:ext cx="9649072" cy="369332"/>
          </a:xfrm>
          <a:prstGeom prst="rect">
            <a:avLst/>
          </a:prstGeom>
          <a:solidFill>
            <a:srgbClr val="C00000"/>
          </a:solidFill>
          <a:ln w="9525"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800" b="0" i="0" u="none" strike="noStrike" cap="none" dirty="0">
                <a:solidFill>
                  <a:schemeClr val="lt1"/>
                </a:solidFill>
                <a:latin typeface="Calibri"/>
                <a:ea typeface="Calibri"/>
                <a:cs typeface="Calibri"/>
                <a:sym typeface="Calibri"/>
              </a:rPr>
              <a:t>GCSE Paper 2- Question 2 </a:t>
            </a:r>
            <a:r>
              <a:rPr lang="en-GB" sz="1800" dirty="0">
                <a:solidFill>
                  <a:schemeClr val="lt1"/>
                </a:solidFill>
                <a:latin typeface="Calibri"/>
                <a:ea typeface="Calibri"/>
                <a:cs typeface="Calibri"/>
                <a:sym typeface="Calibri"/>
              </a:rPr>
              <a:t>Changing Economic World - </a:t>
            </a:r>
            <a:r>
              <a:rPr lang="en-GB" sz="1800" b="0" i="0" u="none" strike="noStrike" cap="none" dirty="0">
                <a:solidFill>
                  <a:schemeClr val="lt1"/>
                </a:solidFill>
                <a:latin typeface="Calibri"/>
                <a:ea typeface="Calibri"/>
                <a:cs typeface="Calibri"/>
                <a:sym typeface="Calibri"/>
              </a:rPr>
              <a:t>Knowledge Organiser</a:t>
            </a:r>
            <a:endParaRPr dirty="0"/>
          </a:p>
        </p:txBody>
      </p:sp>
    </p:spTree>
    <p:extLst>
      <p:ext uri="{BB962C8B-B14F-4D97-AF65-F5344CB8AC3E}">
        <p14:creationId xmlns:p14="http://schemas.microsoft.com/office/powerpoint/2010/main" val="347327267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37"/>
        <p:cNvGrpSpPr/>
        <p:nvPr/>
      </p:nvGrpSpPr>
      <p:grpSpPr>
        <a:xfrm>
          <a:off x="0" y="0"/>
          <a:ext cx="0" cy="0"/>
          <a:chOff x="0" y="0"/>
          <a:chExt cx="0" cy="0"/>
        </a:xfrm>
      </p:grpSpPr>
      <p:sp>
        <p:nvSpPr>
          <p:cNvPr id="38" name="Google Shape;38;p1"/>
          <p:cNvSpPr txBox="1"/>
          <p:nvPr/>
        </p:nvSpPr>
        <p:spPr>
          <a:xfrm>
            <a:off x="128464" y="91951"/>
            <a:ext cx="9649072" cy="369332"/>
          </a:xfrm>
          <a:prstGeom prst="rect">
            <a:avLst/>
          </a:prstGeom>
          <a:solidFill>
            <a:srgbClr val="C00000"/>
          </a:solidFill>
          <a:ln w="9525"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800" b="0" i="0" u="none" strike="noStrike" cap="none">
                <a:solidFill>
                  <a:schemeClr val="lt1"/>
                </a:solidFill>
                <a:latin typeface="Calibri"/>
                <a:ea typeface="Calibri"/>
                <a:cs typeface="Calibri"/>
                <a:sym typeface="Calibri"/>
              </a:rPr>
              <a:t>GCSE Paper 2- Question 3 and 4 Resources- Knowledge Organiser</a:t>
            </a:r>
            <a:endParaRPr/>
          </a:p>
        </p:txBody>
      </p:sp>
      <p:graphicFrame>
        <p:nvGraphicFramePr>
          <p:cNvPr id="39" name="Google Shape;39;p1"/>
          <p:cNvGraphicFramePr/>
          <p:nvPr/>
        </p:nvGraphicFramePr>
        <p:xfrm>
          <a:off x="230561" y="1241076"/>
          <a:ext cx="8264225" cy="4732170"/>
        </p:xfrm>
        <a:graphic>
          <a:graphicData uri="http://schemas.openxmlformats.org/drawingml/2006/table">
            <a:tbl>
              <a:tblPr firstRow="1" bandRow="1">
                <a:noFill/>
              </a:tblPr>
              <a:tblGrid>
                <a:gridCol w="619000">
                  <a:extLst>
                    <a:ext uri="{9D8B030D-6E8A-4147-A177-3AD203B41FA5}">
                      <a16:colId xmlns:a16="http://schemas.microsoft.com/office/drawing/2014/main" val="20000"/>
                    </a:ext>
                  </a:extLst>
                </a:gridCol>
                <a:gridCol w="2265400">
                  <a:extLst>
                    <a:ext uri="{9D8B030D-6E8A-4147-A177-3AD203B41FA5}">
                      <a16:colId xmlns:a16="http://schemas.microsoft.com/office/drawing/2014/main" val="20001"/>
                    </a:ext>
                  </a:extLst>
                </a:gridCol>
                <a:gridCol w="5379825">
                  <a:extLst>
                    <a:ext uri="{9D8B030D-6E8A-4147-A177-3AD203B41FA5}">
                      <a16:colId xmlns:a16="http://schemas.microsoft.com/office/drawing/2014/main" val="20002"/>
                    </a:ext>
                  </a:extLst>
                </a:gridCol>
              </a:tblGrid>
              <a:tr h="139700">
                <a:tc>
                  <a:txBody>
                    <a:bodyPr/>
                    <a:lstStyle/>
                    <a:p>
                      <a:pPr marL="0" marR="0" lvl="0" indent="0" algn="ctr" rtl="0">
                        <a:spcBef>
                          <a:spcPts val="0"/>
                        </a:spcBef>
                        <a:spcAft>
                          <a:spcPts val="0"/>
                        </a:spcAft>
                        <a:buNone/>
                      </a:pPr>
                      <a:r>
                        <a:rPr lang="en-GB" sz="1100" b="0" u="none" strike="noStrike" cap="none">
                          <a:solidFill>
                            <a:schemeClr val="lt1"/>
                          </a:solidFill>
                          <a:latin typeface="Calibri"/>
                          <a:ea typeface="Calibri"/>
                          <a:cs typeface="Calibri"/>
                          <a:sym typeface="Calibri"/>
                        </a:rPr>
                        <a:t>A</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4901"/>
                      </a:srgbClr>
                    </a:solidFill>
                  </a:tcPr>
                </a:tc>
                <a:tc gridSpan="2">
                  <a:txBody>
                    <a:bodyPr/>
                    <a:lstStyle/>
                    <a:p>
                      <a:pPr marL="0" marR="0" lvl="0" indent="0" algn="l" rtl="0">
                        <a:spcBef>
                          <a:spcPts val="0"/>
                        </a:spcBef>
                        <a:spcAft>
                          <a:spcPts val="0"/>
                        </a:spcAft>
                        <a:buNone/>
                      </a:pPr>
                      <a:r>
                        <a:rPr lang="en-GB" sz="1100" b="0" u="none" strike="noStrike" cap="none">
                          <a:solidFill>
                            <a:schemeClr val="lt1"/>
                          </a:solidFill>
                          <a:latin typeface="Calibri"/>
                          <a:ea typeface="Calibri"/>
                          <a:cs typeface="Calibri"/>
                          <a:sym typeface="Calibri"/>
                        </a:rPr>
                        <a:t>Key terms</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4901"/>
                      </a:srgbClr>
                    </a:solidFill>
                  </a:tcPr>
                </a:tc>
                <a:tc hMerge="1">
                  <a:txBody>
                    <a:bodyPr/>
                    <a:lstStyle/>
                    <a:p>
                      <a:endParaRPr lang="en-US"/>
                    </a:p>
                  </a:txBody>
                  <a:tcPr/>
                </a:tc>
                <a:extLst>
                  <a:ext uri="{0D108BD9-81ED-4DB2-BD59-A6C34878D82A}">
                    <a16:rowId xmlns:a16="http://schemas.microsoft.com/office/drawing/2014/main" val="10000"/>
                  </a:ext>
                </a:extLst>
              </a:tr>
              <a:tr h="367850">
                <a:tc>
                  <a:txBody>
                    <a:bodyPr/>
                    <a:lstStyle/>
                    <a:p>
                      <a:pPr marL="0" marR="0" lvl="0" indent="0" algn="ctr" rtl="0">
                        <a:spcBef>
                          <a:spcPts val="0"/>
                        </a:spcBef>
                        <a:spcAft>
                          <a:spcPts val="0"/>
                        </a:spcAft>
                        <a:buClr>
                          <a:schemeClr val="dk1"/>
                        </a:buClr>
                        <a:buSzPts val="1100"/>
                        <a:buFont typeface="Calibri"/>
                        <a:buNone/>
                      </a:pPr>
                      <a:r>
                        <a:rPr lang="en-GB" sz="1100" b="0" u="none" strike="noStrike" cap="none">
                          <a:solidFill>
                            <a:schemeClr val="dk1"/>
                          </a:solidFill>
                          <a:latin typeface="Calibri"/>
                          <a:ea typeface="Calibri"/>
                          <a:cs typeface="Calibri"/>
                          <a:sym typeface="Calibri"/>
                        </a:rPr>
                        <a:t>1</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100" b="1" u="none" strike="noStrike" cap="none">
                          <a:latin typeface="Calibri"/>
                          <a:ea typeface="Calibri"/>
                          <a:cs typeface="Calibri"/>
                          <a:sym typeface="Calibri"/>
                        </a:rPr>
                        <a:t>Distribution </a:t>
                      </a:r>
                      <a:endParaRPr sz="1100" b="1" u="none" strike="noStrike" cap="none">
                        <a:latin typeface="Calibri"/>
                        <a:ea typeface="Calibri"/>
                        <a:cs typeface="Calibri"/>
                        <a:sym typeface="Calibri"/>
                      </a:endParaRPr>
                    </a:p>
                  </a:txBody>
                  <a:tcPr marL="84400" marR="8440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100" b="0" i="0" u="none" strike="noStrike" cap="none">
                          <a:solidFill>
                            <a:schemeClr val="dk1"/>
                          </a:solidFill>
                          <a:latin typeface="Calibri"/>
                          <a:ea typeface="Calibri"/>
                          <a:cs typeface="Calibri"/>
                          <a:sym typeface="Calibri"/>
                        </a:rPr>
                        <a:t>The way something is arranged or located.</a:t>
                      </a:r>
                      <a:endParaRPr sz="1100" b="0" u="none" strike="noStrike" cap="none">
                        <a:latin typeface="Calibri"/>
                        <a:ea typeface="Calibri"/>
                        <a:cs typeface="Calibri"/>
                        <a:sym typeface="Calibri"/>
                      </a:endParaRPr>
                    </a:p>
                  </a:txBody>
                  <a:tcPr marL="84400" marR="8440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r h="367850">
                <a:tc>
                  <a:txBody>
                    <a:bodyPr/>
                    <a:lstStyle/>
                    <a:p>
                      <a:pPr marL="0" marR="0" lvl="0" indent="0" algn="ctr" rtl="0">
                        <a:spcBef>
                          <a:spcPts val="0"/>
                        </a:spcBef>
                        <a:spcAft>
                          <a:spcPts val="0"/>
                        </a:spcAft>
                        <a:buClr>
                          <a:schemeClr val="dk1"/>
                        </a:buClr>
                        <a:buSzPts val="1100"/>
                        <a:buFont typeface="Calibri"/>
                        <a:buNone/>
                      </a:pPr>
                      <a:r>
                        <a:rPr lang="en-GB" sz="1100" b="0" u="none" strike="noStrike" cap="none">
                          <a:solidFill>
                            <a:schemeClr val="dk1"/>
                          </a:solidFill>
                          <a:latin typeface="Calibri"/>
                          <a:ea typeface="Calibri"/>
                          <a:cs typeface="Calibri"/>
                          <a:sym typeface="Calibri"/>
                        </a:rPr>
                        <a:t>2</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100" b="1" u="none" strike="noStrike" cap="none">
                          <a:latin typeface="Calibri"/>
                          <a:ea typeface="Calibri"/>
                          <a:cs typeface="Calibri"/>
                          <a:sym typeface="Calibri"/>
                        </a:rPr>
                        <a:t>Malnourished</a:t>
                      </a:r>
                      <a:endParaRPr sz="1100" b="1" u="none" strike="noStrike" cap="none">
                        <a:latin typeface="Calibri"/>
                        <a:ea typeface="Calibri"/>
                        <a:cs typeface="Calibri"/>
                        <a:sym typeface="Calibri"/>
                      </a:endParaRPr>
                    </a:p>
                  </a:txBody>
                  <a:tcPr marL="84400" marR="8440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100" b="0" i="0" u="none" strike="noStrike" cap="none">
                          <a:solidFill>
                            <a:schemeClr val="dk1"/>
                          </a:solidFill>
                          <a:latin typeface="Calibri"/>
                          <a:ea typeface="Calibri"/>
                          <a:cs typeface="Calibri"/>
                          <a:sym typeface="Calibri"/>
                        </a:rPr>
                        <a:t>Too little food, or a lack of nutrients, can cause deficiency diseases or death.</a:t>
                      </a:r>
                      <a:endParaRPr sz="1100" b="0" u="none" strike="noStrike" cap="none">
                        <a:latin typeface="Calibri"/>
                        <a:ea typeface="Calibri"/>
                        <a:cs typeface="Calibri"/>
                        <a:sym typeface="Calibri"/>
                      </a:endParaRPr>
                    </a:p>
                  </a:txBody>
                  <a:tcPr marL="84400" marR="8440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2"/>
                  </a:ext>
                </a:extLst>
              </a:tr>
              <a:tr h="367850">
                <a:tc>
                  <a:txBody>
                    <a:bodyPr/>
                    <a:lstStyle/>
                    <a:p>
                      <a:pPr marL="0" marR="0" lvl="0" indent="0" algn="ctr" rtl="0">
                        <a:spcBef>
                          <a:spcPts val="0"/>
                        </a:spcBef>
                        <a:spcAft>
                          <a:spcPts val="0"/>
                        </a:spcAft>
                        <a:buClr>
                          <a:schemeClr val="dk1"/>
                        </a:buClr>
                        <a:buSzPts val="1100"/>
                        <a:buFont typeface="Calibri"/>
                        <a:buNone/>
                      </a:pPr>
                      <a:r>
                        <a:rPr lang="en-GB" sz="1100" b="0" u="none" strike="noStrike" cap="none">
                          <a:solidFill>
                            <a:schemeClr val="dk1"/>
                          </a:solidFill>
                          <a:latin typeface="Calibri"/>
                          <a:ea typeface="Calibri"/>
                          <a:cs typeface="Calibri"/>
                          <a:sym typeface="Calibri"/>
                        </a:rPr>
                        <a:t>3</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100" b="1" u="none" strike="noStrike" cap="none">
                          <a:latin typeface="Calibri"/>
                          <a:ea typeface="Calibri"/>
                          <a:cs typeface="Calibri"/>
                          <a:sym typeface="Calibri"/>
                        </a:rPr>
                        <a:t>Food miles </a:t>
                      </a:r>
                      <a:endParaRPr sz="1100" b="1" u="none" strike="noStrike" cap="none">
                        <a:latin typeface="Calibri"/>
                        <a:ea typeface="Calibri"/>
                        <a:cs typeface="Calibri"/>
                        <a:sym typeface="Calibri"/>
                      </a:endParaRPr>
                    </a:p>
                  </a:txBody>
                  <a:tcPr marL="84400" marR="8440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100" b="0" u="none" strike="noStrike" cap="none">
                          <a:latin typeface="Calibri"/>
                          <a:ea typeface="Calibri"/>
                          <a:cs typeface="Calibri"/>
                          <a:sym typeface="Calibri"/>
                        </a:rPr>
                        <a:t>The distance food has travelled from farm to plate</a:t>
                      </a:r>
                      <a:endParaRPr sz="1100" b="0" u="none" strike="noStrike" cap="none">
                        <a:latin typeface="Calibri"/>
                        <a:ea typeface="Calibri"/>
                        <a:cs typeface="Calibri"/>
                        <a:sym typeface="Calibri"/>
                      </a:endParaRPr>
                    </a:p>
                  </a:txBody>
                  <a:tcPr marL="84400" marR="8440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3"/>
                  </a:ext>
                </a:extLst>
              </a:tr>
              <a:tr h="367850">
                <a:tc>
                  <a:txBody>
                    <a:bodyPr/>
                    <a:lstStyle/>
                    <a:p>
                      <a:pPr marL="0" marR="0" lvl="0" indent="0" algn="ctr" rtl="0">
                        <a:spcBef>
                          <a:spcPts val="0"/>
                        </a:spcBef>
                        <a:spcAft>
                          <a:spcPts val="0"/>
                        </a:spcAft>
                        <a:buClr>
                          <a:schemeClr val="dk1"/>
                        </a:buClr>
                        <a:buSzPts val="1100"/>
                        <a:buFont typeface="Calibri"/>
                        <a:buNone/>
                      </a:pPr>
                      <a:r>
                        <a:rPr lang="en-GB" sz="1100" b="0" u="none" strike="noStrike" cap="none">
                          <a:solidFill>
                            <a:schemeClr val="dk1"/>
                          </a:solidFill>
                          <a:latin typeface="Calibri"/>
                          <a:ea typeface="Calibri"/>
                          <a:cs typeface="Calibri"/>
                          <a:sym typeface="Calibri"/>
                        </a:rPr>
                        <a:t>4</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100" b="1" u="none" strike="noStrike" cap="none">
                          <a:latin typeface="Calibri"/>
                          <a:ea typeface="Calibri"/>
                          <a:cs typeface="Calibri"/>
                          <a:sym typeface="Calibri"/>
                        </a:rPr>
                        <a:t>Carbon footprint </a:t>
                      </a:r>
                      <a:endParaRPr sz="1100" b="1" u="none" strike="noStrike" cap="none">
                        <a:latin typeface="Calibri"/>
                        <a:ea typeface="Calibri"/>
                        <a:cs typeface="Calibri"/>
                        <a:sym typeface="Calibri"/>
                      </a:endParaRPr>
                    </a:p>
                  </a:txBody>
                  <a:tcPr marL="84400" marR="8440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100" b="0" i="0" u="none" strike="noStrike" cap="none">
                          <a:solidFill>
                            <a:schemeClr val="dk1"/>
                          </a:solidFill>
                          <a:latin typeface="Calibri"/>
                          <a:ea typeface="Calibri"/>
                          <a:cs typeface="Calibri"/>
                          <a:sym typeface="Calibri"/>
                        </a:rPr>
                        <a:t>the total amount of carbon dioxide (and other greenhouse gases. ) which are emitted from an activity </a:t>
                      </a:r>
                      <a:endParaRPr sz="1100" b="0" u="none" strike="noStrike" cap="none">
                        <a:latin typeface="Calibri"/>
                        <a:ea typeface="Calibri"/>
                        <a:cs typeface="Calibri"/>
                        <a:sym typeface="Calibri"/>
                      </a:endParaRPr>
                    </a:p>
                  </a:txBody>
                  <a:tcPr marL="84400" marR="8440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4"/>
                  </a:ext>
                </a:extLst>
              </a:tr>
              <a:tr h="367850">
                <a:tc>
                  <a:txBody>
                    <a:bodyPr/>
                    <a:lstStyle/>
                    <a:p>
                      <a:pPr marL="0" marR="0" lvl="0" indent="0" algn="ctr" rtl="0">
                        <a:spcBef>
                          <a:spcPts val="0"/>
                        </a:spcBef>
                        <a:spcAft>
                          <a:spcPts val="0"/>
                        </a:spcAft>
                        <a:buClr>
                          <a:schemeClr val="dk1"/>
                        </a:buClr>
                        <a:buSzPts val="1100"/>
                        <a:buFont typeface="Calibri"/>
                        <a:buNone/>
                      </a:pPr>
                      <a:r>
                        <a:rPr lang="en-GB" sz="1100" b="0" u="none" strike="noStrike" cap="none">
                          <a:solidFill>
                            <a:schemeClr val="dk1"/>
                          </a:solidFill>
                          <a:latin typeface="Calibri"/>
                          <a:ea typeface="Calibri"/>
                          <a:cs typeface="Calibri"/>
                          <a:sym typeface="Calibri"/>
                        </a:rPr>
                        <a:t>5</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100" b="1" u="none" strike="noStrike" cap="none">
                          <a:latin typeface="Calibri"/>
                          <a:ea typeface="Calibri"/>
                          <a:cs typeface="Calibri"/>
                          <a:sym typeface="Calibri"/>
                        </a:rPr>
                        <a:t>Agribusiness </a:t>
                      </a:r>
                      <a:endParaRPr sz="1100" b="1" u="none" strike="noStrike" cap="none">
                        <a:latin typeface="Calibri"/>
                        <a:ea typeface="Calibri"/>
                        <a:cs typeface="Calibri"/>
                        <a:sym typeface="Calibri"/>
                      </a:endParaRPr>
                    </a:p>
                  </a:txBody>
                  <a:tcPr marL="84400" marR="8440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100" b="0" u="none" strike="noStrike" cap="none">
                          <a:latin typeface="Calibri"/>
                          <a:ea typeface="Calibri"/>
                          <a:cs typeface="Calibri"/>
                          <a:sym typeface="Calibri"/>
                        </a:rPr>
                        <a:t>Large scale farming using business skills to increase profit </a:t>
                      </a:r>
                      <a:endParaRPr sz="1100" b="0" u="none" strike="noStrike" cap="none">
                        <a:latin typeface="Calibri"/>
                        <a:ea typeface="Calibri"/>
                        <a:cs typeface="Calibri"/>
                        <a:sym typeface="Calibri"/>
                      </a:endParaRPr>
                    </a:p>
                  </a:txBody>
                  <a:tcPr marL="84400" marR="8440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5"/>
                  </a:ext>
                </a:extLst>
              </a:tr>
              <a:tr h="367850">
                <a:tc>
                  <a:txBody>
                    <a:bodyPr/>
                    <a:lstStyle/>
                    <a:p>
                      <a:pPr marL="0" marR="0" lvl="0" indent="0" algn="ctr" rtl="0">
                        <a:spcBef>
                          <a:spcPts val="0"/>
                        </a:spcBef>
                        <a:spcAft>
                          <a:spcPts val="0"/>
                        </a:spcAft>
                        <a:buClr>
                          <a:schemeClr val="dk1"/>
                        </a:buClr>
                        <a:buSzPts val="1100"/>
                        <a:buFont typeface="Calibri"/>
                        <a:buNone/>
                      </a:pPr>
                      <a:r>
                        <a:rPr lang="en-GB" sz="1100" b="0" u="none" strike="noStrike" cap="none">
                          <a:solidFill>
                            <a:schemeClr val="dk1"/>
                          </a:solidFill>
                          <a:latin typeface="Calibri"/>
                          <a:ea typeface="Calibri"/>
                          <a:cs typeface="Calibri"/>
                          <a:sym typeface="Calibri"/>
                        </a:rPr>
                        <a:t>6</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spcBef>
                          <a:spcPts val="0"/>
                        </a:spcBef>
                        <a:spcAft>
                          <a:spcPts val="0"/>
                        </a:spcAft>
                        <a:buNone/>
                      </a:pPr>
                      <a:r>
                        <a:rPr lang="en-GB" sz="1100" b="1" u="none" strike="noStrike" cap="none">
                          <a:latin typeface="Calibri"/>
                          <a:ea typeface="Calibri"/>
                          <a:cs typeface="Calibri"/>
                          <a:sym typeface="Calibri"/>
                        </a:rPr>
                        <a:t>Insecurity </a:t>
                      </a:r>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spcBef>
                          <a:spcPts val="0"/>
                        </a:spcBef>
                        <a:spcAft>
                          <a:spcPts val="0"/>
                        </a:spcAft>
                        <a:buNone/>
                      </a:pPr>
                      <a:r>
                        <a:rPr lang="en-GB" sz="1100" b="0">
                          <a:latin typeface="Calibri"/>
                          <a:ea typeface="Calibri"/>
                          <a:cs typeface="Calibri"/>
                          <a:sym typeface="Calibri"/>
                        </a:rPr>
                        <a:t>Having limited, unreliable or unaffordable access to a resource </a:t>
                      </a:r>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6"/>
                  </a:ext>
                </a:extLst>
              </a:tr>
              <a:tr h="367850">
                <a:tc>
                  <a:txBody>
                    <a:bodyPr/>
                    <a:lstStyle/>
                    <a:p>
                      <a:pPr marL="0" marR="0" lvl="0" indent="0" algn="ctr" rtl="0">
                        <a:spcBef>
                          <a:spcPts val="0"/>
                        </a:spcBef>
                        <a:spcAft>
                          <a:spcPts val="0"/>
                        </a:spcAft>
                        <a:buClr>
                          <a:schemeClr val="dk1"/>
                        </a:buClr>
                        <a:buSzPts val="1100"/>
                        <a:buFont typeface="Calibri"/>
                        <a:buNone/>
                      </a:pPr>
                      <a:r>
                        <a:rPr lang="en-GB" sz="1100" b="0">
                          <a:solidFill>
                            <a:schemeClr val="dk1"/>
                          </a:solidFill>
                          <a:latin typeface="Calibri"/>
                          <a:ea typeface="Calibri"/>
                          <a:cs typeface="Calibri"/>
                          <a:sym typeface="Calibri"/>
                        </a:rPr>
                        <a:t>7</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100" b="1" u="none" strike="noStrike" cap="none">
                          <a:latin typeface="Calibri"/>
                          <a:ea typeface="Calibri"/>
                          <a:cs typeface="Calibri"/>
                          <a:sym typeface="Calibri"/>
                        </a:rPr>
                        <a:t>Deficit</a:t>
                      </a:r>
                      <a:endParaRPr sz="1100" b="1" u="none" strike="noStrike" cap="none">
                        <a:latin typeface="Calibri"/>
                        <a:ea typeface="Calibri"/>
                        <a:cs typeface="Calibri"/>
                        <a:sym typeface="Calibri"/>
                      </a:endParaRPr>
                    </a:p>
                  </a:txBody>
                  <a:tcPr marL="84400" marR="8440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100" b="0" u="none" strike="noStrike" cap="none">
                          <a:latin typeface="Calibri"/>
                          <a:ea typeface="Calibri"/>
                          <a:cs typeface="Calibri"/>
                          <a:sym typeface="Calibri"/>
                        </a:rPr>
                        <a:t>A shortage (not enough) of a resources for the population</a:t>
                      </a:r>
                      <a:endParaRPr sz="1100" b="0" u="none" strike="noStrike" cap="none">
                        <a:latin typeface="Calibri"/>
                        <a:ea typeface="Calibri"/>
                        <a:cs typeface="Calibri"/>
                        <a:sym typeface="Calibri"/>
                      </a:endParaRPr>
                    </a:p>
                  </a:txBody>
                  <a:tcPr marL="84400" marR="8440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7"/>
                  </a:ext>
                </a:extLst>
              </a:tr>
              <a:tr h="367850">
                <a:tc>
                  <a:txBody>
                    <a:bodyPr/>
                    <a:lstStyle/>
                    <a:p>
                      <a:pPr marL="0" marR="0" lvl="0" indent="0" algn="ctr" rtl="0">
                        <a:spcBef>
                          <a:spcPts val="0"/>
                        </a:spcBef>
                        <a:spcAft>
                          <a:spcPts val="0"/>
                        </a:spcAft>
                        <a:buClr>
                          <a:schemeClr val="dk1"/>
                        </a:buClr>
                        <a:buSzPts val="1100"/>
                        <a:buFont typeface="Calibri"/>
                        <a:buNone/>
                      </a:pPr>
                      <a:r>
                        <a:rPr lang="en-GB" sz="1100" b="0">
                          <a:solidFill>
                            <a:schemeClr val="dk1"/>
                          </a:solidFill>
                          <a:latin typeface="Calibri"/>
                          <a:ea typeface="Calibri"/>
                          <a:cs typeface="Calibri"/>
                          <a:sym typeface="Calibri"/>
                        </a:rPr>
                        <a:t>8</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100" b="1" u="none" strike="noStrike" cap="none">
                          <a:latin typeface="Calibri"/>
                          <a:ea typeface="Calibri"/>
                          <a:cs typeface="Calibri"/>
                          <a:sym typeface="Calibri"/>
                        </a:rPr>
                        <a:t>Surplus </a:t>
                      </a:r>
                      <a:endParaRPr sz="1100" b="1" u="none" strike="noStrike" cap="none">
                        <a:latin typeface="Calibri"/>
                        <a:ea typeface="Calibri"/>
                        <a:cs typeface="Calibri"/>
                        <a:sym typeface="Calibri"/>
                      </a:endParaRPr>
                    </a:p>
                  </a:txBody>
                  <a:tcPr marL="84400" marR="8440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100"/>
                        <a:buFont typeface="Arial"/>
                        <a:buNone/>
                      </a:pPr>
                      <a:r>
                        <a:rPr lang="en-GB" sz="1100" b="0" u="none" strike="noStrike" cap="none">
                          <a:latin typeface="Calibri"/>
                          <a:ea typeface="Calibri"/>
                          <a:cs typeface="Calibri"/>
                          <a:sym typeface="Calibri"/>
                        </a:rPr>
                        <a:t>An excess (more than is needed) of a resources </a:t>
                      </a:r>
                      <a:endParaRPr sz="1100" b="0" u="none" strike="noStrike" cap="none">
                        <a:latin typeface="Calibri"/>
                        <a:ea typeface="Calibri"/>
                        <a:cs typeface="Calibri"/>
                        <a:sym typeface="Calibri"/>
                      </a:endParaRPr>
                    </a:p>
                  </a:txBody>
                  <a:tcPr marL="84400" marR="8440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8"/>
                  </a:ext>
                </a:extLst>
              </a:tr>
              <a:tr h="367850">
                <a:tc>
                  <a:txBody>
                    <a:bodyPr/>
                    <a:lstStyle/>
                    <a:p>
                      <a:pPr marL="0" marR="0" lvl="0" indent="0" algn="ctr" rtl="0">
                        <a:spcBef>
                          <a:spcPts val="0"/>
                        </a:spcBef>
                        <a:spcAft>
                          <a:spcPts val="0"/>
                        </a:spcAft>
                        <a:buClr>
                          <a:schemeClr val="dk1"/>
                        </a:buClr>
                        <a:buSzPts val="1100"/>
                        <a:buFont typeface="Calibri"/>
                        <a:buNone/>
                      </a:pPr>
                      <a:r>
                        <a:rPr lang="en-GB" sz="1100" b="0">
                          <a:solidFill>
                            <a:schemeClr val="dk1"/>
                          </a:solidFill>
                          <a:latin typeface="Calibri"/>
                          <a:ea typeface="Calibri"/>
                          <a:cs typeface="Calibri"/>
                          <a:sym typeface="Calibri"/>
                        </a:rPr>
                        <a:t>9</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100" b="1" u="none" strike="noStrike" cap="none">
                          <a:latin typeface="Calibri"/>
                          <a:ea typeface="Calibri"/>
                          <a:cs typeface="Calibri"/>
                          <a:sym typeface="Calibri"/>
                        </a:rPr>
                        <a:t>Water stress </a:t>
                      </a:r>
                      <a:endParaRPr sz="1100" b="1" u="none" strike="noStrike" cap="none">
                        <a:latin typeface="Calibri"/>
                        <a:ea typeface="Calibri"/>
                        <a:cs typeface="Calibri"/>
                        <a:sym typeface="Calibri"/>
                      </a:endParaRPr>
                    </a:p>
                  </a:txBody>
                  <a:tcPr marL="84400" marR="8440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100" b="0" u="none" strike="noStrike" cap="none">
                          <a:latin typeface="Calibri"/>
                          <a:ea typeface="Calibri"/>
                          <a:cs typeface="Calibri"/>
                          <a:sym typeface="Calibri"/>
                        </a:rPr>
                        <a:t>When the demand for water exceeds (is higher than) the amount available </a:t>
                      </a:r>
                      <a:endParaRPr sz="1100" b="0" u="none" strike="noStrike" cap="none">
                        <a:latin typeface="Calibri"/>
                        <a:ea typeface="Calibri"/>
                        <a:cs typeface="Calibri"/>
                        <a:sym typeface="Calibri"/>
                      </a:endParaRPr>
                    </a:p>
                  </a:txBody>
                  <a:tcPr marL="84400" marR="8440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9"/>
                  </a:ext>
                </a:extLst>
              </a:tr>
              <a:tr h="367850">
                <a:tc>
                  <a:txBody>
                    <a:bodyPr/>
                    <a:lstStyle/>
                    <a:p>
                      <a:pPr marL="0" marR="0" lvl="0" indent="0" algn="ctr" rtl="0">
                        <a:spcBef>
                          <a:spcPts val="0"/>
                        </a:spcBef>
                        <a:spcAft>
                          <a:spcPts val="0"/>
                        </a:spcAft>
                        <a:buClr>
                          <a:schemeClr val="dk1"/>
                        </a:buClr>
                        <a:buSzPts val="1100"/>
                        <a:buFont typeface="Calibri"/>
                        <a:buNone/>
                      </a:pPr>
                      <a:r>
                        <a:rPr lang="en-GB" sz="1100" b="0">
                          <a:solidFill>
                            <a:schemeClr val="dk1"/>
                          </a:solidFill>
                          <a:latin typeface="Calibri"/>
                          <a:ea typeface="Calibri"/>
                          <a:cs typeface="Calibri"/>
                          <a:sym typeface="Calibri"/>
                        </a:rPr>
                        <a:t>10</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100" b="1" u="none" strike="noStrike" cap="none">
                          <a:latin typeface="Calibri"/>
                          <a:ea typeface="Calibri"/>
                          <a:cs typeface="Calibri"/>
                          <a:sym typeface="Calibri"/>
                        </a:rPr>
                        <a:t>Energy mix </a:t>
                      </a:r>
                      <a:endParaRPr sz="1100" b="1" u="none" strike="noStrike" cap="none">
                        <a:latin typeface="Calibri"/>
                        <a:ea typeface="Calibri"/>
                        <a:cs typeface="Calibri"/>
                        <a:sym typeface="Calibri"/>
                      </a:endParaRPr>
                    </a:p>
                  </a:txBody>
                  <a:tcPr marL="84400" marR="8440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100" b="0" i="0">
                          <a:solidFill>
                            <a:schemeClr val="dk1"/>
                          </a:solidFill>
                          <a:latin typeface="Calibri"/>
                          <a:ea typeface="Calibri"/>
                          <a:cs typeface="Calibri"/>
                          <a:sym typeface="Calibri"/>
                        </a:rPr>
                        <a:t>The balance of the different types of energy which a country uses.</a:t>
                      </a:r>
                      <a:endParaRPr sz="1100" b="0" u="none" strike="noStrike" cap="none">
                        <a:latin typeface="Calibri"/>
                        <a:ea typeface="Calibri"/>
                        <a:cs typeface="Calibri"/>
                        <a:sym typeface="Calibri"/>
                      </a:endParaRPr>
                    </a:p>
                  </a:txBody>
                  <a:tcPr marL="84400" marR="8440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10"/>
                  </a:ext>
                </a:extLst>
              </a:tr>
              <a:tr h="367850">
                <a:tc>
                  <a:txBody>
                    <a:bodyPr/>
                    <a:lstStyle/>
                    <a:p>
                      <a:pPr marL="0" marR="0" lvl="0" indent="0" algn="ctr" rtl="0">
                        <a:spcBef>
                          <a:spcPts val="0"/>
                        </a:spcBef>
                        <a:spcAft>
                          <a:spcPts val="0"/>
                        </a:spcAft>
                        <a:buClr>
                          <a:schemeClr val="dk1"/>
                        </a:buClr>
                        <a:buSzPts val="1100"/>
                        <a:buFont typeface="Calibri"/>
                        <a:buNone/>
                      </a:pPr>
                      <a:r>
                        <a:rPr lang="en-GB" sz="1100" b="0">
                          <a:solidFill>
                            <a:schemeClr val="dk1"/>
                          </a:solidFill>
                          <a:latin typeface="Calibri"/>
                          <a:ea typeface="Calibri"/>
                          <a:cs typeface="Calibri"/>
                          <a:sym typeface="Calibri"/>
                        </a:rPr>
                        <a:t>11</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100" b="1" u="none" strike="noStrike" cap="none">
                          <a:latin typeface="Calibri"/>
                          <a:ea typeface="Calibri"/>
                          <a:cs typeface="Calibri"/>
                          <a:sym typeface="Calibri"/>
                        </a:rPr>
                        <a:t>Water transfer</a:t>
                      </a:r>
                      <a:endParaRPr sz="1100" b="1" u="none" strike="noStrike" cap="none">
                        <a:latin typeface="Calibri"/>
                        <a:ea typeface="Calibri"/>
                        <a:cs typeface="Calibri"/>
                        <a:sym typeface="Calibri"/>
                      </a:endParaRPr>
                    </a:p>
                  </a:txBody>
                  <a:tcPr marL="84400" marR="8440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100" b="0" i="0">
                          <a:solidFill>
                            <a:schemeClr val="dk1"/>
                          </a:solidFill>
                          <a:latin typeface="Calibri"/>
                          <a:ea typeface="Calibri"/>
                          <a:cs typeface="Calibri"/>
                          <a:sym typeface="Calibri"/>
                        </a:rPr>
                        <a:t>Water taken from a place of surplus to a place of deficit</a:t>
                      </a:r>
                      <a:endParaRPr sz="1100" b="0" u="none" strike="noStrike" cap="none">
                        <a:latin typeface="Calibri"/>
                        <a:ea typeface="Calibri"/>
                        <a:cs typeface="Calibri"/>
                        <a:sym typeface="Calibri"/>
                      </a:endParaRPr>
                    </a:p>
                  </a:txBody>
                  <a:tcPr marL="84400" marR="8440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11"/>
                  </a:ext>
                </a:extLst>
              </a:tr>
              <a:tr h="367850">
                <a:tc>
                  <a:txBody>
                    <a:bodyPr/>
                    <a:lstStyle/>
                    <a:p>
                      <a:pPr marL="0" marR="0" lvl="0" indent="0" algn="ctr" rtl="0">
                        <a:spcBef>
                          <a:spcPts val="0"/>
                        </a:spcBef>
                        <a:spcAft>
                          <a:spcPts val="0"/>
                        </a:spcAft>
                        <a:buClr>
                          <a:schemeClr val="dk1"/>
                        </a:buClr>
                        <a:buSzPts val="1100"/>
                        <a:buFont typeface="Calibri"/>
                        <a:buNone/>
                      </a:pPr>
                      <a:r>
                        <a:rPr lang="en-GB" sz="1100" b="0">
                          <a:solidFill>
                            <a:schemeClr val="dk1"/>
                          </a:solidFill>
                          <a:latin typeface="Calibri"/>
                          <a:ea typeface="Calibri"/>
                          <a:cs typeface="Calibri"/>
                          <a:sym typeface="Calibri"/>
                        </a:rPr>
                        <a:t>12</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spcBef>
                          <a:spcPts val="0"/>
                        </a:spcBef>
                        <a:spcAft>
                          <a:spcPts val="0"/>
                        </a:spcAft>
                        <a:buNone/>
                      </a:pPr>
                      <a:r>
                        <a:rPr lang="en-GB" sz="1100" b="1">
                          <a:latin typeface="Calibri"/>
                          <a:ea typeface="Calibri"/>
                          <a:cs typeface="Calibri"/>
                          <a:sym typeface="Calibri"/>
                        </a:rPr>
                        <a:t>Sanitation </a:t>
                      </a:r>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spcBef>
                          <a:spcPts val="0"/>
                        </a:spcBef>
                        <a:spcAft>
                          <a:spcPts val="0"/>
                        </a:spcAft>
                        <a:buNone/>
                      </a:pPr>
                      <a:r>
                        <a:rPr lang="en-GB" sz="1100" b="0" i="0" u="none" strike="noStrike" cap="none">
                          <a:solidFill>
                            <a:srgbClr val="000000"/>
                          </a:solidFill>
                          <a:latin typeface="Calibri"/>
                          <a:ea typeface="Calibri"/>
                          <a:cs typeface="Calibri"/>
                          <a:sym typeface="Calibri"/>
                        </a:rPr>
                        <a:t>The provision of clean drinking water and adequate sewage disposal.</a:t>
                      </a:r>
                      <a:endParaRPr sz="1100">
                        <a:latin typeface="Calibri"/>
                        <a:ea typeface="Calibri"/>
                        <a:cs typeface="Calibri"/>
                        <a:sym typeface="Calibri"/>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12"/>
                  </a:ext>
                </a:extLst>
              </a:tr>
            </a:tbl>
          </a:graphicData>
        </a:graphic>
      </p:graphicFrame>
      <p:graphicFrame>
        <p:nvGraphicFramePr>
          <p:cNvPr id="40" name="Google Shape;40;p1"/>
          <p:cNvGraphicFramePr/>
          <p:nvPr/>
        </p:nvGraphicFramePr>
        <p:xfrm>
          <a:off x="230561" y="576859"/>
          <a:ext cx="3494150" cy="274330"/>
        </p:xfrm>
        <a:graphic>
          <a:graphicData uri="http://schemas.openxmlformats.org/drawingml/2006/table">
            <a:tbl>
              <a:tblPr firstRow="1" bandRow="1">
                <a:noFill/>
              </a:tblPr>
              <a:tblGrid>
                <a:gridCol w="3494150">
                  <a:extLst>
                    <a:ext uri="{9D8B030D-6E8A-4147-A177-3AD203B41FA5}">
                      <a16:colId xmlns:a16="http://schemas.microsoft.com/office/drawing/2014/main" val="20000"/>
                    </a:ext>
                  </a:extLst>
                </a:gridCol>
              </a:tblGrid>
              <a:tr h="227175">
                <a:tc>
                  <a:txBody>
                    <a:bodyPr/>
                    <a:lstStyle/>
                    <a:p>
                      <a:pPr marL="0" marR="0" lvl="0" indent="0" algn="l" rtl="0">
                        <a:lnSpc>
                          <a:spcPct val="100000"/>
                        </a:lnSpc>
                        <a:spcBef>
                          <a:spcPts val="0"/>
                        </a:spcBef>
                        <a:spcAft>
                          <a:spcPts val="0"/>
                        </a:spcAft>
                        <a:buClr>
                          <a:schemeClr val="lt1"/>
                        </a:buClr>
                        <a:buSzPts val="1200"/>
                        <a:buFont typeface="Calibri"/>
                        <a:buNone/>
                      </a:pPr>
                      <a:r>
                        <a:rPr lang="en-GB" sz="1200" b="1" u="sng">
                          <a:solidFill>
                            <a:schemeClr val="lt1"/>
                          </a:solidFill>
                        </a:rPr>
                        <a:t>Question 3- Resources in the UK </a:t>
                      </a:r>
                      <a:endParaRPr sz="1200" b="0">
                        <a:solidFill>
                          <a:schemeClr val="lt1"/>
                        </a:solidFill>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4901"/>
                      </a:srgbClr>
                    </a:solid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44"/>
        <p:cNvGrpSpPr/>
        <p:nvPr/>
      </p:nvGrpSpPr>
      <p:grpSpPr>
        <a:xfrm>
          <a:off x="0" y="0"/>
          <a:ext cx="0" cy="0"/>
          <a:chOff x="0" y="0"/>
          <a:chExt cx="0" cy="0"/>
        </a:xfrm>
      </p:grpSpPr>
      <p:graphicFrame>
        <p:nvGraphicFramePr>
          <p:cNvPr id="45" name="Google Shape;45;p2"/>
          <p:cNvGraphicFramePr/>
          <p:nvPr/>
        </p:nvGraphicFramePr>
        <p:xfrm>
          <a:off x="254888" y="626301"/>
          <a:ext cx="9364600" cy="2683858"/>
        </p:xfrm>
        <a:graphic>
          <a:graphicData uri="http://schemas.openxmlformats.org/drawingml/2006/table">
            <a:tbl>
              <a:tblPr firstRow="1" bandRow="1">
                <a:noFill/>
              </a:tblPr>
              <a:tblGrid>
                <a:gridCol w="837125">
                  <a:extLst>
                    <a:ext uri="{9D8B030D-6E8A-4147-A177-3AD203B41FA5}">
                      <a16:colId xmlns:a16="http://schemas.microsoft.com/office/drawing/2014/main" val="20000"/>
                    </a:ext>
                  </a:extLst>
                </a:gridCol>
                <a:gridCol w="8527475">
                  <a:extLst>
                    <a:ext uri="{9D8B030D-6E8A-4147-A177-3AD203B41FA5}">
                      <a16:colId xmlns:a16="http://schemas.microsoft.com/office/drawing/2014/main" val="20001"/>
                    </a:ext>
                  </a:extLst>
                </a:gridCol>
              </a:tblGrid>
              <a:tr h="217000">
                <a:tc>
                  <a:txBody>
                    <a:bodyPr/>
                    <a:lstStyle/>
                    <a:p>
                      <a:pPr marL="0" marR="0" lvl="0" indent="0" algn="ctr" rtl="0">
                        <a:spcBef>
                          <a:spcPts val="0"/>
                        </a:spcBef>
                        <a:spcAft>
                          <a:spcPts val="0"/>
                        </a:spcAft>
                        <a:buNone/>
                      </a:pPr>
                      <a:r>
                        <a:rPr lang="en-GB" sz="1100" b="0">
                          <a:solidFill>
                            <a:schemeClr val="lt1"/>
                          </a:solidFill>
                        </a:rPr>
                        <a:t>B</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4901"/>
                      </a:srgbClr>
                    </a:solidFill>
                  </a:tcPr>
                </a:tc>
                <a:tc>
                  <a:txBody>
                    <a:bodyPr/>
                    <a:lstStyle/>
                    <a:p>
                      <a:pPr marL="0" marR="0" lvl="0" indent="0" algn="l" rtl="0">
                        <a:spcBef>
                          <a:spcPts val="0"/>
                        </a:spcBef>
                        <a:spcAft>
                          <a:spcPts val="0"/>
                        </a:spcAft>
                        <a:buNone/>
                      </a:pPr>
                      <a:r>
                        <a:rPr lang="en-GB" sz="1100" b="1" i="0" u="sng" strike="noStrike" cap="none">
                          <a:solidFill>
                            <a:schemeClr val="lt1"/>
                          </a:solidFill>
                          <a:latin typeface="Calibri"/>
                          <a:ea typeface="Calibri"/>
                          <a:cs typeface="Calibri"/>
                          <a:sym typeface="Calibri"/>
                        </a:rPr>
                        <a:t>Food </a:t>
                      </a:r>
                      <a:endParaRPr sz="1100" b="0">
                        <a:solidFill>
                          <a:schemeClr val="lt1"/>
                        </a:solidFill>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4901"/>
                      </a:srgbClr>
                    </a:solidFill>
                  </a:tcPr>
                </a:tc>
                <a:extLst>
                  <a:ext uri="{0D108BD9-81ED-4DB2-BD59-A6C34878D82A}">
                    <a16:rowId xmlns:a16="http://schemas.microsoft.com/office/drawing/2014/main" val="10000"/>
                  </a:ext>
                </a:extLst>
              </a:tr>
              <a:tr h="667750">
                <a:tc>
                  <a:txBody>
                    <a:bodyPr/>
                    <a:lstStyle/>
                    <a:p>
                      <a:pPr marL="0" marR="0" lvl="0" indent="0" algn="l" rtl="0">
                        <a:spcBef>
                          <a:spcPts val="0"/>
                        </a:spcBef>
                        <a:spcAft>
                          <a:spcPts val="0"/>
                        </a:spcAft>
                        <a:buClr>
                          <a:schemeClr val="dk1"/>
                        </a:buClr>
                        <a:buSzPts val="1100"/>
                        <a:buFont typeface="Calibri"/>
                        <a:buNone/>
                      </a:pPr>
                      <a:r>
                        <a:rPr lang="en-GB" sz="1100">
                          <a:solidFill>
                            <a:schemeClr val="dk1"/>
                          </a:solidFill>
                          <a:latin typeface="Calibri"/>
                          <a:ea typeface="Calibri"/>
                          <a:cs typeface="Calibri"/>
                          <a:sym typeface="Calibri"/>
                        </a:rPr>
                        <a:t>1- How does a lack of food affect social well being? </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228600" marR="0" lvl="0" indent="-228600" algn="l" rtl="0">
                        <a:lnSpc>
                          <a:spcPct val="107000"/>
                        </a:lnSpc>
                        <a:spcBef>
                          <a:spcPts val="0"/>
                        </a:spcBef>
                        <a:spcAft>
                          <a:spcPts val="0"/>
                        </a:spcAft>
                        <a:buClr>
                          <a:schemeClr val="dk1"/>
                        </a:buClr>
                        <a:buSzPts val="1200"/>
                        <a:buFont typeface="Calibri"/>
                        <a:buAutoNum type="arabicPeriod"/>
                      </a:pPr>
                      <a:r>
                        <a:rPr lang="en-GB" sz="1100">
                          <a:latin typeface="Calibri"/>
                          <a:ea typeface="Calibri"/>
                          <a:cs typeface="Calibri"/>
                          <a:sym typeface="Calibri"/>
                        </a:rPr>
                        <a:t>Without access to enough safe, nutritious food people can become </a:t>
                      </a:r>
                      <a:r>
                        <a:rPr lang="en-GB" sz="1100" b="1">
                          <a:highlight>
                            <a:srgbClr val="FFFF00"/>
                          </a:highlight>
                          <a:latin typeface="Calibri"/>
                          <a:ea typeface="Calibri"/>
                          <a:cs typeface="Calibri"/>
                          <a:sym typeface="Calibri"/>
                        </a:rPr>
                        <a:t>malnourished</a:t>
                      </a:r>
                      <a:r>
                        <a:rPr lang="en-GB" sz="1100">
                          <a:highlight>
                            <a:srgbClr val="FFFF00"/>
                          </a:highlight>
                          <a:latin typeface="Calibri"/>
                          <a:ea typeface="Calibri"/>
                          <a:cs typeface="Calibri"/>
                          <a:sym typeface="Calibri"/>
                        </a:rPr>
                        <a:t> </a:t>
                      </a:r>
                      <a:r>
                        <a:rPr lang="en-GB" sz="1100">
                          <a:latin typeface="Calibri"/>
                          <a:ea typeface="Calibri"/>
                          <a:cs typeface="Calibri"/>
                          <a:sym typeface="Calibri"/>
                        </a:rPr>
                        <a:t>– which means to not have the right balance of nutrients in their diet, this can affect a child’s development. </a:t>
                      </a:r>
                      <a:endParaRPr sz="1100"/>
                    </a:p>
                    <a:p>
                      <a:pPr marL="228600" marR="0" lvl="0" indent="-228600" algn="l" rtl="0">
                        <a:lnSpc>
                          <a:spcPct val="107000"/>
                        </a:lnSpc>
                        <a:spcBef>
                          <a:spcPts val="0"/>
                        </a:spcBef>
                        <a:spcAft>
                          <a:spcPts val="0"/>
                        </a:spcAft>
                        <a:buClr>
                          <a:schemeClr val="dk1"/>
                        </a:buClr>
                        <a:buSzPts val="1200"/>
                        <a:buFont typeface="Calibri"/>
                        <a:buAutoNum type="arabicPeriod"/>
                      </a:pPr>
                      <a:r>
                        <a:rPr lang="en-GB" sz="1100" b="1">
                          <a:latin typeface="Calibri"/>
                          <a:ea typeface="Calibri"/>
                          <a:cs typeface="Calibri"/>
                          <a:sym typeface="Calibri"/>
                        </a:rPr>
                        <a:t>Malnourishment</a:t>
                      </a:r>
                      <a:r>
                        <a:rPr lang="en-GB" sz="1100">
                          <a:latin typeface="Calibri"/>
                          <a:ea typeface="Calibri"/>
                          <a:cs typeface="Calibri"/>
                          <a:sym typeface="Calibri"/>
                        </a:rPr>
                        <a:t> increases the likelihood of getting </a:t>
                      </a:r>
                      <a:r>
                        <a:rPr lang="en-GB" sz="1100" b="1">
                          <a:latin typeface="Calibri"/>
                          <a:ea typeface="Calibri"/>
                          <a:cs typeface="Calibri"/>
                          <a:sym typeface="Calibri"/>
                        </a:rPr>
                        <a:t>diseases</a:t>
                      </a:r>
                      <a:r>
                        <a:rPr lang="en-GB" sz="1100">
                          <a:latin typeface="Calibri"/>
                          <a:ea typeface="Calibri"/>
                          <a:cs typeface="Calibri"/>
                          <a:sym typeface="Calibri"/>
                        </a:rPr>
                        <a:t> – one third of all children under the age of 5 that die globally due to diseases linked to malnourishment.</a:t>
                      </a:r>
                      <a:endParaRPr sz="1100"/>
                    </a:p>
                    <a:p>
                      <a:pPr marL="228600" marR="0" lvl="0" indent="-228600" algn="l" rtl="0">
                        <a:lnSpc>
                          <a:spcPct val="107000"/>
                        </a:lnSpc>
                        <a:spcBef>
                          <a:spcPts val="0"/>
                        </a:spcBef>
                        <a:spcAft>
                          <a:spcPts val="0"/>
                        </a:spcAft>
                        <a:buClr>
                          <a:schemeClr val="dk1"/>
                        </a:buClr>
                        <a:buSzPts val="1200"/>
                        <a:buFont typeface="Calibri"/>
                        <a:buAutoNum type="arabicPeriod"/>
                      </a:pPr>
                      <a:r>
                        <a:rPr lang="en-GB" sz="1100">
                          <a:latin typeface="Calibri"/>
                          <a:ea typeface="Calibri"/>
                          <a:cs typeface="Calibri"/>
                          <a:sym typeface="Calibri"/>
                        </a:rPr>
                        <a:t>People who may not get enough to eat will not </a:t>
                      </a:r>
                      <a:r>
                        <a:rPr lang="en-GB" sz="1100"/>
                        <a:t>perform</a:t>
                      </a:r>
                      <a:r>
                        <a:rPr lang="en-GB" sz="1100">
                          <a:latin typeface="Calibri"/>
                          <a:ea typeface="Calibri"/>
                          <a:cs typeface="Calibri"/>
                          <a:sym typeface="Calibri"/>
                        </a:rPr>
                        <a:t> as well in school or at work. Meaning the population will lack the skills needed to help a country’s economic development.</a:t>
                      </a:r>
                      <a:endParaRPr sz="110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r h="667750">
                <a:tc>
                  <a:txBody>
                    <a:bodyPr/>
                    <a:lstStyle/>
                    <a:p>
                      <a:pPr marL="0" marR="0" lvl="0" indent="0" algn="l" rtl="0">
                        <a:spcBef>
                          <a:spcPts val="0"/>
                        </a:spcBef>
                        <a:spcAft>
                          <a:spcPts val="0"/>
                        </a:spcAft>
                        <a:buClr>
                          <a:schemeClr val="dk1"/>
                        </a:buClr>
                        <a:buSzPts val="1100"/>
                        <a:buFont typeface="Calibri"/>
                        <a:buNone/>
                      </a:pPr>
                      <a:r>
                        <a:rPr lang="en-GB" sz="1100">
                          <a:solidFill>
                            <a:schemeClr val="dk1"/>
                          </a:solidFill>
                          <a:latin typeface="Calibri"/>
                          <a:ea typeface="Calibri"/>
                          <a:cs typeface="Calibri"/>
                          <a:sym typeface="Calibri"/>
                        </a:rPr>
                        <a:t>2- Impacts of </a:t>
                      </a:r>
                      <a:r>
                        <a:rPr lang="en-GB" sz="1100">
                          <a:latin typeface="Calibri"/>
                          <a:ea typeface="Calibri"/>
                          <a:cs typeface="Calibri"/>
                          <a:sym typeface="Calibri"/>
                        </a:rPr>
                        <a:t>food insecurity </a:t>
                      </a:r>
                      <a:endParaRPr sz="1100">
                        <a:solidFill>
                          <a:schemeClr val="dk1"/>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1" u="sng">
                          <a:solidFill>
                            <a:schemeClr val="dk1"/>
                          </a:solidFill>
                          <a:latin typeface="Calibri"/>
                          <a:ea typeface="Calibri"/>
                          <a:cs typeface="Calibri"/>
                          <a:sym typeface="Calibri"/>
                        </a:rPr>
                        <a:t>Famine</a:t>
                      </a:r>
                      <a:r>
                        <a:rPr lang="en-GB" sz="1100">
                          <a:solidFill>
                            <a:schemeClr val="dk1"/>
                          </a:solidFill>
                          <a:latin typeface="Calibri"/>
                          <a:ea typeface="Calibri"/>
                          <a:cs typeface="Calibri"/>
                          <a:sym typeface="Calibri"/>
                        </a:rPr>
                        <a:t> </a:t>
                      </a:r>
                      <a:r>
                        <a:rPr lang="en-GB" sz="1100" b="1">
                          <a:solidFill>
                            <a:schemeClr val="dk1"/>
                          </a:solidFill>
                          <a:latin typeface="Calibri"/>
                          <a:ea typeface="Calibri"/>
                          <a:cs typeface="Calibri"/>
                          <a:sym typeface="Calibri"/>
                        </a:rPr>
                        <a:t>– </a:t>
                      </a:r>
                      <a:r>
                        <a:rPr lang="en-GB" sz="1100">
                          <a:solidFill>
                            <a:schemeClr val="dk1"/>
                          </a:solidFill>
                          <a:latin typeface="Calibri"/>
                          <a:ea typeface="Calibri"/>
                          <a:cs typeface="Calibri"/>
                          <a:sym typeface="Calibri"/>
                        </a:rPr>
                        <a:t>is a widespread shortage of food often causing malnutrition, starvation and death. There have been some devastating famines resulting from food insecurity such as the famine in Somalia between 2010-2012. </a:t>
                      </a:r>
                      <a:endParaRPr sz="1100">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100" b="1" u="sng">
                          <a:solidFill>
                            <a:schemeClr val="dk1"/>
                          </a:solidFill>
                          <a:latin typeface="Calibri"/>
                          <a:ea typeface="Calibri"/>
                          <a:cs typeface="Calibri"/>
                          <a:sym typeface="Calibri"/>
                        </a:rPr>
                        <a:t>Rising food prices </a:t>
                      </a:r>
                      <a:r>
                        <a:rPr lang="en-GB" sz="1100">
                          <a:solidFill>
                            <a:schemeClr val="dk1"/>
                          </a:solidFill>
                          <a:latin typeface="Calibri"/>
                          <a:ea typeface="Calibri"/>
                          <a:cs typeface="Calibri"/>
                          <a:sym typeface="Calibri"/>
                        </a:rPr>
                        <a:t>– If an area suffers a poor harvest there is less food to go around. This causes the food prices to rise. This makes the cost of basic food such as bread too costly for the very poorest in society. </a:t>
                      </a:r>
                      <a:endParaRPr sz="1100">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100" b="1" u="sng">
                          <a:solidFill>
                            <a:schemeClr val="dk1"/>
                          </a:solidFill>
                          <a:latin typeface="Calibri"/>
                          <a:ea typeface="Calibri"/>
                          <a:cs typeface="Calibri"/>
                          <a:sym typeface="Calibri"/>
                        </a:rPr>
                        <a:t>Social Unrest </a:t>
                      </a:r>
                      <a:r>
                        <a:rPr lang="en-GB" sz="1100">
                          <a:solidFill>
                            <a:schemeClr val="dk1"/>
                          </a:solidFill>
                          <a:latin typeface="Calibri"/>
                          <a:ea typeface="Calibri"/>
                          <a:cs typeface="Calibri"/>
                          <a:sym typeface="Calibri"/>
                        </a:rPr>
                        <a:t>– If a country does not have enough food this can cause people </a:t>
                      </a:r>
                      <a:r>
                        <a:rPr lang="en-GB" sz="1100" b="0">
                          <a:solidFill>
                            <a:schemeClr val="dk1"/>
                          </a:solidFill>
                          <a:latin typeface="Calibri"/>
                          <a:ea typeface="Calibri"/>
                          <a:cs typeface="Calibri"/>
                          <a:sym typeface="Calibri"/>
                        </a:rPr>
                        <a:t>to riot and protest. This is because people expect the government to help them get enough food during times of food insecurity.  </a:t>
                      </a:r>
                      <a:endParaRPr sz="1100">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endParaRPr sz="1100">
                        <a:solidFill>
                          <a:schemeClr val="dk1"/>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2"/>
                  </a:ext>
                </a:extLst>
              </a:tr>
            </a:tbl>
          </a:graphicData>
        </a:graphic>
      </p:graphicFrame>
      <p:sp>
        <p:nvSpPr>
          <p:cNvPr id="46" name="Google Shape;46;p2"/>
          <p:cNvSpPr txBox="1"/>
          <p:nvPr/>
        </p:nvSpPr>
        <p:spPr>
          <a:xfrm>
            <a:off x="128464" y="91951"/>
            <a:ext cx="9649072" cy="369332"/>
          </a:xfrm>
          <a:prstGeom prst="rect">
            <a:avLst/>
          </a:prstGeom>
          <a:solidFill>
            <a:srgbClr val="C00000"/>
          </a:solidFill>
          <a:ln w="9525"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800" b="0" i="0" u="none" strike="noStrike" cap="none">
                <a:solidFill>
                  <a:schemeClr val="lt1"/>
                </a:solidFill>
                <a:latin typeface="Calibri"/>
                <a:ea typeface="Calibri"/>
                <a:cs typeface="Calibri"/>
                <a:sym typeface="Calibri"/>
              </a:rPr>
              <a:t>GCSE Paper 2- Question 3 and 4 Resources- Knowledge Organiser</a:t>
            </a:r>
            <a:endParaRPr/>
          </a:p>
        </p:txBody>
      </p:sp>
      <p:graphicFrame>
        <p:nvGraphicFramePr>
          <p:cNvPr id="47" name="Google Shape;47;p2"/>
          <p:cNvGraphicFramePr/>
          <p:nvPr/>
        </p:nvGraphicFramePr>
        <p:xfrm>
          <a:off x="254889" y="3573145"/>
          <a:ext cx="9512800" cy="2828003"/>
        </p:xfrm>
        <a:graphic>
          <a:graphicData uri="http://schemas.openxmlformats.org/drawingml/2006/table">
            <a:tbl>
              <a:tblPr firstRow="1" bandRow="1">
                <a:noFill/>
              </a:tblPr>
              <a:tblGrid>
                <a:gridCol w="1243125">
                  <a:extLst>
                    <a:ext uri="{9D8B030D-6E8A-4147-A177-3AD203B41FA5}">
                      <a16:colId xmlns:a16="http://schemas.microsoft.com/office/drawing/2014/main" val="20000"/>
                    </a:ext>
                  </a:extLst>
                </a:gridCol>
                <a:gridCol w="8269675">
                  <a:extLst>
                    <a:ext uri="{9D8B030D-6E8A-4147-A177-3AD203B41FA5}">
                      <a16:colId xmlns:a16="http://schemas.microsoft.com/office/drawing/2014/main" val="20001"/>
                    </a:ext>
                  </a:extLst>
                </a:gridCol>
              </a:tblGrid>
              <a:tr h="206725">
                <a:tc>
                  <a:txBody>
                    <a:bodyPr/>
                    <a:lstStyle/>
                    <a:p>
                      <a:pPr marL="0" marR="0" lvl="0" indent="0" algn="ctr" rtl="0">
                        <a:spcBef>
                          <a:spcPts val="0"/>
                        </a:spcBef>
                        <a:spcAft>
                          <a:spcPts val="0"/>
                        </a:spcAft>
                        <a:buNone/>
                      </a:pPr>
                      <a:r>
                        <a:rPr lang="en-GB" sz="1100" b="0">
                          <a:solidFill>
                            <a:schemeClr val="lt1"/>
                          </a:solidFill>
                        </a:rPr>
                        <a:t>C</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4901"/>
                      </a:srgbClr>
                    </a:solidFill>
                  </a:tcPr>
                </a:tc>
                <a:tc>
                  <a:txBody>
                    <a:bodyPr/>
                    <a:lstStyle/>
                    <a:p>
                      <a:pPr marL="0" marR="0" lvl="0" indent="0" algn="l" rtl="0">
                        <a:spcBef>
                          <a:spcPts val="0"/>
                        </a:spcBef>
                        <a:spcAft>
                          <a:spcPts val="0"/>
                        </a:spcAft>
                        <a:buNone/>
                      </a:pPr>
                      <a:r>
                        <a:rPr lang="en-GB" sz="1100" b="1" i="0" u="sng" strike="noStrike" cap="none">
                          <a:solidFill>
                            <a:schemeClr val="lt1"/>
                          </a:solidFill>
                          <a:latin typeface="Calibri"/>
                          <a:ea typeface="Calibri"/>
                          <a:cs typeface="Calibri"/>
                          <a:sym typeface="Calibri"/>
                        </a:rPr>
                        <a:t>Water </a:t>
                      </a:r>
                      <a:endParaRPr sz="1100" b="0">
                        <a:solidFill>
                          <a:schemeClr val="lt1"/>
                        </a:solidFill>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4901"/>
                      </a:srgbClr>
                    </a:solidFill>
                  </a:tcPr>
                </a:tc>
                <a:extLst>
                  <a:ext uri="{0D108BD9-81ED-4DB2-BD59-A6C34878D82A}">
                    <a16:rowId xmlns:a16="http://schemas.microsoft.com/office/drawing/2014/main" val="10000"/>
                  </a:ext>
                </a:extLst>
              </a:tr>
              <a:tr h="704900">
                <a:tc>
                  <a:txBody>
                    <a:bodyPr/>
                    <a:lstStyle/>
                    <a:p>
                      <a:pPr marL="0" marR="0" lvl="0" indent="0" algn="ctr" rtl="0">
                        <a:lnSpc>
                          <a:spcPct val="100000"/>
                        </a:lnSpc>
                        <a:spcBef>
                          <a:spcPts val="0"/>
                        </a:spcBef>
                        <a:spcAft>
                          <a:spcPts val="0"/>
                        </a:spcAft>
                        <a:buClr>
                          <a:schemeClr val="dk1"/>
                        </a:buClr>
                        <a:buSzPts val="1100"/>
                        <a:buFont typeface="Calibri"/>
                        <a:buNone/>
                      </a:pPr>
                      <a:r>
                        <a:rPr lang="en-GB" sz="1100">
                          <a:solidFill>
                            <a:schemeClr val="dk1"/>
                          </a:solidFill>
                          <a:latin typeface="Calibri"/>
                          <a:ea typeface="Calibri"/>
                          <a:cs typeface="Calibri"/>
                          <a:sym typeface="Calibri"/>
                        </a:rPr>
                        <a:t>1-How does a lack of water affect social well being? </a:t>
                      </a:r>
                      <a:endParaRPr/>
                    </a:p>
                    <a:p>
                      <a:pPr marL="0" marR="0" lvl="0" indent="0" algn="ctr" rtl="0">
                        <a:spcBef>
                          <a:spcPts val="0"/>
                        </a:spcBef>
                        <a:spcAft>
                          <a:spcPts val="0"/>
                        </a:spcAft>
                        <a:buClr>
                          <a:schemeClr val="dk1"/>
                        </a:buClr>
                        <a:buSzPts val="1100"/>
                        <a:buFont typeface="Calibri"/>
                        <a:buNone/>
                      </a:pPr>
                      <a:endParaRPr sz="1100">
                        <a:solidFill>
                          <a:schemeClr val="dk1"/>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228600" marR="0" lvl="0" indent="-228600" algn="l" rtl="0">
                        <a:lnSpc>
                          <a:spcPct val="107000"/>
                        </a:lnSpc>
                        <a:spcBef>
                          <a:spcPts val="0"/>
                        </a:spcBef>
                        <a:spcAft>
                          <a:spcPts val="0"/>
                        </a:spcAft>
                        <a:buClr>
                          <a:schemeClr val="dk1"/>
                        </a:buClr>
                        <a:buSzPts val="1200"/>
                        <a:buFont typeface="Calibri"/>
                        <a:buAutoNum type="arabicPeriod"/>
                      </a:pPr>
                      <a:r>
                        <a:rPr lang="en-GB" sz="1100">
                          <a:latin typeface="Calibri"/>
                          <a:ea typeface="Calibri"/>
                          <a:cs typeface="Calibri"/>
                          <a:sym typeface="Calibri"/>
                        </a:rPr>
                        <a:t>Without</a:t>
                      </a:r>
                      <a:r>
                        <a:rPr lang="en-GB" sz="1100" b="1">
                          <a:highlight>
                            <a:srgbClr val="FFFF00"/>
                          </a:highlight>
                          <a:latin typeface="Calibri"/>
                          <a:ea typeface="Calibri"/>
                          <a:cs typeface="Calibri"/>
                          <a:sym typeface="Calibri"/>
                        </a:rPr>
                        <a:t> sanitation</a:t>
                      </a:r>
                      <a:r>
                        <a:rPr lang="en-GB" sz="1100">
                          <a:latin typeface="Calibri"/>
                          <a:ea typeface="Calibri"/>
                          <a:cs typeface="Calibri"/>
                          <a:sym typeface="Calibri"/>
                        </a:rPr>
                        <a:t>, water sources can also become </a:t>
                      </a:r>
                      <a:r>
                        <a:rPr lang="en-GB" sz="1100" b="1">
                          <a:highlight>
                            <a:srgbClr val="FFFF00"/>
                          </a:highlight>
                          <a:latin typeface="Calibri"/>
                          <a:ea typeface="Calibri"/>
                          <a:cs typeface="Calibri"/>
                          <a:sym typeface="Calibri"/>
                        </a:rPr>
                        <a:t>polluted</a:t>
                      </a:r>
                      <a:r>
                        <a:rPr lang="en-GB" sz="1100">
                          <a:latin typeface="Calibri"/>
                          <a:ea typeface="Calibri"/>
                          <a:cs typeface="Calibri"/>
                          <a:sym typeface="Calibri"/>
                        </a:rPr>
                        <a:t> e.g. by raw sewage</a:t>
                      </a:r>
                      <a:endParaRPr sz="1100"/>
                    </a:p>
                    <a:p>
                      <a:pPr marL="228600" marR="0" lvl="0" indent="-228600" algn="l" rtl="0">
                        <a:lnSpc>
                          <a:spcPct val="107000"/>
                        </a:lnSpc>
                        <a:spcBef>
                          <a:spcPts val="0"/>
                        </a:spcBef>
                        <a:spcAft>
                          <a:spcPts val="0"/>
                        </a:spcAft>
                        <a:buClr>
                          <a:schemeClr val="dk1"/>
                        </a:buClr>
                        <a:buSzPts val="1200"/>
                        <a:buFont typeface="Calibri"/>
                        <a:buAutoNum type="arabicPeriod"/>
                      </a:pPr>
                      <a:r>
                        <a:rPr lang="en-GB" sz="1100">
                          <a:latin typeface="Calibri"/>
                          <a:ea typeface="Calibri"/>
                          <a:cs typeface="Calibri"/>
                          <a:sym typeface="Calibri"/>
                        </a:rPr>
                        <a:t>Water borne diseases like cholera and typhoid kill millions of people each year</a:t>
                      </a:r>
                      <a:endParaRPr sz="1100"/>
                    </a:p>
                    <a:p>
                      <a:pPr marL="228600" marR="0" lvl="0" indent="-228600" algn="l" rtl="0">
                        <a:lnSpc>
                          <a:spcPct val="107000"/>
                        </a:lnSpc>
                        <a:spcBef>
                          <a:spcPts val="0"/>
                        </a:spcBef>
                        <a:spcAft>
                          <a:spcPts val="0"/>
                        </a:spcAft>
                        <a:buClr>
                          <a:schemeClr val="dk1"/>
                        </a:buClr>
                        <a:buSzPts val="1200"/>
                        <a:buFont typeface="Calibri"/>
                        <a:buAutoNum type="arabicPeriod"/>
                      </a:pPr>
                      <a:r>
                        <a:rPr lang="en-GB" sz="1100">
                          <a:latin typeface="Calibri"/>
                          <a:ea typeface="Calibri"/>
                          <a:cs typeface="Calibri"/>
                          <a:sym typeface="Calibri"/>
                        </a:rPr>
                        <a:t>It can also have a negative impact on the economic well being, as people spend all day searching for water meaning they can not work or attend school. This stops the country from developing</a:t>
                      </a:r>
                      <a:endParaRPr sz="1100" b="0" i="0" u="none" strike="noStrike" cap="none">
                        <a:solidFill>
                          <a:srgbClr val="000000"/>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r h="1593850">
                <a:tc>
                  <a:txBody>
                    <a:bodyPr/>
                    <a:lstStyle/>
                    <a:p>
                      <a:pPr marL="0" marR="0" lvl="0" indent="0" algn="ctr" rtl="0">
                        <a:spcBef>
                          <a:spcPts val="0"/>
                        </a:spcBef>
                        <a:spcAft>
                          <a:spcPts val="0"/>
                        </a:spcAft>
                        <a:buClr>
                          <a:schemeClr val="dk1"/>
                        </a:buClr>
                        <a:buSzPts val="1100"/>
                        <a:buFont typeface="Calibri"/>
                        <a:buNone/>
                      </a:pPr>
                      <a:r>
                        <a:rPr lang="en-GB" sz="1100">
                          <a:solidFill>
                            <a:schemeClr val="dk1"/>
                          </a:solidFill>
                          <a:latin typeface="Calibri"/>
                          <a:ea typeface="Calibri"/>
                          <a:cs typeface="Calibri"/>
                          <a:sym typeface="Calibri"/>
                        </a:rPr>
                        <a:t>2- Impacts of </a:t>
                      </a:r>
                      <a:r>
                        <a:rPr lang="en-GB" sz="1100">
                          <a:latin typeface="Calibri"/>
                          <a:ea typeface="Calibri"/>
                          <a:cs typeface="Calibri"/>
                          <a:sym typeface="Calibri"/>
                        </a:rPr>
                        <a:t>Water insecurity </a:t>
                      </a:r>
                      <a:endParaRPr sz="1100">
                        <a:solidFill>
                          <a:schemeClr val="dk1"/>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1" i="0" u="sng" strike="noStrike" cap="none">
                          <a:solidFill>
                            <a:srgbClr val="000000"/>
                          </a:solidFill>
                          <a:latin typeface="Calibri"/>
                          <a:ea typeface="Calibri"/>
                          <a:cs typeface="Calibri"/>
                          <a:sym typeface="Calibri"/>
                        </a:rPr>
                        <a:t>Disruption of education</a:t>
                      </a:r>
                      <a:r>
                        <a:rPr lang="en-GB" sz="1100" b="0" i="0" u="none" strike="noStrike" cap="none">
                          <a:solidFill>
                            <a:srgbClr val="000000"/>
                          </a:solidFill>
                          <a:latin typeface="Calibri"/>
                          <a:ea typeface="Calibri"/>
                          <a:cs typeface="Calibri"/>
                          <a:sym typeface="Calibri"/>
                        </a:rPr>
                        <a:t> - Water insecurity means that many girls living in some rural areas of developing countries can spend hours walking to collect water rather than attending school.</a:t>
                      </a:r>
                      <a:endParaRPr sz="1100">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Calibri"/>
                        <a:buNone/>
                      </a:pPr>
                      <a:r>
                        <a:rPr lang="en-GB" sz="1100" b="1" i="0" u="sng" strike="noStrike" cap="none">
                          <a:solidFill>
                            <a:srgbClr val="000000"/>
                          </a:solidFill>
                          <a:latin typeface="Calibri"/>
                          <a:ea typeface="Calibri"/>
                          <a:cs typeface="Calibri"/>
                          <a:sym typeface="Calibri"/>
                        </a:rPr>
                        <a:t>Waterborne disease</a:t>
                      </a:r>
                      <a:r>
                        <a:rPr lang="en-GB" sz="1100" b="0" i="0" u="none" strike="noStrike" cap="none">
                          <a:solidFill>
                            <a:srgbClr val="000000"/>
                          </a:solidFill>
                          <a:latin typeface="Calibri"/>
                          <a:ea typeface="Calibri"/>
                          <a:cs typeface="Calibri"/>
                          <a:sym typeface="Calibri"/>
                        </a:rPr>
                        <a:t> - Drinking or using dirty water puts people at risk of waterborne diseases and illnesses, such as Schistosomiasis. Schistosomiasis is a parasitic worm that enters the body through the skin coming into contact with water that contains untreated sewage. It has been reported in 78 countries and 90% of people receiving treatment for it live in Africa. </a:t>
                      </a:r>
                      <a:endParaRPr sz="1100">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Calibri"/>
                        <a:buNone/>
                      </a:pPr>
                      <a:r>
                        <a:rPr lang="en-GB" sz="1100" b="1" i="0" u="sng" strike="noStrike" cap="none">
                          <a:solidFill>
                            <a:srgbClr val="000000"/>
                          </a:solidFill>
                          <a:latin typeface="Calibri"/>
                          <a:ea typeface="Calibri"/>
                          <a:cs typeface="Calibri"/>
                          <a:sym typeface="Calibri"/>
                        </a:rPr>
                        <a:t>Lower food production</a:t>
                      </a:r>
                      <a:r>
                        <a:rPr lang="en-GB" sz="1100" b="0" i="0" u="none" strike="noStrike" cap="none">
                          <a:solidFill>
                            <a:srgbClr val="000000"/>
                          </a:solidFill>
                          <a:latin typeface="Calibri"/>
                          <a:ea typeface="Calibri"/>
                          <a:cs typeface="Calibri"/>
                          <a:sym typeface="Calibri"/>
                        </a:rPr>
                        <a:t> - Water insecurity can lead to lower levels of food production. Irrigation can increase crop yields by as much as 400%. Places that do not have enough water to irrigate crops have less food to eat.</a:t>
                      </a:r>
                      <a:endParaRPr sz="1100">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Calibri"/>
                        <a:buNone/>
                      </a:pPr>
                      <a:r>
                        <a:rPr lang="en-GB" sz="1100" b="1" i="0" u="sng" strike="noStrike" cap="none">
                          <a:solidFill>
                            <a:srgbClr val="000000"/>
                          </a:solidFill>
                          <a:latin typeface="Calibri"/>
                          <a:ea typeface="Calibri"/>
                          <a:cs typeface="Calibri"/>
                          <a:sym typeface="Calibri"/>
                        </a:rPr>
                        <a:t>Loss of Industrial output</a:t>
                      </a:r>
                      <a:r>
                        <a:rPr lang="en-GB" sz="1100" b="0" i="0" u="none" strike="noStrike" cap="none">
                          <a:solidFill>
                            <a:srgbClr val="000000"/>
                          </a:solidFill>
                          <a:latin typeface="Calibri"/>
                          <a:ea typeface="Calibri"/>
                          <a:cs typeface="Calibri"/>
                          <a:sym typeface="Calibri"/>
                        </a:rPr>
                        <a:t> - Industry needs water for all stages of production. Water is used as a </a:t>
                      </a:r>
                      <a:r>
                        <a:rPr lang="en-GB" sz="1100" b="1" i="0" u="none" strike="noStrike" cap="none">
                          <a:solidFill>
                            <a:srgbClr val="000000"/>
                          </a:solidFill>
                          <a:latin typeface="Calibri"/>
                          <a:ea typeface="Calibri"/>
                          <a:cs typeface="Calibri"/>
                          <a:sym typeface="Calibri"/>
                        </a:rPr>
                        <a:t>raw material</a:t>
                      </a:r>
                      <a:r>
                        <a:rPr lang="en-GB" sz="1100" b="0" i="0" u="none" strike="noStrike" cap="none">
                          <a:solidFill>
                            <a:srgbClr val="000000"/>
                          </a:solidFill>
                          <a:latin typeface="Calibri"/>
                          <a:ea typeface="Calibri"/>
                          <a:cs typeface="Calibri"/>
                          <a:sym typeface="Calibri"/>
                        </a:rPr>
                        <a:t>, a coolant, a method of transport, and in some cases a source of energy. Areas that experience water insecurity are unable to operate factories and make products. This leaves them relying on imports, which may be expensive.</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2"/>
                  </a:ext>
                </a:extLst>
              </a:tr>
            </a:tbl>
          </a:graphicData>
        </a:graphic>
      </p:graphicFrame>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51"/>
        <p:cNvGrpSpPr/>
        <p:nvPr/>
      </p:nvGrpSpPr>
      <p:grpSpPr>
        <a:xfrm>
          <a:off x="0" y="0"/>
          <a:ext cx="0" cy="0"/>
          <a:chOff x="0" y="0"/>
          <a:chExt cx="0" cy="0"/>
        </a:xfrm>
      </p:grpSpPr>
      <p:graphicFrame>
        <p:nvGraphicFramePr>
          <p:cNvPr id="52" name="Google Shape;52;p3"/>
          <p:cNvGraphicFramePr/>
          <p:nvPr/>
        </p:nvGraphicFramePr>
        <p:xfrm>
          <a:off x="237745" y="836613"/>
          <a:ext cx="3000000" cy="3000000"/>
        </p:xfrm>
        <a:graphic>
          <a:graphicData uri="http://schemas.openxmlformats.org/drawingml/2006/table">
            <a:tbl>
              <a:tblPr firstRow="1" bandRow="1">
                <a:noFill/>
              </a:tblPr>
              <a:tblGrid>
                <a:gridCol w="1194800">
                  <a:extLst>
                    <a:ext uri="{9D8B030D-6E8A-4147-A177-3AD203B41FA5}">
                      <a16:colId xmlns:a16="http://schemas.microsoft.com/office/drawing/2014/main" val="20000"/>
                    </a:ext>
                  </a:extLst>
                </a:gridCol>
                <a:gridCol w="8167525">
                  <a:extLst>
                    <a:ext uri="{9D8B030D-6E8A-4147-A177-3AD203B41FA5}">
                      <a16:colId xmlns:a16="http://schemas.microsoft.com/office/drawing/2014/main" val="20001"/>
                    </a:ext>
                  </a:extLst>
                </a:gridCol>
              </a:tblGrid>
              <a:tr h="227175">
                <a:tc>
                  <a:txBody>
                    <a:bodyPr/>
                    <a:lstStyle/>
                    <a:p>
                      <a:pPr marL="0" marR="0" lvl="0" indent="0" algn="ctr" rtl="0">
                        <a:spcBef>
                          <a:spcPts val="0"/>
                        </a:spcBef>
                        <a:spcAft>
                          <a:spcPts val="0"/>
                        </a:spcAft>
                        <a:buNone/>
                      </a:pPr>
                      <a:r>
                        <a:rPr lang="en-GB" sz="1100" b="0">
                          <a:solidFill>
                            <a:schemeClr val="lt1"/>
                          </a:solidFill>
                        </a:rPr>
                        <a:t>D</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4901"/>
                      </a:srgbClr>
                    </a:solidFill>
                  </a:tcPr>
                </a:tc>
                <a:tc>
                  <a:txBody>
                    <a:bodyPr/>
                    <a:lstStyle/>
                    <a:p>
                      <a:pPr marL="0" marR="0" lvl="0" indent="0" algn="l" rtl="0">
                        <a:spcBef>
                          <a:spcPts val="0"/>
                        </a:spcBef>
                        <a:spcAft>
                          <a:spcPts val="0"/>
                        </a:spcAft>
                        <a:buNone/>
                      </a:pPr>
                      <a:r>
                        <a:rPr lang="en-GB" sz="1100" b="1" i="0" u="sng" strike="noStrike" cap="none">
                          <a:solidFill>
                            <a:schemeClr val="lt1"/>
                          </a:solidFill>
                          <a:latin typeface="Calibri"/>
                          <a:ea typeface="Calibri"/>
                          <a:cs typeface="Calibri"/>
                          <a:sym typeface="Calibri"/>
                        </a:rPr>
                        <a:t>Energy </a:t>
                      </a:r>
                      <a:endParaRPr sz="1100" b="0">
                        <a:solidFill>
                          <a:schemeClr val="lt1"/>
                        </a:solidFill>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4901"/>
                      </a:srgbClr>
                    </a:solidFill>
                  </a:tcPr>
                </a:tc>
                <a:extLst>
                  <a:ext uri="{0D108BD9-81ED-4DB2-BD59-A6C34878D82A}">
                    <a16:rowId xmlns:a16="http://schemas.microsoft.com/office/drawing/2014/main" val="10000"/>
                  </a:ext>
                </a:extLst>
              </a:tr>
              <a:tr h="962125">
                <a:tc>
                  <a:txBody>
                    <a:bodyPr/>
                    <a:lstStyle/>
                    <a:p>
                      <a:pPr marL="0" marR="0" lvl="0" indent="0" algn="ctr" rtl="0">
                        <a:lnSpc>
                          <a:spcPct val="100000"/>
                        </a:lnSpc>
                        <a:spcBef>
                          <a:spcPts val="0"/>
                        </a:spcBef>
                        <a:spcAft>
                          <a:spcPts val="0"/>
                        </a:spcAft>
                        <a:buClr>
                          <a:schemeClr val="dk1"/>
                        </a:buClr>
                        <a:buSzPts val="1100"/>
                        <a:buFont typeface="Calibri"/>
                        <a:buNone/>
                      </a:pPr>
                      <a:r>
                        <a:rPr lang="en-GB" sz="1100">
                          <a:solidFill>
                            <a:schemeClr val="dk1"/>
                          </a:solidFill>
                          <a:latin typeface="Calibri"/>
                          <a:ea typeface="Calibri"/>
                          <a:cs typeface="Calibri"/>
                          <a:sym typeface="Calibri"/>
                        </a:rPr>
                        <a:t>1-How does a lack of energy affect social well being? </a:t>
                      </a:r>
                      <a:endParaRPr/>
                    </a:p>
                    <a:p>
                      <a:pPr marL="0" marR="0" lvl="0" indent="0" algn="ctr" rtl="0">
                        <a:spcBef>
                          <a:spcPts val="0"/>
                        </a:spcBef>
                        <a:spcAft>
                          <a:spcPts val="0"/>
                        </a:spcAft>
                        <a:buClr>
                          <a:schemeClr val="dk1"/>
                        </a:buClr>
                        <a:buSzPts val="1100"/>
                        <a:buFont typeface="Calibri"/>
                        <a:buNone/>
                      </a:pPr>
                      <a:endParaRPr sz="1100">
                        <a:solidFill>
                          <a:schemeClr val="dk1"/>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228600" marR="0" lvl="0" indent="-228600" algn="l" rtl="0">
                        <a:spcBef>
                          <a:spcPts val="0"/>
                        </a:spcBef>
                        <a:spcAft>
                          <a:spcPts val="0"/>
                        </a:spcAft>
                        <a:buClr>
                          <a:schemeClr val="dk1"/>
                        </a:buClr>
                        <a:buSzPts val="1100"/>
                        <a:buFont typeface="Calibri"/>
                        <a:buAutoNum type="arabicPeriod"/>
                      </a:pPr>
                      <a:r>
                        <a:rPr lang="en-GB" sz="1100">
                          <a:latin typeface="Calibri"/>
                          <a:ea typeface="Calibri"/>
                          <a:cs typeface="Calibri"/>
                          <a:sym typeface="Calibri"/>
                        </a:rPr>
                        <a:t>Energy is important for industry, transport and homes.</a:t>
                      </a:r>
                      <a:endParaRPr sz="1100"/>
                    </a:p>
                    <a:p>
                      <a:pPr marL="228600" marR="0" lvl="0" indent="-228600" algn="l" rtl="0">
                        <a:spcBef>
                          <a:spcPts val="0"/>
                        </a:spcBef>
                        <a:spcAft>
                          <a:spcPts val="0"/>
                        </a:spcAft>
                        <a:buClr>
                          <a:schemeClr val="dk1"/>
                        </a:buClr>
                        <a:buSzPts val="1100"/>
                        <a:buFont typeface="Calibri"/>
                        <a:buAutoNum type="arabicPeriod"/>
                      </a:pPr>
                      <a:r>
                        <a:rPr lang="en-GB" sz="1100">
                          <a:latin typeface="Calibri"/>
                          <a:ea typeface="Calibri"/>
                          <a:cs typeface="Calibri"/>
                          <a:sym typeface="Calibri"/>
                        </a:rPr>
                        <a:t>Social well being will be negatively impacted without energy as people will not be able to heat homes, or turn lights on during the night. </a:t>
                      </a:r>
                      <a:endParaRPr/>
                    </a:p>
                    <a:p>
                      <a:pPr marL="228600" marR="0" lvl="0" indent="-228600" algn="l" rtl="0">
                        <a:spcBef>
                          <a:spcPts val="0"/>
                        </a:spcBef>
                        <a:spcAft>
                          <a:spcPts val="0"/>
                        </a:spcAft>
                        <a:buClr>
                          <a:schemeClr val="dk1"/>
                        </a:buClr>
                        <a:buSzPts val="1100"/>
                        <a:buFont typeface="Calibri"/>
                        <a:buAutoNum type="arabicPeriod"/>
                      </a:pPr>
                      <a:r>
                        <a:rPr lang="en-GB" sz="1100">
                          <a:latin typeface="Calibri"/>
                          <a:ea typeface="Calibri"/>
                          <a:cs typeface="Calibri"/>
                          <a:sym typeface="Calibri"/>
                        </a:rPr>
                        <a:t>The economic well being in the country can be negatively impacted, as </a:t>
                      </a:r>
                      <a:r>
                        <a:rPr lang="en-GB" sz="1100" b="1">
                          <a:highlight>
                            <a:srgbClr val="FFFF00"/>
                          </a:highlight>
                          <a:latin typeface="Calibri"/>
                          <a:ea typeface="Calibri"/>
                          <a:cs typeface="Calibri"/>
                          <a:sym typeface="Calibri"/>
                        </a:rPr>
                        <a:t>industries</a:t>
                      </a:r>
                      <a:r>
                        <a:rPr lang="en-GB" sz="1100">
                          <a:latin typeface="Calibri"/>
                          <a:ea typeface="Calibri"/>
                          <a:cs typeface="Calibri"/>
                          <a:sym typeface="Calibri"/>
                        </a:rPr>
                        <a:t> can not operate, meaning there are few jobs, which could help the country develop. Furthermore, people can not travel to jobs in other places, as the lack of energy makes travelling difficult.</a:t>
                      </a:r>
                      <a:endParaRPr sz="110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r h="1403100">
                <a:tc>
                  <a:txBody>
                    <a:bodyPr/>
                    <a:lstStyle/>
                    <a:p>
                      <a:pPr marL="0" marR="0" lvl="0" indent="0" algn="ctr" rtl="0">
                        <a:spcBef>
                          <a:spcPts val="0"/>
                        </a:spcBef>
                        <a:spcAft>
                          <a:spcPts val="0"/>
                        </a:spcAft>
                        <a:buClr>
                          <a:schemeClr val="dk1"/>
                        </a:buClr>
                        <a:buSzPts val="1100"/>
                        <a:buFont typeface="Calibri"/>
                        <a:buNone/>
                      </a:pPr>
                      <a:r>
                        <a:rPr lang="en-GB" sz="1100">
                          <a:solidFill>
                            <a:schemeClr val="dk1"/>
                          </a:solidFill>
                          <a:latin typeface="Calibri"/>
                          <a:ea typeface="Calibri"/>
                          <a:cs typeface="Calibri"/>
                          <a:sym typeface="Calibri"/>
                        </a:rPr>
                        <a:t>2-Impacts of energy </a:t>
                      </a:r>
                      <a:r>
                        <a:rPr lang="en-GB" sz="1100">
                          <a:latin typeface="Calibri"/>
                          <a:ea typeface="Calibri"/>
                          <a:cs typeface="Calibri"/>
                          <a:sym typeface="Calibri"/>
                        </a:rPr>
                        <a:t>insecurity </a:t>
                      </a:r>
                      <a:endParaRPr sz="1100">
                        <a:solidFill>
                          <a:schemeClr val="dk1"/>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Calibri"/>
                        <a:buNone/>
                      </a:pPr>
                      <a:r>
                        <a:rPr lang="en-GB" sz="1100" b="1" i="0" u="sng" strike="noStrike" cap="none">
                          <a:solidFill>
                            <a:srgbClr val="000000"/>
                          </a:solidFill>
                          <a:latin typeface="Calibri"/>
                          <a:ea typeface="Calibri"/>
                          <a:cs typeface="Calibri"/>
                          <a:sym typeface="Calibri"/>
                        </a:rPr>
                        <a:t>Exploitation of ecosystems</a:t>
                      </a:r>
                      <a:r>
                        <a:rPr lang="en-GB" sz="1100" b="0" i="0" u="none" strike="noStrike" cap="none">
                          <a:solidFill>
                            <a:srgbClr val="000000"/>
                          </a:solidFill>
                          <a:latin typeface="Calibri"/>
                          <a:ea typeface="Calibri"/>
                          <a:cs typeface="Calibri"/>
                          <a:sym typeface="Calibri"/>
                        </a:rPr>
                        <a:t> - countries like to find new sources of energy and this sometimes means that they use environmentally-sensitive areas. Fragile ecosystems can be put at risk as the desire for energy is greater than the desire for environmental protection.</a:t>
                      </a:r>
                      <a:endParaRPr sz="1100">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Calibri"/>
                        <a:buNone/>
                      </a:pPr>
                      <a:r>
                        <a:rPr lang="en-GB" sz="1100" b="1" i="0" u="sng" strike="noStrike" cap="none">
                          <a:solidFill>
                            <a:srgbClr val="000000"/>
                          </a:solidFill>
                          <a:latin typeface="Calibri"/>
                          <a:ea typeface="Calibri"/>
                          <a:cs typeface="Calibri"/>
                          <a:sym typeface="Calibri"/>
                        </a:rPr>
                        <a:t>Increased economic costs </a:t>
                      </a:r>
                      <a:r>
                        <a:rPr lang="en-GB" sz="1100" b="0" i="0" u="none" strike="noStrike" cap="none">
                          <a:solidFill>
                            <a:srgbClr val="000000"/>
                          </a:solidFill>
                          <a:latin typeface="Calibri"/>
                          <a:ea typeface="Calibri"/>
                          <a:cs typeface="Calibri"/>
                          <a:sym typeface="Calibri"/>
                        </a:rPr>
                        <a:t>- imported fuel is expensive. Exporting countries set the prices for fuel, leaving importing countries vulnerable. </a:t>
                      </a:r>
                      <a:endParaRPr sz="1100">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Calibri"/>
                        <a:buNone/>
                      </a:pPr>
                      <a:r>
                        <a:rPr lang="en-GB" sz="1100" b="1" i="0" u="sng" strike="noStrike" cap="none">
                          <a:solidFill>
                            <a:srgbClr val="000000"/>
                          </a:solidFill>
                          <a:latin typeface="Calibri"/>
                          <a:ea typeface="Calibri"/>
                          <a:cs typeface="Calibri"/>
                          <a:sym typeface="Calibri"/>
                        </a:rPr>
                        <a:t>Loss of industrial output </a:t>
                      </a:r>
                      <a:r>
                        <a:rPr lang="en-GB" sz="1100" b="0" i="0" u="none" strike="noStrike" cap="none">
                          <a:solidFill>
                            <a:srgbClr val="000000"/>
                          </a:solidFill>
                          <a:latin typeface="Calibri"/>
                          <a:ea typeface="Calibri"/>
                          <a:cs typeface="Calibri"/>
                          <a:sym typeface="Calibri"/>
                        </a:rPr>
                        <a:t>- manufacturing relies on energy. When energy is in short supply, it costs more to buy. This makes manufacturing more expensive. Countries that experience energy insecurity usually have a lower industrial output.</a:t>
                      </a:r>
                      <a:endParaRPr sz="1100">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Calibri"/>
                        <a:buNone/>
                      </a:pPr>
                      <a:r>
                        <a:rPr lang="en-GB" sz="1100" b="1" i="0" u="sng" strike="noStrike" cap="none">
                          <a:solidFill>
                            <a:srgbClr val="000000"/>
                          </a:solidFill>
                          <a:latin typeface="Calibri"/>
                          <a:ea typeface="Calibri"/>
                          <a:cs typeface="Calibri"/>
                          <a:sym typeface="Calibri"/>
                        </a:rPr>
                        <a:t>Environmental cost </a:t>
                      </a:r>
                      <a:r>
                        <a:rPr lang="en-GB" sz="1100" b="0" i="0" u="none" strike="noStrike" cap="none">
                          <a:solidFill>
                            <a:srgbClr val="000000"/>
                          </a:solidFill>
                          <a:latin typeface="Calibri"/>
                          <a:ea typeface="Calibri"/>
                          <a:cs typeface="Calibri"/>
                          <a:sym typeface="Calibri"/>
                        </a:rPr>
                        <a:t>- Some fuels cause a lot of pollution, e.g. coal causes </a:t>
                      </a:r>
                      <a:r>
                        <a:rPr lang="en-GB" sz="1100" b="1" i="0" u="none" strike="noStrike" cap="none">
                          <a:solidFill>
                            <a:srgbClr val="000000"/>
                          </a:solidFill>
                          <a:latin typeface="Calibri"/>
                          <a:ea typeface="Calibri"/>
                          <a:cs typeface="Calibri"/>
                          <a:sym typeface="Calibri"/>
                        </a:rPr>
                        <a:t>smog</a:t>
                      </a:r>
                      <a:r>
                        <a:rPr lang="en-GB" sz="1100" b="0" i="0" u="none" strike="noStrike" cap="none">
                          <a:solidFill>
                            <a:srgbClr val="000000"/>
                          </a:solidFill>
                          <a:latin typeface="Calibri"/>
                          <a:ea typeface="Calibri"/>
                          <a:cs typeface="Calibri"/>
                          <a:sym typeface="Calibri"/>
                        </a:rPr>
                        <a:t> and releases </a:t>
                      </a:r>
                      <a:r>
                        <a:rPr lang="en-GB" sz="1100" b="1" i="0" u="none" strike="noStrike" cap="none">
                          <a:solidFill>
                            <a:srgbClr val="000000"/>
                          </a:solidFill>
                          <a:latin typeface="Calibri"/>
                          <a:ea typeface="Calibri"/>
                          <a:cs typeface="Calibri"/>
                          <a:sym typeface="Calibri"/>
                        </a:rPr>
                        <a:t>greenhouse gas</a:t>
                      </a:r>
                      <a:r>
                        <a:rPr lang="en-GB" sz="1100" b="0" i="0" u="none" strike="noStrike" cap="none">
                          <a:solidFill>
                            <a:srgbClr val="000000"/>
                          </a:solidFill>
                          <a:latin typeface="Calibri"/>
                          <a:ea typeface="Calibri"/>
                          <a:cs typeface="Calibri"/>
                          <a:sym typeface="Calibri"/>
                        </a:rPr>
                        <a:t> when burnt contributing to the enhanced greenhouse effect. Countries that have a lack of energy are less likely to be able to invest in cleaner sources of energy so rely more on fuels that cause more pollution.  </a:t>
                      </a:r>
                      <a:endParaRPr sz="1000" b="0">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2"/>
                  </a:ext>
                </a:extLst>
              </a:tr>
            </a:tbl>
          </a:graphicData>
        </a:graphic>
      </p:graphicFrame>
      <p:sp>
        <p:nvSpPr>
          <p:cNvPr id="53" name="Google Shape;53;p3"/>
          <p:cNvSpPr txBox="1"/>
          <p:nvPr/>
        </p:nvSpPr>
        <p:spPr>
          <a:xfrm>
            <a:off x="128464" y="91951"/>
            <a:ext cx="9649072" cy="369332"/>
          </a:xfrm>
          <a:prstGeom prst="rect">
            <a:avLst/>
          </a:prstGeom>
          <a:solidFill>
            <a:srgbClr val="C00000"/>
          </a:solidFill>
          <a:ln w="9525"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800" b="0" i="0" u="none" strike="noStrike" cap="none">
                <a:solidFill>
                  <a:schemeClr val="lt1"/>
                </a:solidFill>
                <a:latin typeface="Calibri"/>
                <a:ea typeface="Calibri"/>
                <a:cs typeface="Calibri"/>
                <a:sym typeface="Calibri"/>
              </a:rPr>
              <a:t>GCSE Paper 2- Question 3 and 4 Resources- Knowledge Organiser</a:t>
            </a:r>
            <a:endParaRPr/>
          </a:p>
        </p:txBody>
      </p:sp>
      <p:graphicFrame>
        <p:nvGraphicFramePr>
          <p:cNvPr id="54" name="Google Shape;54;p3"/>
          <p:cNvGraphicFramePr/>
          <p:nvPr/>
        </p:nvGraphicFramePr>
        <p:xfrm>
          <a:off x="128464" y="3851085"/>
          <a:ext cx="3000000" cy="3000000"/>
        </p:xfrm>
        <a:graphic>
          <a:graphicData uri="http://schemas.openxmlformats.org/drawingml/2006/table">
            <a:tbl>
              <a:tblPr firstRow="1" bandRow="1">
                <a:noFill/>
              </a:tblPr>
              <a:tblGrid>
                <a:gridCol w="605550">
                  <a:extLst>
                    <a:ext uri="{9D8B030D-6E8A-4147-A177-3AD203B41FA5}">
                      <a16:colId xmlns:a16="http://schemas.microsoft.com/office/drawing/2014/main" val="20000"/>
                    </a:ext>
                  </a:extLst>
                </a:gridCol>
                <a:gridCol w="8866050">
                  <a:extLst>
                    <a:ext uri="{9D8B030D-6E8A-4147-A177-3AD203B41FA5}">
                      <a16:colId xmlns:a16="http://schemas.microsoft.com/office/drawing/2014/main" val="20001"/>
                    </a:ext>
                  </a:extLst>
                </a:gridCol>
              </a:tblGrid>
              <a:tr h="144125">
                <a:tc>
                  <a:txBody>
                    <a:bodyPr/>
                    <a:lstStyle/>
                    <a:p>
                      <a:pPr marL="0" marR="0" lvl="0" indent="0" algn="ctr" rtl="0">
                        <a:spcBef>
                          <a:spcPts val="0"/>
                        </a:spcBef>
                        <a:spcAft>
                          <a:spcPts val="0"/>
                        </a:spcAft>
                        <a:buNone/>
                      </a:pPr>
                      <a:r>
                        <a:rPr lang="en-GB" sz="1100" b="0">
                          <a:solidFill>
                            <a:schemeClr val="lt1"/>
                          </a:solidFill>
                        </a:rPr>
                        <a:t>E</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4901"/>
                      </a:srgbClr>
                    </a:solidFill>
                  </a:tcPr>
                </a:tc>
                <a:tc>
                  <a:txBody>
                    <a:bodyPr/>
                    <a:lstStyle/>
                    <a:p>
                      <a:pPr marL="0" marR="0" lvl="0" indent="0" algn="l" rtl="0">
                        <a:spcBef>
                          <a:spcPts val="0"/>
                        </a:spcBef>
                        <a:spcAft>
                          <a:spcPts val="0"/>
                        </a:spcAft>
                        <a:buNone/>
                      </a:pPr>
                      <a:r>
                        <a:rPr lang="en-GB" sz="1100" b="1" u="sng">
                          <a:solidFill>
                            <a:schemeClr val="lt1"/>
                          </a:solidFill>
                          <a:latin typeface="Calibri"/>
                          <a:ea typeface="Calibri"/>
                          <a:cs typeface="Calibri"/>
                          <a:sym typeface="Calibri"/>
                        </a:rPr>
                        <a:t>An overview of global inequalities in the supply and consumption of resources.</a:t>
                      </a:r>
                      <a:endParaRPr sz="1100" b="0">
                        <a:solidFill>
                          <a:schemeClr val="lt1"/>
                        </a:solidFill>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4901"/>
                      </a:srgbClr>
                    </a:solidFill>
                  </a:tcPr>
                </a:tc>
                <a:extLst>
                  <a:ext uri="{0D108BD9-81ED-4DB2-BD59-A6C34878D82A}">
                    <a16:rowId xmlns:a16="http://schemas.microsoft.com/office/drawing/2014/main" val="10000"/>
                  </a:ext>
                </a:extLst>
              </a:tr>
              <a:tr h="219750">
                <a:tc>
                  <a:txBody>
                    <a:bodyPr/>
                    <a:lstStyle/>
                    <a:p>
                      <a:pPr marL="0" marR="0" lvl="0" indent="0" algn="ctr" rtl="0">
                        <a:spcBef>
                          <a:spcPts val="0"/>
                        </a:spcBef>
                        <a:spcAft>
                          <a:spcPts val="0"/>
                        </a:spcAft>
                        <a:buClr>
                          <a:schemeClr val="dk1"/>
                        </a:buClr>
                        <a:buSzPts val="1100"/>
                        <a:buFont typeface="Calibri"/>
                        <a:buNone/>
                      </a:pPr>
                      <a:r>
                        <a:rPr lang="en-GB" sz="1100">
                          <a:solidFill>
                            <a:schemeClr val="dk1"/>
                          </a:solidFill>
                          <a:latin typeface="Calibri"/>
                          <a:ea typeface="Calibri"/>
                          <a:cs typeface="Calibri"/>
                          <a:sym typeface="Calibri"/>
                        </a:rPr>
                        <a:t>1</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Calibri"/>
                        <a:buNone/>
                      </a:pPr>
                      <a:r>
                        <a:rPr lang="en-GB" sz="1100">
                          <a:solidFill>
                            <a:srgbClr val="000000"/>
                          </a:solidFill>
                          <a:latin typeface="Calibri"/>
                          <a:ea typeface="Calibri"/>
                          <a:cs typeface="Calibri"/>
                          <a:sym typeface="Calibri"/>
                        </a:rPr>
                        <a:t>The global distribution of resources is uneven </a:t>
                      </a:r>
                      <a:endParaRPr sz="110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r h="320475">
                <a:tc>
                  <a:txBody>
                    <a:bodyPr/>
                    <a:lstStyle/>
                    <a:p>
                      <a:pPr marL="0" marR="0" lvl="0" indent="0" algn="ctr" rtl="0">
                        <a:spcBef>
                          <a:spcPts val="0"/>
                        </a:spcBef>
                        <a:spcAft>
                          <a:spcPts val="0"/>
                        </a:spcAft>
                        <a:buClr>
                          <a:schemeClr val="dk1"/>
                        </a:buClr>
                        <a:buSzPts val="1100"/>
                        <a:buFont typeface="Calibri"/>
                        <a:buNone/>
                      </a:pPr>
                      <a:r>
                        <a:rPr lang="en-GB" sz="1100">
                          <a:solidFill>
                            <a:schemeClr val="dk1"/>
                          </a:solidFill>
                          <a:latin typeface="Calibri"/>
                          <a:ea typeface="Calibri"/>
                          <a:cs typeface="Calibri"/>
                          <a:sym typeface="Calibri"/>
                        </a:rPr>
                        <a:t>2</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000"/>
                        <a:buFont typeface="Calibri"/>
                        <a:buNone/>
                      </a:pPr>
                      <a:r>
                        <a:rPr lang="en-GB" sz="1000" b="1">
                          <a:solidFill>
                            <a:srgbClr val="000000"/>
                          </a:solidFill>
                          <a:latin typeface="Calibri"/>
                          <a:ea typeface="Calibri"/>
                          <a:cs typeface="Calibri"/>
                          <a:sym typeface="Calibri"/>
                        </a:rPr>
                        <a:t>Consumption</a:t>
                      </a:r>
                      <a:r>
                        <a:rPr lang="en-GB" sz="1000">
                          <a:solidFill>
                            <a:srgbClr val="000000"/>
                          </a:solidFill>
                          <a:latin typeface="Calibri"/>
                          <a:ea typeface="Calibri"/>
                          <a:cs typeface="Calibri"/>
                          <a:sym typeface="Calibri"/>
                        </a:rPr>
                        <a:t> of resources therefore </a:t>
                      </a:r>
                      <a:r>
                        <a:rPr lang="en-GB" sz="1000" b="1">
                          <a:solidFill>
                            <a:srgbClr val="000000"/>
                          </a:solidFill>
                          <a:latin typeface="Calibri"/>
                          <a:ea typeface="Calibri"/>
                          <a:cs typeface="Calibri"/>
                          <a:sym typeface="Calibri"/>
                        </a:rPr>
                        <a:t>depends on wealth </a:t>
                      </a:r>
                      <a:r>
                        <a:rPr lang="en-GB" sz="1000">
                          <a:solidFill>
                            <a:srgbClr val="000000"/>
                          </a:solidFill>
                          <a:latin typeface="Calibri"/>
                          <a:ea typeface="Calibri"/>
                          <a:cs typeface="Calibri"/>
                          <a:sym typeface="Calibri"/>
                        </a:rPr>
                        <a:t>and their </a:t>
                      </a:r>
                      <a:r>
                        <a:rPr lang="en-GB" sz="1000" b="1">
                          <a:solidFill>
                            <a:srgbClr val="000000"/>
                          </a:solidFill>
                          <a:latin typeface="Calibri"/>
                          <a:ea typeface="Calibri"/>
                          <a:cs typeface="Calibri"/>
                          <a:sym typeface="Calibri"/>
                        </a:rPr>
                        <a:t>availability</a:t>
                      </a:r>
                      <a:endParaRPr sz="1000" b="0">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2"/>
                  </a:ext>
                </a:extLst>
              </a:tr>
              <a:tr h="320475">
                <a:tc>
                  <a:txBody>
                    <a:bodyPr/>
                    <a:lstStyle/>
                    <a:p>
                      <a:pPr marL="0" marR="0" lvl="0" indent="0" algn="ctr" rtl="0">
                        <a:spcBef>
                          <a:spcPts val="0"/>
                        </a:spcBef>
                        <a:spcAft>
                          <a:spcPts val="0"/>
                        </a:spcAft>
                        <a:buClr>
                          <a:schemeClr val="dk1"/>
                        </a:buClr>
                        <a:buSzPts val="1100"/>
                        <a:buFont typeface="Calibri"/>
                        <a:buNone/>
                      </a:pPr>
                      <a:r>
                        <a:rPr lang="en-GB" sz="1100">
                          <a:solidFill>
                            <a:schemeClr val="dk1"/>
                          </a:solidFill>
                          <a:latin typeface="Calibri"/>
                          <a:ea typeface="Calibri"/>
                          <a:cs typeface="Calibri"/>
                          <a:sym typeface="Calibri"/>
                        </a:rPr>
                        <a:t>3</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spcBef>
                          <a:spcPts val="0"/>
                        </a:spcBef>
                        <a:spcAft>
                          <a:spcPts val="0"/>
                        </a:spcAft>
                        <a:buNone/>
                      </a:pPr>
                      <a:r>
                        <a:rPr lang="en-GB" sz="1000">
                          <a:solidFill>
                            <a:srgbClr val="000000"/>
                          </a:solidFill>
                          <a:latin typeface="Calibri"/>
                          <a:ea typeface="Calibri"/>
                          <a:cs typeface="Calibri"/>
                          <a:sym typeface="Calibri"/>
                        </a:rPr>
                        <a:t>HIC’s can afford to buy more resources, so consumption is greater to sustain their higher standards of living and social well being.</a:t>
                      </a:r>
                      <a:endParaRPr sz="100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3"/>
                  </a:ext>
                </a:extLst>
              </a:tr>
              <a:tr h="320475">
                <a:tc>
                  <a:txBody>
                    <a:bodyPr/>
                    <a:lstStyle/>
                    <a:p>
                      <a:pPr marL="0" marR="0" lvl="0" indent="0" algn="ctr" rtl="0">
                        <a:spcBef>
                          <a:spcPts val="0"/>
                        </a:spcBef>
                        <a:spcAft>
                          <a:spcPts val="0"/>
                        </a:spcAft>
                        <a:buClr>
                          <a:schemeClr val="dk1"/>
                        </a:buClr>
                        <a:buSzPts val="1100"/>
                        <a:buFont typeface="Calibri"/>
                        <a:buNone/>
                      </a:pPr>
                      <a:r>
                        <a:rPr lang="en-GB" sz="1100">
                          <a:solidFill>
                            <a:schemeClr val="dk1"/>
                          </a:solidFill>
                          <a:latin typeface="Calibri"/>
                          <a:ea typeface="Calibri"/>
                          <a:cs typeface="Calibri"/>
                          <a:sym typeface="Calibri"/>
                        </a:rPr>
                        <a:t>4</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200"/>
                        <a:buFont typeface="Calibri"/>
                        <a:buNone/>
                      </a:pPr>
                      <a:r>
                        <a:rPr lang="en-GB" sz="1000">
                          <a:solidFill>
                            <a:srgbClr val="000000"/>
                          </a:solidFill>
                          <a:latin typeface="Calibri"/>
                          <a:ea typeface="Calibri"/>
                          <a:cs typeface="Calibri"/>
                          <a:sym typeface="Calibri"/>
                        </a:rPr>
                        <a:t>In NEE’s like China consumption is growing quickly. Industry is developing very fast, which requires lots of energy) and population and wealth is also increasing rapidly</a:t>
                      </a:r>
                      <a:endParaRPr sz="100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4"/>
                  </a:ext>
                </a:extLst>
              </a:tr>
              <a:tr h="320475">
                <a:tc>
                  <a:txBody>
                    <a:bodyPr/>
                    <a:lstStyle/>
                    <a:p>
                      <a:pPr marL="0" marR="0" lvl="0" indent="0" algn="ctr" rtl="0">
                        <a:spcBef>
                          <a:spcPts val="0"/>
                        </a:spcBef>
                        <a:spcAft>
                          <a:spcPts val="0"/>
                        </a:spcAft>
                        <a:buClr>
                          <a:schemeClr val="dk1"/>
                        </a:buClr>
                        <a:buSzPts val="1100"/>
                        <a:buFont typeface="Calibri"/>
                        <a:buNone/>
                      </a:pPr>
                      <a:r>
                        <a:rPr lang="en-GB" sz="1100">
                          <a:solidFill>
                            <a:schemeClr val="dk1"/>
                          </a:solidFill>
                          <a:latin typeface="Calibri"/>
                          <a:ea typeface="Calibri"/>
                          <a:cs typeface="Calibri"/>
                          <a:sym typeface="Calibri"/>
                        </a:rPr>
                        <a:t>5</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200"/>
                        <a:buFont typeface="Calibri"/>
                        <a:buNone/>
                      </a:pPr>
                      <a:r>
                        <a:rPr lang="en-GB" sz="1000">
                          <a:solidFill>
                            <a:srgbClr val="000000"/>
                          </a:solidFill>
                          <a:latin typeface="Calibri"/>
                          <a:ea typeface="Calibri"/>
                          <a:cs typeface="Calibri"/>
                          <a:sym typeface="Calibri"/>
                        </a:rPr>
                        <a:t>However, in</a:t>
                      </a:r>
                      <a:r>
                        <a:rPr lang="en-GB" sz="1000" b="1">
                          <a:solidFill>
                            <a:srgbClr val="000000"/>
                          </a:solidFill>
                          <a:latin typeface="Calibri"/>
                          <a:ea typeface="Calibri"/>
                          <a:cs typeface="Calibri"/>
                          <a:sym typeface="Calibri"/>
                        </a:rPr>
                        <a:t> LICs </a:t>
                      </a:r>
                      <a:r>
                        <a:rPr lang="en-GB" sz="1000">
                          <a:solidFill>
                            <a:srgbClr val="000000"/>
                          </a:solidFill>
                          <a:latin typeface="Calibri"/>
                          <a:ea typeface="Calibri"/>
                          <a:cs typeface="Calibri"/>
                          <a:sym typeface="Calibri"/>
                        </a:rPr>
                        <a:t>they </a:t>
                      </a:r>
                      <a:r>
                        <a:rPr lang="en-GB" sz="1000" b="1">
                          <a:solidFill>
                            <a:srgbClr val="000000"/>
                          </a:solidFill>
                          <a:latin typeface="Calibri"/>
                          <a:ea typeface="Calibri"/>
                          <a:cs typeface="Calibri"/>
                          <a:sym typeface="Calibri"/>
                        </a:rPr>
                        <a:t>can not afford </a:t>
                      </a:r>
                      <a:r>
                        <a:rPr lang="en-GB" sz="1000">
                          <a:solidFill>
                            <a:srgbClr val="000000"/>
                          </a:solidFill>
                          <a:latin typeface="Calibri"/>
                          <a:ea typeface="Calibri"/>
                          <a:cs typeface="Calibri"/>
                          <a:sym typeface="Calibri"/>
                        </a:rPr>
                        <a:t>to </a:t>
                      </a:r>
                      <a:r>
                        <a:rPr lang="en-GB" sz="1000" b="1">
                          <a:solidFill>
                            <a:srgbClr val="000000"/>
                          </a:solidFill>
                          <a:latin typeface="Calibri"/>
                          <a:ea typeface="Calibri"/>
                          <a:cs typeface="Calibri"/>
                          <a:sym typeface="Calibri"/>
                        </a:rPr>
                        <a:t>exploit</a:t>
                      </a:r>
                      <a:r>
                        <a:rPr lang="en-GB" sz="1000">
                          <a:solidFill>
                            <a:srgbClr val="000000"/>
                          </a:solidFill>
                          <a:latin typeface="Calibri"/>
                          <a:ea typeface="Calibri"/>
                          <a:cs typeface="Calibri"/>
                          <a:sym typeface="Calibri"/>
                        </a:rPr>
                        <a:t> their resources or </a:t>
                      </a:r>
                      <a:r>
                        <a:rPr lang="en-GB" sz="1000" b="1">
                          <a:solidFill>
                            <a:srgbClr val="000000"/>
                          </a:solidFill>
                          <a:latin typeface="Calibri"/>
                          <a:ea typeface="Calibri"/>
                          <a:cs typeface="Calibri"/>
                          <a:sym typeface="Calibri"/>
                        </a:rPr>
                        <a:t>import</a:t>
                      </a:r>
                      <a:r>
                        <a:rPr lang="en-GB" sz="1000">
                          <a:solidFill>
                            <a:srgbClr val="000000"/>
                          </a:solidFill>
                          <a:latin typeface="Calibri"/>
                          <a:ea typeface="Calibri"/>
                          <a:cs typeface="Calibri"/>
                          <a:sym typeface="Calibri"/>
                        </a:rPr>
                        <a:t> from other countries, so consumption is low.</a:t>
                      </a:r>
                      <a:endParaRPr sz="100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5"/>
                  </a:ext>
                </a:extLst>
              </a:tr>
            </a:tbl>
          </a:graphicData>
        </a:graphic>
      </p:graphicFrame>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58"/>
        <p:cNvGrpSpPr/>
        <p:nvPr/>
      </p:nvGrpSpPr>
      <p:grpSpPr>
        <a:xfrm>
          <a:off x="0" y="0"/>
          <a:ext cx="0" cy="0"/>
          <a:chOff x="0" y="0"/>
          <a:chExt cx="0" cy="0"/>
        </a:xfrm>
      </p:grpSpPr>
      <p:sp>
        <p:nvSpPr>
          <p:cNvPr id="59" name="Google Shape;59;p4"/>
          <p:cNvSpPr txBox="1"/>
          <p:nvPr/>
        </p:nvSpPr>
        <p:spPr>
          <a:xfrm>
            <a:off x="128464" y="91951"/>
            <a:ext cx="9649072" cy="369332"/>
          </a:xfrm>
          <a:prstGeom prst="rect">
            <a:avLst/>
          </a:prstGeom>
          <a:solidFill>
            <a:srgbClr val="C00000"/>
          </a:solidFill>
          <a:ln w="9525"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800" b="0" i="0" u="none" strike="noStrike" cap="none">
                <a:solidFill>
                  <a:schemeClr val="lt1"/>
                </a:solidFill>
                <a:latin typeface="Calibri"/>
                <a:ea typeface="Calibri"/>
                <a:cs typeface="Calibri"/>
                <a:sym typeface="Calibri"/>
              </a:rPr>
              <a:t>GCSE Paper 2- Question 3 and 4 Resources- Knowledge Organiser</a:t>
            </a:r>
            <a:endParaRPr/>
          </a:p>
        </p:txBody>
      </p:sp>
      <p:graphicFrame>
        <p:nvGraphicFramePr>
          <p:cNvPr id="60" name="Google Shape;60;p4"/>
          <p:cNvGraphicFramePr/>
          <p:nvPr/>
        </p:nvGraphicFramePr>
        <p:xfrm>
          <a:off x="128464" y="1091337"/>
          <a:ext cx="3000000" cy="3000000"/>
        </p:xfrm>
        <a:graphic>
          <a:graphicData uri="http://schemas.openxmlformats.org/drawingml/2006/table">
            <a:tbl>
              <a:tblPr firstRow="1" bandRow="1">
                <a:noFill/>
              </a:tblPr>
              <a:tblGrid>
                <a:gridCol w="356175">
                  <a:extLst>
                    <a:ext uri="{9D8B030D-6E8A-4147-A177-3AD203B41FA5}">
                      <a16:colId xmlns:a16="http://schemas.microsoft.com/office/drawing/2014/main" val="20000"/>
                    </a:ext>
                  </a:extLst>
                </a:gridCol>
                <a:gridCol w="8815275">
                  <a:extLst>
                    <a:ext uri="{9D8B030D-6E8A-4147-A177-3AD203B41FA5}">
                      <a16:colId xmlns:a16="http://schemas.microsoft.com/office/drawing/2014/main" val="20001"/>
                    </a:ext>
                  </a:extLst>
                </a:gridCol>
              </a:tblGrid>
              <a:tr h="221425">
                <a:tc>
                  <a:txBody>
                    <a:bodyPr/>
                    <a:lstStyle/>
                    <a:p>
                      <a:pPr marL="0" marR="0" lvl="0" indent="0" algn="ctr" rtl="0">
                        <a:spcBef>
                          <a:spcPts val="0"/>
                        </a:spcBef>
                        <a:spcAft>
                          <a:spcPts val="0"/>
                        </a:spcAft>
                        <a:buNone/>
                      </a:pPr>
                      <a:r>
                        <a:rPr lang="en-GB" sz="1100" b="0">
                          <a:solidFill>
                            <a:schemeClr val="lt1"/>
                          </a:solidFill>
                        </a:rPr>
                        <a:t>F</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4901"/>
                      </a:srgbClr>
                    </a:solidFill>
                  </a:tcPr>
                </a:tc>
                <a:tc>
                  <a:txBody>
                    <a:bodyPr/>
                    <a:lstStyle/>
                    <a:p>
                      <a:pPr marL="36000" marR="0" lvl="0" indent="0" algn="l" rtl="0">
                        <a:spcBef>
                          <a:spcPts val="0"/>
                        </a:spcBef>
                        <a:spcAft>
                          <a:spcPts val="0"/>
                        </a:spcAft>
                        <a:buClr>
                          <a:srgbClr val="000000"/>
                        </a:buClr>
                        <a:buSzPts val="1200"/>
                        <a:buFont typeface="Calibri"/>
                        <a:buNone/>
                      </a:pPr>
                      <a:r>
                        <a:rPr lang="en-GB" sz="1100" b="1" u="sng">
                          <a:solidFill>
                            <a:schemeClr val="lt1"/>
                          </a:solidFill>
                          <a:latin typeface="Calibri"/>
                          <a:ea typeface="Calibri"/>
                          <a:cs typeface="Calibri"/>
                          <a:sym typeface="Calibri"/>
                        </a:rPr>
                        <a:t>Demand for food across the UK</a:t>
                      </a:r>
                      <a:endParaRPr sz="1100" u="sng">
                        <a:solidFill>
                          <a:schemeClr val="lt1"/>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4901"/>
                      </a:srgbClr>
                    </a:solidFill>
                  </a:tcPr>
                </a:tc>
                <a:extLst>
                  <a:ext uri="{0D108BD9-81ED-4DB2-BD59-A6C34878D82A}">
                    <a16:rowId xmlns:a16="http://schemas.microsoft.com/office/drawing/2014/main" val="10000"/>
                  </a:ext>
                </a:extLst>
              </a:tr>
              <a:tr h="508000">
                <a:tc>
                  <a:txBody>
                    <a:bodyPr/>
                    <a:lstStyle/>
                    <a:p>
                      <a:pPr marL="0" marR="0" lvl="0" indent="0" algn="ctr" rtl="0">
                        <a:spcBef>
                          <a:spcPts val="0"/>
                        </a:spcBef>
                        <a:spcAft>
                          <a:spcPts val="0"/>
                        </a:spcAft>
                        <a:buClr>
                          <a:schemeClr val="dk1"/>
                        </a:buClr>
                        <a:buSzPts val="1100"/>
                        <a:buFont typeface="Calibri"/>
                        <a:buNone/>
                      </a:pPr>
                      <a:r>
                        <a:rPr lang="en-GB" sz="1100">
                          <a:solidFill>
                            <a:schemeClr val="dk1"/>
                          </a:solidFill>
                          <a:latin typeface="Calibri"/>
                          <a:ea typeface="Calibri"/>
                          <a:cs typeface="Calibri"/>
                          <a:sym typeface="Calibri"/>
                        </a:rPr>
                        <a:t>1</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36001" marR="0" lvl="0" indent="0" algn="l" rtl="0">
                        <a:spcBef>
                          <a:spcPts val="0"/>
                        </a:spcBef>
                        <a:spcAft>
                          <a:spcPts val="0"/>
                        </a:spcAft>
                        <a:buNone/>
                      </a:pPr>
                      <a:r>
                        <a:rPr lang="en-GB" sz="1100" b="1">
                          <a:solidFill>
                            <a:srgbClr val="000000"/>
                          </a:solidFill>
                          <a:latin typeface="Calibri"/>
                          <a:ea typeface="Calibri"/>
                          <a:cs typeface="Calibri"/>
                          <a:sym typeface="Calibri"/>
                        </a:rPr>
                        <a:t>1960’s</a:t>
                      </a:r>
                      <a:r>
                        <a:rPr lang="en-GB" sz="1100">
                          <a:solidFill>
                            <a:srgbClr val="000000"/>
                          </a:solidFill>
                          <a:latin typeface="Calibri"/>
                          <a:ea typeface="Calibri"/>
                          <a:cs typeface="Calibri"/>
                          <a:sym typeface="Calibri"/>
                        </a:rPr>
                        <a:t> most fruit and veg sold in the UK was grown</a:t>
                      </a:r>
                      <a:r>
                        <a:rPr lang="en-GB" sz="1100" b="1">
                          <a:solidFill>
                            <a:srgbClr val="000000"/>
                          </a:solidFill>
                          <a:latin typeface="Calibri"/>
                          <a:ea typeface="Calibri"/>
                          <a:cs typeface="Calibri"/>
                          <a:sym typeface="Calibri"/>
                        </a:rPr>
                        <a:t> locally</a:t>
                      </a:r>
                      <a:r>
                        <a:rPr lang="en-GB" sz="1100">
                          <a:solidFill>
                            <a:srgbClr val="000000"/>
                          </a:solidFill>
                          <a:latin typeface="Calibri"/>
                          <a:ea typeface="Calibri"/>
                          <a:cs typeface="Calibri"/>
                          <a:sym typeface="Calibri"/>
                        </a:rPr>
                        <a:t>. </a:t>
                      </a:r>
                      <a:endParaRPr/>
                    </a:p>
                    <a:p>
                      <a:pPr marL="36001" marR="0" lvl="0" indent="0" algn="l" rtl="0">
                        <a:spcBef>
                          <a:spcPts val="0"/>
                        </a:spcBef>
                        <a:spcAft>
                          <a:spcPts val="0"/>
                        </a:spcAft>
                        <a:buNone/>
                      </a:pPr>
                      <a:r>
                        <a:rPr lang="en-GB" sz="1100" b="1">
                          <a:solidFill>
                            <a:srgbClr val="000000"/>
                          </a:solidFill>
                          <a:latin typeface="Calibri"/>
                          <a:ea typeface="Calibri"/>
                          <a:cs typeface="Calibri"/>
                          <a:sym typeface="Calibri"/>
                        </a:rPr>
                        <a:t>Today- </a:t>
                      </a:r>
                      <a:r>
                        <a:rPr lang="en-GB" sz="1100">
                          <a:solidFill>
                            <a:srgbClr val="000000"/>
                          </a:solidFill>
                          <a:latin typeface="Calibri"/>
                          <a:ea typeface="Calibri"/>
                          <a:cs typeface="Calibri"/>
                          <a:sym typeface="Calibri"/>
                        </a:rPr>
                        <a:t>growing demand for </a:t>
                      </a:r>
                      <a:r>
                        <a:rPr lang="en-GB" sz="1100" b="1">
                          <a:solidFill>
                            <a:srgbClr val="000000"/>
                          </a:solidFill>
                          <a:latin typeface="Calibri"/>
                          <a:ea typeface="Calibri"/>
                          <a:cs typeface="Calibri"/>
                          <a:sym typeface="Calibri"/>
                        </a:rPr>
                        <a:t>seasonal produce </a:t>
                      </a:r>
                      <a:r>
                        <a:rPr lang="en-GB" sz="1100">
                          <a:solidFill>
                            <a:srgbClr val="000000"/>
                          </a:solidFill>
                          <a:latin typeface="Calibri"/>
                          <a:ea typeface="Calibri"/>
                          <a:cs typeface="Calibri"/>
                          <a:sym typeface="Calibri"/>
                        </a:rPr>
                        <a:t>to be supplied </a:t>
                      </a:r>
                      <a:r>
                        <a:rPr lang="en-GB" sz="1100" b="1">
                          <a:solidFill>
                            <a:srgbClr val="000000"/>
                          </a:solidFill>
                          <a:latin typeface="Calibri"/>
                          <a:ea typeface="Calibri"/>
                          <a:cs typeface="Calibri"/>
                          <a:sym typeface="Calibri"/>
                        </a:rPr>
                        <a:t>all year round</a:t>
                      </a:r>
                      <a:r>
                        <a:rPr lang="en-GB" sz="1100">
                          <a:solidFill>
                            <a:srgbClr val="000000"/>
                          </a:solidFill>
                          <a:latin typeface="Calibri"/>
                          <a:ea typeface="Calibri"/>
                          <a:cs typeface="Calibri"/>
                          <a:sym typeface="Calibri"/>
                        </a:rPr>
                        <a:t>. So now we import products including strawberries from Mexico and Apples from South Africa. </a:t>
                      </a:r>
                      <a:endParaRPr sz="110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r h="445850">
                <a:tc>
                  <a:txBody>
                    <a:bodyPr/>
                    <a:lstStyle/>
                    <a:p>
                      <a:pPr marL="0" marR="0" lvl="0" indent="0" algn="ctr" rtl="0">
                        <a:spcBef>
                          <a:spcPts val="0"/>
                        </a:spcBef>
                        <a:spcAft>
                          <a:spcPts val="0"/>
                        </a:spcAft>
                        <a:buClr>
                          <a:schemeClr val="dk1"/>
                        </a:buClr>
                        <a:buSzPts val="1100"/>
                        <a:buFont typeface="Calibri"/>
                        <a:buNone/>
                      </a:pPr>
                      <a:r>
                        <a:rPr lang="en-GB" sz="1100">
                          <a:solidFill>
                            <a:schemeClr val="dk1"/>
                          </a:solidFill>
                          <a:latin typeface="Calibri"/>
                          <a:ea typeface="Calibri"/>
                          <a:cs typeface="Calibri"/>
                          <a:sym typeface="Calibri"/>
                        </a:rPr>
                        <a:t>2</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000"/>
                        <a:buFont typeface="Calibri"/>
                        <a:buNone/>
                      </a:pPr>
                      <a:r>
                        <a:rPr lang="en-GB" sz="1000" b="1">
                          <a:solidFill>
                            <a:srgbClr val="000000"/>
                          </a:solidFill>
                          <a:latin typeface="Calibri"/>
                          <a:ea typeface="Calibri"/>
                          <a:cs typeface="Calibri"/>
                          <a:sym typeface="Calibri"/>
                        </a:rPr>
                        <a:t>Demand</a:t>
                      </a:r>
                      <a:r>
                        <a:rPr lang="en-GB" sz="1000">
                          <a:solidFill>
                            <a:srgbClr val="000000"/>
                          </a:solidFill>
                          <a:latin typeface="Calibri"/>
                          <a:ea typeface="Calibri"/>
                          <a:cs typeface="Calibri"/>
                          <a:sym typeface="Calibri"/>
                        </a:rPr>
                        <a:t> has grown for high value foods like </a:t>
                      </a:r>
                      <a:r>
                        <a:rPr lang="en-GB" sz="1000" b="1">
                          <a:solidFill>
                            <a:srgbClr val="000000"/>
                          </a:solidFill>
                          <a:latin typeface="Calibri"/>
                          <a:ea typeface="Calibri"/>
                          <a:cs typeface="Calibri"/>
                          <a:sym typeface="Calibri"/>
                        </a:rPr>
                        <a:t>exotic fruits</a:t>
                      </a:r>
                      <a:r>
                        <a:rPr lang="en-GB" sz="1000">
                          <a:solidFill>
                            <a:srgbClr val="000000"/>
                          </a:solidFill>
                          <a:latin typeface="Calibri"/>
                          <a:ea typeface="Calibri"/>
                          <a:cs typeface="Calibri"/>
                          <a:sym typeface="Calibri"/>
                        </a:rPr>
                        <a:t>, vegetables and spices. Theses high value foods have become more popular in the UK as people’s incomes have increased. These are often grown in </a:t>
                      </a:r>
                      <a:r>
                        <a:rPr lang="en-GB" sz="1000" b="1">
                          <a:solidFill>
                            <a:srgbClr val="000000"/>
                          </a:solidFill>
                          <a:latin typeface="Calibri"/>
                          <a:ea typeface="Calibri"/>
                          <a:cs typeface="Calibri"/>
                          <a:sym typeface="Calibri"/>
                        </a:rPr>
                        <a:t>LICs </a:t>
                      </a:r>
                      <a:r>
                        <a:rPr lang="en-GB" sz="1000">
                          <a:solidFill>
                            <a:srgbClr val="000000"/>
                          </a:solidFill>
                          <a:latin typeface="Calibri"/>
                          <a:ea typeface="Calibri"/>
                          <a:cs typeface="Calibri"/>
                          <a:sym typeface="Calibri"/>
                        </a:rPr>
                        <a:t>and </a:t>
                      </a:r>
                      <a:r>
                        <a:rPr lang="en-GB" sz="1000" b="1">
                          <a:solidFill>
                            <a:srgbClr val="000000"/>
                          </a:solidFill>
                          <a:latin typeface="Calibri"/>
                          <a:ea typeface="Calibri"/>
                          <a:cs typeface="Calibri"/>
                          <a:sym typeface="Calibri"/>
                        </a:rPr>
                        <a:t>imported</a:t>
                      </a:r>
                      <a:r>
                        <a:rPr lang="en-GB" sz="1000">
                          <a:solidFill>
                            <a:srgbClr val="000000"/>
                          </a:solidFill>
                          <a:latin typeface="Calibri"/>
                          <a:ea typeface="Calibri"/>
                          <a:cs typeface="Calibri"/>
                          <a:sym typeface="Calibri"/>
                        </a:rPr>
                        <a:t> to the UK.</a:t>
                      </a:r>
                      <a:endParaRPr sz="100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2"/>
                  </a:ext>
                </a:extLst>
              </a:tr>
            </a:tbl>
          </a:graphicData>
        </a:graphic>
      </p:graphicFrame>
      <p:graphicFrame>
        <p:nvGraphicFramePr>
          <p:cNvPr id="61" name="Google Shape;61;p4"/>
          <p:cNvGraphicFramePr/>
          <p:nvPr/>
        </p:nvGraphicFramePr>
        <p:xfrm>
          <a:off x="128463" y="2444734"/>
          <a:ext cx="3000000" cy="3000000"/>
        </p:xfrm>
        <a:graphic>
          <a:graphicData uri="http://schemas.openxmlformats.org/drawingml/2006/table">
            <a:tbl>
              <a:tblPr firstRow="1" bandRow="1">
                <a:noFill/>
              </a:tblPr>
              <a:tblGrid>
                <a:gridCol w="383600">
                  <a:extLst>
                    <a:ext uri="{9D8B030D-6E8A-4147-A177-3AD203B41FA5}">
                      <a16:colId xmlns:a16="http://schemas.microsoft.com/office/drawing/2014/main" val="20000"/>
                    </a:ext>
                  </a:extLst>
                </a:gridCol>
                <a:gridCol w="8787825">
                  <a:extLst>
                    <a:ext uri="{9D8B030D-6E8A-4147-A177-3AD203B41FA5}">
                      <a16:colId xmlns:a16="http://schemas.microsoft.com/office/drawing/2014/main" val="20001"/>
                    </a:ext>
                  </a:extLst>
                </a:gridCol>
              </a:tblGrid>
              <a:tr h="144125">
                <a:tc>
                  <a:txBody>
                    <a:bodyPr/>
                    <a:lstStyle/>
                    <a:p>
                      <a:pPr marL="0" marR="0" lvl="0" indent="0" algn="ctr" rtl="0">
                        <a:spcBef>
                          <a:spcPts val="0"/>
                        </a:spcBef>
                        <a:spcAft>
                          <a:spcPts val="0"/>
                        </a:spcAft>
                        <a:buNone/>
                      </a:pPr>
                      <a:r>
                        <a:rPr lang="en-GB" sz="1100" b="0">
                          <a:solidFill>
                            <a:schemeClr val="lt1"/>
                          </a:solidFill>
                        </a:rPr>
                        <a:t>G</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4901"/>
                      </a:srgbClr>
                    </a:solidFill>
                  </a:tcPr>
                </a:tc>
                <a:tc>
                  <a:txBody>
                    <a:bodyPr/>
                    <a:lstStyle/>
                    <a:p>
                      <a:pPr marL="0" marR="0" lvl="0" indent="0" algn="l" rtl="0">
                        <a:spcBef>
                          <a:spcPts val="0"/>
                        </a:spcBef>
                        <a:spcAft>
                          <a:spcPts val="0"/>
                        </a:spcAft>
                        <a:buNone/>
                      </a:pPr>
                      <a:r>
                        <a:rPr lang="en-GB" sz="1100" b="0">
                          <a:solidFill>
                            <a:schemeClr val="lt1"/>
                          </a:solidFill>
                        </a:rPr>
                        <a:t>Problems associated with UK food supply </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4901"/>
                      </a:srgbClr>
                    </a:solidFill>
                  </a:tcPr>
                </a:tc>
                <a:extLst>
                  <a:ext uri="{0D108BD9-81ED-4DB2-BD59-A6C34878D82A}">
                    <a16:rowId xmlns:a16="http://schemas.microsoft.com/office/drawing/2014/main" val="10000"/>
                  </a:ext>
                </a:extLst>
              </a:tr>
              <a:tr h="219750">
                <a:tc>
                  <a:txBody>
                    <a:bodyPr/>
                    <a:lstStyle/>
                    <a:p>
                      <a:pPr marL="0" marR="0" lvl="0" indent="0" algn="ctr" rtl="0">
                        <a:spcBef>
                          <a:spcPts val="0"/>
                        </a:spcBef>
                        <a:spcAft>
                          <a:spcPts val="0"/>
                        </a:spcAft>
                        <a:buClr>
                          <a:schemeClr val="dk1"/>
                        </a:buClr>
                        <a:buSzPts val="1100"/>
                        <a:buFont typeface="Calibri"/>
                        <a:buNone/>
                      </a:pPr>
                      <a:r>
                        <a:rPr lang="en-GB" sz="1100">
                          <a:solidFill>
                            <a:schemeClr val="dk1"/>
                          </a:solidFill>
                          <a:latin typeface="Calibri"/>
                          <a:ea typeface="Calibri"/>
                          <a:cs typeface="Calibri"/>
                          <a:sym typeface="Calibri"/>
                        </a:rPr>
                        <a:t>1</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spcBef>
                          <a:spcPts val="0"/>
                        </a:spcBef>
                        <a:spcAft>
                          <a:spcPts val="0"/>
                        </a:spcAft>
                        <a:buNone/>
                      </a:pPr>
                      <a:r>
                        <a:rPr lang="en-GB" sz="1100">
                          <a:solidFill>
                            <a:srgbClr val="000000"/>
                          </a:solidFill>
                          <a:latin typeface="Calibri"/>
                          <a:ea typeface="Calibri"/>
                          <a:cs typeface="Calibri"/>
                          <a:sym typeface="Calibri"/>
                        </a:rPr>
                        <a:t>The </a:t>
                      </a:r>
                      <a:r>
                        <a:rPr lang="en-GB" sz="1100" b="1">
                          <a:solidFill>
                            <a:srgbClr val="000000"/>
                          </a:solidFill>
                          <a:latin typeface="Calibri"/>
                          <a:ea typeface="Calibri"/>
                          <a:cs typeface="Calibri"/>
                          <a:sym typeface="Calibri"/>
                        </a:rPr>
                        <a:t>growing, processing and packaging </a:t>
                      </a:r>
                      <a:r>
                        <a:rPr lang="en-GB" sz="1100">
                          <a:solidFill>
                            <a:srgbClr val="000000"/>
                          </a:solidFill>
                          <a:latin typeface="Calibri"/>
                          <a:ea typeface="Calibri"/>
                          <a:cs typeface="Calibri"/>
                          <a:sym typeface="Calibri"/>
                        </a:rPr>
                        <a:t>of our food produces</a:t>
                      </a:r>
                      <a:r>
                        <a:rPr lang="en-GB" sz="1100" b="1">
                          <a:solidFill>
                            <a:srgbClr val="000000"/>
                          </a:solidFill>
                          <a:latin typeface="Calibri"/>
                          <a:ea typeface="Calibri"/>
                          <a:cs typeface="Calibri"/>
                          <a:sym typeface="Calibri"/>
                        </a:rPr>
                        <a:t> C02 </a:t>
                      </a:r>
                      <a:r>
                        <a:rPr lang="en-GB" sz="1100">
                          <a:solidFill>
                            <a:srgbClr val="000000"/>
                          </a:solidFill>
                          <a:latin typeface="Calibri"/>
                          <a:ea typeface="Calibri"/>
                          <a:cs typeface="Calibri"/>
                          <a:sym typeface="Calibri"/>
                        </a:rPr>
                        <a:t>and other greenhouse gases. In 2013  9% of the UK’s greenhouse emission came from growing food.</a:t>
                      </a:r>
                      <a:endParaRPr sz="110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r h="320475">
                <a:tc>
                  <a:txBody>
                    <a:bodyPr/>
                    <a:lstStyle/>
                    <a:p>
                      <a:pPr marL="0" marR="0" lvl="0" indent="0" algn="ctr" rtl="0">
                        <a:spcBef>
                          <a:spcPts val="0"/>
                        </a:spcBef>
                        <a:spcAft>
                          <a:spcPts val="0"/>
                        </a:spcAft>
                        <a:buClr>
                          <a:schemeClr val="dk1"/>
                        </a:buClr>
                        <a:buSzPts val="1100"/>
                        <a:buFont typeface="Calibri"/>
                        <a:buNone/>
                      </a:pPr>
                      <a:r>
                        <a:rPr lang="en-GB" sz="1100">
                          <a:solidFill>
                            <a:schemeClr val="dk1"/>
                          </a:solidFill>
                          <a:latin typeface="Calibri"/>
                          <a:ea typeface="Calibri"/>
                          <a:cs typeface="Calibri"/>
                          <a:sym typeface="Calibri"/>
                        </a:rPr>
                        <a:t>2</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spcBef>
                          <a:spcPts val="0"/>
                        </a:spcBef>
                        <a:spcAft>
                          <a:spcPts val="0"/>
                        </a:spcAft>
                        <a:buNone/>
                      </a:pPr>
                      <a:r>
                        <a:rPr lang="en-GB" sz="1100" b="1">
                          <a:solidFill>
                            <a:srgbClr val="000000"/>
                          </a:solidFill>
                          <a:latin typeface="Calibri"/>
                          <a:ea typeface="Calibri"/>
                          <a:cs typeface="Calibri"/>
                          <a:sym typeface="Calibri"/>
                        </a:rPr>
                        <a:t>Transporting food </a:t>
                      </a:r>
                      <a:r>
                        <a:rPr lang="en-GB" sz="1100">
                          <a:solidFill>
                            <a:srgbClr val="000000"/>
                          </a:solidFill>
                          <a:latin typeface="Calibri"/>
                          <a:ea typeface="Calibri"/>
                          <a:cs typeface="Calibri"/>
                          <a:sym typeface="Calibri"/>
                        </a:rPr>
                        <a:t>from where it is grown to where it will be sold produces </a:t>
                      </a:r>
                      <a:r>
                        <a:rPr lang="en-GB" sz="1100" b="1">
                          <a:solidFill>
                            <a:srgbClr val="000000"/>
                          </a:solidFill>
                          <a:latin typeface="Calibri"/>
                          <a:ea typeface="Calibri"/>
                          <a:cs typeface="Calibri"/>
                          <a:sym typeface="Calibri"/>
                        </a:rPr>
                        <a:t>C02</a:t>
                      </a:r>
                      <a:r>
                        <a:rPr lang="en-GB" sz="1100">
                          <a:solidFill>
                            <a:srgbClr val="000000"/>
                          </a:solidFill>
                          <a:latin typeface="Calibri"/>
                          <a:ea typeface="Calibri"/>
                          <a:cs typeface="Calibri"/>
                          <a:sym typeface="Calibri"/>
                        </a:rPr>
                        <a:t>. This movement is called </a:t>
                      </a:r>
                      <a:r>
                        <a:rPr lang="en-GB" sz="1100" b="1">
                          <a:solidFill>
                            <a:srgbClr val="000000"/>
                          </a:solidFill>
                          <a:latin typeface="Calibri"/>
                          <a:ea typeface="Calibri"/>
                          <a:cs typeface="Calibri"/>
                          <a:sym typeface="Calibri"/>
                        </a:rPr>
                        <a:t>‘food miles.’</a:t>
                      </a:r>
                      <a:endParaRPr sz="1100"/>
                    </a:p>
                    <a:p>
                      <a:pPr marL="0" marR="0" lvl="0" indent="0" algn="l" rtl="0">
                        <a:spcBef>
                          <a:spcPts val="0"/>
                        </a:spcBef>
                        <a:spcAft>
                          <a:spcPts val="0"/>
                        </a:spcAft>
                        <a:buNone/>
                      </a:pPr>
                      <a:r>
                        <a:rPr lang="en-GB" sz="1100">
                          <a:solidFill>
                            <a:srgbClr val="000000"/>
                          </a:solidFill>
                          <a:latin typeface="Calibri"/>
                          <a:ea typeface="Calibri"/>
                          <a:cs typeface="Calibri"/>
                          <a:sym typeface="Calibri"/>
                        </a:rPr>
                        <a:t>The </a:t>
                      </a:r>
                      <a:r>
                        <a:rPr lang="en-GB" sz="1100" b="1">
                          <a:solidFill>
                            <a:srgbClr val="000000"/>
                          </a:solidFill>
                          <a:latin typeface="Calibri"/>
                          <a:ea typeface="Calibri"/>
                          <a:cs typeface="Calibri"/>
                          <a:sym typeface="Calibri"/>
                        </a:rPr>
                        <a:t>amount of greenhouse gas </a:t>
                      </a:r>
                      <a:r>
                        <a:rPr lang="en-GB" sz="1100">
                          <a:solidFill>
                            <a:srgbClr val="000000"/>
                          </a:solidFill>
                          <a:latin typeface="Calibri"/>
                          <a:ea typeface="Calibri"/>
                          <a:cs typeface="Calibri"/>
                          <a:sym typeface="Calibri"/>
                        </a:rPr>
                        <a:t>produced during growing, packaging and transporting is called it’s </a:t>
                      </a:r>
                      <a:r>
                        <a:rPr lang="en-GB" sz="1100" b="1">
                          <a:solidFill>
                            <a:srgbClr val="000000"/>
                          </a:solidFill>
                          <a:latin typeface="Calibri"/>
                          <a:ea typeface="Calibri"/>
                          <a:cs typeface="Calibri"/>
                          <a:sym typeface="Calibri"/>
                        </a:rPr>
                        <a:t>carbon foot print</a:t>
                      </a:r>
                      <a:r>
                        <a:rPr lang="en-GB" sz="1100">
                          <a:solidFill>
                            <a:srgbClr val="000000"/>
                          </a:solidFill>
                          <a:latin typeface="Calibri"/>
                          <a:ea typeface="Calibri"/>
                          <a:cs typeface="Calibri"/>
                          <a:sym typeface="Calibri"/>
                        </a:rPr>
                        <a:t>. A larger carbon footprint means more greenhouse gases and more climate change.</a:t>
                      </a:r>
                      <a:endParaRPr sz="110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2"/>
                  </a:ext>
                </a:extLst>
              </a:tr>
              <a:tr h="320475">
                <a:tc>
                  <a:txBody>
                    <a:bodyPr/>
                    <a:lstStyle/>
                    <a:p>
                      <a:pPr marL="0" marR="0" lvl="0" indent="0" algn="ctr" rtl="0">
                        <a:spcBef>
                          <a:spcPts val="0"/>
                        </a:spcBef>
                        <a:spcAft>
                          <a:spcPts val="0"/>
                        </a:spcAft>
                        <a:buClr>
                          <a:schemeClr val="dk1"/>
                        </a:buClr>
                        <a:buSzPts val="1100"/>
                        <a:buFont typeface="Calibri"/>
                        <a:buNone/>
                      </a:pPr>
                      <a:r>
                        <a:rPr lang="en-GB" sz="1100">
                          <a:solidFill>
                            <a:schemeClr val="dk1"/>
                          </a:solidFill>
                          <a:latin typeface="Calibri"/>
                          <a:ea typeface="Calibri"/>
                          <a:cs typeface="Calibri"/>
                          <a:sym typeface="Calibri"/>
                        </a:rPr>
                        <a:t>3</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spcBef>
                          <a:spcPts val="0"/>
                        </a:spcBef>
                        <a:spcAft>
                          <a:spcPts val="0"/>
                        </a:spcAft>
                        <a:buNone/>
                      </a:pPr>
                      <a:r>
                        <a:rPr lang="en-GB" sz="1100">
                          <a:solidFill>
                            <a:srgbClr val="000000"/>
                          </a:solidFill>
                          <a:latin typeface="Calibri"/>
                          <a:ea typeface="Calibri"/>
                          <a:cs typeface="Calibri"/>
                          <a:sym typeface="Calibri"/>
                        </a:rPr>
                        <a:t>Environmentalists are encouraging people to </a:t>
                      </a:r>
                      <a:r>
                        <a:rPr lang="en-GB" sz="1100" b="1">
                          <a:solidFill>
                            <a:srgbClr val="000000"/>
                          </a:solidFill>
                          <a:latin typeface="Calibri"/>
                          <a:ea typeface="Calibri"/>
                          <a:cs typeface="Calibri"/>
                          <a:sym typeface="Calibri"/>
                        </a:rPr>
                        <a:t>buy locally </a:t>
                      </a:r>
                      <a:r>
                        <a:rPr lang="en-GB" sz="1100">
                          <a:solidFill>
                            <a:srgbClr val="000000"/>
                          </a:solidFill>
                          <a:latin typeface="Calibri"/>
                          <a:ea typeface="Calibri"/>
                          <a:cs typeface="Calibri"/>
                          <a:sym typeface="Calibri"/>
                        </a:rPr>
                        <a:t>grown food to reduce food miles and the carbon footprint.   </a:t>
                      </a:r>
                      <a:r>
                        <a:rPr lang="en-GB" sz="1100" b="1">
                          <a:solidFill>
                            <a:srgbClr val="000000"/>
                          </a:solidFill>
                          <a:latin typeface="Calibri"/>
                          <a:ea typeface="Calibri"/>
                          <a:cs typeface="Calibri"/>
                          <a:sym typeface="Calibri"/>
                        </a:rPr>
                        <a:t>Farmers markets</a:t>
                      </a:r>
                      <a:r>
                        <a:rPr lang="en-GB" sz="1100">
                          <a:solidFill>
                            <a:srgbClr val="000000"/>
                          </a:solidFill>
                          <a:latin typeface="Calibri"/>
                          <a:ea typeface="Calibri"/>
                          <a:cs typeface="Calibri"/>
                          <a:sym typeface="Calibri"/>
                        </a:rPr>
                        <a:t>, farm shops and locally produced vegetable boxes are becoming more popular – reducing the carbon footprint of the food we eat.</a:t>
                      </a:r>
                      <a:endParaRPr sz="110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3"/>
                  </a:ext>
                </a:extLst>
              </a:tr>
            </a:tbl>
          </a:graphicData>
        </a:graphic>
      </p:graphicFrame>
      <p:graphicFrame>
        <p:nvGraphicFramePr>
          <p:cNvPr id="62" name="Google Shape;62;p4"/>
          <p:cNvGraphicFramePr/>
          <p:nvPr/>
        </p:nvGraphicFramePr>
        <p:xfrm>
          <a:off x="209169" y="639804"/>
          <a:ext cx="3000000" cy="3000000"/>
        </p:xfrm>
        <a:graphic>
          <a:graphicData uri="http://schemas.openxmlformats.org/drawingml/2006/table">
            <a:tbl>
              <a:tblPr firstRow="1" bandRow="1">
                <a:noFill/>
              </a:tblPr>
              <a:tblGrid>
                <a:gridCol w="3494150">
                  <a:extLst>
                    <a:ext uri="{9D8B030D-6E8A-4147-A177-3AD203B41FA5}">
                      <a16:colId xmlns:a16="http://schemas.microsoft.com/office/drawing/2014/main" val="20000"/>
                    </a:ext>
                  </a:extLst>
                </a:gridCol>
              </a:tblGrid>
              <a:tr h="227175">
                <a:tc>
                  <a:txBody>
                    <a:bodyPr/>
                    <a:lstStyle/>
                    <a:p>
                      <a:pPr marL="0" marR="0" lvl="0" indent="0" algn="l" rtl="0">
                        <a:spcBef>
                          <a:spcPts val="0"/>
                        </a:spcBef>
                        <a:spcAft>
                          <a:spcPts val="0"/>
                        </a:spcAft>
                        <a:buNone/>
                      </a:pPr>
                      <a:r>
                        <a:rPr lang="en-GB" sz="1200" b="1" u="sng">
                          <a:solidFill>
                            <a:schemeClr val="lt1"/>
                          </a:solidFill>
                          <a:latin typeface="Calibri"/>
                          <a:ea typeface="Calibri"/>
                          <a:cs typeface="Calibri"/>
                          <a:sym typeface="Calibri"/>
                        </a:rPr>
                        <a:t>An overview of resources in relation to the UK: Food </a:t>
                      </a:r>
                      <a:endParaRPr sz="1200" b="0">
                        <a:solidFill>
                          <a:schemeClr val="lt1"/>
                        </a:solidFill>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4901"/>
                      </a:srgbClr>
                    </a:solidFill>
                  </a:tcPr>
                </a:tc>
                <a:extLst>
                  <a:ext uri="{0D108BD9-81ED-4DB2-BD59-A6C34878D82A}">
                    <a16:rowId xmlns:a16="http://schemas.microsoft.com/office/drawing/2014/main" val="10000"/>
                  </a:ext>
                </a:extLst>
              </a:tr>
            </a:tbl>
          </a:graphicData>
        </a:graphic>
      </p:graphicFrame>
      <p:graphicFrame>
        <p:nvGraphicFramePr>
          <p:cNvPr id="63" name="Google Shape;63;p4"/>
          <p:cNvGraphicFramePr/>
          <p:nvPr/>
        </p:nvGraphicFramePr>
        <p:xfrm>
          <a:off x="128462" y="4374071"/>
          <a:ext cx="3000000" cy="3000000"/>
        </p:xfrm>
        <a:graphic>
          <a:graphicData uri="http://schemas.openxmlformats.org/drawingml/2006/table">
            <a:tbl>
              <a:tblPr firstRow="1" bandRow="1">
                <a:noFill/>
              </a:tblPr>
              <a:tblGrid>
                <a:gridCol w="374450">
                  <a:extLst>
                    <a:ext uri="{9D8B030D-6E8A-4147-A177-3AD203B41FA5}">
                      <a16:colId xmlns:a16="http://schemas.microsoft.com/office/drawing/2014/main" val="20000"/>
                    </a:ext>
                  </a:extLst>
                </a:gridCol>
                <a:gridCol w="8796975">
                  <a:extLst>
                    <a:ext uri="{9D8B030D-6E8A-4147-A177-3AD203B41FA5}">
                      <a16:colId xmlns:a16="http://schemas.microsoft.com/office/drawing/2014/main" val="20001"/>
                    </a:ext>
                  </a:extLst>
                </a:gridCol>
              </a:tblGrid>
              <a:tr h="144125">
                <a:tc>
                  <a:txBody>
                    <a:bodyPr/>
                    <a:lstStyle/>
                    <a:p>
                      <a:pPr marL="0" marR="0" lvl="0" indent="0" algn="ctr" rtl="0">
                        <a:spcBef>
                          <a:spcPts val="0"/>
                        </a:spcBef>
                        <a:spcAft>
                          <a:spcPts val="0"/>
                        </a:spcAft>
                        <a:buNone/>
                      </a:pPr>
                      <a:r>
                        <a:rPr lang="en-GB" sz="1100" b="0">
                          <a:solidFill>
                            <a:schemeClr val="lt1"/>
                          </a:solidFill>
                        </a:rPr>
                        <a:t>H</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4901"/>
                      </a:srgbClr>
                    </a:solidFill>
                  </a:tcPr>
                </a:tc>
                <a:tc>
                  <a:txBody>
                    <a:bodyPr/>
                    <a:lstStyle/>
                    <a:p>
                      <a:pPr marL="0" marR="0" lvl="0" indent="0" algn="l" rtl="0">
                        <a:spcBef>
                          <a:spcPts val="0"/>
                        </a:spcBef>
                        <a:spcAft>
                          <a:spcPts val="0"/>
                        </a:spcAft>
                        <a:buNone/>
                      </a:pPr>
                      <a:r>
                        <a:rPr lang="en-GB" sz="1100" b="0">
                          <a:solidFill>
                            <a:schemeClr val="lt1"/>
                          </a:solidFill>
                        </a:rPr>
                        <a:t>UK farming </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4901"/>
                      </a:srgbClr>
                    </a:solidFill>
                  </a:tcPr>
                </a:tc>
                <a:extLst>
                  <a:ext uri="{0D108BD9-81ED-4DB2-BD59-A6C34878D82A}">
                    <a16:rowId xmlns:a16="http://schemas.microsoft.com/office/drawing/2014/main" val="10000"/>
                  </a:ext>
                </a:extLst>
              </a:tr>
              <a:tr h="219750">
                <a:tc>
                  <a:txBody>
                    <a:bodyPr/>
                    <a:lstStyle/>
                    <a:p>
                      <a:pPr marL="0" marR="0" lvl="0" indent="0" algn="ctr" rtl="0">
                        <a:spcBef>
                          <a:spcPts val="0"/>
                        </a:spcBef>
                        <a:spcAft>
                          <a:spcPts val="0"/>
                        </a:spcAft>
                        <a:buClr>
                          <a:schemeClr val="dk1"/>
                        </a:buClr>
                        <a:buSzPts val="1100"/>
                        <a:buFont typeface="Calibri"/>
                        <a:buNone/>
                      </a:pPr>
                      <a:r>
                        <a:rPr lang="en-GB" sz="1100">
                          <a:solidFill>
                            <a:schemeClr val="dk1"/>
                          </a:solidFill>
                          <a:latin typeface="Calibri"/>
                          <a:ea typeface="Calibri"/>
                          <a:cs typeface="Calibri"/>
                          <a:sym typeface="Calibri"/>
                        </a:rPr>
                        <a:t>1</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chemeClr val="lt1"/>
                    </a:solidFill>
                  </a:tcPr>
                </a:tc>
                <a:tc>
                  <a:txBody>
                    <a:bodyPr/>
                    <a:lstStyle/>
                    <a:p>
                      <a:pPr marL="0" marR="0" lvl="0" indent="0" algn="l" rtl="0">
                        <a:lnSpc>
                          <a:spcPct val="100000"/>
                        </a:lnSpc>
                        <a:spcBef>
                          <a:spcPts val="0"/>
                        </a:spcBef>
                        <a:spcAft>
                          <a:spcPts val="0"/>
                        </a:spcAft>
                        <a:buClr>
                          <a:srgbClr val="000000"/>
                        </a:buClr>
                        <a:buSzPts val="1200"/>
                        <a:buFont typeface="Calibri"/>
                        <a:buNone/>
                      </a:pPr>
                      <a:r>
                        <a:rPr lang="en-GB" sz="1100">
                          <a:solidFill>
                            <a:srgbClr val="000000"/>
                          </a:solidFill>
                          <a:latin typeface="Calibri"/>
                          <a:ea typeface="Calibri"/>
                          <a:cs typeface="Calibri"/>
                          <a:sym typeface="Calibri"/>
                        </a:rPr>
                        <a:t>Since the 1960’s there has been a growth in </a:t>
                      </a:r>
                      <a:r>
                        <a:rPr lang="en-GB" sz="1100" b="1">
                          <a:solidFill>
                            <a:srgbClr val="000000"/>
                          </a:solidFill>
                          <a:latin typeface="Calibri"/>
                          <a:ea typeface="Calibri"/>
                          <a:cs typeface="Calibri"/>
                          <a:sym typeface="Calibri"/>
                        </a:rPr>
                        <a:t>large scale industrial farming </a:t>
                      </a:r>
                      <a:r>
                        <a:rPr lang="en-GB" sz="1100">
                          <a:solidFill>
                            <a:srgbClr val="000000"/>
                          </a:solidFill>
                          <a:latin typeface="Calibri"/>
                          <a:ea typeface="Calibri"/>
                          <a:cs typeface="Calibri"/>
                          <a:sym typeface="Calibri"/>
                        </a:rPr>
                        <a:t>where processes from the production of seeds and fertilisers, to the processing and packaging of food is controlled by large firms, known as </a:t>
                      </a:r>
                      <a:r>
                        <a:rPr lang="en-GB" sz="1100" b="1">
                          <a:solidFill>
                            <a:srgbClr val="000000"/>
                          </a:solidFill>
                          <a:latin typeface="Calibri"/>
                          <a:ea typeface="Calibri"/>
                          <a:cs typeface="Calibri"/>
                          <a:sym typeface="Calibri"/>
                        </a:rPr>
                        <a:t>agribusiness</a:t>
                      </a:r>
                      <a:r>
                        <a:rPr lang="en-GB" sz="1100">
                          <a:solidFill>
                            <a:srgbClr val="000000"/>
                          </a:solidFill>
                          <a:latin typeface="Calibri"/>
                          <a:ea typeface="Calibri"/>
                          <a:cs typeface="Calibri"/>
                          <a:sym typeface="Calibri"/>
                        </a:rPr>
                        <a:t>. </a:t>
                      </a:r>
                      <a:endParaRPr sz="110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chemeClr val="lt1"/>
                    </a:solidFill>
                  </a:tcPr>
                </a:tc>
                <a:extLst>
                  <a:ext uri="{0D108BD9-81ED-4DB2-BD59-A6C34878D82A}">
                    <a16:rowId xmlns:a16="http://schemas.microsoft.com/office/drawing/2014/main" val="10001"/>
                  </a:ext>
                </a:extLst>
              </a:tr>
              <a:tr h="320475">
                <a:tc>
                  <a:txBody>
                    <a:bodyPr/>
                    <a:lstStyle/>
                    <a:p>
                      <a:pPr marL="0" marR="0" lvl="0" indent="0" algn="ctr" rtl="0">
                        <a:spcBef>
                          <a:spcPts val="0"/>
                        </a:spcBef>
                        <a:spcAft>
                          <a:spcPts val="0"/>
                        </a:spcAft>
                        <a:buClr>
                          <a:schemeClr val="dk1"/>
                        </a:buClr>
                        <a:buSzPts val="1100"/>
                        <a:buFont typeface="Calibri"/>
                        <a:buNone/>
                      </a:pPr>
                      <a:r>
                        <a:rPr lang="en-GB" sz="1100">
                          <a:solidFill>
                            <a:schemeClr val="dk1"/>
                          </a:solidFill>
                          <a:latin typeface="Calibri"/>
                          <a:ea typeface="Calibri"/>
                          <a:cs typeface="Calibri"/>
                          <a:sym typeface="Calibri"/>
                        </a:rPr>
                        <a:t>2</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chemeClr val="lt1"/>
                    </a:solidFill>
                  </a:tcPr>
                </a:tc>
                <a:tc>
                  <a:txBody>
                    <a:bodyPr/>
                    <a:lstStyle/>
                    <a:p>
                      <a:pPr marL="0" marR="0" lvl="0" indent="0" algn="l" rtl="0">
                        <a:spcBef>
                          <a:spcPts val="0"/>
                        </a:spcBef>
                        <a:spcAft>
                          <a:spcPts val="0"/>
                        </a:spcAft>
                        <a:buNone/>
                      </a:pPr>
                      <a:r>
                        <a:rPr lang="en-GB" sz="1000">
                          <a:solidFill>
                            <a:srgbClr val="000000"/>
                          </a:solidFill>
                          <a:latin typeface="Calibri"/>
                          <a:ea typeface="Calibri"/>
                          <a:cs typeface="Calibri"/>
                          <a:sym typeface="Calibri"/>
                        </a:rPr>
                        <a:t>This has caused </a:t>
                      </a:r>
                      <a:r>
                        <a:rPr lang="en-GB" sz="1000" b="1">
                          <a:solidFill>
                            <a:srgbClr val="000000"/>
                          </a:solidFill>
                          <a:latin typeface="Calibri"/>
                          <a:ea typeface="Calibri"/>
                          <a:cs typeface="Calibri"/>
                          <a:sym typeface="Calibri"/>
                        </a:rPr>
                        <a:t>farm sizes </a:t>
                      </a:r>
                      <a:r>
                        <a:rPr lang="en-GB" sz="1000">
                          <a:solidFill>
                            <a:srgbClr val="000000"/>
                          </a:solidFill>
                          <a:latin typeface="Calibri"/>
                          <a:ea typeface="Calibri"/>
                          <a:cs typeface="Calibri"/>
                          <a:sym typeface="Calibri"/>
                        </a:rPr>
                        <a:t>to </a:t>
                      </a:r>
                      <a:r>
                        <a:rPr lang="en-GB" sz="1000" b="1">
                          <a:solidFill>
                            <a:srgbClr val="000000"/>
                          </a:solidFill>
                          <a:latin typeface="Calibri"/>
                          <a:ea typeface="Calibri"/>
                          <a:cs typeface="Calibri"/>
                          <a:sym typeface="Calibri"/>
                        </a:rPr>
                        <a:t>increase</a:t>
                      </a:r>
                      <a:r>
                        <a:rPr lang="en-GB" sz="1000">
                          <a:solidFill>
                            <a:srgbClr val="000000"/>
                          </a:solidFill>
                          <a:latin typeface="Calibri"/>
                          <a:ea typeface="Calibri"/>
                          <a:cs typeface="Calibri"/>
                          <a:sym typeface="Calibri"/>
                        </a:rPr>
                        <a:t>. Small farms have been taken over and </a:t>
                      </a:r>
                      <a:r>
                        <a:rPr lang="en-GB" sz="1000" b="1">
                          <a:solidFill>
                            <a:srgbClr val="000000"/>
                          </a:solidFill>
                          <a:latin typeface="Calibri"/>
                          <a:ea typeface="Calibri"/>
                          <a:cs typeface="Calibri"/>
                          <a:sym typeface="Calibri"/>
                        </a:rPr>
                        <a:t>field sizes made bigger</a:t>
                      </a:r>
                      <a:r>
                        <a:rPr lang="en-GB" sz="1000">
                          <a:solidFill>
                            <a:srgbClr val="000000"/>
                          </a:solidFill>
                          <a:latin typeface="Calibri"/>
                          <a:ea typeface="Calibri"/>
                          <a:cs typeface="Calibri"/>
                          <a:sym typeface="Calibri"/>
                        </a:rPr>
                        <a:t>, so more can be produced.</a:t>
                      </a:r>
                      <a:endParaRPr sz="100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chemeClr val="lt1"/>
                    </a:solidFill>
                  </a:tcPr>
                </a:tc>
                <a:extLst>
                  <a:ext uri="{0D108BD9-81ED-4DB2-BD59-A6C34878D82A}">
                    <a16:rowId xmlns:a16="http://schemas.microsoft.com/office/drawing/2014/main" val="10002"/>
                  </a:ext>
                </a:extLst>
              </a:tr>
              <a:tr h="320475">
                <a:tc>
                  <a:txBody>
                    <a:bodyPr/>
                    <a:lstStyle/>
                    <a:p>
                      <a:pPr marL="0" marR="0" lvl="0" indent="0" algn="ctr" rtl="0">
                        <a:spcBef>
                          <a:spcPts val="0"/>
                        </a:spcBef>
                        <a:spcAft>
                          <a:spcPts val="0"/>
                        </a:spcAft>
                        <a:buClr>
                          <a:schemeClr val="dk1"/>
                        </a:buClr>
                        <a:buSzPts val="1100"/>
                        <a:buFont typeface="Calibri"/>
                        <a:buNone/>
                      </a:pPr>
                      <a:r>
                        <a:rPr lang="en-GB" sz="1100">
                          <a:solidFill>
                            <a:schemeClr val="dk1"/>
                          </a:solidFill>
                          <a:latin typeface="Calibri"/>
                          <a:ea typeface="Calibri"/>
                          <a:cs typeface="Calibri"/>
                          <a:sym typeface="Calibri"/>
                        </a:rPr>
                        <a:t>3</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chemeClr val="lt1"/>
                    </a:solidFill>
                  </a:tcPr>
                </a:tc>
                <a:tc>
                  <a:txBody>
                    <a:bodyPr/>
                    <a:lstStyle/>
                    <a:p>
                      <a:pPr marL="0" marR="0" lvl="0" indent="0" algn="l" rtl="0">
                        <a:spcBef>
                          <a:spcPts val="0"/>
                        </a:spcBef>
                        <a:spcAft>
                          <a:spcPts val="0"/>
                        </a:spcAft>
                        <a:buNone/>
                      </a:pPr>
                      <a:r>
                        <a:rPr lang="en-GB" sz="1000">
                          <a:solidFill>
                            <a:srgbClr val="000000"/>
                          </a:solidFill>
                          <a:latin typeface="Calibri"/>
                          <a:ea typeface="Calibri"/>
                          <a:cs typeface="Calibri"/>
                          <a:sym typeface="Calibri"/>
                        </a:rPr>
                        <a:t>The use of</a:t>
                      </a:r>
                      <a:r>
                        <a:rPr lang="en-GB" sz="1000" b="1">
                          <a:solidFill>
                            <a:srgbClr val="000000"/>
                          </a:solidFill>
                          <a:latin typeface="Calibri"/>
                          <a:ea typeface="Calibri"/>
                          <a:cs typeface="Calibri"/>
                          <a:sym typeface="Calibri"/>
                        </a:rPr>
                        <a:t> chemicals </a:t>
                      </a:r>
                      <a:r>
                        <a:rPr lang="en-GB" sz="1000">
                          <a:solidFill>
                            <a:srgbClr val="000000"/>
                          </a:solidFill>
                          <a:latin typeface="Calibri"/>
                          <a:ea typeface="Calibri"/>
                          <a:cs typeface="Calibri"/>
                          <a:sym typeface="Calibri"/>
                        </a:rPr>
                        <a:t>has increased – large amounts of </a:t>
                      </a:r>
                      <a:r>
                        <a:rPr lang="en-GB" sz="1000" b="1">
                          <a:solidFill>
                            <a:srgbClr val="000000"/>
                          </a:solidFill>
                          <a:latin typeface="Calibri"/>
                          <a:ea typeface="Calibri"/>
                          <a:cs typeface="Calibri"/>
                          <a:sym typeface="Calibri"/>
                        </a:rPr>
                        <a:t>artificial fertilisers </a:t>
                      </a:r>
                      <a:r>
                        <a:rPr lang="en-GB" sz="1000">
                          <a:solidFill>
                            <a:srgbClr val="000000"/>
                          </a:solidFill>
                          <a:latin typeface="Calibri"/>
                          <a:ea typeface="Calibri"/>
                          <a:cs typeface="Calibri"/>
                          <a:sym typeface="Calibri"/>
                        </a:rPr>
                        <a:t>and </a:t>
                      </a:r>
                      <a:r>
                        <a:rPr lang="en-GB" sz="1000" b="1">
                          <a:solidFill>
                            <a:srgbClr val="000000"/>
                          </a:solidFill>
                          <a:latin typeface="Calibri"/>
                          <a:ea typeface="Calibri"/>
                          <a:cs typeface="Calibri"/>
                          <a:sym typeface="Calibri"/>
                        </a:rPr>
                        <a:t>pesticides</a:t>
                      </a:r>
                      <a:r>
                        <a:rPr lang="en-GB" sz="1000">
                          <a:solidFill>
                            <a:srgbClr val="000000"/>
                          </a:solidFill>
                          <a:latin typeface="Calibri"/>
                          <a:ea typeface="Calibri"/>
                          <a:cs typeface="Calibri"/>
                          <a:sym typeface="Calibri"/>
                        </a:rPr>
                        <a:t> are added to crops to help them grow.</a:t>
                      </a:r>
                      <a:endParaRPr sz="1000"/>
                    </a:p>
                    <a:p>
                      <a:pPr marL="36000" marR="0" lvl="0" indent="0" algn="l" rtl="0">
                        <a:spcBef>
                          <a:spcPts val="0"/>
                        </a:spcBef>
                        <a:spcAft>
                          <a:spcPts val="0"/>
                        </a:spcAft>
                        <a:buNone/>
                      </a:pPr>
                      <a:r>
                        <a:rPr lang="en-GB" sz="1000">
                          <a:solidFill>
                            <a:srgbClr val="000000"/>
                          </a:solidFill>
                          <a:latin typeface="Calibri"/>
                          <a:ea typeface="Calibri"/>
                          <a:cs typeface="Calibri"/>
                          <a:sym typeface="Calibri"/>
                        </a:rPr>
                        <a:t>and special feed to animals to encourage growth  </a:t>
                      </a:r>
                      <a:endParaRPr sz="100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chemeClr val="lt1"/>
                    </a:solidFill>
                  </a:tcPr>
                </a:tc>
                <a:extLst>
                  <a:ext uri="{0D108BD9-81ED-4DB2-BD59-A6C34878D82A}">
                    <a16:rowId xmlns:a16="http://schemas.microsoft.com/office/drawing/2014/main" val="10003"/>
                  </a:ext>
                </a:extLst>
              </a:tr>
              <a:tr h="320475">
                <a:tc>
                  <a:txBody>
                    <a:bodyPr/>
                    <a:lstStyle/>
                    <a:p>
                      <a:pPr marL="0" marR="0" lvl="0" indent="0" algn="ctr" rtl="0">
                        <a:spcBef>
                          <a:spcPts val="0"/>
                        </a:spcBef>
                        <a:spcAft>
                          <a:spcPts val="0"/>
                        </a:spcAft>
                        <a:buClr>
                          <a:schemeClr val="dk1"/>
                        </a:buClr>
                        <a:buSzPts val="1100"/>
                        <a:buFont typeface="Calibri"/>
                        <a:buNone/>
                      </a:pPr>
                      <a:r>
                        <a:rPr lang="en-GB" sz="1100">
                          <a:solidFill>
                            <a:schemeClr val="dk1"/>
                          </a:solidFill>
                          <a:latin typeface="Calibri"/>
                          <a:ea typeface="Calibri"/>
                          <a:cs typeface="Calibri"/>
                          <a:sym typeface="Calibri"/>
                        </a:rPr>
                        <a:t>4</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chemeClr val="lt1"/>
                    </a:solidFill>
                  </a:tcPr>
                </a:tc>
                <a:tc>
                  <a:txBody>
                    <a:bodyPr/>
                    <a:lstStyle/>
                    <a:p>
                      <a:pPr marL="0" marR="0" lvl="0" indent="0" algn="l" rtl="0">
                        <a:lnSpc>
                          <a:spcPct val="100000"/>
                        </a:lnSpc>
                        <a:spcBef>
                          <a:spcPts val="0"/>
                        </a:spcBef>
                        <a:spcAft>
                          <a:spcPts val="0"/>
                        </a:spcAft>
                        <a:buClr>
                          <a:srgbClr val="000000"/>
                        </a:buClr>
                        <a:buSzPts val="1200"/>
                        <a:buFont typeface="Calibri"/>
                        <a:buNone/>
                      </a:pPr>
                      <a:r>
                        <a:rPr lang="en-GB" sz="1000">
                          <a:solidFill>
                            <a:srgbClr val="000000"/>
                          </a:solidFill>
                          <a:latin typeface="Calibri"/>
                          <a:ea typeface="Calibri"/>
                          <a:cs typeface="Calibri"/>
                          <a:sym typeface="Calibri"/>
                        </a:rPr>
                        <a:t>The number of </a:t>
                      </a:r>
                      <a:r>
                        <a:rPr lang="en-GB" sz="1000" b="1">
                          <a:solidFill>
                            <a:srgbClr val="000000"/>
                          </a:solidFill>
                          <a:latin typeface="Calibri"/>
                          <a:ea typeface="Calibri"/>
                          <a:cs typeface="Calibri"/>
                          <a:sym typeface="Calibri"/>
                        </a:rPr>
                        <a:t>workers has fallen</a:t>
                      </a:r>
                      <a:r>
                        <a:rPr lang="en-GB" sz="1000">
                          <a:solidFill>
                            <a:srgbClr val="000000"/>
                          </a:solidFill>
                          <a:latin typeface="Calibri"/>
                          <a:ea typeface="Calibri"/>
                          <a:cs typeface="Calibri"/>
                          <a:sym typeface="Calibri"/>
                        </a:rPr>
                        <a:t>, as </a:t>
                      </a:r>
                      <a:r>
                        <a:rPr lang="en-GB" sz="1000" b="1">
                          <a:solidFill>
                            <a:srgbClr val="000000"/>
                          </a:solidFill>
                          <a:latin typeface="Calibri"/>
                          <a:ea typeface="Calibri"/>
                          <a:cs typeface="Calibri"/>
                          <a:sym typeface="Calibri"/>
                        </a:rPr>
                        <a:t>modern technology </a:t>
                      </a:r>
                      <a:r>
                        <a:rPr lang="en-GB" sz="1000">
                          <a:solidFill>
                            <a:srgbClr val="000000"/>
                          </a:solidFill>
                          <a:latin typeface="Calibri"/>
                          <a:ea typeface="Calibri"/>
                          <a:cs typeface="Calibri"/>
                          <a:sym typeface="Calibri"/>
                        </a:rPr>
                        <a:t>is capable of doing the work.</a:t>
                      </a:r>
                      <a:endParaRPr sz="100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chemeClr val="lt1"/>
                    </a:solidFill>
                  </a:tcPr>
                </a:tc>
                <a:extLst>
                  <a:ext uri="{0D108BD9-81ED-4DB2-BD59-A6C34878D82A}">
                    <a16:rowId xmlns:a16="http://schemas.microsoft.com/office/drawing/2014/main" val="10004"/>
                  </a:ext>
                </a:extLst>
              </a:tr>
              <a:tr h="320475">
                <a:tc>
                  <a:txBody>
                    <a:bodyPr/>
                    <a:lstStyle/>
                    <a:p>
                      <a:pPr marL="0" marR="0" lvl="0" indent="0" algn="ctr" rtl="0">
                        <a:spcBef>
                          <a:spcPts val="0"/>
                        </a:spcBef>
                        <a:spcAft>
                          <a:spcPts val="0"/>
                        </a:spcAft>
                        <a:buClr>
                          <a:schemeClr val="dk1"/>
                        </a:buClr>
                        <a:buSzPts val="1100"/>
                        <a:buFont typeface="Calibri"/>
                        <a:buNone/>
                      </a:pPr>
                      <a:r>
                        <a:rPr lang="en-GB" sz="1100">
                          <a:solidFill>
                            <a:schemeClr val="dk1"/>
                          </a:solidFill>
                          <a:latin typeface="Calibri"/>
                          <a:ea typeface="Calibri"/>
                          <a:cs typeface="Calibri"/>
                          <a:sym typeface="Calibri"/>
                        </a:rPr>
                        <a:t>5</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chemeClr val="lt1"/>
                    </a:solidFill>
                  </a:tcPr>
                </a:tc>
                <a:tc>
                  <a:txBody>
                    <a:bodyPr/>
                    <a:lstStyle/>
                    <a:p>
                      <a:pPr marL="0" marR="0" lvl="0" indent="0" algn="l" rtl="0">
                        <a:lnSpc>
                          <a:spcPct val="100000"/>
                        </a:lnSpc>
                        <a:spcBef>
                          <a:spcPts val="0"/>
                        </a:spcBef>
                        <a:spcAft>
                          <a:spcPts val="0"/>
                        </a:spcAft>
                        <a:buClr>
                          <a:srgbClr val="000000"/>
                        </a:buClr>
                        <a:buSzPts val="1200"/>
                        <a:buFont typeface="Calibri"/>
                        <a:buNone/>
                      </a:pPr>
                      <a:r>
                        <a:rPr lang="en-GB" sz="1000">
                          <a:solidFill>
                            <a:srgbClr val="000000"/>
                          </a:solidFill>
                          <a:latin typeface="Calibri"/>
                          <a:ea typeface="Calibri"/>
                          <a:cs typeface="Calibri"/>
                          <a:sym typeface="Calibri"/>
                        </a:rPr>
                        <a:t>Industrial farming has had </a:t>
                      </a:r>
                      <a:r>
                        <a:rPr lang="en-GB" sz="1000" b="1">
                          <a:solidFill>
                            <a:srgbClr val="000000"/>
                          </a:solidFill>
                          <a:latin typeface="Calibri"/>
                          <a:ea typeface="Calibri"/>
                          <a:cs typeface="Calibri"/>
                          <a:sym typeface="Calibri"/>
                        </a:rPr>
                        <a:t>negative environmental impacts</a:t>
                      </a:r>
                      <a:r>
                        <a:rPr lang="en-GB" sz="1000">
                          <a:solidFill>
                            <a:srgbClr val="000000"/>
                          </a:solidFill>
                          <a:latin typeface="Calibri"/>
                          <a:ea typeface="Calibri"/>
                          <a:cs typeface="Calibri"/>
                          <a:sym typeface="Calibri"/>
                        </a:rPr>
                        <a:t>, including </a:t>
                      </a:r>
                      <a:r>
                        <a:rPr lang="en-GB" sz="1000" b="1">
                          <a:solidFill>
                            <a:srgbClr val="000000"/>
                          </a:solidFill>
                          <a:latin typeface="Calibri"/>
                          <a:ea typeface="Calibri"/>
                          <a:cs typeface="Calibri"/>
                          <a:sym typeface="Calibri"/>
                        </a:rPr>
                        <a:t>hedgerow destruction </a:t>
                      </a:r>
                      <a:r>
                        <a:rPr lang="en-GB" sz="1000">
                          <a:solidFill>
                            <a:srgbClr val="000000"/>
                          </a:solidFill>
                          <a:latin typeface="Calibri"/>
                          <a:ea typeface="Calibri"/>
                          <a:cs typeface="Calibri"/>
                          <a:sym typeface="Calibri"/>
                        </a:rPr>
                        <a:t>(loss of habitats), increased </a:t>
                      </a:r>
                      <a:r>
                        <a:rPr lang="en-GB" sz="1000" b="1">
                          <a:solidFill>
                            <a:srgbClr val="000000"/>
                          </a:solidFill>
                          <a:latin typeface="Calibri"/>
                          <a:ea typeface="Calibri"/>
                          <a:cs typeface="Calibri"/>
                          <a:sym typeface="Calibri"/>
                        </a:rPr>
                        <a:t>soil erosion</a:t>
                      </a:r>
                      <a:r>
                        <a:rPr lang="en-GB" sz="1000">
                          <a:solidFill>
                            <a:srgbClr val="000000"/>
                          </a:solidFill>
                          <a:latin typeface="Calibri"/>
                          <a:ea typeface="Calibri"/>
                          <a:cs typeface="Calibri"/>
                          <a:sym typeface="Calibri"/>
                        </a:rPr>
                        <a:t>, and </a:t>
                      </a:r>
                      <a:r>
                        <a:rPr lang="en-GB" sz="1000" b="1">
                          <a:solidFill>
                            <a:srgbClr val="000000"/>
                          </a:solidFill>
                          <a:latin typeface="Calibri"/>
                          <a:ea typeface="Calibri"/>
                          <a:cs typeface="Calibri"/>
                          <a:sym typeface="Calibri"/>
                        </a:rPr>
                        <a:t>fertilisers</a:t>
                      </a:r>
                      <a:r>
                        <a:rPr lang="en-GB" sz="1000">
                          <a:solidFill>
                            <a:srgbClr val="000000"/>
                          </a:solidFill>
                          <a:latin typeface="Calibri"/>
                          <a:ea typeface="Calibri"/>
                          <a:cs typeface="Calibri"/>
                          <a:sym typeface="Calibri"/>
                        </a:rPr>
                        <a:t> running into streams and ponds, causing algae to grow and the fish life to die.</a:t>
                      </a:r>
                      <a:endParaRPr sz="1000"/>
                    </a:p>
                    <a:p>
                      <a:pPr marL="0" marR="0" lvl="0" indent="0" algn="l" rtl="0">
                        <a:spcBef>
                          <a:spcPts val="0"/>
                        </a:spcBef>
                        <a:spcAft>
                          <a:spcPts val="0"/>
                        </a:spcAft>
                        <a:buNone/>
                      </a:pPr>
                      <a:endParaRPr sz="100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chemeClr val="lt1"/>
                    </a:solidFill>
                  </a:tcPr>
                </a:tc>
                <a:extLst>
                  <a:ext uri="{0D108BD9-81ED-4DB2-BD59-A6C34878D82A}">
                    <a16:rowId xmlns:a16="http://schemas.microsoft.com/office/drawing/2014/main" val="10005"/>
                  </a:ext>
                </a:extLst>
              </a:tr>
            </a:tbl>
          </a:graphicData>
        </a:graphic>
      </p:graphicFrame>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67"/>
        <p:cNvGrpSpPr/>
        <p:nvPr/>
      </p:nvGrpSpPr>
      <p:grpSpPr>
        <a:xfrm>
          <a:off x="0" y="0"/>
          <a:ext cx="0" cy="0"/>
          <a:chOff x="0" y="0"/>
          <a:chExt cx="0" cy="0"/>
        </a:xfrm>
      </p:grpSpPr>
      <p:sp>
        <p:nvSpPr>
          <p:cNvPr id="68" name="Google Shape;68;p5"/>
          <p:cNvSpPr txBox="1"/>
          <p:nvPr/>
        </p:nvSpPr>
        <p:spPr>
          <a:xfrm>
            <a:off x="128464" y="91951"/>
            <a:ext cx="9649072" cy="369332"/>
          </a:xfrm>
          <a:prstGeom prst="rect">
            <a:avLst/>
          </a:prstGeom>
          <a:solidFill>
            <a:srgbClr val="C00000"/>
          </a:solidFill>
          <a:ln w="9525"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800" b="0" i="0" u="none" strike="noStrike" cap="none">
                <a:solidFill>
                  <a:schemeClr val="lt1"/>
                </a:solidFill>
                <a:latin typeface="Calibri"/>
                <a:ea typeface="Calibri"/>
                <a:cs typeface="Calibri"/>
                <a:sym typeface="Calibri"/>
              </a:rPr>
              <a:t>GCSE Paper 2- Question 3 and 4 Resources- Knowledge Organiser</a:t>
            </a:r>
            <a:endParaRPr/>
          </a:p>
        </p:txBody>
      </p:sp>
      <p:graphicFrame>
        <p:nvGraphicFramePr>
          <p:cNvPr id="69" name="Google Shape;69;p5"/>
          <p:cNvGraphicFramePr/>
          <p:nvPr/>
        </p:nvGraphicFramePr>
        <p:xfrm>
          <a:off x="128464" y="1091337"/>
          <a:ext cx="3000000" cy="3000000"/>
        </p:xfrm>
        <a:graphic>
          <a:graphicData uri="http://schemas.openxmlformats.org/drawingml/2006/table">
            <a:tbl>
              <a:tblPr firstRow="1" bandRow="1">
                <a:noFill/>
              </a:tblPr>
              <a:tblGrid>
                <a:gridCol w="356175">
                  <a:extLst>
                    <a:ext uri="{9D8B030D-6E8A-4147-A177-3AD203B41FA5}">
                      <a16:colId xmlns:a16="http://schemas.microsoft.com/office/drawing/2014/main" val="20000"/>
                    </a:ext>
                  </a:extLst>
                </a:gridCol>
                <a:gridCol w="8815275">
                  <a:extLst>
                    <a:ext uri="{9D8B030D-6E8A-4147-A177-3AD203B41FA5}">
                      <a16:colId xmlns:a16="http://schemas.microsoft.com/office/drawing/2014/main" val="20001"/>
                    </a:ext>
                  </a:extLst>
                </a:gridCol>
              </a:tblGrid>
              <a:tr h="173150">
                <a:tc>
                  <a:txBody>
                    <a:bodyPr/>
                    <a:lstStyle/>
                    <a:p>
                      <a:pPr marL="0" marR="0" lvl="0" indent="0" algn="ctr" rtl="0">
                        <a:spcBef>
                          <a:spcPts val="0"/>
                        </a:spcBef>
                        <a:spcAft>
                          <a:spcPts val="0"/>
                        </a:spcAft>
                        <a:buNone/>
                      </a:pPr>
                      <a:r>
                        <a:rPr lang="en-GB" sz="1100" b="0">
                          <a:solidFill>
                            <a:schemeClr val="lt1"/>
                          </a:solidFill>
                        </a:rPr>
                        <a:t>I</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4901"/>
                      </a:srgbClr>
                    </a:solidFill>
                  </a:tcPr>
                </a:tc>
                <a:tc>
                  <a:txBody>
                    <a:bodyPr/>
                    <a:lstStyle/>
                    <a:p>
                      <a:pPr marL="36000" marR="0" lvl="0" indent="0" algn="l" rtl="0">
                        <a:spcBef>
                          <a:spcPts val="0"/>
                        </a:spcBef>
                        <a:spcAft>
                          <a:spcPts val="0"/>
                        </a:spcAft>
                        <a:buClr>
                          <a:srgbClr val="000000"/>
                        </a:buClr>
                        <a:buSzPts val="1200"/>
                        <a:buFont typeface="Calibri"/>
                        <a:buNone/>
                      </a:pPr>
                      <a:r>
                        <a:rPr lang="en-GB" sz="1100" b="1" u="sng">
                          <a:solidFill>
                            <a:schemeClr val="lt1"/>
                          </a:solidFill>
                          <a:latin typeface="Calibri"/>
                          <a:ea typeface="Calibri"/>
                          <a:cs typeface="Calibri"/>
                          <a:sym typeface="Calibri"/>
                        </a:rPr>
                        <a:t>Demand for water across the UK</a:t>
                      </a:r>
                      <a:endParaRPr sz="1100" u="sng">
                        <a:solidFill>
                          <a:schemeClr val="lt1"/>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4901"/>
                      </a:srgbClr>
                    </a:solidFill>
                  </a:tcPr>
                </a:tc>
                <a:extLst>
                  <a:ext uri="{0D108BD9-81ED-4DB2-BD59-A6C34878D82A}">
                    <a16:rowId xmlns:a16="http://schemas.microsoft.com/office/drawing/2014/main" val="10000"/>
                  </a:ext>
                </a:extLst>
              </a:tr>
              <a:tr h="339500">
                <a:tc>
                  <a:txBody>
                    <a:bodyPr/>
                    <a:lstStyle/>
                    <a:p>
                      <a:pPr marL="0" marR="0" lvl="0" indent="0" algn="ctr" rtl="0">
                        <a:spcBef>
                          <a:spcPts val="0"/>
                        </a:spcBef>
                        <a:spcAft>
                          <a:spcPts val="0"/>
                        </a:spcAft>
                        <a:buClr>
                          <a:schemeClr val="dk1"/>
                        </a:buClr>
                        <a:buSzPts val="1100"/>
                        <a:buFont typeface="Calibri"/>
                        <a:buNone/>
                      </a:pPr>
                      <a:r>
                        <a:rPr lang="en-GB" sz="1100">
                          <a:solidFill>
                            <a:schemeClr val="dk1"/>
                          </a:solidFill>
                          <a:latin typeface="Calibri"/>
                          <a:ea typeface="Calibri"/>
                          <a:cs typeface="Calibri"/>
                          <a:sym typeface="Calibri"/>
                        </a:rPr>
                        <a:t>1</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36001" marR="0" lvl="0" indent="0" algn="l" rtl="0">
                        <a:lnSpc>
                          <a:spcPct val="100000"/>
                        </a:lnSpc>
                        <a:spcBef>
                          <a:spcPts val="0"/>
                        </a:spcBef>
                        <a:spcAft>
                          <a:spcPts val="0"/>
                        </a:spcAft>
                        <a:buClr>
                          <a:srgbClr val="000000"/>
                        </a:buClr>
                        <a:buSzPts val="1200"/>
                        <a:buFont typeface="Calibri"/>
                        <a:buNone/>
                      </a:pPr>
                      <a:r>
                        <a:rPr lang="en-GB" sz="1100">
                          <a:solidFill>
                            <a:srgbClr val="000000"/>
                          </a:solidFill>
                          <a:latin typeface="Calibri"/>
                          <a:ea typeface="Calibri"/>
                          <a:cs typeface="Calibri"/>
                          <a:sym typeface="Calibri"/>
                        </a:rPr>
                        <a:t>In the UK the places with the </a:t>
                      </a:r>
                      <a:r>
                        <a:rPr lang="en-GB" sz="1100" b="1">
                          <a:solidFill>
                            <a:srgbClr val="000000"/>
                          </a:solidFill>
                          <a:latin typeface="Calibri"/>
                          <a:ea typeface="Calibri"/>
                          <a:cs typeface="Calibri"/>
                          <a:sym typeface="Calibri"/>
                        </a:rPr>
                        <a:t>best supply </a:t>
                      </a:r>
                      <a:r>
                        <a:rPr lang="en-GB" sz="1100">
                          <a:solidFill>
                            <a:srgbClr val="000000"/>
                          </a:solidFill>
                          <a:latin typeface="Calibri"/>
                          <a:ea typeface="Calibri"/>
                          <a:cs typeface="Calibri"/>
                          <a:sym typeface="Calibri"/>
                        </a:rPr>
                        <a:t>of water are </a:t>
                      </a:r>
                      <a:r>
                        <a:rPr lang="en-GB" sz="1100" b="1">
                          <a:solidFill>
                            <a:srgbClr val="000000"/>
                          </a:solidFill>
                          <a:latin typeface="Calibri"/>
                          <a:ea typeface="Calibri"/>
                          <a:cs typeface="Calibri"/>
                          <a:sym typeface="Calibri"/>
                        </a:rPr>
                        <a:t>not</a:t>
                      </a:r>
                      <a:r>
                        <a:rPr lang="en-GB" sz="1100">
                          <a:solidFill>
                            <a:srgbClr val="000000"/>
                          </a:solidFill>
                          <a:latin typeface="Calibri"/>
                          <a:ea typeface="Calibri"/>
                          <a:cs typeface="Calibri"/>
                          <a:sym typeface="Calibri"/>
                        </a:rPr>
                        <a:t> the areas with the </a:t>
                      </a:r>
                      <a:r>
                        <a:rPr lang="en-GB" sz="1100" b="1">
                          <a:solidFill>
                            <a:srgbClr val="000000"/>
                          </a:solidFill>
                          <a:latin typeface="Calibri"/>
                          <a:ea typeface="Calibri"/>
                          <a:cs typeface="Calibri"/>
                          <a:sym typeface="Calibri"/>
                        </a:rPr>
                        <a:t>greatest demand.</a:t>
                      </a:r>
                      <a:endParaRPr sz="110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r h="297975">
                <a:tc>
                  <a:txBody>
                    <a:bodyPr/>
                    <a:lstStyle/>
                    <a:p>
                      <a:pPr marL="0" marR="0" lvl="0" indent="0" algn="ctr" rtl="0">
                        <a:spcBef>
                          <a:spcPts val="0"/>
                        </a:spcBef>
                        <a:spcAft>
                          <a:spcPts val="0"/>
                        </a:spcAft>
                        <a:buClr>
                          <a:schemeClr val="dk1"/>
                        </a:buClr>
                        <a:buSzPts val="1100"/>
                        <a:buFont typeface="Calibri"/>
                        <a:buNone/>
                      </a:pPr>
                      <a:r>
                        <a:rPr lang="en-GB" sz="1100">
                          <a:solidFill>
                            <a:schemeClr val="dk1"/>
                          </a:solidFill>
                          <a:latin typeface="Calibri"/>
                          <a:ea typeface="Calibri"/>
                          <a:cs typeface="Calibri"/>
                          <a:sym typeface="Calibri"/>
                        </a:rPr>
                        <a:t>2</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000"/>
                        <a:buFont typeface="Calibri"/>
                        <a:buNone/>
                      </a:pPr>
                      <a:r>
                        <a:rPr lang="en-GB" sz="1000">
                          <a:solidFill>
                            <a:srgbClr val="000000"/>
                          </a:solidFill>
                          <a:latin typeface="Calibri"/>
                          <a:ea typeface="Calibri"/>
                          <a:cs typeface="Calibri"/>
                          <a:sym typeface="Calibri"/>
                        </a:rPr>
                        <a:t>The </a:t>
                      </a:r>
                      <a:r>
                        <a:rPr lang="en-GB" sz="1000" b="1">
                          <a:solidFill>
                            <a:srgbClr val="000000"/>
                          </a:solidFill>
                          <a:latin typeface="Calibri"/>
                          <a:ea typeface="Calibri"/>
                          <a:cs typeface="Calibri"/>
                          <a:sym typeface="Calibri"/>
                        </a:rPr>
                        <a:t>highest demand </a:t>
                      </a:r>
                      <a:r>
                        <a:rPr lang="en-GB" sz="1000">
                          <a:solidFill>
                            <a:srgbClr val="000000"/>
                          </a:solidFill>
                          <a:latin typeface="Calibri"/>
                          <a:ea typeface="Calibri"/>
                          <a:cs typeface="Calibri"/>
                          <a:sym typeface="Calibri"/>
                        </a:rPr>
                        <a:t>for water in the UK is in the </a:t>
                      </a:r>
                      <a:r>
                        <a:rPr lang="en-GB" sz="1000" b="1">
                          <a:solidFill>
                            <a:srgbClr val="000000"/>
                          </a:solidFill>
                          <a:latin typeface="Calibri"/>
                          <a:ea typeface="Calibri"/>
                          <a:cs typeface="Calibri"/>
                          <a:sym typeface="Calibri"/>
                        </a:rPr>
                        <a:t>South East</a:t>
                      </a:r>
                      <a:r>
                        <a:rPr lang="en-GB" sz="1000">
                          <a:solidFill>
                            <a:srgbClr val="000000"/>
                          </a:solidFill>
                          <a:latin typeface="Calibri"/>
                          <a:ea typeface="Calibri"/>
                          <a:cs typeface="Calibri"/>
                          <a:sym typeface="Calibri"/>
                        </a:rPr>
                        <a:t>, where the population is growing and there is little rainfall. The </a:t>
                      </a:r>
                      <a:r>
                        <a:rPr lang="en-GB" sz="1000" b="1">
                          <a:solidFill>
                            <a:srgbClr val="000000"/>
                          </a:solidFill>
                          <a:latin typeface="Calibri"/>
                          <a:ea typeface="Calibri"/>
                          <a:cs typeface="Calibri"/>
                          <a:sym typeface="Calibri"/>
                        </a:rPr>
                        <a:t>highest</a:t>
                      </a:r>
                      <a:r>
                        <a:rPr lang="en-GB" sz="1000">
                          <a:solidFill>
                            <a:srgbClr val="000000"/>
                          </a:solidFill>
                          <a:latin typeface="Calibri"/>
                          <a:ea typeface="Calibri"/>
                          <a:cs typeface="Calibri"/>
                          <a:sym typeface="Calibri"/>
                        </a:rPr>
                        <a:t> amount of </a:t>
                      </a:r>
                      <a:r>
                        <a:rPr lang="en-GB" sz="1000" b="1">
                          <a:solidFill>
                            <a:srgbClr val="000000"/>
                          </a:solidFill>
                          <a:latin typeface="Calibri"/>
                          <a:ea typeface="Calibri"/>
                          <a:cs typeface="Calibri"/>
                          <a:sym typeface="Calibri"/>
                        </a:rPr>
                        <a:t>rainfall</a:t>
                      </a:r>
                      <a:r>
                        <a:rPr lang="en-GB" sz="1000">
                          <a:solidFill>
                            <a:srgbClr val="000000"/>
                          </a:solidFill>
                          <a:latin typeface="Calibri"/>
                          <a:ea typeface="Calibri"/>
                          <a:cs typeface="Calibri"/>
                          <a:sym typeface="Calibri"/>
                        </a:rPr>
                        <a:t> is in the </a:t>
                      </a:r>
                      <a:r>
                        <a:rPr lang="en-GB" sz="1000" b="1">
                          <a:solidFill>
                            <a:srgbClr val="000000"/>
                          </a:solidFill>
                          <a:latin typeface="Calibri"/>
                          <a:ea typeface="Calibri"/>
                          <a:cs typeface="Calibri"/>
                          <a:sym typeface="Calibri"/>
                        </a:rPr>
                        <a:t>north west, </a:t>
                      </a:r>
                      <a:r>
                        <a:rPr lang="en-GB" sz="1000">
                          <a:solidFill>
                            <a:srgbClr val="000000"/>
                          </a:solidFill>
                          <a:latin typeface="Calibri"/>
                          <a:ea typeface="Calibri"/>
                          <a:cs typeface="Calibri"/>
                          <a:sym typeface="Calibri"/>
                        </a:rPr>
                        <a:t>where the population is actually declining.</a:t>
                      </a:r>
                      <a:endParaRPr sz="100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2"/>
                  </a:ext>
                </a:extLst>
              </a:tr>
              <a:tr h="297975">
                <a:tc>
                  <a:txBody>
                    <a:bodyPr/>
                    <a:lstStyle/>
                    <a:p>
                      <a:pPr marL="0" marR="0" lvl="0" indent="0" algn="ctr" rtl="0">
                        <a:spcBef>
                          <a:spcPts val="0"/>
                        </a:spcBef>
                        <a:spcAft>
                          <a:spcPts val="0"/>
                        </a:spcAft>
                        <a:buClr>
                          <a:schemeClr val="dk1"/>
                        </a:buClr>
                        <a:buSzPts val="1100"/>
                        <a:buFont typeface="Calibri"/>
                        <a:buNone/>
                      </a:pPr>
                      <a:r>
                        <a:rPr lang="en-GB" sz="1100">
                          <a:solidFill>
                            <a:schemeClr val="dk1"/>
                          </a:solidFill>
                          <a:latin typeface="Calibri"/>
                          <a:ea typeface="Calibri"/>
                          <a:cs typeface="Calibri"/>
                          <a:sym typeface="Calibri"/>
                        </a:rPr>
                        <a:t>3</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000"/>
                        <a:buFont typeface="Calibri"/>
                        <a:buNone/>
                      </a:pPr>
                      <a:r>
                        <a:rPr lang="en-GB" sz="1000" b="1">
                          <a:solidFill>
                            <a:srgbClr val="000000"/>
                          </a:solidFill>
                          <a:latin typeface="Calibri"/>
                          <a:ea typeface="Calibri"/>
                          <a:cs typeface="Calibri"/>
                          <a:sym typeface="Calibri"/>
                        </a:rPr>
                        <a:t>South east </a:t>
                      </a:r>
                      <a:r>
                        <a:rPr lang="en-GB" sz="1000">
                          <a:solidFill>
                            <a:srgbClr val="000000"/>
                          </a:solidFill>
                          <a:latin typeface="Calibri"/>
                          <a:ea typeface="Calibri"/>
                          <a:cs typeface="Calibri"/>
                          <a:sym typeface="Calibri"/>
                        </a:rPr>
                        <a:t>is an area of </a:t>
                      </a:r>
                      <a:r>
                        <a:rPr lang="en-GB" sz="1000" b="1">
                          <a:solidFill>
                            <a:srgbClr val="000000"/>
                          </a:solidFill>
                          <a:latin typeface="Calibri"/>
                          <a:ea typeface="Calibri"/>
                          <a:cs typeface="Calibri"/>
                          <a:sym typeface="Calibri"/>
                        </a:rPr>
                        <a:t>water deficit  and north and west </a:t>
                      </a:r>
                      <a:r>
                        <a:rPr lang="en-GB" sz="1000">
                          <a:solidFill>
                            <a:srgbClr val="000000"/>
                          </a:solidFill>
                          <a:latin typeface="Calibri"/>
                          <a:ea typeface="Calibri"/>
                          <a:cs typeface="Calibri"/>
                          <a:sym typeface="Calibri"/>
                        </a:rPr>
                        <a:t>are areas of </a:t>
                      </a:r>
                      <a:r>
                        <a:rPr lang="en-GB" sz="1000" b="1">
                          <a:solidFill>
                            <a:srgbClr val="000000"/>
                          </a:solidFill>
                          <a:latin typeface="Calibri"/>
                          <a:ea typeface="Calibri"/>
                          <a:cs typeface="Calibri"/>
                          <a:sym typeface="Calibri"/>
                        </a:rPr>
                        <a:t>water surplus </a:t>
                      </a:r>
                      <a:endParaRPr sz="100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3"/>
                  </a:ext>
                </a:extLst>
              </a:tr>
              <a:tr h="297975">
                <a:tc>
                  <a:txBody>
                    <a:bodyPr/>
                    <a:lstStyle/>
                    <a:p>
                      <a:pPr marL="0" marR="0" lvl="0" indent="0" algn="ctr" rtl="0">
                        <a:spcBef>
                          <a:spcPts val="0"/>
                        </a:spcBef>
                        <a:spcAft>
                          <a:spcPts val="0"/>
                        </a:spcAft>
                        <a:buClr>
                          <a:schemeClr val="dk1"/>
                        </a:buClr>
                        <a:buSzPts val="1100"/>
                        <a:buFont typeface="Calibri"/>
                        <a:buNone/>
                      </a:pPr>
                      <a:r>
                        <a:rPr lang="en-GB" sz="1100">
                          <a:solidFill>
                            <a:schemeClr val="dk1"/>
                          </a:solidFill>
                          <a:latin typeface="Calibri"/>
                          <a:ea typeface="Calibri"/>
                          <a:cs typeface="Calibri"/>
                          <a:sym typeface="Calibri"/>
                        </a:rPr>
                        <a:t>4</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a:t>Demand for water has increased by 70%.  Why? New appliances (dishwashers, power showers) and an increasing population</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4"/>
                  </a:ext>
                </a:extLst>
              </a:tr>
            </a:tbl>
          </a:graphicData>
        </a:graphic>
      </p:graphicFrame>
      <p:graphicFrame>
        <p:nvGraphicFramePr>
          <p:cNvPr id="70" name="Google Shape;70;p5"/>
          <p:cNvGraphicFramePr/>
          <p:nvPr/>
        </p:nvGraphicFramePr>
        <p:xfrm>
          <a:off x="128461" y="2811585"/>
          <a:ext cx="3000000" cy="3000000"/>
        </p:xfrm>
        <a:graphic>
          <a:graphicData uri="http://schemas.openxmlformats.org/drawingml/2006/table">
            <a:tbl>
              <a:tblPr firstRow="1" bandRow="1">
                <a:noFill/>
              </a:tblPr>
              <a:tblGrid>
                <a:gridCol w="383600">
                  <a:extLst>
                    <a:ext uri="{9D8B030D-6E8A-4147-A177-3AD203B41FA5}">
                      <a16:colId xmlns:a16="http://schemas.microsoft.com/office/drawing/2014/main" val="20000"/>
                    </a:ext>
                  </a:extLst>
                </a:gridCol>
                <a:gridCol w="8787825">
                  <a:extLst>
                    <a:ext uri="{9D8B030D-6E8A-4147-A177-3AD203B41FA5}">
                      <a16:colId xmlns:a16="http://schemas.microsoft.com/office/drawing/2014/main" val="20001"/>
                    </a:ext>
                  </a:extLst>
                </a:gridCol>
              </a:tblGrid>
              <a:tr h="144125">
                <a:tc>
                  <a:txBody>
                    <a:bodyPr/>
                    <a:lstStyle/>
                    <a:p>
                      <a:pPr marL="0" marR="0" lvl="0" indent="0" algn="ctr" rtl="0">
                        <a:spcBef>
                          <a:spcPts val="0"/>
                        </a:spcBef>
                        <a:spcAft>
                          <a:spcPts val="0"/>
                        </a:spcAft>
                        <a:buNone/>
                      </a:pPr>
                      <a:r>
                        <a:rPr lang="en-GB" sz="1100" b="0">
                          <a:solidFill>
                            <a:schemeClr val="lt1"/>
                          </a:solidFill>
                        </a:rPr>
                        <a:t>J</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4901"/>
                      </a:srgbClr>
                    </a:solidFill>
                  </a:tcPr>
                </a:tc>
                <a:tc>
                  <a:txBody>
                    <a:bodyPr/>
                    <a:lstStyle/>
                    <a:p>
                      <a:pPr marL="0" marR="0" lvl="0" indent="0" algn="l" rtl="0">
                        <a:spcBef>
                          <a:spcPts val="0"/>
                        </a:spcBef>
                        <a:spcAft>
                          <a:spcPts val="0"/>
                        </a:spcAft>
                        <a:buNone/>
                      </a:pPr>
                      <a:r>
                        <a:rPr lang="en-GB" sz="1100" b="0">
                          <a:solidFill>
                            <a:schemeClr val="lt1"/>
                          </a:solidFill>
                        </a:rPr>
                        <a:t>Problems associated with UK water supply </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4901"/>
                      </a:srgbClr>
                    </a:solidFill>
                  </a:tcPr>
                </a:tc>
                <a:extLst>
                  <a:ext uri="{0D108BD9-81ED-4DB2-BD59-A6C34878D82A}">
                    <a16:rowId xmlns:a16="http://schemas.microsoft.com/office/drawing/2014/main" val="10000"/>
                  </a:ext>
                </a:extLst>
              </a:tr>
              <a:tr h="219750">
                <a:tc>
                  <a:txBody>
                    <a:bodyPr/>
                    <a:lstStyle/>
                    <a:p>
                      <a:pPr marL="0" marR="0" lvl="0" indent="0" algn="ctr" rtl="0">
                        <a:spcBef>
                          <a:spcPts val="0"/>
                        </a:spcBef>
                        <a:spcAft>
                          <a:spcPts val="0"/>
                        </a:spcAft>
                        <a:buClr>
                          <a:schemeClr val="dk1"/>
                        </a:buClr>
                        <a:buSzPts val="1100"/>
                        <a:buFont typeface="Calibri"/>
                        <a:buNone/>
                      </a:pPr>
                      <a:r>
                        <a:rPr lang="en-GB" sz="1100">
                          <a:solidFill>
                            <a:schemeClr val="dk1"/>
                          </a:solidFill>
                          <a:latin typeface="Calibri"/>
                          <a:ea typeface="Calibri"/>
                          <a:cs typeface="Calibri"/>
                          <a:sym typeface="Calibri"/>
                        </a:rPr>
                        <a:t>1</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spcBef>
                          <a:spcPts val="0"/>
                        </a:spcBef>
                        <a:spcAft>
                          <a:spcPts val="0"/>
                        </a:spcAft>
                        <a:buNone/>
                      </a:pPr>
                      <a:r>
                        <a:rPr lang="en-GB" sz="1100" b="1">
                          <a:solidFill>
                            <a:srgbClr val="000000"/>
                          </a:solidFill>
                          <a:latin typeface="Calibri"/>
                          <a:ea typeface="Calibri"/>
                          <a:cs typeface="Calibri"/>
                          <a:sym typeface="Calibri"/>
                        </a:rPr>
                        <a:t>Nitrates </a:t>
                      </a:r>
                      <a:r>
                        <a:rPr lang="en-GB" sz="1100">
                          <a:solidFill>
                            <a:srgbClr val="000000"/>
                          </a:solidFill>
                          <a:latin typeface="Calibri"/>
                          <a:ea typeface="Calibri"/>
                          <a:cs typeface="Calibri"/>
                          <a:sym typeface="Calibri"/>
                        </a:rPr>
                        <a:t> from fertilisers being </a:t>
                      </a:r>
                      <a:r>
                        <a:rPr lang="en-GB" sz="1100" b="1">
                          <a:solidFill>
                            <a:srgbClr val="000000"/>
                          </a:solidFill>
                          <a:latin typeface="Calibri"/>
                          <a:ea typeface="Calibri"/>
                          <a:cs typeface="Calibri"/>
                          <a:sym typeface="Calibri"/>
                        </a:rPr>
                        <a:t>washed into rivers </a:t>
                      </a:r>
                      <a:r>
                        <a:rPr lang="en-GB" sz="1100">
                          <a:solidFill>
                            <a:srgbClr val="000000"/>
                          </a:solidFill>
                          <a:latin typeface="Calibri"/>
                          <a:ea typeface="Calibri"/>
                          <a:cs typeface="Calibri"/>
                          <a:sym typeface="Calibri"/>
                        </a:rPr>
                        <a:t>and soaked into groundwater. Also, </a:t>
                      </a:r>
                      <a:r>
                        <a:rPr lang="en-GB" sz="1100" b="1">
                          <a:solidFill>
                            <a:srgbClr val="000000"/>
                          </a:solidFill>
                          <a:latin typeface="Calibri"/>
                          <a:ea typeface="Calibri"/>
                          <a:cs typeface="Calibri"/>
                          <a:sym typeface="Calibri"/>
                        </a:rPr>
                        <a:t>pollutants from vehicles </a:t>
                      </a:r>
                      <a:r>
                        <a:rPr lang="en-GB" sz="1100">
                          <a:solidFill>
                            <a:srgbClr val="000000"/>
                          </a:solidFill>
                          <a:latin typeface="Calibri"/>
                          <a:ea typeface="Calibri"/>
                          <a:cs typeface="Calibri"/>
                          <a:sym typeface="Calibri"/>
                        </a:rPr>
                        <a:t>being washed into water sources through run-off when it rains.</a:t>
                      </a:r>
                      <a:endParaRPr sz="110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r h="320475">
                <a:tc>
                  <a:txBody>
                    <a:bodyPr/>
                    <a:lstStyle/>
                    <a:p>
                      <a:pPr marL="0" marR="0" lvl="0" indent="0" algn="ctr" rtl="0">
                        <a:spcBef>
                          <a:spcPts val="0"/>
                        </a:spcBef>
                        <a:spcAft>
                          <a:spcPts val="0"/>
                        </a:spcAft>
                        <a:buClr>
                          <a:schemeClr val="dk1"/>
                        </a:buClr>
                        <a:buSzPts val="1100"/>
                        <a:buFont typeface="Calibri"/>
                        <a:buNone/>
                      </a:pPr>
                      <a:r>
                        <a:rPr lang="en-GB" sz="1100">
                          <a:solidFill>
                            <a:schemeClr val="dk1"/>
                          </a:solidFill>
                          <a:latin typeface="Calibri"/>
                          <a:ea typeface="Calibri"/>
                          <a:cs typeface="Calibri"/>
                          <a:sym typeface="Calibri"/>
                        </a:rPr>
                        <a:t>2</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spcBef>
                          <a:spcPts val="0"/>
                        </a:spcBef>
                        <a:spcAft>
                          <a:spcPts val="0"/>
                        </a:spcAft>
                        <a:buNone/>
                      </a:pPr>
                      <a:r>
                        <a:rPr lang="en-GB" sz="1100" b="1">
                          <a:solidFill>
                            <a:srgbClr val="000000"/>
                          </a:solidFill>
                          <a:latin typeface="Calibri"/>
                          <a:ea typeface="Calibri"/>
                          <a:cs typeface="Calibri"/>
                          <a:sym typeface="Calibri"/>
                        </a:rPr>
                        <a:t>pollution</a:t>
                      </a:r>
                      <a:r>
                        <a:rPr lang="en-GB" sz="1100">
                          <a:solidFill>
                            <a:srgbClr val="000000"/>
                          </a:solidFill>
                          <a:latin typeface="Calibri"/>
                          <a:ea typeface="Calibri"/>
                          <a:cs typeface="Calibri"/>
                          <a:sym typeface="Calibri"/>
                        </a:rPr>
                        <a:t> is affecting about </a:t>
                      </a:r>
                      <a:r>
                        <a:rPr lang="en-GB" sz="1100" b="1">
                          <a:solidFill>
                            <a:srgbClr val="000000"/>
                          </a:solidFill>
                          <a:latin typeface="Calibri"/>
                          <a:ea typeface="Calibri"/>
                          <a:cs typeface="Calibri"/>
                          <a:sym typeface="Calibri"/>
                        </a:rPr>
                        <a:t>50% </a:t>
                      </a:r>
                      <a:r>
                        <a:rPr lang="en-GB" sz="1100">
                          <a:solidFill>
                            <a:srgbClr val="000000"/>
                          </a:solidFill>
                          <a:latin typeface="Calibri"/>
                          <a:ea typeface="Calibri"/>
                          <a:cs typeface="Calibri"/>
                          <a:sym typeface="Calibri"/>
                        </a:rPr>
                        <a:t>of this. Many groundwater supplies have been closed, or expensive treatment of them has taken place.</a:t>
                      </a:r>
                      <a:endParaRPr sz="110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2"/>
                  </a:ext>
                </a:extLst>
              </a:tr>
              <a:tr h="320475">
                <a:tc>
                  <a:txBody>
                    <a:bodyPr/>
                    <a:lstStyle/>
                    <a:p>
                      <a:pPr marL="0" marR="0" lvl="0" indent="0" algn="ctr" rtl="0">
                        <a:spcBef>
                          <a:spcPts val="0"/>
                        </a:spcBef>
                        <a:spcAft>
                          <a:spcPts val="0"/>
                        </a:spcAft>
                        <a:buClr>
                          <a:schemeClr val="dk1"/>
                        </a:buClr>
                        <a:buSzPts val="1100"/>
                        <a:buFont typeface="Calibri"/>
                        <a:buNone/>
                      </a:pPr>
                      <a:r>
                        <a:rPr lang="en-GB" sz="1100">
                          <a:solidFill>
                            <a:schemeClr val="dk1"/>
                          </a:solidFill>
                          <a:latin typeface="Calibri"/>
                          <a:ea typeface="Calibri"/>
                          <a:cs typeface="Calibri"/>
                          <a:sym typeface="Calibri"/>
                        </a:rPr>
                        <a:t>3</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spcBef>
                          <a:spcPts val="0"/>
                        </a:spcBef>
                        <a:spcAft>
                          <a:spcPts val="0"/>
                        </a:spcAft>
                        <a:buNone/>
                      </a:pPr>
                      <a:r>
                        <a:rPr lang="en-GB" sz="1100"/>
                        <a:t>Solution- </a:t>
                      </a:r>
                      <a:r>
                        <a:rPr lang="en-GB" sz="1100">
                          <a:solidFill>
                            <a:srgbClr val="000000"/>
                          </a:solidFill>
                          <a:latin typeface="Calibri"/>
                          <a:ea typeface="Calibri"/>
                          <a:cs typeface="Calibri"/>
                          <a:sym typeface="Calibri"/>
                        </a:rPr>
                        <a:t>putting </a:t>
                      </a:r>
                      <a:r>
                        <a:rPr lang="en-GB" sz="1100" b="1">
                          <a:solidFill>
                            <a:srgbClr val="000000"/>
                          </a:solidFill>
                          <a:latin typeface="Calibri"/>
                          <a:ea typeface="Calibri"/>
                          <a:cs typeface="Calibri"/>
                          <a:sym typeface="Calibri"/>
                        </a:rPr>
                        <a:t>stricter regulations </a:t>
                      </a:r>
                      <a:r>
                        <a:rPr lang="en-GB" sz="1100">
                          <a:solidFill>
                            <a:srgbClr val="000000"/>
                          </a:solidFill>
                          <a:latin typeface="Calibri"/>
                          <a:ea typeface="Calibri"/>
                          <a:cs typeface="Calibri"/>
                          <a:sym typeface="Calibri"/>
                        </a:rPr>
                        <a:t>on how much</a:t>
                      </a:r>
                      <a:r>
                        <a:rPr lang="en-GB" sz="1100" b="1">
                          <a:solidFill>
                            <a:srgbClr val="000000"/>
                          </a:solidFill>
                          <a:latin typeface="Calibri"/>
                          <a:ea typeface="Calibri"/>
                          <a:cs typeface="Calibri"/>
                          <a:sym typeface="Calibri"/>
                        </a:rPr>
                        <a:t> fertilisers </a:t>
                      </a:r>
                      <a:r>
                        <a:rPr lang="en-GB" sz="1100">
                          <a:solidFill>
                            <a:srgbClr val="000000"/>
                          </a:solidFill>
                          <a:latin typeface="Calibri"/>
                          <a:ea typeface="Calibri"/>
                          <a:cs typeface="Calibri"/>
                          <a:sym typeface="Calibri"/>
                        </a:rPr>
                        <a:t>and pesticides can be used. Also, </a:t>
                      </a:r>
                      <a:r>
                        <a:rPr lang="en-GB" sz="1100" b="1">
                          <a:solidFill>
                            <a:srgbClr val="000000"/>
                          </a:solidFill>
                          <a:latin typeface="Calibri"/>
                          <a:ea typeface="Calibri"/>
                          <a:cs typeface="Calibri"/>
                          <a:sym typeface="Calibri"/>
                        </a:rPr>
                        <a:t>higher taxes </a:t>
                      </a:r>
                      <a:r>
                        <a:rPr lang="en-GB" sz="1100">
                          <a:solidFill>
                            <a:srgbClr val="000000"/>
                          </a:solidFill>
                          <a:latin typeface="Calibri"/>
                          <a:ea typeface="Calibri"/>
                          <a:cs typeface="Calibri"/>
                          <a:sym typeface="Calibri"/>
                        </a:rPr>
                        <a:t>have been introduced on the </a:t>
                      </a:r>
                      <a:r>
                        <a:rPr lang="en-GB" sz="1100" b="1">
                          <a:solidFill>
                            <a:srgbClr val="000000"/>
                          </a:solidFill>
                          <a:latin typeface="Calibri"/>
                          <a:ea typeface="Calibri"/>
                          <a:cs typeface="Calibri"/>
                          <a:sym typeface="Calibri"/>
                        </a:rPr>
                        <a:t>most polluting cars</a:t>
                      </a:r>
                      <a:endParaRPr sz="110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3"/>
                  </a:ext>
                </a:extLst>
              </a:tr>
              <a:tr h="320475">
                <a:tc>
                  <a:txBody>
                    <a:bodyPr/>
                    <a:lstStyle/>
                    <a:p>
                      <a:pPr marL="0" marR="0" lvl="0" indent="0" algn="ctr" rtl="0">
                        <a:spcBef>
                          <a:spcPts val="0"/>
                        </a:spcBef>
                        <a:spcAft>
                          <a:spcPts val="0"/>
                        </a:spcAft>
                        <a:buClr>
                          <a:schemeClr val="dk1"/>
                        </a:buClr>
                        <a:buSzPts val="1100"/>
                        <a:buFont typeface="Calibri"/>
                        <a:buNone/>
                      </a:pPr>
                      <a:r>
                        <a:rPr lang="en-GB" sz="1100">
                          <a:solidFill>
                            <a:schemeClr val="dk1"/>
                          </a:solidFill>
                          <a:latin typeface="Calibri"/>
                          <a:ea typeface="Calibri"/>
                          <a:cs typeface="Calibri"/>
                          <a:sym typeface="Calibri"/>
                        </a:rPr>
                        <a:t>4</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200"/>
                        <a:buFont typeface="Calibri"/>
                        <a:buNone/>
                      </a:pPr>
                      <a:r>
                        <a:rPr lang="en-GB" sz="1100">
                          <a:solidFill>
                            <a:srgbClr val="000000"/>
                          </a:solidFill>
                          <a:latin typeface="Calibri"/>
                          <a:ea typeface="Calibri"/>
                          <a:cs typeface="Calibri"/>
                          <a:sym typeface="Calibri"/>
                        </a:rPr>
                        <a:t>Conserving water is also being used to lower the demand. </a:t>
                      </a:r>
                      <a:r>
                        <a:rPr lang="en-GB" sz="1100">
                          <a:solidFill>
                            <a:schemeClr val="dk1"/>
                          </a:solidFill>
                          <a:latin typeface="Calibri"/>
                          <a:ea typeface="Calibri"/>
                          <a:cs typeface="Calibri"/>
                          <a:sym typeface="Calibri"/>
                        </a:rPr>
                        <a:t>The UK is trying to conserve water by:  fixing leaking pipes, teaching children in schools about not wasting water i.e turning off taps while brushing your teeth,  Using technology, duel flushing systems on toilets or collecting and using rain and grey water, Banning the use of hose pipes during times of water stress</a:t>
                      </a:r>
                      <a:endParaRPr sz="110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4"/>
                  </a:ext>
                </a:extLst>
              </a:tr>
            </a:tbl>
          </a:graphicData>
        </a:graphic>
      </p:graphicFrame>
      <p:graphicFrame>
        <p:nvGraphicFramePr>
          <p:cNvPr id="71" name="Google Shape;71;p5"/>
          <p:cNvGraphicFramePr/>
          <p:nvPr/>
        </p:nvGraphicFramePr>
        <p:xfrm>
          <a:off x="209169" y="639804"/>
          <a:ext cx="3000000" cy="3000000"/>
        </p:xfrm>
        <a:graphic>
          <a:graphicData uri="http://schemas.openxmlformats.org/drawingml/2006/table">
            <a:tbl>
              <a:tblPr firstRow="1" bandRow="1">
                <a:noFill/>
              </a:tblPr>
              <a:tblGrid>
                <a:gridCol w="3805050">
                  <a:extLst>
                    <a:ext uri="{9D8B030D-6E8A-4147-A177-3AD203B41FA5}">
                      <a16:colId xmlns:a16="http://schemas.microsoft.com/office/drawing/2014/main" val="20000"/>
                    </a:ext>
                  </a:extLst>
                </a:gridCol>
              </a:tblGrid>
              <a:tr h="227175">
                <a:tc>
                  <a:txBody>
                    <a:bodyPr/>
                    <a:lstStyle/>
                    <a:p>
                      <a:pPr marL="0" marR="0" lvl="0" indent="0" algn="l" rtl="0">
                        <a:spcBef>
                          <a:spcPts val="0"/>
                        </a:spcBef>
                        <a:spcAft>
                          <a:spcPts val="0"/>
                        </a:spcAft>
                        <a:buNone/>
                      </a:pPr>
                      <a:r>
                        <a:rPr lang="en-GB" sz="1200" b="1" u="sng">
                          <a:solidFill>
                            <a:schemeClr val="lt1"/>
                          </a:solidFill>
                          <a:latin typeface="Calibri"/>
                          <a:ea typeface="Calibri"/>
                          <a:cs typeface="Calibri"/>
                          <a:sym typeface="Calibri"/>
                        </a:rPr>
                        <a:t>An overview of resources in relation to the UK: Water</a:t>
                      </a:r>
                      <a:endParaRPr sz="1200" b="0">
                        <a:solidFill>
                          <a:schemeClr val="lt1"/>
                        </a:solidFill>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4901"/>
                      </a:srgbClr>
                    </a:solidFill>
                  </a:tcPr>
                </a:tc>
                <a:extLst>
                  <a:ext uri="{0D108BD9-81ED-4DB2-BD59-A6C34878D82A}">
                    <a16:rowId xmlns:a16="http://schemas.microsoft.com/office/drawing/2014/main" val="10000"/>
                  </a:ext>
                </a:extLst>
              </a:tr>
            </a:tbl>
          </a:graphicData>
        </a:graphic>
      </p:graphicFrame>
      <p:graphicFrame>
        <p:nvGraphicFramePr>
          <p:cNvPr id="72" name="Google Shape;72;p5"/>
          <p:cNvGraphicFramePr/>
          <p:nvPr/>
        </p:nvGraphicFramePr>
        <p:xfrm>
          <a:off x="128460" y="5032391"/>
          <a:ext cx="3000000" cy="3000000"/>
        </p:xfrm>
        <a:graphic>
          <a:graphicData uri="http://schemas.openxmlformats.org/drawingml/2006/table">
            <a:tbl>
              <a:tblPr firstRow="1" bandRow="1">
                <a:noFill/>
              </a:tblPr>
              <a:tblGrid>
                <a:gridCol w="374450">
                  <a:extLst>
                    <a:ext uri="{9D8B030D-6E8A-4147-A177-3AD203B41FA5}">
                      <a16:colId xmlns:a16="http://schemas.microsoft.com/office/drawing/2014/main" val="20000"/>
                    </a:ext>
                  </a:extLst>
                </a:gridCol>
                <a:gridCol w="8796975">
                  <a:extLst>
                    <a:ext uri="{9D8B030D-6E8A-4147-A177-3AD203B41FA5}">
                      <a16:colId xmlns:a16="http://schemas.microsoft.com/office/drawing/2014/main" val="20001"/>
                    </a:ext>
                  </a:extLst>
                </a:gridCol>
              </a:tblGrid>
              <a:tr h="144125">
                <a:tc>
                  <a:txBody>
                    <a:bodyPr/>
                    <a:lstStyle/>
                    <a:p>
                      <a:pPr marL="0" marR="0" lvl="0" indent="0" algn="ctr" rtl="0">
                        <a:spcBef>
                          <a:spcPts val="0"/>
                        </a:spcBef>
                        <a:spcAft>
                          <a:spcPts val="0"/>
                        </a:spcAft>
                        <a:buNone/>
                      </a:pPr>
                      <a:r>
                        <a:rPr lang="en-GB" sz="1100" b="0">
                          <a:solidFill>
                            <a:schemeClr val="lt1"/>
                          </a:solidFill>
                        </a:rPr>
                        <a:t>K</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4901"/>
                      </a:srgbClr>
                    </a:solidFill>
                  </a:tcPr>
                </a:tc>
                <a:tc>
                  <a:txBody>
                    <a:bodyPr/>
                    <a:lstStyle/>
                    <a:p>
                      <a:pPr marL="0" marR="0" lvl="0" indent="0" algn="l" rtl="0">
                        <a:spcBef>
                          <a:spcPts val="0"/>
                        </a:spcBef>
                        <a:spcAft>
                          <a:spcPts val="0"/>
                        </a:spcAft>
                        <a:buNone/>
                      </a:pPr>
                      <a:r>
                        <a:rPr lang="en-GB" sz="1100" b="0">
                          <a:solidFill>
                            <a:schemeClr val="lt1"/>
                          </a:solidFill>
                        </a:rPr>
                        <a:t>Water Transfer </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4901"/>
                      </a:srgbClr>
                    </a:solidFill>
                  </a:tcPr>
                </a:tc>
                <a:extLst>
                  <a:ext uri="{0D108BD9-81ED-4DB2-BD59-A6C34878D82A}">
                    <a16:rowId xmlns:a16="http://schemas.microsoft.com/office/drawing/2014/main" val="10000"/>
                  </a:ext>
                </a:extLst>
              </a:tr>
              <a:tr h="219750">
                <a:tc>
                  <a:txBody>
                    <a:bodyPr/>
                    <a:lstStyle/>
                    <a:p>
                      <a:pPr marL="0" marR="0" lvl="0" indent="0" algn="ctr" rtl="0">
                        <a:spcBef>
                          <a:spcPts val="0"/>
                        </a:spcBef>
                        <a:spcAft>
                          <a:spcPts val="0"/>
                        </a:spcAft>
                        <a:buClr>
                          <a:schemeClr val="dk1"/>
                        </a:buClr>
                        <a:buSzPts val="1100"/>
                        <a:buFont typeface="Calibri"/>
                        <a:buNone/>
                      </a:pPr>
                      <a:r>
                        <a:rPr lang="en-GB" sz="1100">
                          <a:solidFill>
                            <a:schemeClr val="dk1"/>
                          </a:solidFill>
                          <a:latin typeface="Calibri"/>
                          <a:ea typeface="Calibri"/>
                          <a:cs typeface="Calibri"/>
                          <a:sym typeface="Calibri"/>
                        </a:rPr>
                        <a:t>1</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chemeClr val="lt1"/>
                    </a:solidFill>
                  </a:tcPr>
                </a:tc>
                <a:tc>
                  <a:txBody>
                    <a:bodyPr/>
                    <a:lstStyle/>
                    <a:p>
                      <a:pPr marL="0" marR="0" lvl="0" indent="0" algn="l" rtl="0">
                        <a:lnSpc>
                          <a:spcPct val="100000"/>
                        </a:lnSpc>
                        <a:spcBef>
                          <a:spcPts val="0"/>
                        </a:spcBef>
                        <a:spcAft>
                          <a:spcPts val="0"/>
                        </a:spcAft>
                        <a:buClr>
                          <a:srgbClr val="000000"/>
                        </a:buClr>
                        <a:buSzPts val="1200"/>
                        <a:buFont typeface="Calibri"/>
                        <a:buNone/>
                      </a:pPr>
                      <a:r>
                        <a:rPr lang="en-GB" sz="1100">
                          <a:solidFill>
                            <a:srgbClr val="000000"/>
                          </a:solidFill>
                          <a:latin typeface="Calibri"/>
                          <a:ea typeface="Calibri"/>
                          <a:cs typeface="Calibri"/>
                          <a:sym typeface="Calibri"/>
                        </a:rPr>
                        <a:t>One way to </a:t>
                      </a:r>
                      <a:r>
                        <a:rPr lang="en-GB" sz="1100" b="1">
                          <a:solidFill>
                            <a:srgbClr val="000000"/>
                          </a:solidFill>
                          <a:latin typeface="Calibri"/>
                          <a:ea typeface="Calibri"/>
                          <a:cs typeface="Calibri"/>
                          <a:sym typeface="Calibri"/>
                        </a:rPr>
                        <a:t>deal water deficit </a:t>
                      </a:r>
                      <a:r>
                        <a:rPr lang="en-GB" sz="1100">
                          <a:solidFill>
                            <a:srgbClr val="000000"/>
                          </a:solidFill>
                          <a:latin typeface="Calibri"/>
                          <a:ea typeface="Calibri"/>
                          <a:cs typeface="Calibri"/>
                          <a:sym typeface="Calibri"/>
                        </a:rPr>
                        <a:t>issues, is to </a:t>
                      </a:r>
                      <a:r>
                        <a:rPr lang="en-GB" sz="1100" b="1">
                          <a:solidFill>
                            <a:srgbClr val="000000"/>
                          </a:solidFill>
                          <a:latin typeface="Calibri"/>
                          <a:ea typeface="Calibri"/>
                          <a:cs typeface="Calibri"/>
                          <a:sym typeface="Calibri"/>
                        </a:rPr>
                        <a:t>transfer water </a:t>
                      </a:r>
                      <a:r>
                        <a:rPr lang="en-GB" sz="1100">
                          <a:solidFill>
                            <a:srgbClr val="000000"/>
                          </a:solidFill>
                          <a:latin typeface="Calibri"/>
                          <a:ea typeface="Calibri"/>
                          <a:cs typeface="Calibri"/>
                          <a:sym typeface="Calibri"/>
                        </a:rPr>
                        <a:t>from areas of surplus to deficit. </a:t>
                      </a:r>
                      <a:r>
                        <a:rPr lang="en-GB" sz="1100">
                          <a:solidFill>
                            <a:schemeClr val="dk1"/>
                          </a:solidFill>
                          <a:latin typeface="Calibri"/>
                          <a:ea typeface="Calibri"/>
                          <a:cs typeface="Calibri"/>
                          <a:sym typeface="Calibri"/>
                        </a:rPr>
                        <a:t>Water Transfer schemes meet the demand for water by </a:t>
                      </a:r>
                      <a:r>
                        <a:rPr lang="en-GB" sz="1100" b="1">
                          <a:solidFill>
                            <a:schemeClr val="dk1"/>
                          </a:solidFill>
                          <a:latin typeface="Calibri"/>
                          <a:ea typeface="Calibri"/>
                          <a:cs typeface="Calibri"/>
                          <a:sym typeface="Calibri"/>
                        </a:rPr>
                        <a:t>transferring water from areas of water surplus</a:t>
                      </a:r>
                      <a:r>
                        <a:rPr lang="en-GB" sz="1100">
                          <a:solidFill>
                            <a:schemeClr val="dk1"/>
                          </a:solidFill>
                          <a:latin typeface="Calibri"/>
                          <a:ea typeface="Calibri"/>
                          <a:cs typeface="Calibri"/>
                          <a:sym typeface="Calibri"/>
                        </a:rPr>
                        <a:t> (low population, high rainfall) to </a:t>
                      </a:r>
                      <a:r>
                        <a:rPr lang="en-GB" sz="1100" b="1">
                          <a:solidFill>
                            <a:schemeClr val="dk1"/>
                          </a:solidFill>
                          <a:latin typeface="Calibri"/>
                          <a:ea typeface="Calibri"/>
                          <a:cs typeface="Calibri"/>
                          <a:sym typeface="Calibri"/>
                        </a:rPr>
                        <a:t>areas of water of deficit </a:t>
                      </a:r>
                      <a:r>
                        <a:rPr lang="en-GB" sz="1100">
                          <a:solidFill>
                            <a:schemeClr val="dk1"/>
                          </a:solidFill>
                          <a:latin typeface="Calibri"/>
                          <a:ea typeface="Calibri"/>
                          <a:cs typeface="Calibri"/>
                          <a:sym typeface="Calibri"/>
                        </a:rPr>
                        <a:t>( high population, low rainfall and high industry).</a:t>
                      </a:r>
                      <a:endParaRPr sz="110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chemeClr val="lt1"/>
                    </a:solidFill>
                  </a:tcPr>
                </a:tc>
                <a:extLst>
                  <a:ext uri="{0D108BD9-81ED-4DB2-BD59-A6C34878D82A}">
                    <a16:rowId xmlns:a16="http://schemas.microsoft.com/office/drawing/2014/main" val="10001"/>
                  </a:ext>
                </a:extLst>
              </a:tr>
              <a:tr h="320475">
                <a:tc>
                  <a:txBody>
                    <a:bodyPr/>
                    <a:lstStyle/>
                    <a:p>
                      <a:pPr marL="0" marR="0" lvl="0" indent="0" algn="ctr" rtl="0">
                        <a:spcBef>
                          <a:spcPts val="0"/>
                        </a:spcBef>
                        <a:spcAft>
                          <a:spcPts val="0"/>
                        </a:spcAft>
                        <a:buClr>
                          <a:schemeClr val="dk1"/>
                        </a:buClr>
                        <a:buSzPts val="1100"/>
                        <a:buFont typeface="Calibri"/>
                        <a:buNone/>
                      </a:pPr>
                      <a:r>
                        <a:rPr lang="en-GB" sz="1100">
                          <a:solidFill>
                            <a:schemeClr val="dk1"/>
                          </a:solidFill>
                          <a:latin typeface="Calibri"/>
                          <a:ea typeface="Calibri"/>
                          <a:cs typeface="Calibri"/>
                          <a:sym typeface="Calibri"/>
                        </a:rPr>
                        <a:t>2</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chemeClr val="lt1"/>
                    </a:solidFill>
                  </a:tcPr>
                </a:tc>
                <a:tc>
                  <a:txBody>
                    <a:bodyPr/>
                    <a:lstStyle/>
                    <a:p>
                      <a:pPr marL="0" marR="0" lvl="0" indent="0" algn="l" rtl="0">
                        <a:spcBef>
                          <a:spcPts val="0"/>
                        </a:spcBef>
                        <a:spcAft>
                          <a:spcPts val="0"/>
                        </a:spcAft>
                        <a:buNone/>
                      </a:pPr>
                      <a:r>
                        <a:rPr lang="en-GB" sz="1000">
                          <a:solidFill>
                            <a:schemeClr val="dk1"/>
                          </a:solidFill>
                          <a:latin typeface="Calibri"/>
                          <a:ea typeface="Calibri"/>
                          <a:cs typeface="Calibri"/>
                          <a:sym typeface="Calibri"/>
                        </a:rPr>
                        <a:t>Its first creates a reservoir in an area of water surplus and holds it. This water is then transferred to areas of water deficit. </a:t>
                      </a:r>
                      <a:endParaRPr sz="100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chemeClr val="lt1"/>
                    </a:solidFill>
                  </a:tcPr>
                </a:tc>
                <a:extLst>
                  <a:ext uri="{0D108BD9-81ED-4DB2-BD59-A6C34878D82A}">
                    <a16:rowId xmlns:a16="http://schemas.microsoft.com/office/drawing/2014/main" val="10002"/>
                  </a:ext>
                </a:extLst>
              </a:tr>
              <a:tr h="320475">
                <a:tc>
                  <a:txBody>
                    <a:bodyPr/>
                    <a:lstStyle/>
                    <a:p>
                      <a:pPr marL="0" marR="0" lvl="0" indent="0" algn="ctr" rtl="0">
                        <a:spcBef>
                          <a:spcPts val="0"/>
                        </a:spcBef>
                        <a:spcAft>
                          <a:spcPts val="0"/>
                        </a:spcAft>
                        <a:buClr>
                          <a:schemeClr val="dk1"/>
                        </a:buClr>
                        <a:buSzPts val="1100"/>
                        <a:buFont typeface="Calibri"/>
                        <a:buNone/>
                      </a:pPr>
                      <a:r>
                        <a:rPr lang="en-GB" sz="1100">
                          <a:solidFill>
                            <a:schemeClr val="dk1"/>
                          </a:solidFill>
                          <a:latin typeface="Calibri"/>
                          <a:ea typeface="Calibri"/>
                          <a:cs typeface="Calibri"/>
                          <a:sym typeface="Calibri"/>
                        </a:rPr>
                        <a:t>3</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chemeClr val="lt1"/>
                    </a:solidFill>
                  </a:tcPr>
                </a:tc>
                <a:tc>
                  <a:txBody>
                    <a:bodyPr/>
                    <a:lstStyle/>
                    <a:p>
                      <a:pPr marL="0" marR="0" lvl="0" indent="0" algn="l" rtl="0">
                        <a:lnSpc>
                          <a:spcPct val="100000"/>
                        </a:lnSpc>
                        <a:spcBef>
                          <a:spcPts val="0"/>
                        </a:spcBef>
                        <a:spcAft>
                          <a:spcPts val="0"/>
                        </a:spcAft>
                        <a:buClr>
                          <a:srgbClr val="000000"/>
                        </a:buClr>
                        <a:buSzPts val="1200"/>
                        <a:buFont typeface="Calibri"/>
                        <a:buNone/>
                      </a:pPr>
                      <a:r>
                        <a:rPr lang="en-GB" sz="1000">
                          <a:solidFill>
                            <a:srgbClr val="000000"/>
                          </a:solidFill>
                          <a:latin typeface="Calibri"/>
                          <a:ea typeface="Calibri"/>
                          <a:cs typeface="Calibri"/>
                          <a:sym typeface="Calibri"/>
                        </a:rPr>
                        <a:t>However, water transfer can cause problems: Dams can be </a:t>
                      </a:r>
                      <a:r>
                        <a:rPr lang="en-GB" sz="1000" b="1">
                          <a:solidFill>
                            <a:srgbClr val="000000"/>
                          </a:solidFill>
                          <a:latin typeface="Calibri"/>
                          <a:ea typeface="Calibri"/>
                          <a:cs typeface="Calibri"/>
                          <a:sym typeface="Calibri"/>
                        </a:rPr>
                        <a:t>expensive</a:t>
                      </a:r>
                      <a:r>
                        <a:rPr lang="en-GB" sz="1000">
                          <a:solidFill>
                            <a:srgbClr val="000000"/>
                          </a:solidFill>
                          <a:latin typeface="Calibri"/>
                          <a:ea typeface="Calibri"/>
                          <a:cs typeface="Calibri"/>
                          <a:sym typeface="Calibri"/>
                        </a:rPr>
                        <a:t> to build and the reservoirs lead to huge areas being flooded, damaging farm land, habitats and causing people to be relocated. </a:t>
                      </a:r>
                      <a:r>
                        <a:rPr lang="en-GB" sz="1000" b="1">
                          <a:solidFill>
                            <a:srgbClr val="000000"/>
                          </a:solidFill>
                          <a:latin typeface="Calibri"/>
                          <a:ea typeface="Calibri"/>
                          <a:cs typeface="Calibri"/>
                          <a:sym typeface="Calibri"/>
                        </a:rPr>
                        <a:t>Political issues </a:t>
                      </a:r>
                      <a:r>
                        <a:rPr lang="en-GB" sz="1000">
                          <a:solidFill>
                            <a:srgbClr val="000000"/>
                          </a:solidFill>
                          <a:latin typeface="Calibri"/>
                          <a:ea typeface="Calibri"/>
                          <a:cs typeface="Calibri"/>
                          <a:sym typeface="Calibri"/>
                        </a:rPr>
                        <a:t>can exist e.g. people may not want their water transferred to another area.</a:t>
                      </a:r>
                      <a:endParaRPr sz="100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chemeClr val="lt1"/>
                    </a:solidFill>
                  </a:tcPr>
                </a:tc>
                <a:extLst>
                  <a:ext uri="{0D108BD9-81ED-4DB2-BD59-A6C34878D82A}">
                    <a16:rowId xmlns:a16="http://schemas.microsoft.com/office/drawing/2014/main" val="10003"/>
                  </a:ext>
                </a:extLst>
              </a:tr>
            </a:tbl>
          </a:graphicData>
        </a:graphic>
      </p:graphicFrame>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76"/>
        <p:cNvGrpSpPr/>
        <p:nvPr/>
      </p:nvGrpSpPr>
      <p:grpSpPr>
        <a:xfrm>
          <a:off x="0" y="0"/>
          <a:ext cx="0" cy="0"/>
          <a:chOff x="0" y="0"/>
          <a:chExt cx="0" cy="0"/>
        </a:xfrm>
      </p:grpSpPr>
      <p:sp>
        <p:nvSpPr>
          <p:cNvPr id="77" name="Google Shape;77;p6"/>
          <p:cNvSpPr txBox="1"/>
          <p:nvPr/>
        </p:nvSpPr>
        <p:spPr>
          <a:xfrm>
            <a:off x="128464" y="91951"/>
            <a:ext cx="9649072" cy="369332"/>
          </a:xfrm>
          <a:prstGeom prst="rect">
            <a:avLst/>
          </a:prstGeom>
          <a:solidFill>
            <a:srgbClr val="C00000"/>
          </a:solidFill>
          <a:ln w="9525"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800" b="0" i="0" u="none" strike="noStrike" cap="none">
                <a:solidFill>
                  <a:schemeClr val="lt1"/>
                </a:solidFill>
                <a:latin typeface="Calibri"/>
                <a:ea typeface="Calibri"/>
                <a:cs typeface="Calibri"/>
                <a:sym typeface="Calibri"/>
              </a:rPr>
              <a:t>GCSE Paper 2- Question 3 and 4 Resources- Knowledge Organiser</a:t>
            </a:r>
            <a:endParaRPr/>
          </a:p>
        </p:txBody>
      </p:sp>
      <p:graphicFrame>
        <p:nvGraphicFramePr>
          <p:cNvPr id="78" name="Google Shape;78;p6"/>
          <p:cNvGraphicFramePr/>
          <p:nvPr/>
        </p:nvGraphicFramePr>
        <p:xfrm>
          <a:off x="128464" y="932781"/>
          <a:ext cx="3000000" cy="3000000"/>
        </p:xfrm>
        <a:graphic>
          <a:graphicData uri="http://schemas.openxmlformats.org/drawingml/2006/table">
            <a:tbl>
              <a:tblPr firstRow="1" bandRow="1">
                <a:noFill/>
              </a:tblPr>
              <a:tblGrid>
                <a:gridCol w="369875">
                  <a:extLst>
                    <a:ext uri="{9D8B030D-6E8A-4147-A177-3AD203B41FA5}">
                      <a16:colId xmlns:a16="http://schemas.microsoft.com/office/drawing/2014/main" val="20000"/>
                    </a:ext>
                  </a:extLst>
                </a:gridCol>
                <a:gridCol w="9154300">
                  <a:extLst>
                    <a:ext uri="{9D8B030D-6E8A-4147-A177-3AD203B41FA5}">
                      <a16:colId xmlns:a16="http://schemas.microsoft.com/office/drawing/2014/main" val="20001"/>
                    </a:ext>
                  </a:extLst>
                </a:gridCol>
              </a:tblGrid>
              <a:tr h="208550">
                <a:tc>
                  <a:txBody>
                    <a:bodyPr/>
                    <a:lstStyle/>
                    <a:p>
                      <a:pPr marL="0" marR="0" lvl="0" indent="0" algn="ctr" rtl="0">
                        <a:spcBef>
                          <a:spcPts val="0"/>
                        </a:spcBef>
                        <a:spcAft>
                          <a:spcPts val="0"/>
                        </a:spcAft>
                        <a:buNone/>
                      </a:pPr>
                      <a:r>
                        <a:rPr lang="en-GB" sz="1100" b="0">
                          <a:solidFill>
                            <a:schemeClr val="lt1"/>
                          </a:solidFill>
                        </a:rPr>
                        <a:t>L</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4901"/>
                      </a:srgbClr>
                    </a:solidFill>
                  </a:tcPr>
                </a:tc>
                <a:tc>
                  <a:txBody>
                    <a:bodyPr/>
                    <a:lstStyle/>
                    <a:p>
                      <a:pPr marL="36000" marR="0" lvl="0" indent="0" algn="l" rtl="0">
                        <a:spcBef>
                          <a:spcPts val="0"/>
                        </a:spcBef>
                        <a:spcAft>
                          <a:spcPts val="0"/>
                        </a:spcAft>
                        <a:buClr>
                          <a:srgbClr val="000000"/>
                        </a:buClr>
                        <a:buSzPts val="1200"/>
                        <a:buFont typeface="Calibri"/>
                        <a:buNone/>
                      </a:pPr>
                      <a:r>
                        <a:rPr lang="en-GB" sz="1100" b="1" u="sng">
                          <a:solidFill>
                            <a:schemeClr val="lt1"/>
                          </a:solidFill>
                          <a:latin typeface="Calibri"/>
                          <a:ea typeface="Calibri"/>
                          <a:cs typeface="Calibri"/>
                          <a:sym typeface="Calibri"/>
                        </a:rPr>
                        <a:t>UK’s energy mix </a:t>
                      </a:r>
                      <a:endParaRPr sz="1100" u="sng">
                        <a:solidFill>
                          <a:schemeClr val="lt1"/>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4901"/>
                      </a:srgbClr>
                    </a:solidFill>
                  </a:tcPr>
                </a:tc>
                <a:extLst>
                  <a:ext uri="{0D108BD9-81ED-4DB2-BD59-A6C34878D82A}">
                    <a16:rowId xmlns:a16="http://schemas.microsoft.com/office/drawing/2014/main" val="10000"/>
                  </a:ext>
                </a:extLst>
              </a:tr>
              <a:tr h="273275">
                <a:tc>
                  <a:txBody>
                    <a:bodyPr/>
                    <a:lstStyle/>
                    <a:p>
                      <a:pPr marL="0" marR="0" lvl="0" indent="0" algn="ctr" rtl="0">
                        <a:spcBef>
                          <a:spcPts val="0"/>
                        </a:spcBef>
                        <a:spcAft>
                          <a:spcPts val="0"/>
                        </a:spcAft>
                        <a:buClr>
                          <a:schemeClr val="dk1"/>
                        </a:buClr>
                        <a:buSzPts val="1100"/>
                        <a:buFont typeface="Calibri"/>
                        <a:buNone/>
                      </a:pPr>
                      <a:r>
                        <a:rPr lang="en-GB" sz="1100">
                          <a:solidFill>
                            <a:schemeClr val="dk1"/>
                          </a:solidFill>
                          <a:latin typeface="Calibri"/>
                          <a:ea typeface="Calibri"/>
                          <a:cs typeface="Calibri"/>
                          <a:sym typeface="Calibri"/>
                        </a:rPr>
                        <a:t>1</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36001" marR="0" lvl="0" indent="0" algn="l" rtl="0">
                        <a:spcBef>
                          <a:spcPts val="0"/>
                        </a:spcBef>
                        <a:spcAft>
                          <a:spcPts val="0"/>
                        </a:spcAft>
                        <a:buClr>
                          <a:srgbClr val="000000"/>
                        </a:buClr>
                        <a:buSzPts val="1200"/>
                        <a:buFont typeface="Calibri"/>
                        <a:buNone/>
                      </a:pPr>
                      <a:r>
                        <a:rPr lang="en-GB" sz="1100">
                          <a:solidFill>
                            <a:srgbClr val="000000"/>
                          </a:solidFill>
                          <a:latin typeface="Calibri"/>
                          <a:ea typeface="Calibri"/>
                          <a:cs typeface="Calibri"/>
                          <a:sym typeface="Calibri"/>
                        </a:rPr>
                        <a:t>Traditionally the UK relied on </a:t>
                      </a:r>
                      <a:r>
                        <a:rPr lang="en-GB" sz="1100" b="1">
                          <a:solidFill>
                            <a:srgbClr val="000000"/>
                          </a:solidFill>
                          <a:latin typeface="Calibri"/>
                          <a:ea typeface="Calibri"/>
                          <a:cs typeface="Calibri"/>
                          <a:sym typeface="Calibri"/>
                        </a:rPr>
                        <a:t>fossil fuels </a:t>
                      </a:r>
                      <a:r>
                        <a:rPr lang="en-GB" sz="1100">
                          <a:solidFill>
                            <a:srgbClr val="000000"/>
                          </a:solidFill>
                          <a:latin typeface="Calibri"/>
                          <a:ea typeface="Calibri"/>
                          <a:cs typeface="Calibri"/>
                          <a:sym typeface="Calibri"/>
                        </a:rPr>
                        <a:t>(coal, oil and gas) to supply it’s energy. In </a:t>
                      </a:r>
                      <a:r>
                        <a:rPr lang="en-GB" sz="1100" b="1">
                          <a:solidFill>
                            <a:srgbClr val="000000"/>
                          </a:solidFill>
                          <a:latin typeface="Calibri"/>
                          <a:ea typeface="Calibri"/>
                          <a:cs typeface="Calibri"/>
                          <a:sym typeface="Calibri"/>
                        </a:rPr>
                        <a:t>1970</a:t>
                      </a:r>
                      <a:r>
                        <a:rPr lang="en-GB" sz="1100">
                          <a:solidFill>
                            <a:srgbClr val="000000"/>
                          </a:solidFill>
                          <a:latin typeface="Calibri"/>
                          <a:ea typeface="Calibri"/>
                          <a:cs typeface="Calibri"/>
                          <a:sym typeface="Calibri"/>
                        </a:rPr>
                        <a:t>, 91% of our energy came from oil or coal.</a:t>
                      </a:r>
                      <a:endParaRPr sz="110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r h="239850">
                <a:tc>
                  <a:txBody>
                    <a:bodyPr/>
                    <a:lstStyle/>
                    <a:p>
                      <a:pPr marL="0" marR="0" lvl="0" indent="0" algn="ctr" rtl="0">
                        <a:spcBef>
                          <a:spcPts val="0"/>
                        </a:spcBef>
                        <a:spcAft>
                          <a:spcPts val="0"/>
                        </a:spcAft>
                        <a:buClr>
                          <a:schemeClr val="dk1"/>
                        </a:buClr>
                        <a:buSzPts val="1100"/>
                        <a:buFont typeface="Calibri"/>
                        <a:buNone/>
                      </a:pPr>
                      <a:r>
                        <a:rPr lang="en-GB" sz="1100">
                          <a:solidFill>
                            <a:schemeClr val="dk1"/>
                          </a:solidFill>
                          <a:latin typeface="Calibri"/>
                          <a:ea typeface="Calibri"/>
                          <a:cs typeface="Calibri"/>
                          <a:sym typeface="Calibri"/>
                        </a:rPr>
                        <a:t>2</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000"/>
                        <a:buFont typeface="Calibri"/>
                        <a:buNone/>
                      </a:pPr>
                      <a:r>
                        <a:rPr lang="en-GB" sz="1000">
                          <a:solidFill>
                            <a:srgbClr val="000000"/>
                          </a:solidFill>
                          <a:latin typeface="Calibri"/>
                          <a:ea typeface="Calibri"/>
                          <a:cs typeface="Calibri"/>
                          <a:sym typeface="Calibri"/>
                        </a:rPr>
                        <a:t>The discovery of large </a:t>
                      </a:r>
                      <a:r>
                        <a:rPr lang="en-GB" sz="1000" b="1">
                          <a:solidFill>
                            <a:srgbClr val="000000"/>
                          </a:solidFill>
                          <a:latin typeface="Calibri"/>
                          <a:ea typeface="Calibri"/>
                          <a:cs typeface="Calibri"/>
                          <a:sym typeface="Calibri"/>
                        </a:rPr>
                        <a:t>gas </a:t>
                      </a:r>
                      <a:r>
                        <a:rPr lang="en-GB" sz="1000">
                          <a:solidFill>
                            <a:srgbClr val="000000"/>
                          </a:solidFill>
                          <a:latin typeface="Calibri"/>
                          <a:ea typeface="Calibri"/>
                          <a:cs typeface="Calibri"/>
                          <a:sym typeface="Calibri"/>
                        </a:rPr>
                        <a:t>reserves under the </a:t>
                      </a:r>
                      <a:r>
                        <a:rPr lang="en-GB" sz="1000" b="1">
                          <a:solidFill>
                            <a:srgbClr val="000000"/>
                          </a:solidFill>
                          <a:latin typeface="Calibri"/>
                          <a:ea typeface="Calibri"/>
                          <a:cs typeface="Calibri"/>
                          <a:sym typeface="Calibri"/>
                        </a:rPr>
                        <a:t>North Sea </a:t>
                      </a:r>
                      <a:r>
                        <a:rPr lang="en-GB" sz="1000">
                          <a:solidFill>
                            <a:srgbClr val="000000"/>
                          </a:solidFill>
                          <a:latin typeface="Calibri"/>
                          <a:ea typeface="Calibri"/>
                          <a:cs typeface="Calibri"/>
                          <a:sym typeface="Calibri"/>
                        </a:rPr>
                        <a:t>meant that by </a:t>
                      </a:r>
                      <a:r>
                        <a:rPr lang="en-GB" sz="1000" b="1">
                          <a:solidFill>
                            <a:srgbClr val="000000"/>
                          </a:solidFill>
                          <a:latin typeface="Calibri"/>
                          <a:ea typeface="Calibri"/>
                          <a:cs typeface="Calibri"/>
                          <a:sym typeface="Calibri"/>
                        </a:rPr>
                        <a:t>1980</a:t>
                      </a:r>
                      <a:r>
                        <a:rPr lang="en-GB" sz="1000">
                          <a:solidFill>
                            <a:srgbClr val="000000"/>
                          </a:solidFill>
                          <a:latin typeface="Calibri"/>
                          <a:ea typeface="Calibri"/>
                          <a:cs typeface="Calibri"/>
                          <a:sym typeface="Calibri"/>
                        </a:rPr>
                        <a:t>, 22% of the UK’s energy was supplied by gas.</a:t>
                      </a:r>
                      <a:endParaRPr sz="100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2"/>
                  </a:ext>
                </a:extLst>
              </a:tr>
              <a:tr h="239850">
                <a:tc>
                  <a:txBody>
                    <a:bodyPr/>
                    <a:lstStyle/>
                    <a:p>
                      <a:pPr marL="0" marR="0" lvl="0" indent="0" algn="ctr" rtl="0">
                        <a:spcBef>
                          <a:spcPts val="0"/>
                        </a:spcBef>
                        <a:spcAft>
                          <a:spcPts val="0"/>
                        </a:spcAft>
                        <a:buClr>
                          <a:schemeClr val="dk1"/>
                        </a:buClr>
                        <a:buSzPts val="1100"/>
                        <a:buFont typeface="Calibri"/>
                        <a:buNone/>
                      </a:pPr>
                      <a:r>
                        <a:rPr lang="en-GB" sz="1100">
                          <a:solidFill>
                            <a:schemeClr val="dk1"/>
                          </a:solidFill>
                          <a:latin typeface="Calibri"/>
                          <a:ea typeface="Calibri"/>
                          <a:cs typeface="Calibri"/>
                          <a:sym typeface="Calibri"/>
                        </a:rPr>
                        <a:t>3</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000"/>
                        <a:buFont typeface="Calibri"/>
                        <a:buNone/>
                      </a:pPr>
                      <a:r>
                        <a:rPr lang="en-GB" sz="1000">
                          <a:solidFill>
                            <a:srgbClr val="000000"/>
                          </a:solidFill>
                          <a:latin typeface="Calibri"/>
                          <a:ea typeface="Calibri"/>
                          <a:cs typeface="Calibri"/>
                          <a:sym typeface="Calibri"/>
                        </a:rPr>
                        <a:t>The use of </a:t>
                      </a:r>
                      <a:r>
                        <a:rPr lang="en-GB" sz="1000" b="1">
                          <a:solidFill>
                            <a:srgbClr val="000000"/>
                          </a:solidFill>
                          <a:latin typeface="Calibri"/>
                          <a:ea typeface="Calibri"/>
                          <a:cs typeface="Calibri"/>
                          <a:sym typeface="Calibri"/>
                        </a:rPr>
                        <a:t>nuclear energy </a:t>
                      </a:r>
                      <a:r>
                        <a:rPr lang="en-GB" sz="1000">
                          <a:solidFill>
                            <a:srgbClr val="000000"/>
                          </a:solidFill>
                          <a:latin typeface="Calibri"/>
                          <a:ea typeface="Calibri"/>
                          <a:cs typeface="Calibri"/>
                          <a:sym typeface="Calibri"/>
                        </a:rPr>
                        <a:t>to produce electricity also </a:t>
                      </a:r>
                      <a:r>
                        <a:rPr lang="en-GB" sz="1000" b="1">
                          <a:solidFill>
                            <a:srgbClr val="000000"/>
                          </a:solidFill>
                          <a:latin typeface="Calibri"/>
                          <a:ea typeface="Calibri"/>
                          <a:cs typeface="Calibri"/>
                          <a:sym typeface="Calibri"/>
                        </a:rPr>
                        <a:t>increased</a:t>
                      </a:r>
                      <a:r>
                        <a:rPr lang="en-GB" sz="1000">
                          <a:solidFill>
                            <a:srgbClr val="000000"/>
                          </a:solidFill>
                          <a:latin typeface="Calibri"/>
                          <a:ea typeface="Calibri"/>
                          <a:cs typeface="Calibri"/>
                          <a:sym typeface="Calibri"/>
                        </a:rPr>
                        <a:t> during the </a:t>
                      </a:r>
                      <a:r>
                        <a:rPr lang="en-GB" sz="1000" b="1">
                          <a:solidFill>
                            <a:srgbClr val="000000"/>
                          </a:solidFill>
                          <a:latin typeface="Calibri"/>
                          <a:ea typeface="Calibri"/>
                          <a:cs typeface="Calibri"/>
                          <a:sym typeface="Calibri"/>
                        </a:rPr>
                        <a:t>1990’s.</a:t>
                      </a:r>
                      <a:endParaRPr sz="100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3"/>
                  </a:ext>
                </a:extLst>
              </a:tr>
              <a:tr h="441625">
                <a:tc>
                  <a:txBody>
                    <a:bodyPr/>
                    <a:lstStyle/>
                    <a:p>
                      <a:pPr marL="0" marR="0" lvl="0" indent="0" algn="ctr" rtl="0">
                        <a:spcBef>
                          <a:spcPts val="0"/>
                        </a:spcBef>
                        <a:spcAft>
                          <a:spcPts val="0"/>
                        </a:spcAft>
                        <a:buClr>
                          <a:schemeClr val="dk1"/>
                        </a:buClr>
                        <a:buSzPts val="1100"/>
                        <a:buFont typeface="Calibri"/>
                        <a:buNone/>
                      </a:pPr>
                      <a:r>
                        <a:rPr lang="en-GB" sz="1100">
                          <a:solidFill>
                            <a:schemeClr val="dk1"/>
                          </a:solidFill>
                          <a:latin typeface="Calibri"/>
                          <a:ea typeface="Calibri"/>
                          <a:cs typeface="Calibri"/>
                          <a:sym typeface="Calibri"/>
                        </a:rPr>
                        <a:t>4</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000"/>
                        <a:buFont typeface="Calibri"/>
                        <a:buNone/>
                      </a:pPr>
                      <a:r>
                        <a:rPr lang="en-GB" sz="1000">
                          <a:solidFill>
                            <a:srgbClr val="000000"/>
                          </a:solidFill>
                          <a:latin typeface="Calibri"/>
                          <a:ea typeface="Calibri"/>
                          <a:cs typeface="Calibri"/>
                          <a:sym typeface="Calibri"/>
                        </a:rPr>
                        <a:t>Recently there has been a movement towards using </a:t>
                      </a:r>
                      <a:r>
                        <a:rPr lang="en-GB" sz="1000" b="1">
                          <a:solidFill>
                            <a:srgbClr val="000000"/>
                          </a:solidFill>
                          <a:latin typeface="Calibri"/>
                          <a:ea typeface="Calibri"/>
                          <a:cs typeface="Calibri"/>
                          <a:sym typeface="Calibri"/>
                        </a:rPr>
                        <a:t>renewable energy supplies</a:t>
                      </a:r>
                      <a:r>
                        <a:rPr lang="en-GB" sz="1000">
                          <a:solidFill>
                            <a:srgbClr val="000000"/>
                          </a:solidFill>
                          <a:latin typeface="Calibri"/>
                          <a:ea typeface="Calibri"/>
                          <a:cs typeface="Calibri"/>
                          <a:sym typeface="Calibri"/>
                        </a:rPr>
                        <a:t>, (because of environmental awareness and because our supplies of gas are declining) rather than fossil fuels. All coal fired power stations in the UK are due to close by 2025. In </a:t>
                      </a:r>
                      <a:r>
                        <a:rPr lang="en-GB" sz="1000" b="1">
                          <a:solidFill>
                            <a:srgbClr val="000000"/>
                          </a:solidFill>
                          <a:latin typeface="Calibri"/>
                          <a:ea typeface="Calibri"/>
                          <a:cs typeface="Calibri"/>
                          <a:sym typeface="Calibri"/>
                        </a:rPr>
                        <a:t>2014</a:t>
                      </a:r>
                      <a:r>
                        <a:rPr lang="en-GB" sz="1000">
                          <a:solidFill>
                            <a:srgbClr val="000000"/>
                          </a:solidFill>
                          <a:latin typeface="Calibri"/>
                          <a:ea typeface="Calibri"/>
                          <a:cs typeface="Calibri"/>
                          <a:sym typeface="Calibri"/>
                        </a:rPr>
                        <a:t>, </a:t>
                      </a:r>
                      <a:r>
                        <a:rPr lang="en-GB" sz="1000" b="1">
                          <a:solidFill>
                            <a:srgbClr val="000000"/>
                          </a:solidFill>
                          <a:latin typeface="Calibri"/>
                          <a:ea typeface="Calibri"/>
                          <a:cs typeface="Calibri"/>
                          <a:sym typeface="Calibri"/>
                        </a:rPr>
                        <a:t>19% </a:t>
                      </a:r>
                      <a:r>
                        <a:rPr lang="en-GB" sz="1000">
                          <a:solidFill>
                            <a:srgbClr val="000000"/>
                          </a:solidFill>
                          <a:latin typeface="Calibri"/>
                          <a:ea typeface="Calibri"/>
                          <a:cs typeface="Calibri"/>
                          <a:sym typeface="Calibri"/>
                        </a:rPr>
                        <a:t>of all electricity produced in the UK was generated by </a:t>
                      </a:r>
                      <a:r>
                        <a:rPr lang="en-GB" sz="1000" b="1">
                          <a:solidFill>
                            <a:srgbClr val="000000"/>
                          </a:solidFill>
                          <a:latin typeface="Calibri"/>
                          <a:ea typeface="Calibri"/>
                          <a:cs typeface="Calibri"/>
                          <a:sym typeface="Calibri"/>
                        </a:rPr>
                        <a:t>renewable energy</a:t>
                      </a:r>
                      <a:r>
                        <a:rPr lang="en-GB" sz="1000">
                          <a:solidFill>
                            <a:srgbClr val="000000"/>
                          </a:solidFill>
                          <a:latin typeface="Calibri"/>
                          <a:ea typeface="Calibri"/>
                          <a:cs typeface="Calibri"/>
                          <a:sym typeface="Calibri"/>
                        </a:rPr>
                        <a:t>.</a:t>
                      </a:r>
                      <a:endParaRPr sz="100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4"/>
                  </a:ext>
                </a:extLst>
              </a:tr>
              <a:tr h="318950">
                <a:tc>
                  <a:txBody>
                    <a:bodyPr/>
                    <a:lstStyle/>
                    <a:p>
                      <a:pPr marL="0" marR="0" lvl="0" indent="0" algn="ctr" rtl="0">
                        <a:spcBef>
                          <a:spcPts val="0"/>
                        </a:spcBef>
                        <a:spcAft>
                          <a:spcPts val="0"/>
                        </a:spcAft>
                        <a:buClr>
                          <a:schemeClr val="dk1"/>
                        </a:buClr>
                        <a:buSzPts val="1100"/>
                        <a:buFont typeface="Calibri"/>
                        <a:buNone/>
                      </a:pPr>
                      <a:r>
                        <a:rPr lang="en-GB" sz="1100">
                          <a:solidFill>
                            <a:schemeClr val="dk1"/>
                          </a:solidFill>
                          <a:latin typeface="Calibri"/>
                          <a:ea typeface="Calibri"/>
                          <a:cs typeface="Calibri"/>
                          <a:sym typeface="Calibri"/>
                        </a:rPr>
                        <a:t>5</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36001" marR="0" lvl="0" indent="0" algn="l" rtl="0">
                        <a:spcBef>
                          <a:spcPts val="0"/>
                        </a:spcBef>
                        <a:spcAft>
                          <a:spcPts val="0"/>
                        </a:spcAft>
                        <a:buNone/>
                      </a:pPr>
                      <a:r>
                        <a:rPr lang="en-GB" sz="1000" b="1">
                          <a:solidFill>
                            <a:srgbClr val="000000"/>
                          </a:solidFill>
                          <a:latin typeface="Calibri"/>
                          <a:ea typeface="Calibri"/>
                          <a:cs typeface="Calibri"/>
                          <a:sym typeface="Calibri"/>
                        </a:rPr>
                        <a:t>Wind and bioenergy </a:t>
                      </a:r>
                      <a:r>
                        <a:rPr lang="en-GB" sz="1000">
                          <a:solidFill>
                            <a:srgbClr val="000000"/>
                          </a:solidFill>
                          <a:latin typeface="Calibri"/>
                          <a:ea typeface="Calibri"/>
                          <a:cs typeface="Calibri"/>
                          <a:sym typeface="Calibri"/>
                        </a:rPr>
                        <a:t>(energy from the burning of biological source e.g. food waste or oil rape seed) are the </a:t>
                      </a:r>
                      <a:r>
                        <a:rPr lang="en-GB" sz="1000" b="1">
                          <a:solidFill>
                            <a:srgbClr val="000000"/>
                          </a:solidFill>
                          <a:latin typeface="Calibri"/>
                          <a:ea typeface="Calibri"/>
                          <a:cs typeface="Calibri"/>
                          <a:sym typeface="Calibri"/>
                        </a:rPr>
                        <a:t>biggest sources </a:t>
                      </a:r>
                      <a:r>
                        <a:rPr lang="en-GB" sz="1000">
                          <a:solidFill>
                            <a:srgbClr val="000000"/>
                          </a:solidFill>
                          <a:latin typeface="Calibri"/>
                          <a:ea typeface="Calibri"/>
                          <a:cs typeface="Calibri"/>
                          <a:sym typeface="Calibri"/>
                        </a:rPr>
                        <a:t>of renewable energy, but the use of solar and hydroelectric power have also increased.</a:t>
                      </a:r>
                      <a:endParaRPr sz="100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5"/>
                  </a:ext>
                </a:extLst>
              </a:tr>
            </a:tbl>
          </a:graphicData>
        </a:graphic>
      </p:graphicFrame>
      <p:graphicFrame>
        <p:nvGraphicFramePr>
          <p:cNvPr id="79" name="Google Shape;79;p6"/>
          <p:cNvGraphicFramePr/>
          <p:nvPr/>
        </p:nvGraphicFramePr>
        <p:xfrm>
          <a:off x="128464" y="2919747"/>
          <a:ext cx="3000000" cy="3000000"/>
        </p:xfrm>
        <a:graphic>
          <a:graphicData uri="http://schemas.openxmlformats.org/drawingml/2006/table">
            <a:tbl>
              <a:tblPr firstRow="1" bandRow="1">
                <a:noFill/>
              </a:tblPr>
              <a:tblGrid>
                <a:gridCol w="398350">
                  <a:extLst>
                    <a:ext uri="{9D8B030D-6E8A-4147-A177-3AD203B41FA5}">
                      <a16:colId xmlns:a16="http://schemas.microsoft.com/office/drawing/2014/main" val="20000"/>
                    </a:ext>
                  </a:extLst>
                </a:gridCol>
                <a:gridCol w="9125825">
                  <a:extLst>
                    <a:ext uri="{9D8B030D-6E8A-4147-A177-3AD203B41FA5}">
                      <a16:colId xmlns:a16="http://schemas.microsoft.com/office/drawing/2014/main" val="20001"/>
                    </a:ext>
                  </a:extLst>
                </a:gridCol>
              </a:tblGrid>
              <a:tr h="201900">
                <a:tc>
                  <a:txBody>
                    <a:bodyPr/>
                    <a:lstStyle/>
                    <a:p>
                      <a:pPr marL="0" marR="0" lvl="0" indent="0" algn="ctr" rtl="0">
                        <a:spcBef>
                          <a:spcPts val="0"/>
                        </a:spcBef>
                        <a:spcAft>
                          <a:spcPts val="0"/>
                        </a:spcAft>
                        <a:buNone/>
                      </a:pPr>
                      <a:r>
                        <a:rPr lang="en-GB" sz="1100" b="0">
                          <a:solidFill>
                            <a:schemeClr val="lt1"/>
                          </a:solidFill>
                        </a:rPr>
                        <a:t>M</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4901"/>
                      </a:srgbClr>
                    </a:solidFill>
                  </a:tcPr>
                </a:tc>
                <a:tc>
                  <a:txBody>
                    <a:bodyPr/>
                    <a:lstStyle/>
                    <a:p>
                      <a:pPr marL="0" marR="0" lvl="0" indent="0" algn="l" rtl="0">
                        <a:spcBef>
                          <a:spcPts val="0"/>
                        </a:spcBef>
                        <a:spcAft>
                          <a:spcPts val="0"/>
                        </a:spcAft>
                        <a:buNone/>
                      </a:pPr>
                      <a:r>
                        <a:rPr lang="en-GB" sz="1100" b="0">
                          <a:solidFill>
                            <a:schemeClr val="lt1"/>
                          </a:solidFill>
                        </a:rPr>
                        <a:t>Problems associated with UK energy supply </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4901"/>
                      </a:srgbClr>
                    </a:solidFill>
                  </a:tcPr>
                </a:tc>
                <a:extLst>
                  <a:ext uri="{0D108BD9-81ED-4DB2-BD59-A6C34878D82A}">
                    <a16:rowId xmlns:a16="http://schemas.microsoft.com/office/drawing/2014/main" val="10000"/>
                  </a:ext>
                </a:extLst>
              </a:tr>
              <a:tr h="201900">
                <a:tc>
                  <a:txBody>
                    <a:bodyPr/>
                    <a:lstStyle/>
                    <a:p>
                      <a:pPr marL="0" marR="0" lvl="0" indent="0" algn="ctr" rtl="0">
                        <a:spcBef>
                          <a:spcPts val="0"/>
                        </a:spcBef>
                        <a:spcAft>
                          <a:spcPts val="0"/>
                        </a:spcAft>
                        <a:buClr>
                          <a:schemeClr val="dk1"/>
                        </a:buClr>
                        <a:buSzPts val="1100"/>
                        <a:buFont typeface="Calibri"/>
                        <a:buNone/>
                      </a:pPr>
                      <a:r>
                        <a:rPr lang="en-GB" sz="1100">
                          <a:solidFill>
                            <a:schemeClr val="dk1"/>
                          </a:solidFill>
                          <a:latin typeface="Calibri"/>
                          <a:ea typeface="Calibri"/>
                          <a:cs typeface="Calibri"/>
                          <a:sym typeface="Calibri"/>
                        </a:rPr>
                        <a:t>1</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spcBef>
                          <a:spcPts val="0"/>
                        </a:spcBef>
                        <a:spcAft>
                          <a:spcPts val="0"/>
                        </a:spcAft>
                        <a:buNone/>
                      </a:pPr>
                      <a:r>
                        <a:rPr lang="en-GB" sz="1100" b="1">
                          <a:solidFill>
                            <a:srgbClr val="000000"/>
                          </a:solidFill>
                          <a:latin typeface="Calibri"/>
                          <a:ea typeface="Calibri"/>
                          <a:cs typeface="Calibri"/>
                          <a:sym typeface="Calibri"/>
                        </a:rPr>
                        <a:t>North Sea </a:t>
                      </a:r>
                      <a:r>
                        <a:rPr lang="en-GB" sz="1100">
                          <a:solidFill>
                            <a:srgbClr val="000000"/>
                          </a:solidFill>
                          <a:latin typeface="Calibri"/>
                          <a:ea typeface="Calibri"/>
                          <a:cs typeface="Calibri"/>
                          <a:sym typeface="Calibri"/>
                        </a:rPr>
                        <a:t>oil and gas reserves are rapidly </a:t>
                      </a:r>
                      <a:r>
                        <a:rPr lang="en-GB" sz="1100" b="1">
                          <a:solidFill>
                            <a:srgbClr val="000000"/>
                          </a:solidFill>
                          <a:latin typeface="Calibri"/>
                          <a:ea typeface="Calibri"/>
                          <a:cs typeface="Calibri"/>
                          <a:sym typeface="Calibri"/>
                        </a:rPr>
                        <a:t>running out</a:t>
                      </a:r>
                      <a:r>
                        <a:rPr lang="en-GB" sz="1100">
                          <a:solidFill>
                            <a:srgbClr val="000000"/>
                          </a:solidFill>
                          <a:latin typeface="Calibri"/>
                          <a:ea typeface="Calibri"/>
                          <a:cs typeface="Calibri"/>
                          <a:sym typeface="Calibri"/>
                        </a:rPr>
                        <a:t>.</a:t>
                      </a:r>
                      <a:endParaRPr sz="110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r h="463175">
                <a:tc>
                  <a:txBody>
                    <a:bodyPr/>
                    <a:lstStyle/>
                    <a:p>
                      <a:pPr marL="0" marR="0" lvl="0" indent="0" algn="ctr" rtl="0">
                        <a:spcBef>
                          <a:spcPts val="0"/>
                        </a:spcBef>
                        <a:spcAft>
                          <a:spcPts val="0"/>
                        </a:spcAft>
                        <a:buClr>
                          <a:schemeClr val="dk1"/>
                        </a:buClr>
                        <a:buSzPts val="1100"/>
                        <a:buFont typeface="Calibri"/>
                        <a:buNone/>
                      </a:pPr>
                      <a:r>
                        <a:rPr lang="en-GB" sz="1100">
                          <a:solidFill>
                            <a:schemeClr val="dk1"/>
                          </a:solidFill>
                          <a:latin typeface="Calibri"/>
                          <a:ea typeface="Calibri"/>
                          <a:cs typeface="Calibri"/>
                          <a:sym typeface="Calibri"/>
                        </a:rPr>
                        <a:t>2</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200"/>
                        <a:buFont typeface="Calibri"/>
                        <a:buNone/>
                      </a:pPr>
                      <a:r>
                        <a:rPr lang="en-GB" sz="1100">
                          <a:solidFill>
                            <a:srgbClr val="000000"/>
                          </a:solidFill>
                          <a:latin typeface="Calibri"/>
                          <a:ea typeface="Calibri"/>
                          <a:cs typeface="Calibri"/>
                          <a:sym typeface="Calibri"/>
                        </a:rPr>
                        <a:t>The UK still has </a:t>
                      </a:r>
                      <a:r>
                        <a:rPr lang="en-GB" sz="1100" b="1">
                          <a:solidFill>
                            <a:srgbClr val="000000"/>
                          </a:solidFill>
                          <a:latin typeface="Calibri"/>
                          <a:ea typeface="Calibri"/>
                          <a:cs typeface="Calibri"/>
                          <a:sym typeface="Calibri"/>
                        </a:rPr>
                        <a:t>coal reserves</a:t>
                      </a:r>
                      <a:r>
                        <a:rPr lang="en-GB" sz="1100">
                          <a:solidFill>
                            <a:srgbClr val="000000"/>
                          </a:solidFill>
                          <a:latin typeface="Calibri"/>
                          <a:ea typeface="Calibri"/>
                          <a:cs typeface="Calibri"/>
                          <a:sym typeface="Calibri"/>
                        </a:rPr>
                        <a:t>, but the</a:t>
                      </a:r>
                      <a:r>
                        <a:rPr lang="en-GB" sz="1100" b="1">
                          <a:solidFill>
                            <a:srgbClr val="000000"/>
                          </a:solidFill>
                          <a:latin typeface="Calibri"/>
                          <a:ea typeface="Calibri"/>
                          <a:cs typeface="Calibri"/>
                          <a:sym typeface="Calibri"/>
                        </a:rPr>
                        <a:t> use </a:t>
                      </a:r>
                      <a:r>
                        <a:rPr lang="en-GB" sz="1100">
                          <a:solidFill>
                            <a:srgbClr val="000000"/>
                          </a:solidFill>
                          <a:latin typeface="Calibri"/>
                          <a:ea typeface="Calibri"/>
                          <a:cs typeface="Calibri"/>
                          <a:sym typeface="Calibri"/>
                        </a:rPr>
                        <a:t>of coal has declined rapidly since the 1950’s. This </a:t>
                      </a:r>
                      <a:r>
                        <a:rPr lang="en-GB" sz="1100" b="1">
                          <a:solidFill>
                            <a:srgbClr val="000000"/>
                          </a:solidFill>
                          <a:latin typeface="Calibri"/>
                          <a:ea typeface="Calibri"/>
                          <a:cs typeface="Calibri"/>
                          <a:sym typeface="Calibri"/>
                        </a:rPr>
                        <a:t>decline</a:t>
                      </a:r>
                      <a:r>
                        <a:rPr lang="en-GB" sz="1100">
                          <a:solidFill>
                            <a:srgbClr val="000000"/>
                          </a:solidFill>
                          <a:latin typeface="Calibri"/>
                          <a:ea typeface="Calibri"/>
                          <a:cs typeface="Calibri"/>
                          <a:sym typeface="Calibri"/>
                        </a:rPr>
                        <a:t> has happened as we have tried to </a:t>
                      </a:r>
                      <a:r>
                        <a:rPr lang="en-GB" sz="1100" b="1">
                          <a:solidFill>
                            <a:srgbClr val="000000"/>
                          </a:solidFill>
                          <a:latin typeface="Calibri"/>
                          <a:ea typeface="Calibri"/>
                          <a:cs typeface="Calibri"/>
                          <a:sym typeface="Calibri"/>
                        </a:rPr>
                        <a:t>reduce C02 </a:t>
                      </a:r>
                      <a:r>
                        <a:rPr lang="en-GB" sz="1100">
                          <a:solidFill>
                            <a:srgbClr val="000000"/>
                          </a:solidFill>
                          <a:latin typeface="Calibri"/>
                          <a:ea typeface="Calibri"/>
                          <a:cs typeface="Calibri"/>
                          <a:sym typeface="Calibri"/>
                        </a:rPr>
                        <a:t>emissions and the cost of </a:t>
                      </a:r>
                      <a:r>
                        <a:rPr lang="en-GB" sz="1100" b="1">
                          <a:solidFill>
                            <a:srgbClr val="000000"/>
                          </a:solidFill>
                          <a:latin typeface="Calibri"/>
                          <a:ea typeface="Calibri"/>
                          <a:cs typeface="Calibri"/>
                          <a:sym typeface="Calibri"/>
                        </a:rPr>
                        <a:t>mining</a:t>
                      </a:r>
                      <a:r>
                        <a:rPr lang="en-GB" sz="1100">
                          <a:solidFill>
                            <a:srgbClr val="000000"/>
                          </a:solidFill>
                          <a:latin typeface="Calibri"/>
                          <a:ea typeface="Calibri"/>
                          <a:cs typeface="Calibri"/>
                          <a:sym typeface="Calibri"/>
                        </a:rPr>
                        <a:t> these reserves is very </a:t>
                      </a:r>
                      <a:r>
                        <a:rPr lang="en-GB" sz="1100" b="1">
                          <a:solidFill>
                            <a:srgbClr val="000000"/>
                          </a:solidFill>
                          <a:latin typeface="Calibri"/>
                          <a:ea typeface="Calibri"/>
                          <a:cs typeface="Calibri"/>
                          <a:sym typeface="Calibri"/>
                        </a:rPr>
                        <a:t>expensive</a:t>
                      </a:r>
                      <a:r>
                        <a:rPr lang="en-GB" sz="1100">
                          <a:solidFill>
                            <a:srgbClr val="000000"/>
                          </a:solidFill>
                          <a:latin typeface="Calibri"/>
                          <a:ea typeface="Calibri"/>
                          <a:cs typeface="Calibri"/>
                          <a:sym typeface="Calibri"/>
                        </a:rPr>
                        <a:t>. </a:t>
                      </a:r>
                      <a:endParaRPr sz="110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2"/>
                  </a:ext>
                </a:extLst>
              </a:tr>
              <a:tr h="249725">
                <a:tc>
                  <a:txBody>
                    <a:bodyPr/>
                    <a:lstStyle/>
                    <a:p>
                      <a:pPr marL="0" marR="0" lvl="0" indent="0" algn="ctr" rtl="0">
                        <a:spcBef>
                          <a:spcPts val="0"/>
                        </a:spcBef>
                        <a:spcAft>
                          <a:spcPts val="0"/>
                        </a:spcAft>
                        <a:buClr>
                          <a:schemeClr val="dk1"/>
                        </a:buClr>
                        <a:buSzPts val="1100"/>
                        <a:buFont typeface="Calibri"/>
                        <a:buNone/>
                      </a:pPr>
                      <a:r>
                        <a:rPr lang="en-GB" sz="1100">
                          <a:solidFill>
                            <a:schemeClr val="dk1"/>
                          </a:solidFill>
                          <a:latin typeface="Calibri"/>
                          <a:ea typeface="Calibri"/>
                          <a:cs typeface="Calibri"/>
                          <a:sym typeface="Calibri"/>
                        </a:rPr>
                        <a:t>3</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200"/>
                        <a:buFont typeface="Calibri"/>
                        <a:buNone/>
                      </a:pPr>
                      <a:r>
                        <a:rPr lang="en-GB" sz="1100">
                          <a:solidFill>
                            <a:srgbClr val="000000"/>
                          </a:solidFill>
                          <a:latin typeface="Calibri"/>
                          <a:ea typeface="Calibri"/>
                          <a:cs typeface="Calibri"/>
                          <a:sym typeface="Calibri"/>
                        </a:rPr>
                        <a:t>The use of </a:t>
                      </a:r>
                      <a:r>
                        <a:rPr lang="en-GB" sz="1100" b="1">
                          <a:solidFill>
                            <a:srgbClr val="000000"/>
                          </a:solidFill>
                          <a:latin typeface="Calibri"/>
                          <a:ea typeface="Calibri"/>
                          <a:cs typeface="Calibri"/>
                          <a:sym typeface="Calibri"/>
                        </a:rPr>
                        <a:t>shale gas </a:t>
                      </a:r>
                      <a:r>
                        <a:rPr lang="en-GB" sz="1100">
                          <a:solidFill>
                            <a:srgbClr val="000000"/>
                          </a:solidFill>
                          <a:latin typeface="Calibri"/>
                          <a:ea typeface="Calibri"/>
                          <a:cs typeface="Calibri"/>
                          <a:sym typeface="Calibri"/>
                        </a:rPr>
                        <a:t>from underground in the UK is being considered. This is extracted using a process known as</a:t>
                      </a:r>
                      <a:r>
                        <a:rPr lang="en-GB" sz="1100" b="1">
                          <a:solidFill>
                            <a:srgbClr val="000000"/>
                          </a:solidFill>
                          <a:latin typeface="Calibri"/>
                          <a:ea typeface="Calibri"/>
                          <a:cs typeface="Calibri"/>
                          <a:sym typeface="Calibri"/>
                        </a:rPr>
                        <a:t> fracking</a:t>
                      </a:r>
                      <a:r>
                        <a:rPr lang="en-GB" sz="1100">
                          <a:solidFill>
                            <a:srgbClr val="000000"/>
                          </a:solidFill>
                          <a:latin typeface="Calibri"/>
                          <a:ea typeface="Calibri"/>
                          <a:cs typeface="Calibri"/>
                          <a:sym typeface="Calibri"/>
                        </a:rPr>
                        <a:t>: fluid is pumped into shale rock at high pressure, causing it to crack. This forces gas trapped in the rock to flow back out of a well, where it is collected. Much of the fracking in the UK would take place in the </a:t>
                      </a:r>
                      <a:r>
                        <a:rPr lang="en-GB" sz="1100" b="1">
                          <a:solidFill>
                            <a:srgbClr val="000000"/>
                          </a:solidFill>
                          <a:latin typeface="Calibri"/>
                          <a:ea typeface="Calibri"/>
                          <a:cs typeface="Calibri"/>
                          <a:sym typeface="Calibri"/>
                        </a:rPr>
                        <a:t>North West </a:t>
                      </a:r>
                      <a:r>
                        <a:rPr lang="en-GB" sz="1100">
                          <a:solidFill>
                            <a:srgbClr val="000000"/>
                          </a:solidFill>
                          <a:latin typeface="Calibri"/>
                          <a:ea typeface="Calibri"/>
                          <a:cs typeface="Calibri"/>
                          <a:sym typeface="Calibri"/>
                        </a:rPr>
                        <a:t>of the country, this has the potential to create </a:t>
                      </a:r>
                      <a:r>
                        <a:rPr lang="en-GB" sz="1100" b="1">
                          <a:solidFill>
                            <a:srgbClr val="000000"/>
                          </a:solidFill>
                          <a:latin typeface="Calibri"/>
                          <a:ea typeface="Calibri"/>
                          <a:cs typeface="Calibri"/>
                          <a:sym typeface="Calibri"/>
                        </a:rPr>
                        <a:t>thousands of jobs </a:t>
                      </a:r>
                      <a:r>
                        <a:rPr lang="en-GB" sz="1100">
                          <a:solidFill>
                            <a:srgbClr val="000000"/>
                          </a:solidFill>
                          <a:latin typeface="Calibri"/>
                          <a:ea typeface="Calibri"/>
                          <a:cs typeface="Calibri"/>
                          <a:sym typeface="Calibri"/>
                        </a:rPr>
                        <a:t>in an area of economic decline. </a:t>
                      </a:r>
                      <a:endParaRPr sz="110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3"/>
                  </a:ext>
                </a:extLst>
              </a:tr>
            </a:tbl>
          </a:graphicData>
        </a:graphic>
      </p:graphicFrame>
      <p:graphicFrame>
        <p:nvGraphicFramePr>
          <p:cNvPr id="80" name="Google Shape;80;p6"/>
          <p:cNvGraphicFramePr/>
          <p:nvPr/>
        </p:nvGraphicFramePr>
        <p:xfrm>
          <a:off x="128464" y="559872"/>
          <a:ext cx="3000000" cy="3000000"/>
        </p:xfrm>
        <a:graphic>
          <a:graphicData uri="http://schemas.openxmlformats.org/drawingml/2006/table">
            <a:tbl>
              <a:tblPr firstRow="1" bandRow="1">
                <a:noFill/>
              </a:tblPr>
              <a:tblGrid>
                <a:gridCol w="3805050">
                  <a:extLst>
                    <a:ext uri="{9D8B030D-6E8A-4147-A177-3AD203B41FA5}">
                      <a16:colId xmlns:a16="http://schemas.microsoft.com/office/drawing/2014/main" val="20000"/>
                    </a:ext>
                  </a:extLst>
                </a:gridCol>
              </a:tblGrid>
              <a:tr h="227175">
                <a:tc>
                  <a:txBody>
                    <a:bodyPr/>
                    <a:lstStyle/>
                    <a:p>
                      <a:pPr marL="0" marR="0" lvl="0" indent="0" algn="l" rtl="0">
                        <a:spcBef>
                          <a:spcPts val="0"/>
                        </a:spcBef>
                        <a:spcAft>
                          <a:spcPts val="0"/>
                        </a:spcAft>
                        <a:buNone/>
                      </a:pPr>
                      <a:r>
                        <a:rPr lang="en-GB" sz="1200" b="1" u="sng">
                          <a:solidFill>
                            <a:schemeClr val="lt1"/>
                          </a:solidFill>
                          <a:latin typeface="Calibri"/>
                          <a:ea typeface="Calibri"/>
                          <a:cs typeface="Calibri"/>
                          <a:sym typeface="Calibri"/>
                        </a:rPr>
                        <a:t>An overview of resources in relation to the UK: Energy</a:t>
                      </a:r>
                      <a:endParaRPr sz="1200" b="0">
                        <a:solidFill>
                          <a:schemeClr val="lt1"/>
                        </a:solidFill>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4901"/>
                      </a:srgbClr>
                    </a:solidFill>
                  </a:tcPr>
                </a:tc>
                <a:extLst>
                  <a:ext uri="{0D108BD9-81ED-4DB2-BD59-A6C34878D82A}">
                    <a16:rowId xmlns:a16="http://schemas.microsoft.com/office/drawing/2014/main" val="10000"/>
                  </a:ext>
                </a:extLst>
              </a:tr>
            </a:tbl>
          </a:graphicData>
        </a:graphic>
      </p:graphicFrame>
      <p:graphicFrame>
        <p:nvGraphicFramePr>
          <p:cNvPr id="81" name="Google Shape;81;p6"/>
          <p:cNvGraphicFramePr/>
          <p:nvPr/>
        </p:nvGraphicFramePr>
        <p:xfrm>
          <a:off x="128464" y="4594028"/>
          <a:ext cx="3000000" cy="3000000"/>
        </p:xfrm>
        <a:graphic>
          <a:graphicData uri="http://schemas.openxmlformats.org/drawingml/2006/table">
            <a:tbl>
              <a:tblPr firstRow="1" bandRow="1">
                <a:noFill/>
              </a:tblPr>
              <a:tblGrid>
                <a:gridCol w="234975">
                  <a:extLst>
                    <a:ext uri="{9D8B030D-6E8A-4147-A177-3AD203B41FA5}">
                      <a16:colId xmlns:a16="http://schemas.microsoft.com/office/drawing/2014/main" val="20000"/>
                    </a:ext>
                  </a:extLst>
                </a:gridCol>
                <a:gridCol w="4589550">
                  <a:extLst>
                    <a:ext uri="{9D8B030D-6E8A-4147-A177-3AD203B41FA5}">
                      <a16:colId xmlns:a16="http://schemas.microsoft.com/office/drawing/2014/main" val="20001"/>
                    </a:ext>
                  </a:extLst>
                </a:gridCol>
              </a:tblGrid>
              <a:tr h="144125">
                <a:tc>
                  <a:txBody>
                    <a:bodyPr/>
                    <a:lstStyle/>
                    <a:p>
                      <a:pPr marL="0" marR="0" lvl="0" indent="0" algn="ctr" rtl="0">
                        <a:spcBef>
                          <a:spcPts val="0"/>
                        </a:spcBef>
                        <a:spcAft>
                          <a:spcPts val="0"/>
                        </a:spcAft>
                        <a:buNone/>
                      </a:pPr>
                      <a:r>
                        <a:rPr lang="en-GB" sz="1100" b="0">
                          <a:solidFill>
                            <a:schemeClr val="lt1"/>
                          </a:solidFill>
                        </a:rPr>
                        <a:t>N</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4901"/>
                      </a:srgbClr>
                    </a:solidFill>
                  </a:tcPr>
                </a:tc>
                <a:tc>
                  <a:txBody>
                    <a:bodyPr/>
                    <a:lstStyle/>
                    <a:p>
                      <a:pPr marL="0" marR="0" lvl="0" indent="0" algn="l" rtl="0">
                        <a:spcBef>
                          <a:spcPts val="0"/>
                        </a:spcBef>
                        <a:spcAft>
                          <a:spcPts val="0"/>
                        </a:spcAft>
                        <a:buNone/>
                      </a:pPr>
                      <a:r>
                        <a:rPr lang="en-GB" sz="1100" b="0">
                          <a:solidFill>
                            <a:schemeClr val="lt1"/>
                          </a:solidFill>
                        </a:rPr>
                        <a:t>Economic issues with energy extraction </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4901"/>
                      </a:srgbClr>
                    </a:solidFill>
                  </a:tcPr>
                </a:tc>
                <a:extLst>
                  <a:ext uri="{0D108BD9-81ED-4DB2-BD59-A6C34878D82A}">
                    <a16:rowId xmlns:a16="http://schemas.microsoft.com/office/drawing/2014/main" val="10000"/>
                  </a:ext>
                </a:extLst>
              </a:tr>
              <a:tr h="219750">
                <a:tc>
                  <a:txBody>
                    <a:bodyPr/>
                    <a:lstStyle/>
                    <a:p>
                      <a:pPr marL="0" marR="0" lvl="0" indent="0" algn="ctr" rtl="0">
                        <a:spcBef>
                          <a:spcPts val="0"/>
                        </a:spcBef>
                        <a:spcAft>
                          <a:spcPts val="0"/>
                        </a:spcAft>
                        <a:buClr>
                          <a:schemeClr val="dk1"/>
                        </a:buClr>
                        <a:buSzPts val="1100"/>
                        <a:buFont typeface="Calibri"/>
                        <a:buNone/>
                      </a:pPr>
                      <a:r>
                        <a:rPr lang="en-GB" sz="1100">
                          <a:solidFill>
                            <a:schemeClr val="dk1"/>
                          </a:solidFill>
                          <a:latin typeface="Calibri"/>
                          <a:ea typeface="Calibri"/>
                          <a:cs typeface="Calibri"/>
                          <a:sym typeface="Calibri"/>
                        </a:rPr>
                        <a:t>1</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chemeClr val="lt1"/>
                    </a:solidFill>
                  </a:tcPr>
                </a:tc>
                <a:tc>
                  <a:txBody>
                    <a:bodyPr/>
                    <a:lstStyle/>
                    <a:p>
                      <a:pPr marL="0" marR="0" lvl="0" indent="0" algn="l" rtl="0">
                        <a:lnSpc>
                          <a:spcPct val="100000"/>
                        </a:lnSpc>
                        <a:spcBef>
                          <a:spcPts val="0"/>
                        </a:spcBef>
                        <a:spcAft>
                          <a:spcPts val="0"/>
                        </a:spcAft>
                        <a:buClr>
                          <a:srgbClr val="000000"/>
                        </a:buClr>
                        <a:buSzPts val="1200"/>
                        <a:buFont typeface="Calibri"/>
                        <a:buNone/>
                      </a:pPr>
                      <a:r>
                        <a:rPr lang="en-GB" sz="1100">
                          <a:solidFill>
                            <a:srgbClr val="000000"/>
                          </a:solidFill>
                          <a:latin typeface="Calibri"/>
                          <a:ea typeface="Calibri"/>
                          <a:cs typeface="Calibri"/>
                          <a:sym typeface="Calibri"/>
                        </a:rPr>
                        <a:t>North Sea oil is especially expensive to extract. If the price of oil drops it may cost more to produce than to sell. This could lead to job loses.</a:t>
                      </a:r>
                      <a:endParaRPr sz="110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chemeClr val="lt1"/>
                    </a:solidFill>
                  </a:tcPr>
                </a:tc>
                <a:extLst>
                  <a:ext uri="{0D108BD9-81ED-4DB2-BD59-A6C34878D82A}">
                    <a16:rowId xmlns:a16="http://schemas.microsoft.com/office/drawing/2014/main" val="10001"/>
                  </a:ext>
                </a:extLst>
              </a:tr>
              <a:tr h="320475">
                <a:tc>
                  <a:txBody>
                    <a:bodyPr/>
                    <a:lstStyle/>
                    <a:p>
                      <a:pPr marL="0" marR="0" lvl="0" indent="0" algn="ctr" rtl="0">
                        <a:spcBef>
                          <a:spcPts val="0"/>
                        </a:spcBef>
                        <a:spcAft>
                          <a:spcPts val="0"/>
                        </a:spcAft>
                        <a:buClr>
                          <a:schemeClr val="dk1"/>
                        </a:buClr>
                        <a:buSzPts val="1100"/>
                        <a:buFont typeface="Calibri"/>
                        <a:buNone/>
                      </a:pPr>
                      <a:r>
                        <a:rPr lang="en-GB" sz="1100">
                          <a:solidFill>
                            <a:schemeClr val="dk1"/>
                          </a:solidFill>
                          <a:latin typeface="Calibri"/>
                          <a:ea typeface="Calibri"/>
                          <a:cs typeface="Calibri"/>
                          <a:sym typeface="Calibri"/>
                        </a:rPr>
                        <a:t>2</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chemeClr val="lt1"/>
                    </a:solidFill>
                  </a:tcPr>
                </a:tc>
                <a:tc>
                  <a:txBody>
                    <a:bodyPr/>
                    <a:lstStyle/>
                    <a:p>
                      <a:pPr marL="0" marR="0" lvl="0" indent="0" algn="l" rtl="0">
                        <a:spcBef>
                          <a:spcPts val="0"/>
                        </a:spcBef>
                        <a:spcAft>
                          <a:spcPts val="0"/>
                        </a:spcAft>
                        <a:buNone/>
                      </a:pPr>
                      <a:r>
                        <a:rPr lang="en-GB" sz="1000">
                          <a:solidFill>
                            <a:srgbClr val="000000"/>
                          </a:solidFill>
                          <a:latin typeface="Calibri"/>
                          <a:ea typeface="Calibri"/>
                          <a:cs typeface="Calibri"/>
                          <a:sym typeface="Calibri"/>
                        </a:rPr>
                        <a:t>The cost of producing energy from renewables and nuclear is very high. This cost is often passed on to the consumer</a:t>
                      </a:r>
                      <a:endParaRPr sz="100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chemeClr val="lt1"/>
                    </a:solidFill>
                  </a:tcPr>
                </a:tc>
                <a:extLst>
                  <a:ext uri="{0D108BD9-81ED-4DB2-BD59-A6C34878D82A}">
                    <a16:rowId xmlns:a16="http://schemas.microsoft.com/office/drawing/2014/main" val="10002"/>
                  </a:ext>
                </a:extLst>
              </a:tr>
              <a:tr h="320475">
                <a:tc>
                  <a:txBody>
                    <a:bodyPr/>
                    <a:lstStyle/>
                    <a:p>
                      <a:pPr marL="0" marR="0" lvl="0" indent="0" algn="ctr" rtl="0">
                        <a:spcBef>
                          <a:spcPts val="0"/>
                        </a:spcBef>
                        <a:spcAft>
                          <a:spcPts val="0"/>
                        </a:spcAft>
                        <a:buClr>
                          <a:schemeClr val="dk1"/>
                        </a:buClr>
                        <a:buSzPts val="1100"/>
                        <a:buFont typeface="Calibri"/>
                        <a:buNone/>
                      </a:pPr>
                      <a:r>
                        <a:rPr lang="en-GB" sz="1100">
                          <a:solidFill>
                            <a:schemeClr val="dk1"/>
                          </a:solidFill>
                          <a:latin typeface="Calibri"/>
                          <a:ea typeface="Calibri"/>
                          <a:cs typeface="Calibri"/>
                          <a:sym typeface="Calibri"/>
                        </a:rPr>
                        <a:t>3</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chemeClr val="lt1"/>
                    </a:solidFill>
                  </a:tcPr>
                </a:tc>
                <a:tc>
                  <a:txBody>
                    <a:bodyPr/>
                    <a:lstStyle/>
                    <a:p>
                      <a:pPr marL="0" marR="0" lvl="0" indent="0" algn="l" rtl="0">
                        <a:lnSpc>
                          <a:spcPct val="100000"/>
                        </a:lnSpc>
                        <a:spcBef>
                          <a:spcPts val="0"/>
                        </a:spcBef>
                        <a:spcAft>
                          <a:spcPts val="0"/>
                        </a:spcAft>
                        <a:buClr>
                          <a:srgbClr val="000000"/>
                        </a:buClr>
                        <a:buSzPts val="1200"/>
                        <a:buFont typeface="Calibri"/>
                        <a:buNone/>
                      </a:pPr>
                      <a:r>
                        <a:rPr lang="en-GB" sz="1000">
                          <a:solidFill>
                            <a:srgbClr val="000000"/>
                          </a:solidFill>
                          <a:latin typeface="Calibri"/>
                          <a:ea typeface="Calibri"/>
                          <a:cs typeface="Calibri"/>
                          <a:sym typeface="Calibri"/>
                        </a:rPr>
                        <a:t>Renewable energy can be unreliable and inefficient. This means the UK still has to pay high prices to import energy from other countries.</a:t>
                      </a:r>
                      <a:endParaRPr sz="100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chemeClr val="lt1"/>
                    </a:solidFill>
                  </a:tcPr>
                </a:tc>
                <a:extLst>
                  <a:ext uri="{0D108BD9-81ED-4DB2-BD59-A6C34878D82A}">
                    <a16:rowId xmlns:a16="http://schemas.microsoft.com/office/drawing/2014/main" val="10003"/>
                  </a:ext>
                </a:extLst>
              </a:tr>
              <a:tr h="320475">
                <a:tc>
                  <a:txBody>
                    <a:bodyPr/>
                    <a:lstStyle/>
                    <a:p>
                      <a:pPr marL="0" marR="0" lvl="0" indent="0" algn="ctr" rtl="0">
                        <a:spcBef>
                          <a:spcPts val="0"/>
                        </a:spcBef>
                        <a:spcAft>
                          <a:spcPts val="0"/>
                        </a:spcAft>
                        <a:buClr>
                          <a:schemeClr val="dk1"/>
                        </a:buClr>
                        <a:buSzPts val="1100"/>
                        <a:buFont typeface="Calibri"/>
                        <a:buNone/>
                      </a:pPr>
                      <a:r>
                        <a:rPr lang="en-GB" sz="1100">
                          <a:solidFill>
                            <a:schemeClr val="dk1"/>
                          </a:solidFill>
                          <a:latin typeface="Calibri"/>
                          <a:ea typeface="Calibri"/>
                          <a:cs typeface="Calibri"/>
                          <a:sym typeface="Calibri"/>
                        </a:rPr>
                        <a:t>4</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chemeClr val="lt1"/>
                    </a:solidFill>
                  </a:tcPr>
                </a:tc>
                <a:tc>
                  <a:txBody>
                    <a:bodyPr/>
                    <a:lstStyle/>
                    <a:p>
                      <a:pPr marL="0" marR="0" lvl="0" indent="0" algn="l" rtl="0">
                        <a:lnSpc>
                          <a:spcPct val="100000"/>
                        </a:lnSpc>
                        <a:spcBef>
                          <a:spcPts val="0"/>
                        </a:spcBef>
                        <a:spcAft>
                          <a:spcPts val="0"/>
                        </a:spcAft>
                        <a:buClr>
                          <a:srgbClr val="000000"/>
                        </a:buClr>
                        <a:buSzPts val="1200"/>
                        <a:buFont typeface="Calibri"/>
                        <a:buNone/>
                      </a:pPr>
                      <a:r>
                        <a:rPr lang="en-GB" sz="1000">
                          <a:solidFill>
                            <a:srgbClr val="000000"/>
                          </a:solidFill>
                          <a:latin typeface="Calibri"/>
                          <a:ea typeface="Calibri"/>
                          <a:cs typeface="Calibri"/>
                          <a:sym typeface="Calibri"/>
                        </a:rPr>
                        <a:t>Nuclear waste is expensive to dispose of as it is highly dangerous. This pushes up the cost of producing electricity.</a:t>
                      </a:r>
                      <a:endParaRPr sz="100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chemeClr val="lt1"/>
                    </a:solidFill>
                  </a:tcPr>
                </a:tc>
                <a:extLst>
                  <a:ext uri="{0D108BD9-81ED-4DB2-BD59-A6C34878D82A}">
                    <a16:rowId xmlns:a16="http://schemas.microsoft.com/office/drawing/2014/main" val="10004"/>
                  </a:ext>
                </a:extLst>
              </a:tr>
            </a:tbl>
          </a:graphicData>
        </a:graphic>
      </p:graphicFrame>
      <p:graphicFrame>
        <p:nvGraphicFramePr>
          <p:cNvPr id="82" name="Google Shape;82;p6"/>
          <p:cNvGraphicFramePr/>
          <p:nvPr/>
        </p:nvGraphicFramePr>
        <p:xfrm>
          <a:off x="5103176" y="4594028"/>
          <a:ext cx="3000000" cy="3000000"/>
        </p:xfrm>
        <a:graphic>
          <a:graphicData uri="http://schemas.openxmlformats.org/drawingml/2006/table">
            <a:tbl>
              <a:tblPr firstRow="1" bandRow="1">
                <a:noFill/>
              </a:tblPr>
              <a:tblGrid>
                <a:gridCol w="221575">
                  <a:extLst>
                    <a:ext uri="{9D8B030D-6E8A-4147-A177-3AD203B41FA5}">
                      <a16:colId xmlns:a16="http://schemas.microsoft.com/office/drawing/2014/main" val="20000"/>
                    </a:ext>
                  </a:extLst>
                </a:gridCol>
                <a:gridCol w="4327875">
                  <a:extLst>
                    <a:ext uri="{9D8B030D-6E8A-4147-A177-3AD203B41FA5}">
                      <a16:colId xmlns:a16="http://schemas.microsoft.com/office/drawing/2014/main" val="20001"/>
                    </a:ext>
                  </a:extLst>
                </a:gridCol>
              </a:tblGrid>
              <a:tr h="144125">
                <a:tc>
                  <a:txBody>
                    <a:bodyPr/>
                    <a:lstStyle/>
                    <a:p>
                      <a:pPr marL="0" marR="0" lvl="0" indent="0" algn="ctr" rtl="0">
                        <a:spcBef>
                          <a:spcPts val="0"/>
                        </a:spcBef>
                        <a:spcAft>
                          <a:spcPts val="0"/>
                        </a:spcAft>
                        <a:buNone/>
                      </a:pPr>
                      <a:r>
                        <a:rPr lang="en-GB" sz="1100" b="0">
                          <a:solidFill>
                            <a:schemeClr val="lt1"/>
                          </a:solidFill>
                        </a:rPr>
                        <a:t>O</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4901"/>
                      </a:srgbClr>
                    </a:solidFill>
                  </a:tcPr>
                </a:tc>
                <a:tc>
                  <a:txBody>
                    <a:bodyPr/>
                    <a:lstStyle/>
                    <a:p>
                      <a:pPr marL="0" marR="0" lvl="0" indent="0" algn="l" rtl="0">
                        <a:spcBef>
                          <a:spcPts val="0"/>
                        </a:spcBef>
                        <a:spcAft>
                          <a:spcPts val="0"/>
                        </a:spcAft>
                        <a:buNone/>
                      </a:pPr>
                      <a:r>
                        <a:rPr lang="en-GB" sz="1100" b="0">
                          <a:solidFill>
                            <a:schemeClr val="lt1"/>
                          </a:solidFill>
                        </a:rPr>
                        <a:t>Environmental issues with energy extraction </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4901"/>
                      </a:srgbClr>
                    </a:solidFill>
                  </a:tcPr>
                </a:tc>
                <a:extLst>
                  <a:ext uri="{0D108BD9-81ED-4DB2-BD59-A6C34878D82A}">
                    <a16:rowId xmlns:a16="http://schemas.microsoft.com/office/drawing/2014/main" val="10000"/>
                  </a:ext>
                </a:extLst>
              </a:tr>
              <a:tr h="219750">
                <a:tc>
                  <a:txBody>
                    <a:bodyPr/>
                    <a:lstStyle/>
                    <a:p>
                      <a:pPr marL="0" marR="0" lvl="0" indent="0" algn="ctr" rtl="0">
                        <a:spcBef>
                          <a:spcPts val="0"/>
                        </a:spcBef>
                        <a:spcAft>
                          <a:spcPts val="0"/>
                        </a:spcAft>
                        <a:buClr>
                          <a:schemeClr val="dk1"/>
                        </a:buClr>
                        <a:buSzPts val="1100"/>
                        <a:buFont typeface="Calibri"/>
                        <a:buNone/>
                      </a:pPr>
                      <a:r>
                        <a:rPr lang="en-GB" sz="1100">
                          <a:solidFill>
                            <a:schemeClr val="dk1"/>
                          </a:solidFill>
                          <a:latin typeface="Calibri"/>
                          <a:ea typeface="Calibri"/>
                          <a:cs typeface="Calibri"/>
                          <a:sym typeface="Calibri"/>
                        </a:rPr>
                        <a:t>1</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chemeClr val="lt1"/>
                    </a:solidFill>
                  </a:tcPr>
                </a:tc>
                <a:tc>
                  <a:txBody>
                    <a:bodyPr/>
                    <a:lstStyle/>
                    <a:p>
                      <a:pPr marL="0" marR="0" lvl="0" indent="0" algn="l" rtl="0">
                        <a:lnSpc>
                          <a:spcPct val="100000"/>
                        </a:lnSpc>
                        <a:spcBef>
                          <a:spcPts val="0"/>
                        </a:spcBef>
                        <a:spcAft>
                          <a:spcPts val="0"/>
                        </a:spcAft>
                        <a:buClr>
                          <a:srgbClr val="000000"/>
                        </a:buClr>
                        <a:buSzPts val="1200"/>
                        <a:buFont typeface="Calibri"/>
                        <a:buNone/>
                      </a:pPr>
                      <a:r>
                        <a:rPr lang="en-GB" sz="1100">
                          <a:solidFill>
                            <a:srgbClr val="000000"/>
                          </a:solidFill>
                          <a:latin typeface="Calibri"/>
                          <a:ea typeface="Calibri"/>
                          <a:cs typeface="Calibri"/>
                          <a:sym typeface="Calibri"/>
                        </a:rPr>
                        <a:t>The burring of </a:t>
                      </a:r>
                      <a:r>
                        <a:rPr lang="en-GB" sz="1100" b="1">
                          <a:solidFill>
                            <a:srgbClr val="000000"/>
                          </a:solidFill>
                          <a:latin typeface="Calibri"/>
                          <a:ea typeface="Calibri"/>
                          <a:cs typeface="Calibri"/>
                          <a:sym typeface="Calibri"/>
                        </a:rPr>
                        <a:t>fossil fuels </a:t>
                      </a:r>
                      <a:r>
                        <a:rPr lang="en-GB" sz="1100">
                          <a:solidFill>
                            <a:srgbClr val="000000"/>
                          </a:solidFill>
                          <a:latin typeface="Calibri"/>
                          <a:ea typeface="Calibri"/>
                          <a:cs typeface="Calibri"/>
                          <a:sym typeface="Calibri"/>
                        </a:rPr>
                        <a:t>produces</a:t>
                      </a:r>
                      <a:r>
                        <a:rPr lang="en-GB" sz="1100" b="1">
                          <a:solidFill>
                            <a:srgbClr val="000000"/>
                          </a:solidFill>
                          <a:latin typeface="Calibri"/>
                          <a:ea typeface="Calibri"/>
                          <a:cs typeface="Calibri"/>
                          <a:sym typeface="Calibri"/>
                        </a:rPr>
                        <a:t> C02 </a:t>
                      </a:r>
                      <a:r>
                        <a:rPr lang="en-GB" sz="1100">
                          <a:solidFill>
                            <a:srgbClr val="000000"/>
                          </a:solidFill>
                          <a:latin typeface="Calibri"/>
                          <a:ea typeface="Calibri"/>
                          <a:cs typeface="Calibri"/>
                          <a:sym typeface="Calibri"/>
                        </a:rPr>
                        <a:t>and greenhouse gases, this is causing the greenhouse effect.</a:t>
                      </a:r>
                      <a:endParaRPr sz="110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chemeClr val="lt1"/>
                    </a:solidFill>
                  </a:tcPr>
                </a:tc>
                <a:extLst>
                  <a:ext uri="{0D108BD9-81ED-4DB2-BD59-A6C34878D82A}">
                    <a16:rowId xmlns:a16="http://schemas.microsoft.com/office/drawing/2014/main" val="10001"/>
                  </a:ext>
                </a:extLst>
              </a:tr>
              <a:tr h="320475">
                <a:tc>
                  <a:txBody>
                    <a:bodyPr/>
                    <a:lstStyle/>
                    <a:p>
                      <a:pPr marL="0" marR="0" lvl="0" indent="0" algn="ctr" rtl="0">
                        <a:spcBef>
                          <a:spcPts val="0"/>
                        </a:spcBef>
                        <a:spcAft>
                          <a:spcPts val="0"/>
                        </a:spcAft>
                        <a:buClr>
                          <a:schemeClr val="dk1"/>
                        </a:buClr>
                        <a:buSzPts val="1100"/>
                        <a:buFont typeface="Calibri"/>
                        <a:buNone/>
                      </a:pPr>
                      <a:r>
                        <a:rPr lang="en-GB" sz="1100">
                          <a:solidFill>
                            <a:schemeClr val="dk1"/>
                          </a:solidFill>
                          <a:latin typeface="Calibri"/>
                          <a:ea typeface="Calibri"/>
                          <a:cs typeface="Calibri"/>
                          <a:sym typeface="Calibri"/>
                        </a:rPr>
                        <a:t>2</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chemeClr val="lt1"/>
                    </a:solidFill>
                  </a:tcPr>
                </a:tc>
                <a:tc>
                  <a:txBody>
                    <a:bodyPr/>
                    <a:lstStyle/>
                    <a:p>
                      <a:pPr marL="0" marR="0" lvl="0" indent="0" algn="l" rtl="0">
                        <a:lnSpc>
                          <a:spcPct val="100000"/>
                        </a:lnSpc>
                        <a:spcBef>
                          <a:spcPts val="0"/>
                        </a:spcBef>
                        <a:spcAft>
                          <a:spcPts val="0"/>
                        </a:spcAft>
                        <a:buClr>
                          <a:srgbClr val="000000"/>
                        </a:buClr>
                        <a:buSzPts val="1200"/>
                        <a:buFont typeface="Calibri"/>
                        <a:buNone/>
                      </a:pPr>
                      <a:r>
                        <a:rPr lang="en-GB" sz="1000" b="1">
                          <a:solidFill>
                            <a:srgbClr val="000000"/>
                          </a:solidFill>
                          <a:latin typeface="Calibri"/>
                          <a:ea typeface="Calibri"/>
                          <a:cs typeface="Calibri"/>
                          <a:sym typeface="Calibri"/>
                        </a:rPr>
                        <a:t>Fracking</a:t>
                      </a:r>
                      <a:r>
                        <a:rPr lang="en-GB" sz="1000">
                          <a:solidFill>
                            <a:srgbClr val="000000"/>
                          </a:solidFill>
                          <a:latin typeface="Calibri"/>
                          <a:ea typeface="Calibri"/>
                          <a:cs typeface="Calibri"/>
                          <a:sym typeface="Calibri"/>
                        </a:rPr>
                        <a:t> may </a:t>
                      </a:r>
                      <a:r>
                        <a:rPr lang="en-GB" sz="1000" b="1">
                          <a:solidFill>
                            <a:srgbClr val="000000"/>
                          </a:solidFill>
                          <a:latin typeface="Calibri"/>
                          <a:ea typeface="Calibri"/>
                          <a:cs typeface="Calibri"/>
                          <a:sym typeface="Calibri"/>
                        </a:rPr>
                        <a:t>pollute groundwater </a:t>
                      </a:r>
                      <a:r>
                        <a:rPr lang="en-GB" sz="1000">
                          <a:solidFill>
                            <a:srgbClr val="000000"/>
                          </a:solidFill>
                          <a:latin typeface="Calibri"/>
                          <a:ea typeface="Calibri"/>
                          <a:cs typeface="Calibri"/>
                          <a:sym typeface="Calibri"/>
                        </a:rPr>
                        <a:t>and cause </a:t>
                      </a:r>
                      <a:r>
                        <a:rPr lang="en-GB" sz="1000" b="1">
                          <a:solidFill>
                            <a:srgbClr val="000000"/>
                          </a:solidFill>
                          <a:latin typeface="Calibri"/>
                          <a:ea typeface="Calibri"/>
                          <a:cs typeface="Calibri"/>
                          <a:sym typeface="Calibri"/>
                        </a:rPr>
                        <a:t>mini-earthquakes</a:t>
                      </a:r>
                      <a:r>
                        <a:rPr lang="en-GB" sz="1000">
                          <a:solidFill>
                            <a:srgbClr val="000000"/>
                          </a:solidFill>
                          <a:latin typeface="Calibri"/>
                          <a:ea typeface="Calibri"/>
                          <a:cs typeface="Calibri"/>
                          <a:sym typeface="Calibri"/>
                        </a:rPr>
                        <a:t> – this has led to some people campaigning to ban it.</a:t>
                      </a:r>
                      <a:endParaRPr sz="100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chemeClr val="lt1"/>
                    </a:solidFill>
                  </a:tcPr>
                </a:tc>
                <a:extLst>
                  <a:ext uri="{0D108BD9-81ED-4DB2-BD59-A6C34878D82A}">
                    <a16:rowId xmlns:a16="http://schemas.microsoft.com/office/drawing/2014/main" val="10002"/>
                  </a:ext>
                </a:extLst>
              </a:tr>
              <a:tr h="320475">
                <a:tc>
                  <a:txBody>
                    <a:bodyPr/>
                    <a:lstStyle/>
                    <a:p>
                      <a:pPr marL="0" marR="0" lvl="0" indent="0" algn="ctr" rtl="0">
                        <a:spcBef>
                          <a:spcPts val="0"/>
                        </a:spcBef>
                        <a:spcAft>
                          <a:spcPts val="0"/>
                        </a:spcAft>
                        <a:buClr>
                          <a:schemeClr val="dk1"/>
                        </a:buClr>
                        <a:buSzPts val="1100"/>
                        <a:buFont typeface="Calibri"/>
                        <a:buNone/>
                      </a:pPr>
                      <a:r>
                        <a:rPr lang="en-GB" sz="1100">
                          <a:solidFill>
                            <a:schemeClr val="dk1"/>
                          </a:solidFill>
                          <a:latin typeface="Calibri"/>
                          <a:ea typeface="Calibri"/>
                          <a:cs typeface="Calibri"/>
                          <a:sym typeface="Calibri"/>
                        </a:rPr>
                        <a:t>3</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chemeClr val="lt1"/>
                    </a:solidFill>
                  </a:tcPr>
                </a:tc>
                <a:tc>
                  <a:txBody>
                    <a:bodyPr/>
                    <a:lstStyle/>
                    <a:p>
                      <a:pPr marL="0" marR="0" lvl="0" indent="0" algn="l" rtl="0">
                        <a:lnSpc>
                          <a:spcPct val="100000"/>
                        </a:lnSpc>
                        <a:spcBef>
                          <a:spcPts val="0"/>
                        </a:spcBef>
                        <a:spcAft>
                          <a:spcPts val="0"/>
                        </a:spcAft>
                        <a:buClr>
                          <a:srgbClr val="000000"/>
                        </a:buClr>
                        <a:buSzPts val="1200"/>
                        <a:buFont typeface="Calibri"/>
                        <a:buNone/>
                      </a:pPr>
                      <a:r>
                        <a:rPr lang="en-GB" sz="1000">
                          <a:solidFill>
                            <a:srgbClr val="000000"/>
                          </a:solidFill>
                          <a:latin typeface="Calibri"/>
                          <a:ea typeface="Calibri"/>
                          <a:cs typeface="Calibri"/>
                          <a:sym typeface="Calibri"/>
                        </a:rPr>
                        <a:t>Large areas of land are needed to produce energy, this can </a:t>
                      </a:r>
                      <a:r>
                        <a:rPr lang="en-GB" sz="1000" b="1">
                          <a:solidFill>
                            <a:srgbClr val="000000"/>
                          </a:solidFill>
                          <a:latin typeface="Calibri"/>
                          <a:ea typeface="Calibri"/>
                          <a:cs typeface="Calibri"/>
                          <a:sym typeface="Calibri"/>
                        </a:rPr>
                        <a:t>destroy habitats </a:t>
                      </a:r>
                      <a:r>
                        <a:rPr lang="en-GB" sz="1000">
                          <a:solidFill>
                            <a:srgbClr val="000000"/>
                          </a:solidFill>
                          <a:latin typeface="Calibri"/>
                          <a:ea typeface="Calibri"/>
                          <a:cs typeface="Calibri"/>
                          <a:sym typeface="Calibri"/>
                        </a:rPr>
                        <a:t>and create a </a:t>
                      </a:r>
                      <a:r>
                        <a:rPr lang="en-GB" sz="1000" b="1">
                          <a:solidFill>
                            <a:srgbClr val="000000"/>
                          </a:solidFill>
                          <a:latin typeface="Calibri"/>
                          <a:ea typeface="Calibri"/>
                          <a:cs typeface="Calibri"/>
                          <a:sym typeface="Calibri"/>
                        </a:rPr>
                        <a:t>scar on the landscape </a:t>
                      </a:r>
                      <a:r>
                        <a:rPr lang="en-GB" sz="1000">
                          <a:solidFill>
                            <a:srgbClr val="000000"/>
                          </a:solidFill>
                          <a:latin typeface="Calibri"/>
                          <a:ea typeface="Calibri"/>
                          <a:cs typeface="Calibri"/>
                          <a:sym typeface="Calibri"/>
                        </a:rPr>
                        <a:t>(lowering house prices).</a:t>
                      </a:r>
                      <a:endParaRPr sz="100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chemeClr val="lt1"/>
                    </a:solidFill>
                  </a:tcPr>
                </a:tc>
                <a:extLst>
                  <a:ext uri="{0D108BD9-81ED-4DB2-BD59-A6C34878D82A}">
                    <a16:rowId xmlns:a16="http://schemas.microsoft.com/office/drawing/2014/main" val="10003"/>
                  </a:ext>
                </a:extLst>
              </a:tr>
              <a:tr h="320475">
                <a:tc>
                  <a:txBody>
                    <a:bodyPr/>
                    <a:lstStyle/>
                    <a:p>
                      <a:pPr marL="0" marR="0" lvl="0" indent="0" algn="ctr" rtl="0">
                        <a:spcBef>
                          <a:spcPts val="0"/>
                        </a:spcBef>
                        <a:spcAft>
                          <a:spcPts val="0"/>
                        </a:spcAft>
                        <a:buClr>
                          <a:schemeClr val="dk1"/>
                        </a:buClr>
                        <a:buSzPts val="1100"/>
                        <a:buFont typeface="Calibri"/>
                        <a:buNone/>
                      </a:pPr>
                      <a:r>
                        <a:rPr lang="en-GB" sz="1100">
                          <a:solidFill>
                            <a:schemeClr val="dk1"/>
                          </a:solidFill>
                          <a:latin typeface="Calibri"/>
                          <a:ea typeface="Calibri"/>
                          <a:cs typeface="Calibri"/>
                          <a:sym typeface="Calibri"/>
                        </a:rPr>
                        <a:t>4</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chemeClr val="lt1"/>
                    </a:solidFill>
                  </a:tcPr>
                </a:tc>
                <a:tc>
                  <a:txBody>
                    <a:bodyPr/>
                    <a:lstStyle/>
                    <a:p>
                      <a:pPr marL="0" marR="0" lvl="0" indent="0" algn="l" rtl="0">
                        <a:lnSpc>
                          <a:spcPct val="100000"/>
                        </a:lnSpc>
                        <a:spcBef>
                          <a:spcPts val="0"/>
                        </a:spcBef>
                        <a:spcAft>
                          <a:spcPts val="0"/>
                        </a:spcAft>
                        <a:buClr>
                          <a:srgbClr val="000000"/>
                        </a:buClr>
                        <a:buSzPts val="1200"/>
                        <a:buFont typeface="Calibri"/>
                        <a:buNone/>
                      </a:pPr>
                      <a:r>
                        <a:rPr lang="en-GB" sz="1000">
                          <a:solidFill>
                            <a:srgbClr val="000000"/>
                          </a:solidFill>
                          <a:latin typeface="Calibri"/>
                          <a:ea typeface="Calibri"/>
                          <a:cs typeface="Calibri"/>
                          <a:sym typeface="Calibri"/>
                        </a:rPr>
                        <a:t>Accidents such as </a:t>
                      </a:r>
                      <a:r>
                        <a:rPr lang="en-GB" sz="1000" b="1">
                          <a:solidFill>
                            <a:srgbClr val="000000"/>
                          </a:solidFill>
                          <a:latin typeface="Calibri"/>
                          <a:ea typeface="Calibri"/>
                          <a:cs typeface="Calibri"/>
                          <a:sym typeface="Calibri"/>
                        </a:rPr>
                        <a:t>oil spills </a:t>
                      </a:r>
                      <a:r>
                        <a:rPr lang="en-GB" sz="1000">
                          <a:solidFill>
                            <a:srgbClr val="000000"/>
                          </a:solidFill>
                          <a:latin typeface="Calibri"/>
                          <a:ea typeface="Calibri"/>
                          <a:cs typeface="Calibri"/>
                          <a:sym typeface="Calibri"/>
                        </a:rPr>
                        <a:t>or </a:t>
                      </a:r>
                      <a:r>
                        <a:rPr lang="en-GB" sz="1000" b="1">
                          <a:solidFill>
                            <a:srgbClr val="000000"/>
                          </a:solidFill>
                          <a:latin typeface="Calibri"/>
                          <a:ea typeface="Calibri"/>
                          <a:cs typeface="Calibri"/>
                          <a:sym typeface="Calibri"/>
                        </a:rPr>
                        <a:t>nuclear disasters</a:t>
                      </a:r>
                      <a:r>
                        <a:rPr lang="en-GB" sz="1000">
                          <a:solidFill>
                            <a:srgbClr val="000000"/>
                          </a:solidFill>
                          <a:latin typeface="Calibri"/>
                          <a:ea typeface="Calibri"/>
                          <a:cs typeface="Calibri"/>
                          <a:sym typeface="Calibri"/>
                        </a:rPr>
                        <a:t>, can leak toxic chemicals into water sources, soils and the atmosphere, </a:t>
                      </a:r>
                      <a:r>
                        <a:rPr lang="en-GB" sz="1000" b="1">
                          <a:solidFill>
                            <a:srgbClr val="000000"/>
                          </a:solidFill>
                          <a:latin typeface="Calibri"/>
                          <a:ea typeface="Calibri"/>
                          <a:cs typeface="Calibri"/>
                          <a:sym typeface="Calibri"/>
                        </a:rPr>
                        <a:t>killing animals </a:t>
                      </a:r>
                      <a:r>
                        <a:rPr lang="en-GB" sz="1000">
                          <a:solidFill>
                            <a:srgbClr val="000000"/>
                          </a:solidFill>
                          <a:latin typeface="Calibri"/>
                          <a:ea typeface="Calibri"/>
                          <a:cs typeface="Calibri"/>
                          <a:sym typeface="Calibri"/>
                        </a:rPr>
                        <a:t>and posing a significant </a:t>
                      </a:r>
                      <a:r>
                        <a:rPr lang="en-GB" sz="1000" b="1">
                          <a:solidFill>
                            <a:srgbClr val="000000"/>
                          </a:solidFill>
                          <a:latin typeface="Calibri"/>
                          <a:ea typeface="Calibri"/>
                          <a:cs typeface="Calibri"/>
                          <a:sym typeface="Calibri"/>
                        </a:rPr>
                        <a:t>risk to human health.</a:t>
                      </a:r>
                      <a:endParaRPr sz="100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chemeClr val="lt1"/>
                    </a:solidFill>
                  </a:tcPr>
                </a:tc>
                <a:extLst>
                  <a:ext uri="{0D108BD9-81ED-4DB2-BD59-A6C34878D82A}">
                    <a16:rowId xmlns:a16="http://schemas.microsoft.com/office/drawing/2014/main" val="10004"/>
                  </a:ext>
                </a:extLst>
              </a:tr>
            </a:tbl>
          </a:graphicData>
        </a:graphic>
      </p:graphicFrame>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86"/>
        <p:cNvGrpSpPr/>
        <p:nvPr/>
      </p:nvGrpSpPr>
      <p:grpSpPr>
        <a:xfrm>
          <a:off x="0" y="0"/>
          <a:ext cx="0" cy="0"/>
          <a:chOff x="0" y="0"/>
          <a:chExt cx="0" cy="0"/>
        </a:xfrm>
      </p:grpSpPr>
      <p:sp>
        <p:nvSpPr>
          <p:cNvPr id="87" name="Google Shape;87;p7"/>
          <p:cNvSpPr txBox="1"/>
          <p:nvPr/>
        </p:nvSpPr>
        <p:spPr>
          <a:xfrm>
            <a:off x="128464" y="91951"/>
            <a:ext cx="9649072" cy="369332"/>
          </a:xfrm>
          <a:prstGeom prst="rect">
            <a:avLst/>
          </a:prstGeom>
          <a:solidFill>
            <a:srgbClr val="C00000"/>
          </a:solidFill>
          <a:ln w="9525"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800" b="0" i="0" u="none" strike="noStrike" cap="none">
                <a:solidFill>
                  <a:schemeClr val="lt1"/>
                </a:solidFill>
                <a:latin typeface="Calibri"/>
                <a:ea typeface="Calibri"/>
                <a:cs typeface="Calibri"/>
                <a:sym typeface="Calibri"/>
              </a:rPr>
              <a:t>GCSE Paper 2- Question 3 and 4 Resources- Knowledge Organiser</a:t>
            </a:r>
            <a:endParaRPr/>
          </a:p>
        </p:txBody>
      </p:sp>
      <p:graphicFrame>
        <p:nvGraphicFramePr>
          <p:cNvPr id="88" name="Google Shape;88;p7"/>
          <p:cNvGraphicFramePr/>
          <p:nvPr/>
        </p:nvGraphicFramePr>
        <p:xfrm>
          <a:off x="230561" y="1217409"/>
          <a:ext cx="3000000" cy="3000000"/>
        </p:xfrm>
        <a:graphic>
          <a:graphicData uri="http://schemas.openxmlformats.org/drawingml/2006/table">
            <a:tbl>
              <a:tblPr firstRow="1" bandRow="1">
                <a:noFill/>
              </a:tblPr>
              <a:tblGrid>
                <a:gridCol w="677225">
                  <a:extLst>
                    <a:ext uri="{9D8B030D-6E8A-4147-A177-3AD203B41FA5}">
                      <a16:colId xmlns:a16="http://schemas.microsoft.com/office/drawing/2014/main" val="20000"/>
                    </a:ext>
                  </a:extLst>
                </a:gridCol>
                <a:gridCol w="2718100">
                  <a:extLst>
                    <a:ext uri="{9D8B030D-6E8A-4147-A177-3AD203B41FA5}">
                      <a16:colId xmlns:a16="http://schemas.microsoft.com/office/drawing/2014/main" val="20001"/>
                    </a:ext>
                  </a:extLst>
                </a:gridCol>
                <a:gridCol w="5646125">
                  <a:extLst>
                    <a:ext uri="{9D8B030D-6E8A-4147-A177-3AD203B41FA5}">
                      <a16:colId xmlns:a16="http://schemas.microsoft.com/office/drawing/2014/main" val="20002"/>
                    </a:ext>
                  </a:extLst>
                </a:gridCol>
              </a:tblGrid>
              <a:tr h="139700">
                <a:tc>
                  <a:txBody>
                    <a:bodyPr/>
                    <a:lstStyle/>
                    <a:p>
                      <a:pPr marL="0" marR="0" lvl="0" indent="0" algn="ctr" rtl="0">
                        <a:spcBef>
                          <a:spcPts val="0"/>
                        </a:spcBef>
                        <a:spcAft>
                          <a:spcPts val="0"/>
                        </a:spcAft>
                        <a:buNone/>
                      </a:pPr>
                      <a:r>
                        <a:rPr lang="en-GB" sz="1100" b="1">
                          <a:solidFill>
                            <a:schemeClr val="lt1"/>
                          </a:solidFill>
                        </a:rPr>
                        <a:t>P</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4901"/>
                      </a:srgbClr>
                    </a:solidFill>
                  </a:tcPr>
                </a:tc>
                <a:tc gridSpan="2">
                  <a:txBody>
                    <a:bodyPr/>
                    <a:lstStyle/>
                    <a:p>
                      <a:pPr marL="0" marR="0" lvl="0" indent="0" algn="l" rtl="0">
                        <a:spcBef>
                          <a:spcPts val="0"/>
                        </a:spcBef>
                        <a:spcAft>
                          <a:spcPts val="0"/>
                        </a:spcAft>
                        <a:buNone/>
                      </a:pPr>
                      <a:r>
                        <a:rPr lang="en-GB" sz="1100" b="1">
                          <a:solidFill>
                            <a:schemeClr val="lt1"/>
                          </a:solidFill>
                        </a:rPr>
                        <a:t>Key terms</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4901"/>
                      </a:srgbClr>
                    </a:solidFill>
                  </a:tcPr>
                </a:tc>
                <a:tc hMerge="1">
                  <a:txBody>
                    <a:bodyPr/>
                    <a:lstStyle/>
                    <a:p>
                      <a:endParaRPr lang="en-US"/>
                    </a:p>
                  </a:txBody>
                  <a:tcPr/>
                </a:tc>
                <a:extLst>
                  <a:ext uri="{0D108BD9-81ED-4DB2-BD59-A6C34878D82A}">
                    <a16:rowId xmlns:a16="http://schemas.microsoft.com/office/drawing/2014/main" val="10000"/>
                  </a:ext>
                </a:extLst>
              </a:tr>
              <a:tr h="367850">
                <a:tc>
                  <a:txBody>
                    <a:bodyPr/>
                    <a:lstStyle/>
                    <a:p>
                      <a:pPr marL="0" marR="0" lvl="0" indent="0" algn="ctr" rtl="0">
                        <a:spcBef>
                          <a:spcPts val="0"/>
                        </a:spcBef>
                        <a:spcAft>
                          <a:spcPts val="0"/>
                        </a:spcAft>
                        <a:buClr>
                          <a:schemeClr val="dk1"/>
                        </a:buClr>
                        <a:buSzPts val="1100"/>
                        <a:buFont typeface="Calibri"/>
                        <a:buNone/>
                      </a:pPr>
                      <a:r>
                        <a:rPr lang="en-GB" sz="1100" b="1">
                          <a:solidFill>
                            <a:schemeClr val="dk1"/>
                          </a:solidFill>
                          <a:latin typeface="Calibri"/>
                          <a:ea typeface="Calibri"/>
                          <a:cs typeface="Calibri"/>
                          <a:sym typeface="Calibri"/>
                        </a:rPr>
                        <a:t>1</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100" b="1">
                          <a:solidFill>
                            <a:schemeClr val="dk1"/>
                          </a:solidFill>
                          <a:latin typeface="Calibri"/>
                          <a:ea typeface="Calibri"/>
                          <a:cs typeface="Calibri"/>
                          <a:sym typeface="Calibri"/>
                        </a:rPr>
                        <a:t>Food security </a:t>
                      </a:r>
                      <a:endParaRPr sz="1100" b="1" u="none" strike="noStrike" cap="none">
                        <a:latin typeface="Calibri"/>
                        <a:ea typeface="Calibri"/>
                        <a:cs typeface="Calibri"/>
                        <a:sym typeface="Calibri"/>
                      </a:endParaRPr>
                    </a:p>
                  </a:txBody>
                  <a:tcPr marL="84400" marR="8440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100" b="0">
                          <a:solidFill>
                            <a:schemeClr val="dk1"/>
                          </a:solidFill>
                          <a:latin typeface="Calibri"/>
                          <a:ea typeface="Calibri"/>
                          <a:cs typeface="Calibri"/>
                          <a:sym typeface="Calibri"/>
                        </a:rPr>
                        <a:t>is when people are able to eat enough nutritious food to stay heathy and active.</a:t>
                      </a:r>
                      <a:endParaRPr sz="1100" b="0" u="none" strike="noStrike" cap="none">
                        <a:latin typeface="Calibri"/>
                        <a:ea typeface="Calibri"/>
                        <a:cs typeface="Calibri"/>
                        <a:sym typeface="Calibri"/>
                      </a:endParaRPr>
                    </a:p>
                  </a:txBody>
                  <a:tcPr marL="84400" marR="8440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r h="367850">
                <a:tc>
                  <a:txBody>
                    <a:bodyPr/>
                    <a:lstStyle/>
                    <a:p>
                      <a:pPr marL="0" marR="0" lvl="0" indent="0" algn="ctr" rtl="0">
                        <a:spcBef>
                          <a:spcPts val="0"/>
                        </a:spcBef>
                        <a:spcAft>
                          <a:spcPts val="0"/>
                        </a:spcAft>
                        <a:buClr>
                          <a:schemeClr val="dk1"/>
                        </a:buClr>
                        <a:buSzPts val="1100"/>
                        <a:buFont typeface="Calibri"/>
                        <a:buNone/>
                      </a:pPr>
                      <a:r>
                        <a:rPr lang="en-GB" sz="1100" b="1">
                          <a:solidFill>
                            <a:schemeClr val="dk1"/>
                          </a:solidFill>
                          <a:latin typeface="Calibri"/>
                          <a:ea typeface="Calibri"/>
                          <a:cs typeface="Calibri"/>
                          <a:sym typeface="Calibri"/>
                        </a:rPr>
                        <a:t>2</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100" b="1">
                          <a:solidFill>
                            <a:schemeClr val="dk1"/>
                          </a:solidFill>
                          <a:latin typeface="Calibri"/>
                          <a:ea typeface="Calibri"/>
                          <a:cs typeface="Calibri"/>
                          <a:sym typeface="Calibri"/>
                        </a:rPr>
                        <a:t>Food insecurity </a:t>
                      </a:r>
                      <a:endParaRPr sz="1100" b="1" u="none" strike="noStrike" cap="none">
                        <a:latin typeface="Calibri"/>
                        <a:ea typeface="Calibri"/>
                        <a:cs typeface="Calibri"/>
                        <a:sym typeface="Calibri"/>
                      </a:endParaRPr>
                    </a:p>
                  </a:txBody>
                  <a:tcPr marL="84400" marR="8440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100" b="0">
                          <a:solidFill>
                            <a:schemeClr val="dk1"/>
                          </a:solidFill>
                          <a:latin typeface="Calibri"/>
                          <a:ea typeface="Calibri"/>
                          <a:cs typeface="Calibri"/>
                          <a:sym typeface="Calibri"/>
                        </a:rPr>
                        <a:t>is when people aren’t able to get enough food to stay healthy or lead an active life. </a:t>
                      </a:r>
                      <a:endParaRPr sz="1100" b="0" u="none" strike="noStrike" cap="none">
                        <a:latin typeface="Calibri"/>
                        <a:ea typeface="Calibri"/>
                        <a:cs typeface="Calibri"/>
                        <a:sym typeface="Calibri"/>
                      </a:endParaRPr>
                    </a:p>
                  </a:txBody>
                  <a:tcPr marL="84400" marR="8440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2"/>
                  </a:ext>
                </a:extLst>
              </a:tr>
              <a:tr h="367850">
                <a:tc>
                  <a:txBody>
                    <a:bodyPr/>
                    <a:lstStyle/>
                    <a:p>
                      <a:pPr marL="0" marR="0" lvl="0" indent="0" algn="ctr" rtl="0">
                        <a:spcBef>
                          <a:spcPts val="0"/>
                        </a:spcBef>
                        <a:spcAft>
                          <a:spcPts val="0"/>
                        </a:spcAft>
                        <a:buClr>
                          <a:schemeClr val="dk1"/>
                        </a:buClr>
                        <a:buSzPts val="1100"/>
                        <a:buFont typeface="Calibri"/>
                        <a:buNone/>
                      </a:pPr>
                      <a:r>
                        <a:rPr lang="en-GB" sz="1100" b="1">
                          <a:solidFill>
                            <a:schemeClr val="dk1"/>
                          </a:solidFill>
                          <a:latin typeface="Calibri"/>
                          <a:ea typeface="Calibri"/>
                          <a:cs typeface="Calibri"/>
                          <a:sym typeface="Calibri"/>
                        </a:rPr>
                        <a:t>3</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100" b="1">
                          <a:solidFill>
                            <a:schemeClr val="dk1"/>
                          </a:solidFill>
                          <a:latin typeface="Calibri"/>
                          <a:ea typeface="Calibri"/>
                          <a:cs typeface="Calibri"/>
                          <a:sym typeface="Calibri"/>
                        </a:rPr>
                        <a:t>Scarcity</a:t>
                      </a:r>
                      <a:endParaRPr sz="1100" b="1" u="none" strike="noStrike" cap="none">
                        <a:latin typeface="Calibri"/>
                        <a:ea typeface="Calibri"/>
                        <a:cs typeface="Calibri"/>
                        <a:sym typeface="Calibri"/>
                      </a:endParaRPr>
                    </a:p>
                  </a:txBody>
                  <a:tcPr marL="84400" marR="8440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100" b="0">
                          <a:solidFill>
                            <a:schemeClr val="dk1"/>
                          </a:solidFill>
                          <a:latin typeface="Calibri"/>
                          <a:ea typeface="Calibri"/>
                          <a:cs typeface="Calibri"/>
                          <a:sym typeface="Calibri"/>
                        </a:rPr>
                        <a:t>there is insufficient food for the demand </a:t>
                      </a:r>
                      <a:endParaRPr sz="1100" b="0" u="none" strike="noStrike" cap="none">
                        <a:latin typeface="Calibri"/>
                        <a:ea typeface="Calibri"/>
                        <a:cs typeface="Calibri"/>
                        <a:sym typeface="Calibri"/>
                      </a:endParaRPr>
                    </a:p>
                  </a:txBody>
                  <a:tcPr marL="84400" marR="8440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3"/>
                  </a:ext>
                </a:extLst>
              </a:tr>
              <a:tr h="367850">
                <a:tc>
                  <a:txBody>
                    <a:bodyPr/>
                    <a:lstStyle/>
                    <a:p>
                      <a:pPr marL="0" marR="0" lvl="0" indent="0" algn="ctr" rtl="0">
                        <a:spcBef>
                          <a:spcPts val="0"/>
                        </a:spcBef>
                        <a:spcAft>
                          <a:spcPts val="0"/>
                        </a:spcAft>
                        <a:buClr>
                          <a:schemeClr val="dk1"/>
                        </a:buClr>
                        <a:buSzPts val="1100"/>
                        <a:buFont typeface="Calibri"/>
                        <a:buNone/>
                      </a:pPr>
                      <a:r>
                        <a:rPr lang="en-GB" sz="1100" b="1">
                          <a:solidFill>
                            <a:schemeClr val="dk1"/>
                          </a:solidFill>
                          <a:latin typeface="Calibri"/>
                          <a:ea typeface="Calibri"/>
                          <a:cs typeface="Calibri"/>
                          <a:sym typeface="Calibri"/>
                        </a:rPr>
                        <a:t>4</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100" b="1">
                          <a:solidFill>
                            <a:srgbClr val="000000"/>
                          </a:solidFill>
                          <a:latin typeface="Calibri"/>
                          <a:ea typeface="Calibri"/>
                          <a:cs typeface="Calibri"/>
                          <a:sym typeface="Calibri"/>
                        </a:rPr>
                        <a:t>food surplus</a:t>
                      </a:r>
                      <a:endParaRPr sz="1100" b="1" u="none" strike="noStrike" cap="none">
                        <a:latin typeface="Calibri"/>
                        <a:ea typeface="Calibri"/>
                        <a:cs typeface="Calibri"/>
                        <a:sym typeface="Calibri"/>
                      </a:endParaRPr>
                    </a:p>
                  </a:txBody>
                  <a:tcPr marL="84400" marR="8440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100" b="0">
                          <a:solidFill>
                            <a:srgbClr val="000000"/>
                          </a:solidFill>
                          <a:latin typeface="Calibri"/>
                          <a:ea typeface="Calibri"/>
                          <a:cs typeface="Calibri"/>
                          <a:sym typeface="Calibri"/>
                        </a:rPr>
                        <a:t>more food than is needed</a:t>
                      </a:r>
                      <a:endParaRPr sz="1100" b="0" u="none" strike="noStrike" cap="none">
                        <a:latin typeface="Calibri"/>
                        <a:ea typeface="Calibri"/>
                        <a:cs typeface="Calibri"/>
                        <a:sym typeface="Calibri"/>
                      </a:endParaRPr>
                    </a:p>
                  </a:txBody>
                  <a:tcPr marL="84400" marR="8440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4"/>
                  </a:ext>
                </a:extLst>
              </a:tr>
              <a:tr h="367850">
                <a:tc>
                  <a:txBody>
                    <a:bodyPr/>
                    <a:lstStyle/>
                    <a:p>
                      <a:pPr marL="0" marR="0" lvl="0" indent="0" algn="ctr" rtl="0">
                        <a:spcBef>
                          <a:spcPts val="0"/>
                        </a:spcBef>
                        <a:spcAft>
                          <a:spcPts val="0"/>
                        </a:spcAft>
                        <a:buClr>
                          <a:schemeClr val="dk1"/>
                        </a:buClr>
                        <a:buSzPts val="1100"/>
                        <a:buFont typeface="Calibri"/>
                        <a:buNone/>
                      </a:pPr>
                      <a:r>
                        <a:rPr lang="en-GB" sz="1100" b="1">
                          <a:solidFill>
                            <a:schemeClr val="dk1"/>
                          </a:solidFill>
                          <a:latin typeface="Calibri"/>
                          <a:ea typeface="Calibri"/>
                          <a:cs typeface="Calibri"/>
                          <a:sym typeface="Calibri"/>
                        </a:rPr>
                        <a:t>5</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100" b="1">
                          <a:solidFill>
                            <a:srgbClr val="000000"/>
                          </a:solidFill>
                          <a:latin typeface="Calibri"/>
                          <a:ea typeface="Calibri"/>
                          <a:cs typeface="Calibri"/>
                          <a:sym typeface="Calibri"/>
                        </a:rPr>
                        <a:t>food deficit</a:t>
                      </a:r>
                      <a:endParaRPr sz="1100" b="1" u="none" strike="noStrike" cap="none">
                        <a:latin typeface="Calibri"/>
                        <a:ea typeface="Calibri"/>
                        <a:cs typeface="Calibri"/>
                        <a:sym typeface="Calibri"/>
                      </a:endParaRPr>
                    </a:p>
                  </a:txBody>
                  <a:tcPr marL="84400" marR="8440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100" b="0">
                          <a:solidFill>
                            <a:srgbClr val="000000"/>
                          </a:solidFill>
                          <a:latin typeface="Calibri"/>
                          <a:ea typeface="Calibri"/>
                          <a:cs typeface="Calibri"/>
                          <a:sym typeface="Calibri"/>
                        </a:rPr>
                        <a:t>not enough food to meet everyone's needs </a:t>
                      </a:r>
                      <a:endParaRPr sz="1100" b="0" u="none" strike="noStrike" cap="none">
                        <a:latin typeface="Calibri"/>
                        <a:ea typeface="Calibri"/>
                        <a:cs typeface="Calibri"/>
                        <a:sym typeface="Calibri"/>
                      </a:endParaRPr>
                    </a:p>
                  </a:txBody>
                  <a:tcPr marL="84400" marR="8440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5"/>
                  </a:ext>
                </a:extLst>
              </a:tr>
              <a:tr h="367850">
                <a:tc>
                  <a:txBody>
                    <a:bodyPr/>
                    <a:lstStyle/>
                    <a:p>
                      <a:pPr marL="0" marR="0" lvl="0" indent="0" algn="ctr" rtl="0">
                        <a:spcBef>
                          <a:spcPts val="0"/>
                        </a:spcBef>
                        <a:spcAft>
                          <a:spcPts val="0"/>
                        </a:spcAft>
                        <a:buClr>
                          <a:schemeClr val="dk1"/>
                        </a:buClr>
                        <a:buSzPts val="1100"/>
                        <a:buFont typeface="Calibri"/>
                        <a:buNone/>
                      </a:pPr>
                      <a:r>
                        <a:rPr lang="en-GB" sz="1100" b="1">
                          <a:solidFill>
                            <a:schemeClr val="dk1"/>
                          </a:solidFill>
                          <a:latin typeface="Calibri"/>
                          <a:ea typeface="Calibri"/>
                          <a:cs typeface="Calibri"/>
                          <a:sym typeface="Calibri"/>
                        </a:rPr>
                        <a:t>6</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100" b="1">
                          <a:solidFill>
                            <a:srgbClr val="000000"/>
                          </a:solidFill>
                          <a:latin typeface="Calibri"/>
                          <a:ea typeface="Calibri"/>
                          <a:cs typeface="Calibri"/>
                          <a:sym typeface="Calibri"/>
                        </a:rPr>
                        <a:t>food insecurity </a:t>
                      </a:r>
                      <a:endParaRPr sz="1100" b="1" u="none" strike="noStrike" cap="none">
                        <a:latin typeface="Calibri"/>
                        <a:ea typeface="Calibri"/>
                        <a:cs typeface="Calibri"/>
                        <a:sym typeface="Calibri"/>
                      </a:endParaRPr>
                    </a:p>
                  </a:txBody>
                  <a:tcPr marL="84400" marR="8440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100" b="0" u="none" strike="noStrike" cap="none">
                          <a:latin typeface="Calibri"/>
                          <a:ea typeface="Calibri"/>
                          <a:cs typeface="Calibri"/>
                          <a:sym typeface="Calibri"/>
                        </a:rPr>
                        <a:t>A result of food deficit </a:t>
                      </a:r>
                      <a:endParaRPr sz="1100" b="0" u="none" strike="noStrike" cap="none">
                        <a:latin typeface="Calibri"/>
                        <a:ea typeface="Calibri"/>
                        <a:cs typeface="Calibri"/>
                        <a:sym typeface="Calibri"/>
                      </a:endParaRPr>
                    </a:p>
                  </a:txBody>
                  <a:tcPr marL="84400" marR="8440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6"/>
                  </a:ext>
                </a:extLst>
              </a:tr>
              <a:tr h="367850">
                <a:tc>
                  <a:txBody>
                    <a:bodyPr/>
                    <a:lstStyle/>
                    <a:p>
                      <a:pPr marL="0" marR="0" lvl="0" indent="0" algn="ctr" rtl="0">
                        <a:spcBef>
                          <a:spcPts val="0"/>
                        </a:spcBef>
                        <a:spcAft>
                          <a:spcPts val="0"/>
                        </a:spcAft>
                        <a:buClr>
                          <a:schemeClr val="dk1"/>
                        </a:buClr>
                        <a:buSzPts val="1100"/>
                        <a:buFont typeface="Calibri"/>
                        <a:buNone/>
                      </a:pPr>
                      <a:r>
                        <a:rPr lang="en-GB" sz="1100" b="1">
                          <a:solidFill>
                            <a:schemeClr val="dk1"/>
                          </a:solidFill>
                          <a:latin typeface="Calibri"/>
                          <a:ea typeface="Calibri"/>
                          <a:cs typeface="Calibri"/>
                          <a:sym typeface="Calibri"/>
                        </a:rPr>
                        <a:t>7</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100" b="1" u="none" strike="noStrike" cap="none">
                          <a:latin typeface="Calibri"/>
                          <a:ea typeface="Calibri"/>
                          <a:cs typeface="Calibri"/>
                          <a:sym typeface="Calibri"/>
                        </a:rPr>
                        <a:t>Famine </a:t>
                      </a:r>
                      <a:endParaRPr sz="1100" b="1" u="none" strike="noStrike" cap="none">
                        <a:latin typeface="Calibri"/>
                        <a:ea typeface="Calibri"/>
                        <a:cs typeface="Calibri"/>
                        <a:sym typeface="Calibri"/>
                      </a:endParaRPr>
                    </a:p>
                  </a:txBody>
                  <a:tcPr marL="84400" marR="8440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100" b="0" i="0">
                          <a:solidFill>
                            <a:schemeClr val="dk1"/>
                          </a:solidFill>
                          <a:latin typeface="Calibri"/>
                          <a:ea typeface="Calibri"/>
                          <a:cs typeface="Calibri"/>
                          <a:sym typeface="Calibri"/>
                        </a:rPr>
                        <a:t>Not enough food available for the amount of people who need it</a:t>
                      </a:r>
                      <a:endParaRPr sz="1100" b="0" u="none" strike="noStrike" cap="none">
                        <a:latin typeface="Calibri"/>
                        <a:ea typeface="Calibri"/>
                        <a:cs typeface="Calibri"/>
                        <a:sym typeface="Calibri"/>
                      </a:endParaRPr>
                    </a:p>
                  </a:txBody>
                  <a:tcPr marL="84400" marR="8440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7"/>
                  </a:ext>
                </a:extLst>
              </a:tr>
              <a:tr h="367850">
                <a:tc>
                  <a:txBody>
                    <a:bodyPr/>
                    <a:lstStyle/>
                    <a:p>
                      <a:pPr marL="0" marR="0" lvl="0" indent="0" algn="ctr" rtl="0">
                        <a:spcBef>
                          <a:spcPts val="0"/>
                        </a:spcBef>
                        <a:spcAft>
                          <a:spcPts val="0"/>
                        </a:spcAft>
                        <a:buClr>
                          <a:schemeClr val="dk1"/>
                        </a:buClr>
                        <a:buSzPts val="1100"/>
                        <a:buFont typeface="Calibri"/>
                        <a:buNone/>
                      </a:pPr>
                      <a:r>
                        <a:rPr lang="en-GB" sz="1100" b="1">
                          <a:solidFill>
                            <a:schemeClr val="dk1"/>
                          </a:solidFill>
                          <a:latin typeface="Calibri"/>
                          <a:ea typeface="Calibri"/>
                          <a:cs typeface="Calibri"/>
                          <a:sym typeface="Calibri"/>
                        </a:rPr>
                        <a:t>8</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100" b="1" u="none" strike="noStrike" cap="none">
                          <a:latin typeface="Calibri"/>
                          <a:ea typeface="Calibri"/>
                          <a:cs typeface="Calibri"/>
                          <a:sym typeface="Calibri"/>
                        </a:rPr>
                        <a:t>Aeroponics </a:t>
                      </a:r>
                      <a:endParaRPr sz="1100" b="1" u="none" strike="noStrike" cap="none">
                        <a:latin typeface="Calibri"/>
                        <a:ea typeface="Calibri"/>
                        <a:cs typeface="Calibri"/>
                        <a:sym typeface="Calibri"/>
                      </a:endParaRPr>
                    </a:p>
                  </a:txBody>
                  <a:tcPr marL="84400" marR="8440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100" b="0"/>
                        <a:t>plants are suspended in air and a fine mist containing plant nutrients is sprayed on the roots. The water drips off and it is used again. </a:t>
                      </a:r>
                      <a:endParaRPr/>
                    </a:p>
                  </a:txBody>
                  <a:tcPr marL="84400" marR="8440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8"/>
                  </a:ext>
                </a:extLst>
              </a:tr>
              <a:tr h="367850">
                <a:tc>
                  <a:txBody>
                    <a:bodyPr/>
                    <a:lstStyle/>
                    <a:p>
                      <a:pPr marL="0" marR="0" lvl="0" indent="0" algn="ctr" rtl="0">
                        <a:spcBef>
                          <a:spcPts val="0"/>
                        </a:spcBef>
                        <a:spcAft>
                          <a:spcPts val="0"/>
                        </a:spcAft>
                        <a:buClr>
                          <a:schemeClr val="dk1"/>
                        </a:buClr>
                        <a:buSzPts val="1100"/>
                        <a:buFont typeface="Calibri"/>
                        <a:buNone/>
                      </a:pPr>
                      <a:r>
                        <a:rPr lang="en-GB" sz="1100" b="1">
                          <a:solidFill>
                            <a:schemeClr val="dk1"/>
                          </a:solidFill>
                          <a:latin typeface="Calibri"/>
                          <a:ea typeface="Calibri"/>
                          <a:cs typeface="Calibri"/>
                          <a:sym typeface="Calibri"/>
                        </a:rPr>
                        <a:t>9</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100" b="1" u="none" strike="noStrike" cap="none">
                          <a:latin typeface="Calibri"/>
                          <a:ea typeface="Calibri"/>
                          <a:cs typeface="Calibri"/>
                          <a:sym typeface="Calibri"/>
                        </a:rPr>
                        <a:t>Hydroponics </a:t>
                      </a:r>
                      <a:endParaRPr sz="1100" b="1" u="none" strike="noStrike" cap="none">
                        <a:latin typeface="Calibri"/>
                        <a:ea typeface="Calibri"/>
                        <a:cs typeface="Calibri"/>
                        <a:sym typeface="Calibri"/>
                      </a:endParaRPr>
                    </a:p>
                  </a:txBody>
                  <a:tcPr marL="84400" marR="8440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spcBef>
                          <a:spcPts val="0"/>
                        </a:spcBef>
                        <a:spcAft>
                          <a:spcPts val="0"/>
                        </a:spcAft>
                        <a:buClr>
                          <a:schemeClr val="dk1"/>
                        </a:buClr>
                        <a:buSzPts val="1200"/>
                        <a:buFont typeface="Calibri"/>
                        <a:buNone/>
                      </a:pPr>
                      <a:r>
                        <a:rPr lang="en-GB" sz="1100" b="0"/>
                        <a:t>plants are grown in a nutrient solution, supported by a material like gravel or clay balls. Only the roots are exposed to the solution. </a:t>
                      </a:r>
                      <a:endParaRPr/>
                    </a:p>
                  </a:txBody>
                  <a:tcPr marL="84400" marR="8440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9"/>
                  </a:ext>
                </a:extLst>
              </a:tr>
              <a:tr h="367850">
                <a:tc>
                  <a:txBody>
                    <a:bodyPr/>
                    <a:lstStyle/>
                    <a:p>
                      <a:pPr marL="0" marR="0" lvl="0" indent="0" algn="ctr" rtl="0">
                        <a:spcBef>
                          <a:spcPts val="0"/>
                        </a:spcBef>
                        <a:spcAft>
                          <a:spcPts val="0"/>
                        </a:spcAft>
                        <a:buClr>
                          <a:schemeClr val="dk1"/>
                        </a:buClr>
                        <a:buSzPts val="1100"/>
                        <a:buFont typeface="Calibri"/>
                        <a:buNone/>
                      </a:pPr>
                      <a:r>
                        <a:rPr lang="en-GB" sz="1100" b="1">
                          <a:solidFill>
                            <a:schemeClr val="dk1"/>
                          </a:solidFill>
                          <a:latin typeface="Calibri"/>
                          <a:ea typeface="Calibri"/>
                          <a:cs typeface="Calibri"/>
                          <a:sym typeface="Calibri"/>
                        </a:rPr>
                        <a:t>10</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100" b="1" u="sng"/>
                        <a:t>Irrigation</a:t>
                      </a:r>
                      <a:endParaRPr sz="1100" b="1" u="none" strike="noStrike" cap="none">
                        <a:latin typeface="Calibri"/>
                        <a:ea typeface="Calibri"/>
                        <a:cs typeface="Calibri"/>
                        <a:sym typeface="Calibri"/>
                      </a:endParaRPr>
                    </a:p>
                  </a:txBody>
                  <a:tcPr marL="84400" marR="8440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spcBef>
                          <a:spcPts val="0"/>
                        </a:spcBef>
                        <a:spcAft>
                          <a:spcPts val="0"/>
                        </a:spcAft>
                        <a:buClr>
                          <a:schemeClr val="dk1"/>
                        </a:buClr>
                        <a:buSzPts val="1200"/>
                        <a:buFont typeface="Calibri"/>
                        <a:buNone/>
                      </a:pPr>
                      <a:r>
                        <a:rPr lang="en-GB" sz="1100" b="0"/>
                        <a:t>the process of artificially watering the land so plants can grow</a:t>
                      </a:r>
                      <a:endParaRPr/>
                    </a:p>
                  </a:txBody>
                  <a:tcPr marL="84400" marR="8440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10"/>
                  </a:ext>
                </a:extLst>
              </a:tr>
              <a:tr h="501275">
                <a:tc>
                  <a:txBody>
                    <a:bodyPr/>
                    <a:lstStyle/>
                    <a:p>
                      <a:pPr marL="0" marR="0" lvl="0" indent="0" algn="ctr" rtl="0">
                        <a:spcBef>
                          <a:spcPts val="0"/>
                        </a:spcBef>
                        <a:spcAft>
                          <a:spcPts val="0"/>
                        </a:spcAft>
                        <a:buClr>
                          <a:schemeClr val="dk1"/>
                        </a:buClr>
                        <a:buSzPts val="1100"/>
                        <a:buFont typeface="Calibri"/>
                        <a:buNone/>
                      </a:pPr>
                      <a:r>
                        <a:rPr lang="en-GB" sz="1100" b="1">
                          <a:solidFill>
                            <a:schemeClr val="dk1"/>
                          </a:solidFill>
                          <a:latin typeface="Calibri"/>
                          <a:ea typeface="Calibri"/>
                          <a:cs typeface="Calibri"/>
                          <a:sym typeface="Calibri"/>
                        </a:rPr>
                        <a:t>11</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100" b="1" u="none" strike="noStrike" cap="none">
                          <a:latin typeface="Calibri"/>
                          <a:ea typeface="Calibri"/>
                          <a:cs typeface="Calibri"/>
                          <a:sym typeface="Calibri"/>
                        </a:rPr>
                        <a:t>Green Revolution </a:t>
                      </a:r>
                      <a:endParaRPr sz="1100" b="1" u="none" strike="noStrike" cap="none">
                        <a:latin typeface="Calibri"/>
                        <a:ea typeface="Calibri"/>
                        <a:cs typeface="Calibri"/>
                        <a:sym typeface="Calibri"/>
                      </a:endParaRPr>
                    </a:p>
                  </a:txBody>
                  <a:tcPr marL="84400" marR="8440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100" b="0" i="0">
                          <a:solidFill>
                            <a:schemeClr val="dk1"/>
                          </a:solidFill>
                          <a:latin typeface="Calibri"/>
                          <a:ea typeface="Calibri"/>
                          <a:cs typeface="Calibri"/>
                          <a:sym typeface="Calibri"/>
                        </a:rPr>
                        <a:t>application of modern farming techniques in LICs , eg fertilisers and pesticides, irrigation and high-yield crop varieties</a:t>
                      </a:r>
                      <a:endParaRPr sz="1100" b="0" u="none" strike="noStrike" cap="none">
                        <a:latin typeface="Calibri"/>
                        <a:ea typeface="Calibri"/>
                        <a:cs typeface="Calibri"/>
                        <a:sym typeface="Calibri"/>
                      </a:endParaRPr>
                    </a:p>
                  </a:txBody>
                  <a:tcPr marL="84400" marR="8440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11"/>
                  </a:ext>
                </a:extLst>
              </a:tr>
              <a:tr h="367850">
                <a:tc>
                  <a:txBody>
                    <a:bodyPr/>
                    <a:lstStyle/>
                    <a:p>
                      <a:pPr marL="0" marR="0" lvl="0" indent="0" algn="ctr" rtl="0">
                        <a:spcBef>
                          <a:spcPts val="0"/>
                        </a:spcBef>
                        <a:spcAft>
                          <a:spcPts val="0"/>
                        </a:spcAft>
                        <a:buClr>
                          <a:schemeClr val="dk1"/>
                        </a:buClr>
                        <a:buSzPts val="1100"/>
                        <a:buFont typeface="Calibri"/>
                        <a:buNone/>
                      </a:pPr>
                      <a:r>
                        <a:rPr lang="en-GB" sz="1100" b="1">
                          <a:solidFill>
                            <a:schemeClr val="dk1"/>
                          </a:solidFill>
                          <a:latin typeface="Calibri"/>
                          <a:ea typeface="Calibri"/>
                          <a:cs typeface="Calibri"/>
                          <a:sym typeface="Calibri"/>
                        </a:rPr>
                        <a:t>12</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100" b="1" u="none" strike="noStrike" cap="none">
                          <a:latin typeface="Calibri"/>
                          <a:ea typeface="Calibri"/>
                          <a:cs typeface="Calibri"/>
                          <a:sym typeface="Calibri"/>
                        </a:rPr>
                        <a:t>Biotechnology </a:t>
                      </a:r>
                      <a:endParaRPr sz="1100" b="1" u="none" strike="noStrike" cap="none">
                        <a:latin typeface="Calibri"/>
                        <a:ea typeface="Calibri"/>
                        <a:cs typeface="Calibri"/>
                        <a:sym typeface="Calibri"/>
                      </a:endParaRPr>
                    </a:p>
                  </a:txBody>
                  <a:tcPr marL="84400" marR="8440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100" b="0" i="0">
                          <a:solidFill>
                            <a:schemeClr val="dk1"/>
                          </a:solidFill>
                          <a:latin typeface="Calibri"/>
                          <a:ea typeface="Calibri"/>
                          <a:cs typeface="Calibri"/>
                          <a:sym typeface="Calibri"/>
                        </a:rPr>
                        <a:t>The alteration of living organisms to develop or make products that help us e.g. GM crops </a:t>
                      </a:r>
                      <a:endParaRPr sz="1100" b="0" u="none" strike="noStrike" cap="none">
                        <a:latin typeface="Calibri"/>
                        <a:ea typeface="Calibri"/>
                        <a:cs typeface="Calibri"/>
                        <a:sym typeface="Calibri"/>
                      </a:endParaRPr>
                    </a:p>
                  </a:txBody>
                  <a:tcPr marL="84400" marR="8440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12"/>
                  </a:ext>
                </a:extLst>
              </a:tr>
            </a:tbl>
          </a:graphicData>
        </a:graphic>
      </p:graphicFrame>
      <p:graphicFrame>
        <p:nvGraphicFramePr>
          <p:cNvPr id="89" name="Google Shape;89;p7"/>
          <p:cNvGraphicFramePr/>
          <p:nvPr/>
        </p:nvGraphicFramePr>
        <p:xfrm>
          <a:off x="230561" y="576859"/>
          <a:ext cx="3000000" cy="3000000"/>
        </p:xfrm>
        <a:graphic>
          <a:graphicData uri="http://schemas.openxmlformats.org/drawingml/2006/table">
            <a:tbl>
              <a:tblPr firstRow="1" bandRow="1">
                <a:noFill/>
              </a:tblPr>
              <a:tblGrid>
                <a:gridCol w="1707975">
                  <a:extLst>
                    <a:ext uri="{9D8B030D-6E8A-4147-A177-3AD203B41FA5}">
                      <a16:colId xmlns:a16="http://schemas.microsoft.com/office/drawing/2014/main" val="20000"/>
                    </a:ext>
                  </a:extLst>
                </a:gridCol>
              </a:tblGrid>
              <a:tr h="227175">
                <a:tc>
                  <a:txBody>
                    <a:bodyPr/>
                    <a:lstStyle/>
                    <a:p>
                      <a:pPr marL="0" marR="0" lvl="0" indent="0" algn="l" rtl="0">
                        <a:spcBef>
                          <a:spcPts val="0"/>
                        </a:spcBef>
                        <a:spcAft>
                          <a:spcPts val="0"/>
                        </a:spcAft>
                        <a:buNone/>
                      </a:pPr>
                      <a:r>
                        <a:rPr lang="en-GB" sz="1200" b="1" u="sng">
                          <a:solidFill>
                            <a:schemeClr val="lt1"/>
                          </a:solidFill>
                        </a:rPr>
                        <a:t>Question 4- Food </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4901"/>
                      </a:srgbClr>
                    </a:solid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93"/>
        <p:cNvGrpSpPr/>
        <p:nvPr/>
      </p:nvGrpSpPr>
      <p:grpSpPr>
        <a:xfrm>
          <a:off x="0" y="0"/>
          <a:ext cx="0" cy="0"/>
          <a:chOff x="0" y="0"/>
          <a:chExt cx="0" cy="0"/>
        </a:xfrm>
      </p:grpSpPr>
      <p:graphicFrame>
        <p:nvGraphicFramePr>
          <p:cNvPr id="94" name="Google Shape;94;p8"/>
          <p:cNvGraphicFramePr/>
          <p:nvPr/>
        </p:nvGraphicFramePr>
        <p:xfrm>
          <a:off x="254888" y="626301"/>
          <a:ext cx="3000000" cy="3000000"/>
        </p:xfrm>
        <a:graphic>
          <a:graphicData uri="http://schemas.openxmlformats.org/drawingml/2006/table">
            <a:tbl>
              <a:tblPr firstRow="1" bandRow="1">
                <a:noFill/>
              </a:tblPr>
              <a:tblGrid>
                <a:gridCol w="302900">
                  <a:extLst>
                    <a:ext uri="{9D8B030D-6E8A-4147-A177-3AD203B41FA5}">
                      <a16:colId xmlns:a16="http://schemas.microsoft.com/office/drawing/2014/main" val="20000"/>
                    </a:ext>
                  </a:extLst>
                </a:gridCol>
                <a:gridCol w="9061700">
                  <a:extLst>
                    <a:ext uri="{9D8B030D-6E8A-4147-A177-3AD203B41FA5}">
                      <a16:colId xmlns:a16="http://schemas.microsoft.com/office/drawing/2014/main" val="20001"/>
                    </a:ext>
                  </a:extLst>
                </a:gridCol>
              </a:tblGrid>
              <a:tr h="146350">
                <a:tc>
                  <a:txBody>
                    <a:bodyPr/>
                    <a:lstStyle/>
                    <a:p>
                      <a:pPr marL="0" marR="0" lvl="0" indent="0" algn="ctr" rtl="0">
                        <a:spcBef>
                          <a:spcPts val="0"/>
                        </a:spcBef>
                        <a:spcAft>
                          <a:spcPts val="0"/>
                        </a:spcAft>
                        <a:buNone/>
                      </a:pPr>
                      <a:r>
                        <a:rPr lang="en-GB" sz="1100" b="0">
                          <a:solidFill>
                            <a:schemeClr val="lt1"/>
                          </a:solidFill>
                        </a:rPr>
                        <a:t>Q</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4901"/>
                      </a:srgbClr>
                    </a:solidFill>
                  </a:tcPr>
                </a:tc>
                <a:tc>
                  <a:txBody>
                    <a:bodyPr/>
                    <a:lstStyle/>
                    <a:p>
                      <a:pPr marL="0" marR="0" lvl="0" indent="0" algn="l" rtl="0">
                        <a:spcBef>
                          <a:spcPts val="0"/>
                        </a:spcBef>
                        <a:spcAft>
                          <a:spcPts val="0"/>
                        </a:spcAft>
                        <a:buNone/>
                      </a:pPr>
                      <a:r>
                        <a:rPr lang="en-GB" sz="1100" b="1" i="0" u="sng" strike="noStrike" cap="none">
                          <a:solidFill>
                            <a:schemeClr val="lt1"/>
                          </a:solidFill>
                          <a:latin typeface="Calibri"/>
                          <a:ea typeface="Calibri"/>
                          <a:cs typeface="Calibri"/>
                          <a:sym typeface="Calibri"/>
                        </a:rPr>
                        <a:t>Factors affecting food supply- Physical </a:t>
                      </a:r>
                      <a:endParaRPr sz="1100" b="0">
                        <a:solidFill>
                          <a:schemeClr val="lt1"/>
                        </a:solidFill>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4901"/>
                      </a:srgbClr>
                    </a:solidFill>
                  </a:tcPr>
                </a:tc>
                <a:extLst>
                  <a:ext uri="{0D108BD9-81ED-4DB2-BD59-A6C34878D82A}">
                    <a16:rowId xmlns:a16="http://schemas.microsoft.com/office/drawing/2014/main" val="10000"/>
                  </a:ext>
                </a:extLst>
              </a:tr>
              <a:tr h="377200">
                <a:tc>
                  <a:txBody>
                    <a:bodyPr/>
                    <a:lstStyle/>
                    <a:p>
                      <a:pPr marL="0" marR="0" lvl="0" indent="0" algn="l" rtl="0">
                        <a:spcBef>
                          <a:spcPts val="0"/>
                        </a:spcBef>
                        <a:spcAft>
                          <a:spcPts val="0"/>
                        </a:spcAft>
                        <a:buClr>
                          <a:schemeClr val="dk1"/>
                        </a:buClr>
                        <a:buSzPts val="1100"/>
                        <a:buFont typeface="Calibri"/>
                        <a:buNone/>
                      </a:pPr>
                      <a:r>
                        <a:rPr lang="en-GB" sz="1100">
                          <a:solidFill>
                            <a:schemeClr val="dk1"/>
                          </a:solidFill>
                          <a:latin typeface="Calibri"/>
                          <a:ea typeface="Calibri"/>
                          <a:cs typeface="Calibri"/>
                          <a:sym typeface="Calibri"/>
                        </a:rPr>
                        <a:t>1</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7000"/>
                        </a:lnSpc>
                        <a:spcBef>
                          <a:spcPts val="0"/>
                        </a:spcBef>
                        <a:spcAft>
                          <a:spcPts val="0"/>
                        </a:spcAft>
                        <a:buClr>
                          <a:schemeClr val="dk1"/>
                        </a:buClr>
                        <a:buSzPts val="1200"/>
                        <a:buFont typeface="Calibri"/>
                        <a:buNone/>
                      </a:pPr>
                      <a:r>
                        <a:rPr lang="en-GB" sz="1100" b="1"/>
                        <a:t>Climate</a:t>
                      </a:r>
                      <a:r>
                        <a:rPr lang="en-GB" sz="1100"/>
                        <a:t> – Countries that have climates that are unsuitable for farming (too hot, too cold, too little rainfall) cant </a:t>
                      </a:r>
                      <a:r>
                        <a:rPr lang="en-GB" sz="1100" b="1"/>
                        <a:t>grow/produce</a:t>
                      </a:r>
                      <a:r>
                        <a:rPr lang="en-GB" sz="1100"/>
                        <a:t> enough food. Rainfall levels are decreasing in some areas causing a drought while in others it is increasing causing flooding, making some areas unsuitable for farming</a:t>
                      </a:r>
                      <a:endParaRPr sz="110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r h="377200">
                <a:tc>
                  <a:txBody>
                    <a:bodyPr/>
                    <a:lstStyle/>
                    <a:p>
                      <a:pPr marL="0" marR="0" lvl="0" indent="0" algn="l" rtl="0">
                        <a:spcBef>
                          <a:spcPts val="0"/>
                        </a:spcBef>
                        <a:spcAft>
                          <a:spcPts val="0"/>
                        </a:spcAft>
                        <a:buClr>
                          <a:schemeClr val="dk1"/>
                        </a:buClr>
                        <a:buSzPts val="1100"/>
                        <a:buFont typeface="Calibri"/>
                        <a:buNone/>
                      </a:pPr>
                      <a:r>
                        <a:rPr lang="en-GB" sz="1100">
                          <a:solidFill>
                            <a:schemeClr val="dk1"/>
                          </a:solidFill>
                          <a:latin typeface="Calibri"/>
                          <a:ea typeface="Calibri"/>
                          <a:cs typeface="Calibri"/>
                          <a:sym typeface="Calibri"/>
                        </a:rPr>
                        <a:t>2</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100"/>
                        <a:buFont typeface="Calibri"/>
                        <a:buNone/>
                      </a:pPr>
                      <a:r>
                        <a:rPr lang="en-GB" sz="1100" b="1"/>
                        <a:t>Water Stress -  </a:t>
                      </a:r>
                      <a:r>
                        <a:rPr lang="en-GB" sz="1100" b="0"/>
                        <a:t>crops and livestock need water to survive. Areas that have low rainfall for water for irrigation is scarce struggle to grow enough food.</a:t>
                      </a:r>
                      <a:endParaRPr sz="110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2"/>
                  </a:ext>
                </a:extLst>
              </a:tr>
              <a:tr h="377200">
                <a:tc>
                  <a:txBody>
                    <a:bodyPr/>
                    <a:lstStyle/>
                    <a:p>
                      <a:pPr marL="0" marR="0" lvl="0" indent="0" algn="l" rtl="0">
                        <a:spcBef>
                          <a:spcPts val="0"/>
                        </a:spcBef>
                        <a:spcAft>
                          <a:spcPts val="0"/>
                        </a:spcAft>
                        <a:buClr>
                          <a:schemeClr val="dk1"/>
                        </a:buClr>
                        <a:buSzPts val="1100"/>
                        <a:buFont typeface="Calibri"/>
                        <a:buNone/>
                      </a:pPr>
                      <a:r>
                        <a:rPr lang="en-GB" sz="1100">
                          <a:solidFill>
                            <a:schemeClr val="dk1"/>
                          </a:solidFill>
                          <a:latin typeface="Calibri"/>
                          <a:ea typeface="Calibri"/>
                          <a:cs typeface="Calibri"/>
                          <a:sym typeface="Calibri"/>
                        </a:rPr>
                        <a:t>3</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100"/>
                        <a:buFont typeface="Calibri"/>
                        <a:buNone/>
                      </a:pPr>
                      <a:r>
                        <a:rPr lang="en-GB" sz="1100" b="1"/>
                        <a:t>Pests and diseases </a:t>
                      </a:r>
                      <a:r>
                        <a:rPr lang="en-GB" sz="1100" b="0"/>
                        <a:t>– pests reduce yields by eating crops e.g. rats may eat stored grain, huge locust swarms eat all vegetation in their path. Diseases affect most crops and livestock and can cause damage if they spread through crops and livestock can cause a lot of damage</a:t>
                      </a:r>
                      <a:endParaRPr sz="110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3"/>
                  </a:ext>
                </a:extLst>
              </a:tr>
            </a:tbl>
          </a:graphicData>
        </a:graphic>
      </p:graphicFrame>
      <p:sp>
        <p:nvSpPr>
          <p:cNvPr id="95" name="Google Shape;95;p8"/>
          <p:cNvSpPr txBox="1"/>
          <p:nvPr/>
        </p:nvSpPr>
        <p:spPr>
          <a:xfrm>
            <a:off x="128464" y="91951"/>
            <a:ext cx="9649072" cy="369332"/>
          </a:xfrm>
          <a:prstGeom prst="rect">
            <a:avLst/>
          </a:prstGeom>
          <a:solidFill>
            <a:srgbClr val="C00000"/>
          </a:solidFill>
          <a:ln w="9525"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800" b="0" i="0" u="none" strike="noStrike" cap="none">
                <a:solidFill>
                  <a:schemeClr val="lt1"/>
                </a:solidFill>
                <a:latin typeface="Calibri"/>
                <a:ea typeface="Calibri"/>
                <a:cs typeface="Calibri"/>
                <a:sym typeface="Calibri"/>
              </a:rPr>
              <a:t>GCSE Paper 2- Question 3 and 4 Resources- Knowledge Organiser</a:t>
            </a:r>
            <a:endParaRPr/>
          </a:p>
        </p:txBody>
      </p:sp>
      <p:graphicFrame>
        <p:nvGraphicFramePr>
          <p:cNvPr id="96" name="Google Shape;96;p8"/>
          <p:cNvGraphicFramePr/>
          <p:nvPr/>
        </p:nvGraphicFramePr>
        <p:xfrm>
          <a:off x="254887" y="2424621"/>
          <a:ext cx="3000000" cy="3000000"/>
        </p:xfrm>
        <a:graphic>
          <a:graphicData uri="http://schemas.openxmlformats.org/drawingml/2006/table">
            <a:tbl>
              <a:tblPr firstRow="1" bandRow="1">
                <a:noFill/>
              </a:tblPr>
              <a:tblGrid>
                <a:gridCol w="302900">
                  <a:extLst>
                    <a:ext uri="{9D8B030D-6E8A-4147-A177-3AD203B41FA5}">
                      <a16:colId xmlns:a16="http://schemas.microsoft.com/office/drawing/2014/main" val="20000"/>
                    </a:ext>
                  </a:extLst>
                </a:gridCol>
                <a:gridCol w="9061700">
                  <a:extLst>
                    <a:ext uri="{9D8B030D-6E8A-4147-A177-3AD203B41FA5}">
                      <a16:colId xmlns:a16="http://schemas.microsoft.com/office/drawing/2014/main" val="20001"/>
                    </a:ext>
                  </a:extLst>
                </a:gridCol>
              </a:tblGrid>
              <a:tr h="146350">
                <a:tc>
                  <a:txBody>
                    <a:bodyPr/>
                    <a:lstStyle/>
                    <a:p>
                      <a:pPr marL="0" marR="0" lvl="0" indent="0" algn="ctr" rtl="0">
                        <a:spcBef>
                          <a:spcPts val="0"/>
                        </a:spcBef>
                        <a:spcAft>
                          <a:spcPts val="0"/>
                        </a:spcAft>
                        <a:buNone/>
                      </a:pPr>
                      <a:r>
                        <a:rPr lang="en-GB" sz="1100" b="0">
                          <a:solidFill>
                            <a:schemeClr val="lt1"/>
                          </a:solidFill>
                        </a:rPr>
                        <a:t>R</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4901"/>
                      </a:srgbClr>
                    </a:solidFill>
                  </a:tcPr>
                </a:tc>
                <a:tc>
                  <a:txBody>
                    <a:bodyPr/>
                    <a:lstStyle/>
                    <a:p>
                      <a:pPr marL="0" marR="0" lvl="0" indent="0" algn="l" rtl="0">
                        <a:spcBef>
                          <a:spcPts val="0"/>
                        </a:spcBef>
                        <a:spcAft>
                          <a:spcPts val="0"/>
                        </a:spcAft>
                        <a:buNone/>
                      </a:pPr>
                      <a:r>
                        <a:rPr lang="en-GB" sz="1100" b="1" i="0" u="sng" strike="noStrike" cap="none">
                          <a:solidFill>
                            <a:schemeClr val="lt1"/>
                          </a:solidFill>
                          <a:latin typeface="Calibri"/>
                          <a:ea typeface="Calibri"/>
                          <a:cs typeface="Calibri"/>
                          <a:sym typeface="Calibri"/>
                        </a:rPr>
                        <a:t>Factors affecting food supply- Human </a:t>
                      </a:r>
                      <a:endParaRPr sz="1100" b="0">
                        <a:solidFill>
                          <a:schemeClr val="lt1"/>
                        </a:solidFill>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4901"/>
                      </a:srgbClr>
                    </a:solidFill>
                  </a:tcPr>
                </a:tc>
                <a:extLst>
                  <a:ext uri="{0D108BD9-81ED-4DB2-BD59-A6C34878D82A}">
                    <a16:rowId xmlns:a16="http://schemas.microsoft.com/office/drawing/2014/main" val="10000"/>
                  </a:ext>
                </a:extLst>
              </a:tr>
              <a:tr h="377200">
                <a:tc>
                  <a:txBody>
                    <a:bodyPr/>
                    <a:lstStyle/>
                    <a:p>
                      <a:pPr marL="0" marR="0" lvl="0" indent="0" algn="l" rtl="0">
                        <a:spcBef>
                          <a:spcPts val="0"/>
                        </a:spcBef>
                        <a:spcAft>
                          <a:spcPts val="0"/>
                        </a:spcAft>
                        <a:buClr>
                          <a:schemeClr val="dk1"/>
                        </a:buClr>
                        <a:buSzPts val="1100"/>
                        <a:buFont typeface="Calibri"/>
                        <a:buNone/>
                      </a:pPr>
                      <a:r>
                        <a:rPr lang="en-GB" sz="1100">
                          <a:solidFill>
                            <a:schemeClr val="dk1"/>
                          </a:solidFill>
                          <a:latin typeface="Calibri"/>
                          <a:ea typeface="Calibri"/>
                          <a:cs typeface="Calibri"/>
                          <a:sym typeface="Calibri"/>
                        </a:rPr>
                        <a:t>1</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spcBef>
                          <a:spcPts val="0"/>
                        </a:spcBef>
                        <a:spcAft>
                          <a:spcPts val="0"/>
                        </a:spcAft>
                        <a:buClr>
                          <a:schemeClr val="dk1"/>
                        </a:buClr>
                        <a:buSzPts val="1100"/>
                        <a:buFont typeface="Calibri"/>
                        <a:buNone/>
                      </a:pPr>
                      <a:r>
                        <a:rPr lang="en-GB" sz="1100" b="1"/>
                        <a:t>Economic development- LIC</a:t>
                      </a:r>
                      <a:r>
                        <a:rPr lang="en-GB" sz="1100"/>
                        <a:t> – people living in poverty may not own their own land to grow food, also poorer farmers in LIC’S can not afford expensive fertilisers, pesticides and machines to help them farm the land effectively.  At a global scale, poverty means that countries which cant grow enough cant afford to import food from countries with a surplus. </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r h="377200">
                <a:tc>
                  <a:txBody>
                    <a:bodyPr/>
                    <a:lstStyle/>
                    <a:p>
                      <a:pPr marL="0" marR="0" lvl="0" indent="0" algn="l" rtl="0">
                        <a:spcBef>
                          <a:spcPts val="0"/>
                        </a:spcBef>
                        <a:spcAft>
                          <a:spcPts val="0"/>
                        </a:spcAft>
                        <a:buClr>
                          <a:schemeClr val="dk1"/>
                        </a:buClr>
                        <a:buSzPts val="1100"/>
                        <a:buFont typeface="Calibri"/>
                        <a:buNone/>
                      </a:pPr>
                      <a:r>
                        <a:rPr lang="en-GB" sz="1100">
                          <a:solidFill>
                            <a:schemeClr val="dk1"/>
                          </a:solidFill>
                          <a:latin typeface="Calibri"/>
                          <a:ea typeface="Calibri"/>
                          <a:cs typeface="Calibri"/>
                          <a:sym typeface="Calibri"/>
                        </a:rPr>
                        <a:t>2</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100"/>
                        <a:buFont typeface="Calibri"/>
                        <a:buNone/>
                      </a:pPr>
                      <a:r>
                        <a:rPr lang="en-GB" sz="1100" b="1"/>
                        <a:t>Conflict</a:t>
                      </a:r>
                      <a:r>
                        <a:rPr lang="en-GB" sz="1100"/>
                        <a:t> – when a country is at war farmers may need to leave their land to fight, reducing production. Fighting may also damage the land or make it unsafe, making it difficult to grow enough food.  Access to food becomes difficult for people who are forces to flee their homes. Conflicts also make it difficult to import food because of trade routes are disrupted and political relations with supply countries may break down. </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2"/>
                  </a:ext>
                </a:extLst>
              </a:tr>
              <a:tr h="377200">
                <a:tc>
                  <a:txBody>
                    <a:bodyPr/>
                    <a:lstStyle/>
                    <a:p>
                      <a:pPr marL="0" marR="0" lvl="0" indent="0" algn="l" rtl="0">
                        <a:spcBef>
                          <a:spcPts val="0"/>
                        </a:spcBef>
                        <a:spcAft>
                          <a:spcPts val="0"/>
                        </a:spcAft>
                        <a:buClr>
                          <a:schemeClr val="dk1"/>
                        </a:buClr>
                        <a:buSzPts val="1100"/>
                        <a:buFont typeface="Calibri"/>
                        <a:buNone/>
                      </a:pPr>
                      <a:r>
                        <a:rPr lang="en-GB" sz="1100">
                          <a:solidFill>
                            <a:schemeClr val="dk1"/>
                          </a:solidFill>
                          <a:latin typeface="Calibri"/>
                          <a:ea typeface="Calibri"/>
                          <a:cs typeface="Calibri"/>
                          <a:sym typeface="Calibri"/>
                        </a:rPr>
                        <a:t>3</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100"/>
                        <a:buFont typeface="Calibri"/>
                        <a:buNone/>
                      </a:pPr>
                      <a:r>
                        <a:rPr lang="en-GB" sz="1100" b="1"/>
                        <a:t>Economic development-HIC</a:t>
                      </a:r>
                      <a:r>
                        <a:rPr lang="en-GB" sz="1100"/>
                        <a:t>– farmers usually can afford pesticides which kill weeds and insects to prevent diseases.  Improving yields. Some, farmers in HICs have large computerised irrigation systems so don’t need to rely on rainfall to ensure their crops are watered. </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3"/>
                  </a:ext>
                </a:extLst>
              </a:tr>
              <a:tr h="377200">
                <a:tc>
                  <a:txBody>
                    <a:bodyPr/>
                    <a:lstStyle/>
                    <a:p>
                      <a:pPr marL="0" marR="0" lvl="0" indent="0" algn="l" rtl="0">
                        <a:spcBef>
                          <a:spcPts val="0"/>
                        </a:spcBef>
                        <a:spcAft>
                          <a:spcPts val="0"/>
                        </a:spcAft>
                        <a:buClr>
                          <a:schemeClr val="dk1"/>
                        </a:buClr>
                        <a:buSzPts val="1100"/>
                        <a:buFont typeface="Calibri"/>
                        <a:buNone/>
                      </a:pPr>
                      <a:r>
                        <a:rPr lang="en-GB" sz="1100">
                          <a:solidFill>
                            <a:schemeClr val="dk1"/>
                          </a:solidFill>
                          <a:latin typeface="Calibri"/>
                          <a:ea typeface="Calibri"/>
                          <a:cs typeface="Calibri"/>
                          <a:sym typeface="Calibri"/>
                        </a:rPr>
                        <a:t>4</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100"/>
                        <a:buFont typeface="Calibri"/>
                        <a:buNone/>
                      </a:pPr>
                      <a:r>
                        <a:rPr lang="en-GB" sz="1100" b="1"/>
                        <a:t>Technology – </a:t>
                      </a:r>
                      <a:r>
                        <a:rPr lang="en-GB" sz="1100" b="0"/>
                        <a:t>the </a:t>
                      </a:r>
                      <a:r>
                        <a:rPr lang="en-GB" sz="1100" b="1"/>
                        <a:t>mechanisation </a:t>
                      </a:r>
                      <a:r>
                        <a:rPr lang="en-GB" sz="1100" b="0"/>
                        <a:t> of farm equipment (tractors etc) increases the amount of food that can be grown by making the process more </a:t>
                      </a:r>
                      <a:r>
                        <a:rPr lang="en-GB" sz="1100" b="1"/>
                        <a:t>efficient.</a:t>
                      </a:r>
                      <a:endParaRPr sz="110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4"/>
                  </a:ext>
                </a:extLst>
              </a:tr>
              <a:tr h="377200">
                <a:tc>
                  <a:txBody>
                    <a:bodyPr/>
                    <a:lstStyle/>
                    <a:p>
                      <a:pPr marL="0" marR="0" lvl="0" indent="0" algn="l" rtl="0">
                        <a:spcBef>
                          <a:spcPts val="0"/>
                        </a:spcBef>
                        <a:spcAft>
                          <a:spcPts val="0"/>
                        </a:spcAft>
                        <a:buClr>
                          <a:schemeClr val="dk1"/>
                        </a:buClr>
                        <a:buSzPts val="1100"/>
                        <a:buFont typeface="Calibri"/>
                        <a:buNone/>
                      </a:pPr>
                      <a:r>
                        <a:rPr lang="en-GB" sz="1100">
                          <a:solidFill>
                            <a:schemeClr val="dk1"/>
                          </a:solidFill>
                          <a:latin typeface="Calibri"/>
                          <a:ea typeface="Calibri"/>
                          <a:cs typeface="Calibri"/>
                          <a:sym typeface="Calibri"/>
                        </a:rPr>
                        <a:t>5</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100"/>
                        <a:buFont typeface="Calibri"/>
                        <a:buNone/>
                      </a:pPr>
                      <a:r>
                        <a:rPr lang="en-GB" sz="1100" b="1"/>
                        <a:t>Genetic Engineering </a:t>
                      </a:r>
                      <a:r>
                        <a:rPr lang="en-GB" sz="1100" b="0"/>
                        <a:t>can help protect plants from disease, increase their yields and help them grow better in harsher climates. Also, </a:t>
                      </a:r>
                      <a:r>
                        <a:rPr lang="en-GB" sz="1100" b="1"/>
                        <a:t>i</a:t>
                      </a:r>
                      <a:r>
                        <a:rPr lang="en-GB" sz="1100"/>
                        <a:t>mprovements to transportation and storage technology has increased year round availability to food. </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5"/>
                  </a:ext>
                </a:extLst>
              </a:tr>
            </a:tbl>
          </a:graphicData>
        </a:graphic>
      </p:graphicFrame>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100"/>
        <p:cNvGrpSpPr/>
        <p:nvPr/>
      </p:nvGrpSpPr>
      <p:grpSpPr>
        <a:xfrm>
          <a:off x="0" y="0"/>
          <a:ext cx="0" cy="0"/>
          <a:chOff x="0" y="0"/>
          <a:chExt cx="0" cy="0"/>
        </a:xfrm>
      </p:grpSpPr>
      <p:graphicFrame>
        <p:nvGraphicFramePr>
          <p:cNvPr id="101" name="Google Shape;101;p9"/>
          <p:cNvGraphicFramePr/>
          <p:nvPr/>
        </p:nvGraphicFramePr>
        <p:xfrm>
          <a:off x="254888" y="626301"/>
          <a:ext cx="3000000" cy="3000000"/>
        </p:xfrm>
        <a:graphic>
          <a:graphicData uri="http://schemas.openxmlformats.org/drawingml/2006/table">
            <a:tbl>
              <a:tblPr firstRow="1" bandRow="1">
                <a:noFill/>
              </a:tblPr>
              <a:tblGrid>
                <a:gridCol w="302900">
                  <a:extLst>
                    <a:ext uri="{9D8B030D-6E8A-4147-A177-3AD203B41FA5}">
                      <a16:colId xmlns:a16="http://schemas.microsoft.com/office/drawing/2014/main" val="20000"/>
                    </a:ext>
                  </a:extLst>
                </a:gridCol>
                <a:gridCol w="9061700">
                  <a:extLst>
                    <a:ext uri="{9D8B030D-6E8A-4147-A177-3AD203B41FA5}">
                      <a16:colId xmlns:a16="http://schemas.microsoft.com/office/drawing/2014/main" val="20001"/>
                    </a:ext>
                  </a:extLst>
                </a:gridCol>
              </a:tblGrid>
              <a:tr h="146350">
                <a:tc>
                  <a:txBody>
                    <a:bodyPr/>
                    <a:lstStyle/>
                    <a:p>
                      <a:pPr marL="0" marR="0" lvl="0" indent="0" algn="ctr" rtl="0">
                        <a:spcBef>
                          <a:spcPts val="0"/>
                        </a:spcBef>
                        <a:spcAft>
                          <a:spcPts val="0"/>
                        </a:spcAft>
                        <a:buNone/>
                      </a:pPr>
                      <a:r>
                        <a:rPr lang="en-GB" sz="1100" b="0">
                          <a:solidFill>
                            <a:schemeClr val="lt1"/>
                          </a:solidFill>
                        </a:rPr>
                        <a:t>S</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4901"/>
                      </a:srgbClr>
                    </a:solidFill>
                  </a:tcPr>
                </a:tc>
                <a:tc>
                  <a:txBody>
                    <a:bodyPr/>
                    <a:lstStyle/>
                    <a:p>
                      <a:pPr marL="0" marR="0" lvl="0" indent="0" algn="l" rtl="0">
                        <a:spcBef>
                          <a:spcPts val="0"/>
                        </a:spcBef>
                        <a:spcAft>
                          <a:spcPts val="0"/>
                        </a:spcAft>
                        <a:buNone/>
                      </a:pPr>
                      <a:r>
                        <a:rPr lang="en-GB" sz="1100" b="1">
                          <a:solidFill>
                            <a:schemeClr val="lt1"/>
                          </a:solidFill>
                          <a:latin typeface="Calibri"/>
                          <a:ea typeface="Calibri"/>
                          <a:cs typeface="Calibri"/>
                          <a:sym typeface="Calibri"/>
                        </a:rPr>
                        <a:t>Impacts of food insecurity </a:t>
                      </a:r>
                      <a:endParaRPr sz="1100" b="0">
                        <a:solidFill>
                          <a:schemeClr val="lt1"/>
                        </a:solidFill>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4901"/>
                      </a:srgbClr>
                    </a:solidFill>
                  </a:tcPr>
                </a:tc>
                <a:extLst>
                  <a:ext uri="{0D108BD9-81ED-4DB2-BD59-A6C34878D82A}">
                    <a16:rowId xmlns:a16="http://schemas.microsoft.com/office/drawing/2014/main" val="10000"/>
                  </a:ext>
                </a:extLst>
              </a:tr>
              <a:tr h="377200">
                <a:tc>
                  <a:txBody>
                    <a:bodyPr/>
                    <a:lstStyle/>
                    <a:p>
                      <a:pPr marL="0" marR="0" lvl="0" indent="0" algn="l" rtl="0">
                        <a:spcBef>
                          <a:spcPts val="0"/>
                        </a:spcBef>
                        <a:spcAft>
                          <a:spcPts val="0"/>
                        </a:spcAft>
                        <a:buClr>
                          <a:schemeClr val="dk1"/>
                        </a:buClr>
                        <a:buSzPts val="1100"/>
                        <a:buFont typeface="Calibri"/>
                        <a:buNone/>
                      </a:pPr>
                      <a:r>
                        <a:rPr lang="en-GB" sz="1100">
                          <a:solidFill>
                            <a:schemeClr val="dk1"/>
                          </a:solidFill>
                          <a:latin typeface="Calibri"/>
                          <a:ea typeface="Calibri"/>
                          <a:cs typeface="Calibri"/>
                          <a:sym typeface="Calibri"/>
                        </a:rPr>
                        <a:t>1</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spcBef>
                          <a:spcPts val="0"/>
                        </a:spcBef>
                        <a:spcAft>
                          <a:spcPts val="0"/>
                        </a:spcAft>
                        <a:buClr>
                          <a:schemeClr val="dk1"/>
                        </a:buClr>
                        <a:buSzPts val="1200"/>
                        <a:buFont typeface="Arial"/>
                        <a:buNone/>
                      </a:pPr>
                      <a:r>
                        <a:rPr lang="en-GB" sz="1100" b="1" u="sng">
                          <a:solidFill>
                            <a:schemeClr val="dk1"/>
                          </a:solidFill>
                          <a:latin typeface="Calibri"/>
                          <a:ea typeface="Calibri"/>
                          <a:cs typeface="Calibri"/>
                          <a:sym typeface="Calibri"/>
                        </a:rPr>
                        <a:t>Famine</a:t>
                      </a:r>
                      <a:r>
                        <a:rPr lang="en-GB" sz="1100">
                          <a:solidFill>
                            <a:schemeClr val="dk1"/>
                          </a:solidFill>
                          <a:latin typeface="Calibri"/>
                          <a:ea typeface="Calibri"/>
                          <a:cs typeface="Calibri"/>
                          <a:sym typeface="Calibri"/>
                        </a:rPr>
                        <a:t> </a:t>
                      </a:r>
                      <a:r>
                        <a:rPr lang="en-GB" sz="1100" b="1">
                          <a:solidFill>
                            <a:schemeClr val="dk1"/>
                          </a:solidFill>
                          <a:latin typeface="Calibri"/>
                          <a:ea typeface="Calibri"/>
                          <a:cs typeface="Calibri"/>
                          <a:sym typeface="Calibri"/>
                        </a:rPr>
                        <a:t>– </a:t>
                      </a:r>
                      <a:r>
                        <a:rPr lang="en-GB" sz="1100">
                          <a:solidFill>
                            <a:schemeClr val="dk1"/>
                          </a:solidFill>
                          <a:latin typeface="Calibri"/>
                          <a:ea typeface="Calibri"/>
                          <a:cs typeface="Calibri"/>
                          <a:sym typeface="Calibri"/>
                        </a:rPr>
                        <a:t>is a widespread shortage of food often causing malnutrition, starvation and death. There have been some devastating famines resulting from food insecurity such as the famine in Somalia between 2010-2012). </a:t>
                      </a:r>
                      <a:endParaRPr sz="110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r h="233225">
                <a:tc>
                  <a:txBody>
                    <a:bodyPr/>
                    <a:lstStyle/>
                    <a:p>
                      <a:pPr marL="0" marR="0" lvl="0" indent="0" algn="l" rtl="0">
                        <a:spcBef>
                          <a:spcPts val="0"/>
                        </a:spcBef>
                        <a:spcAft>
                          <a:spcPts val="0"/>
                        </a:spcAft>
                        <a:buClr>
                          <a:schemeClr val="dk1"/>
                        </a:buClr>
                        <a:buSzPts val="1100"/>
                        <a:buFont typeface="Calibri"/>
                        <a:buNone/>
                      </a:pPr>
                      <a:r>
                        <a:rPr lang="en-GB" sz="1100">
                          <a:solidFill>
                            <a:schemeClr val="dk1"/>
                          </a:solidFill>
                          <a:latin typeface="Calibri"/>
                          <a:ea typeface="Calibri"/>
                          <a:cs typeface="Calibri"/>
                          <a:sym typeface="Calibri"/>
                        </a:rPr>
                        <a:t>2</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100"/>
                        <a:buFont typeface="Calibri"/>
                        <a:buNone/>
                      </a:pPr>
                      <a:r>
                        <a:rPr lang="en-GB" sz="1100" b="1" u="sng">
                          <a:solidFill>
                            <a:schemeClr val="dk1"/>
                          </a:solidFill>
                          <a:latin typeface="Calibri"/>
                          <a:ea typeface="Calibri"/>
                          <a:cs typeface="Calibri"/>
                          <a:sym typeface="Calibri"/>
                        </a:rPr>
                        <a:t>Undernutrition</a:t>
                      </a:r>
                      <a:r>
                        <a:rPr lang="en-GB" sz="1100" b="1">
                          <a:solidFill>
                            <a:schemeClr val="dk1"/>
                          </a:solidFill>
                          <a:latin typeface="Calibri"/>
                          <a:ea typeface="Calibri"/>
                          <a:cs typeface="Calibri"/>
                          <a:sym typeface="Calibri"/>
                        </a:rPr>
                        <a:t> -  </a:t>
                      </a:r>
                      <a:r>
                        <a:rPr lang="en-GB" sz="1100">
                          <a:solidFill>
                            <a:schemeClr val="dk1"/>
                          </a:solidFill>
                          <a:latin typeface="Calibri"/>
                          <a:ea typeface="Calibri"/>
                          <a:cs typeface="Calibri"/>
                          <a:sym typeface="Calibri"/>
                        </a:rPr>
                        <a:t>is a lack of a balanced diet and deficiency in minerals and vitamins, so you are unable to keep your body healthy.</a:t>
                      </a:r>
                      <a:endParaRPr sz="110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2"/>
                  </a:ext>
                </a:extLst>
              </a:tr>
              <a:tr h="377200">
                <a:tc>
                  <a:txBody>
                    <a:bodyPr/>
                    <a:lstStyle/>
                    <a:p>
                      <a:pPr marL="0" marR="0" lvl="0" indent="0" algn="l" rtl="0">
                        <a:spcBef>
                          <a:spcPts val="0"/>
                        </a:spcBef>
                        <a:spcAft>
                          <a:spcPts val="0"/>
                        </a:spcAft>
                        <a:buClr>
                          <a:schemeClr val="dk1"/>
                        </a:buClr>
                        <a:buSzPts val="1100"/>
                        <a:buFont typeface="Calibri"/>
                        <a:buNone/>
                      </a:pPr>
                      <a:r>
                        <a:rPr lang="en-GB" sz="1100">
                          <a:solidFill>
                            <a:schemeClr val="dk1"/>
                          </a:solidFill>
                          <a:latin typeface="Calibri"/>
                          <a:ea typeface="Calibri"/>
                          <a:cs typeface="Calibri"/>
                          <a:sym typeface="Calibri"/>
                        </a:rPr>
                        <a:t>3</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100"/>
                        <a:buFont typeface="Calibri"/>
                        <a:buNone/>
                      </a:pPr>
                      <a:r>
                        <a:rPr lang="en-GB" sz="1100" b="1" u="sng">
                          <a:solidFill>
                            <a:schemeClr val="dk1"/>
                          </a:solidFill>
                          <a:latin typeface="Calibri"/>
                          <a:ea typeface="Calibri"/>
                          <a:cs typeface="Calibri"/>
                          <a:sym typeface="Calibri"/>
                        </a:rPr>
                        <a:t>Rising food prices </a:t>
                      </a:r>
                      <a:r>
                        <a:rPr lang="en-GB" sz="1100">
                          <a:solidFill>
                            <a:schemeClr val="dk1"/>
                          </a:solidFill>
                          <a:latin typeface="Calibri"/>
                          <a:ea typeface="Calibri"/>
                          <a:cs typeface="Calibri"/>
                          <a:sym typeface="Calibri"/>
                        </a:rPr>
                        <a:t>– If an area suffers a poor harvest due to climate or pests and diseases there is less food to go around. This causes the food prices to rise. In 2010 Russia suffered a poor wheat harvest so banned exports to other countries so their population had enough. This meant that countries who relied on this had to find other sources but this came at a much higher price. </a:t>
                      </a:r>
                      <a:endParaRPr sz="110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3"/>
                  </a:ext>
                </a:extLst>
              </a:tr>
              <a:tr h="377200">
                <a:tc>
                  <a:txBody>
                    <a:bodyPr/>
                    <a:lstStyle/>
                    <a:p>
                      <a:pPr marL="0" marR="0" lvl="0" indent="0" algn="l" rtl="0">
                        <a:spcBef>
                          <a:spcPts val="0"/>
                        </a:spcBef>
                        <a:spcAft>
                          <a:spcPts val="0"/>
                        </a:spcAft>
                        <a:buClr>
                          <a:schemeClr val="dk1"/>
                        </a:buClr>
                        <a:buSzPts val="1100"/>
                        <a:buFont typeface="Calibri"/>
                        <a:buNone/>
                      </a:pPr>
                      <a:r>
                        <a:rPr lang="en-GB" sz="1100">
                          <a:solidFill>
                            <a:schemeClr val="dk1"/>
                          </a:solidFill>
                          <a:latin typeface="Calibri"/>
                          <a:ea typeface="Calibri"/>
                          <a:cs typeface="Calibri"/>
                          <a:sym typeface="Calibri"/>
                        </a:rPr>
                        <a:t>4</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spcBef>
                          <a:spcPts val="0"/>
                        </a:spcBef>
                        <a:spcAft>
                          <a:spcPts val="0"/>
                        </a:spcAft>
                        <a:buNone/>
                      </a:pPr>
                      <a:r>
                        <a:rPr lang="en-GB" sz="1100" b="1" u="sng">
                          <a:solidFill>
                            <a:schemeClr val="dk1"/>
                          </a:solidFill>
                          <a:latin typeface="Calibri"/>
                          <a:ea typeface="Calibri"/>
                          <a:cs typeface="Calibri"/>
                          <a:sym typeface="Calibri"/>
                        </a:rPr>
                        <a:t>Rising prices  </a:t>
                      </a:r>
                      <a:r>
                        <a:rPr lang="en-GB" sz="1100" b="1">
                          <a:solidFill>
                            <a:schemeClr val="dk1"/>
                          </a:solidFill>
                          <a:latin typeface="Calibri"/>
                          <a:ea typeface="Calibri"/>
                          <a:cs typeface="Calibri"/>
                          <a:sym typeface="Calibri"/>
                        </a:rPr>
                        <a:t>-  </a:t>
                      </a:r>
                      <a:r>
                        <a:rPr lang="en-GB" sz="1100">
                          <a:solidFill>
                            <a:schemeClr val="dk1"/>
                          </a:solidFill>
                          <a:latin typeface="Calibri"/>
                          <a:ea typeface="Calibri"/>
                          <a:cs typeface="Calibri"/>
                          <a:sym typeface="Calibri"/>
                        </a:rPr>
                        <a:t>when there isn’t enough food available, food prices usually increase. This is because shops don’t have to lower their prices to complete for customers, people will pay any price to get the food they need. Rising prices means that the poorest people cant afford to feed themselves properly. In addition, food prices are rising across the world, due to increase cost of fertilisers, animal feed, food storage, processing and transportation.</a:t>
                      </a:r>
                      <a:endParaRPr sz="110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4"/>
                  </a:ext>
                </a:extLst>
              </a:tr>
              <a:tr h="377200">
                <a:tc>
                  <a:txBody>
                    <a:bodyPr/>
                    <a:lstStyle/>
                    <a:p>
                      <a:pPr marL="0" marR="0" lvl="0" indent="0" algn="l" rtl="0">
                        <a:spcBef>
                          <a:spcPts val="0"/>
                        </a:spcBef>
                        <a:spcAft>
                          <a:spcPts val="0"/>
                        </a:spcAft>
                        <a:buClr>
                          <a:schemeClr val="dk1"/>
                        </a:buClr>
                        <a:buSzPts val="1100"/>
                        <a:buFont typeface="Calibri"/>
                        <a:buNone/>
                      </a:pPr>
                      <a:r>
                        <a:rPr lang="en-GB" sz="1100">
                          <a:solidFill>
                            <a:schemeClr val="dk1"/>
                          </a:solidFill>
                          <a:latin typeface="Calibri"/>
                          <a:ea typeface="Calibri"/>
                          <a:cs typeface="Calibri"/>
                          <a:sym typeface="Calibri"/>
                        </a:rPr>
                        <a:t>5</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200"/>
                        <a:buFont typeface="Calibri"/>
                        <a:buNone/>
                      </a:pPr>
                      <a:r>
                        <a:rPr lang="en-GB" sz="1100" b="1" u="sng">
                          <a:solidFill>
                            <a:schemeClr val="dk1"/>
                          </a:solidFill>
                          <a:latin typeface="Calibri"/>
                          <a:ea typeface="Calibri"/>
                          <a:cs typeface="Calibri"/>
                          <a:sym typeface="Calibri"/>
                        </a:rPr>
                        <a:t>Social Unrest </a:t>
                      </a:r>
                      <a:r>
                        <a:rPr lang="en-GB" sz="1100">
                          <a:solidFill>
                            <a:schemeClr val="dk1"/>
                          </a:solidFill>
                          <a:latin typeface="Calibri"/>
                          <a:ea typeface="Calibri"/>
                          <a:cs typeface="Calibri"/>
                          <a:sym typeface="Calibri"/>
                        </a:rPr>
                        <a:t>– If a country does not have enough food this can cause people to </a:t>
                      </a:r>
                      <a:r>
                        <a:rPr lang="en-GB" sz="1100" b="1">
                          <a:solidFill>
                            <a:schemeClr val="dk1"/>
                          </a:solidFill>
                          <a:latin typeface="Calibri"/>
                          <a:ea typeface="Calibri"/>
                          <a:cs typeface="Calibri"/>
                          <a:sym typeface="Calibri"/>
                        </a:rPr>
                        <a:t>riot and protest</a:t>
                      </a:r>
                      <a:r>
                        <a:rPr lang="en-GB" sz="1100">
                          <a:solidFill>
                            <a:schemeClr val="dk1"/>
                          </a:solidFill>
                          <a:latin typeface="Calibri"/>
                          <a:ea typeface="Calibri"/>
                          <a:cs typeface="Calibri"/>
                          <a:sym typeface="Calibri"/>
                        </a:rPr>
                        <a:t>. This is because people expect the government to </a:t>
                      </a:r>
                      <a:r>
                        <a:rPr lang="en-GB" sz="1100" b="1">
                          <a:solidFill>
                            <a:schemeClr val="dk1"/>
                          </a:solidFill>
                          <a:latin typeface="Calibri"/>
                          <a:ea typeface="Calibri"/>
                          <a:cs typeface="Calibri"/>
                          <a:sym typeface="Calibri"/>
                        </a:rPr>
                        <a:t>help them get enough food during times of food insecurity</a:t>
                      </a:r>
                      <a:r>
                        <a:rPr lang="en-GB" sz="1100">
                          <a:solidFill>
                            <a:schemeClr val="dk1"/>
                          </a:solidFill>
                          <a:latin typeface="Calibri"/>
                          <a:ea typeface="Calibri"/>
                          <a:cs typeface="Calibri"/>
                          <a:sym typeface="Calibri"/>
                        </a:rPr>
                        <a:t>.  If governments don’t appear to be doing enough, make the situation worse or distribute aid unfairly, it can cause rioting or bigger conflict like a civil war.  </a:t>
                      </a:r>
                      <a:endParaRPr sz="110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5"/>
                  </a:ext>
                </a:extLst>
              </a:tr>
              <a:tr h="377200">
                <a:tc>
                  <a:txBody>
                    <a:bodyPr/>
                    <a:lstStyle/>
                    <a:p>
                      <a:pPr marL="0" marR="0" lvl="0" indent="0" algn="l" rtl="0">
                        <a:spcBef>
                          <a:spcPts val="0"/>
                        </a:spcBef>
                        <a:spcAft>
                          <a:spcPts val="0"/>
                        </a:spcAft>
                        <a:buClr>
                          <a:schemeClr val="dk1"/>
                        </a:buClr>
                        <a:buSzPts val="1100"/>
                        <a:buFont typeface="Calibri"/>
                        <a:buNone/>
                      </a:pPr>
                      <a:r>
                        <a:rPr lang="en-GB" sz="1100">
                          <a:solidFill>
                            <a:schemeClr val="dk1"/>
                          </a:solidFill>
                          <a:latin typeface="Calibri"/>
                          <a:ea typeface="Calibri"/>
                          <a:cs typeface="Calibri"/>
                          <a:sym typeface="Calibri"/>
                        </a:rPr>
                        <a:t>6</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spcBef>
                          <a:spcPts val="0"/>
                        </a:spcBef>
                        <a:spcAft>
                          <a:spcPts val="0"/>
                        </a:spcAft>
                        <a:buNone/>
                      </a:pPr>
                      <a:r>
                        <a:rPr lang="en-GB" sz="1100" b="1" u="sng">
                          <a:solidFill>
                            <a:schemeClr val="dk1"/>
                          </a:solidFill>
                          <a:latin typeface="Calibri"/>
                          <a:ea typeface="Calibri"/>
                          <a:cs typeface="Calibri"/>
                          <a:sym typeface="Calibri"/>
                        </a:rPr>
                        <a:t>Soil erosion </a:t>
                      </a:r>
                      <a:r>
                        <a:rPr lang="en-GB" sz="1100">
                          <a:solidFill>
                            <a:schemeClr val="dk1"/>
                          </a:solidFill>
                          <a:latin typeface="Calibri"/>
                          <a:ea typeface="Calibri"/>
                          <a:cs typeface="Calibri"/>
                          <a:sym typeface="Calibri"/>
                        </a:rPr>
                        <a:t>– Involves the removal of fertile top soil layers by wind and water. This decreases the fertility of the soil and makes it even more difficult to grow crops. </a:t>
                      </a:r>
                      <a:endParaRPr sz="1100"/>
                    </a:p>
                    <a:p>
                      <a:pPr marL="742950" marR="0" lvl="1" indent="0" algn="l" rtl="0">
                        <a:spcBef>
                          <a:spcPts val="240"/>
                        </a:spcBef>
                        <a:spcAft>
                          <a:spcPts val="0"/>
                        </a:spcAft>
                        <a:buNone/>
                      </a:pPr>
                      <a:r>
                        <a:rPr lang="en-GB" sz="1100" b="1" i="0" u="none" strike="noStrike" cap="none">
                          <a:solidFill>
                            <a:schemeClr val="dk1"/>
                          </a:solidFill>
                          <a:latin typeface="Calibri"/>
                          <a:ea typeface="Calibri"/>
                          <a:cs typeface="Calibri"/>
                          <a:sym typeface="Calibri"/>
                        </a:rPr>
                        <a:t>Overgrazing - </a:t>
                      </a:r>
                      <a:r>
                        <a:rPr lang="en-GB" sz="1100" b="0" i="0" u="none" strike="noStrike" cap="none">
                          <a:solidFill>
                            <a:schemeClr val="dk1"/>
                          </a:solidFill>
                          <a:latin typeface="Calibri"/>
                          <a:ea typeface="Calibri"/>
                          <a:cs typeface="Calibri"/>
                          <a:sym typeface="Calibri"/>
                        </a:rPr>
                        <a:t>Pressure to get enough to eat (meat) may also lead to </a:t>
                      </a:r>
                      <a:r>
                        <a:rPr lang="en-GB" sz="1100" b="1" i="0" u="none" strike="noStrike" cap="none">
                          <a:solidFill>
                            <a:schemeClr val="dk1"/>
                          </a:solidFill>
                          <a:latin typeface="Calibri"/>
                          <a:ea typeface="Calibri"/>
                          <a:cs typeface="Calibri"/>
                          <a:sym typeface="Calibri"/>
                        </a:rPr>
                        <a:t>over grazing, when there are more animals than the land can support.</a:t>
                      </a:r>
                      <a:endParaRPr sz="1100" u="none" strike="noStrike" cap="none"/>
                    </a:p>
                    <a:p>
                      <a:pPr marL="742950" marR="0" lvl="1" indent="0" algn="l" rtl="0">
                        <a:spcBef>
                          <a:spcPts val="240"/>
                        </a:spcBef>
                        <a:spcAft>
                          <a:spcPts val="0"/>
                        </a:spcAft>
                        <a:buNone/>
                      </a:pPr>
                      <a:r>
                        <a:rPr lang="en-GB" sz="1100" b="1" i="0" u="none" strike="noStrike" cap="none">
                          <a:solidFill>
                            <a:schemeClr val="dk1"/>
                          </a:solidFill>
                          <a:latin typeface="Calibri"/>
                          <a:ea typeface="Calibri"/>
                          <a:cs typeface="Calibri"/>
                          <a:sym typeface="Calibri"/>
                        </a:rPr>
                        <a:t>Overcultivation </a:t>
                      </a:r>
                      <a:r>
                        <a:rPr lang="en-GB" sz="1100" b="0" i="0" u="none" strike="noStrike" cap="none">
                          <a:solidFill>
                            <a:schemeClr val="dk1"/>
                          </a:solidFill>
                          <a:latin typeface="Calibri"/>
                          <a:ea typeface="Calibri"/>
                          <a:cs typeface="Calibri"/>
                          <a:sym typeface="Calibri"/>
                        </a:rPr>
                        <a:t>If people are struggling to get enough food, they may not use the best agricultural practices e.g. they may over cultivate the land (grow crops repeatedly, without allowing the soil to recover  its nutrients (so more nutrients out than in). </a:t>
                      </a:r>
                      <a:endParaRPr sz="1100" b="1" i="0" u="none" strike="noStrike" cap="none">
                        <a:solidFill>
                          <a:schemeClr val="dk1"/>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6"/>
                  </a:ext>
                </a:extLst>
              </a:tr>
            </a:tbl>
          </a:graphicData>
        </a:graphic>
      </p:graphicFrame>
      <p:sp>
        <p:nvSpPr>
          <p:cNvPr id="102" name="Google Shape;102;p9"/>
          <p:cNvSpPr txBox="1"/>
          <p:nvPr/>
        </p:nvSpPr>
        <p:spPr>
          <a:xfrm>
            <a:off x="128464" y="91951"/>
            <a:ext cx="9649072" cy="369332"/>
          </a:xfrm>
          <a:prstGeom prst="rect">
            <a:avLst/>
          </a:prstGeom>
          <a:solidFill>
            <a:srgbClr val="C00000"/>
          </a:solidFill>
          <a:ln w="9525"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800" b="0" i="0" u="none" strike="noStrike" cap="none">
                <a:solidFill>
                  <a:schemeClr val="lt1"/>
                </a:solidFill>
                <a:latin typeface="Calibri"/>
                <a:ea typeface="Calibri"/>
                <a:cs typeface="Calibri"/>
                <a:sym typeface="Calibri"/>
              </a:rPr>
              <a:t>GCSE Paper 2- Question 3 and 4 Resources- Knowledge Organiser</a:t>
            </a:r>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106"/>
        <p:cNvGrpSpPr/>
        <p:nvPr/>
      </p:nvGrpSpPr>
      <p:grpSpPr>
        <a:xfrm>
          <a:off x="0" y="0"/>
          <a:ext cx="0" cy="0"/>
          <a:chOff x="0" y="0"/>
          <a:chExt cx="0" cy="0"/>
        </a:xfrm>
      </p:grpSpPr>
      <p:graphicFrame>
        <p:nvGraphicFramePr>
          <p:cNvPr id="107" name="Google Shape;107;p10"/>
          <p:cNvGraphicFramePr/>
          <p:nvPr/>
        </p:nvGraphicFramePr>
        <p:xfrm>
          <a:off x="128464" y="562293"/>
          <a:ext cx="3000000" cy="3000000"/>
        </p:xfrm>
        <a:graphic>
          <a:graphicData uri="http://schemas.openxmlformats.org/drawingml/2006/table">
            <a:tbl>
              <a:tblPr firstRow="1" bandRow="1">
                <a:noFill/>
              </a:tblPr>
              <a:tblGrid>
                <a:gridCol w="208300">
                  <a:extLst>
                    <a:ext uri="{9D8B030D-6E8A-4147-A177-3AD203B41FA5}">
                      <a16:colId xmlns:a16="http://schemas.microsoft.com/office/drawing/2014/main" val="20000"/>
                    </a:ext>
                  </a:extLst>
                </a:gridCol>
                <a:gridCol w="1034850">
                  <a:extLst>
                    <a:ext uri="{9D8B030D-6E8A-4147-A177-3AD203B41FA5}">
                      <a16:colId xmlns:a16="http://schemas.microsoft.com/office/drawing/2014/main" val="20001"/>
                    </a:ext>
                  </a:extLst>
                </a:gridCol>
                <a:gridCol w="1857825">
                  <a:extLst>
                    <a:ext uri="{9D8B030D-6E8A-4147-A177-3AD203B41FA5}">
                      <a16:colId xmlns:a16="http://schemas.microsoft.com/office/drawing/2014/main" val="20002"/>
                    </a:ext>
                  </a:extLst>
                </a:gridCol>
                <a:gridCol w="3829750">
                  <a:extLst>
                    <a:ext uri="{9D8B030D-6E8A-4147-A177-3AD203B41FA5}">
                      <a16:colId xmlns:a16="http://schemas.microsoft.com/office/drawing/2014/main" val="20003"/>
                    </a:ext>
                  </a:extLst>
                </a:gridCol>
                <a:gridCol w="2607850">
                  <a:extLst>
                    <a:ext uri="{9D8B030D-6E8A-4147-A177-3AD203B41FA5}">
                      <a16:colId xmlns:a16="http://schemas.microsoft.com/office/drawing/2014/main" val="20004"/>
                    </a:ext>
                  </a:extLst>
                </a:gridCol>
              </a:tblGrid>
              <a:tr h="146350">
                <a:tc>
                  <a:txBody>
                    <a:bodyPr/>
                    <a:lstStyle/>
                    <a:p>
                      <a:pPr marL="0" marR="0" lvl="0" indent="0" algn="ctr" rtl="0">
                        <a:spcBef>
                          <a:spcPts val="0"/>
                        </a:spcBef>
                        <a:spcAft>
                          <a:spcPts val="0"/>
                        </a:spcAft>
                        <a:buNone/>
                      </a:pPr>
                      <a:r>
                        <a:rPr lang="en-GB" sz="1100" b="0">
                          <a:solidFill>
                            <a:schemeClr val="lt1"/>
                          </a:solidFill>
                        </a:rPr>
                        <a:t>T</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4901"/>
                      </a:srgbClr>
                    </a:solidFill>
                  </a:tcPr>
                </a:tc>
                <a:tc gridSpan="4">
                  <a:txBody>
                    <a:bodyPr/>
                    <a:lstStyle/>
                    <a:p>
                      <a:pPr marL="0" marR="0" lvl="0" indent="0" algn="l" rtl="0">
                        <a:spcBef>
                          <a:spcPts val="0"/>
                        </a:spcBef>
                        <a:spcAft>
                          <a:spcPts val="0"/>
                        </a:spcAft>
                        <a:buNone/>
                      </a:pPr>
                      <a:r>
                        <a:rPr lang="en-GB" sz="1100" b="1">
                          <a:solidFill>
                            <a:schemeClr val="lt1"/>
                          </a:solidFill>
                          <a:latin typeface="Calibri"/>
                          <a:ea typeface="Calibri"/>
                          <a:cs typeface="Calibri"/>
                          <a:sym typeface="Calibri"/>
                        </a:rPr>
                        <a:t>Strategies to increase food supply </a:t>
                      </a:r>
                      <a:endParaRPr sz="1100" b="0">
                        <a:solidFill>
                          <a:schemeClr val="lt1"/>
                        </a:solidFill>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4901"/>
                      </a:srgbClr>
                    </a:solidFill>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377200">
                <a:tc>
                  <a:txBody>
                    <a:bodyPr/>
                    <a:lstStyle/>
                    <a:p>
                      <a:pPr marL="0" marR="0" lvl="0" indent="0" algn="l" rtl="0">
                        <a:spcBef>
                          <a:spcPts val="0"/>
                        </a:spcBef>
                        <a:spcAft>
                          <a:spcPts val="0"/>
                        </a:spcAft>
                        <a:buClr>
                          <a:schemeClr val="dk1"/>
                        </a:buClr>
                        <a:buSzPts val="1100"/>
                        <a:buFont typeface="Calibri"/>
                        <a:buNone/>
                      </a:pPr>
                      <a:r>
                        <a:rPr lang="en-GB" sz="1100">
                          <a:solidFill>
                            <a:schemeClr val="dk1"/>
                          </a:solidFill>
                          <a:latin typeface="Calibri"/>
                          <a:ea typeface="Calibri"/>
                          <a:cs typeface="Calibri"/>
                          <a:sym typeface="Calibri"/>
                        </a:rPr>
                        <a:t>1</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spcBef>
                          <a:spcPts val="0"/>
                        </a:spcBef>
                        <a:spcAft>
                          <a:spcPts val="0"/>
                        </a:spcAft>
                        <a:buClr>
                          <a:schemeClr val="dk1"/>
                        </a:buClr>
                        <a:buSzPts val="1200"/>
                        <a:buFont typeface="Arial"/>
                        <a:buNone/>
                      </a:pPr>
                      <a:r>
                        <a:rPr lang="en-GB" sz="1100">
                          <a:solidFill>
                            <a:schemeClr val="dk1"/>
                          </a:solidFill>
                          <a:latin typeface="Calibri"/>
                          <a:ea typeface="Calibri"/>
                          <a:cs typeface="Calibri"/>
                          <a:sym typeface="Calibri"/>
                        </a:rPr>
                        <a:t>Strategy</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F6969"/>
                    </a:solidFill>
                  </a:tcPr>
                </a:tc>
                <a:tc>
                  <a:txBody>
                    <a:bodyPr/>
                    <a:lstStyle/>
                    <a:p>
                      <a:pPr marL="0" marR="0" lvl="0" indent="0" algn="l" rtl="0">
                        <a:spcBef>
                          <a:spcPts val="0"/>
                        </a:spcBef>
                        <a:spcAft>
                          <a:spcPts val="0"/>
                        </a:spcAft>
                        <a:buClr>
                          <a:schemeClr val="dk1"/>
                        </a:buClr>
                        <a:buSzPts val="1200"/>
                        <a:buFont typeface="Arial"/>
                        <a:buNone/>
                      </a:pPr>
                      <a:r>
                        <a:rPr lang="en-GB" sz="1100"/>
                        <a:t>How it increases food supply</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F6969"/>
                    </a:solidFill>
                  </a:tcPr>
                </a:tc>
                <a:tc>
                  <a:txBody>
                    <a:bodyPr/>
                    <a:lstStyle/>
                    <a:p>
                      <a:pPr marL="0" marR="0" lvl="0" indent="0" algn="l" rtl="0">
                        <a:spcBef>
                          <a:spcPts val="0"/>
                        </a:spcBef>
                        <a:spcAft>
                          <a:spcPts val="0"/>
                        </a:spcAft>
                        <a:buClr>
                          <a:schemeClr val="dk1"/>
                        </a:buClr>
                        <a:buSzPts val="1200"/>
                        <a:buFont typeface="Arial"/>
                        <a:buNone/>
                      </a:pPr>
                      <a:r>
                        <a:rPr lang="en-GB" sz="1100"/>
                        <a:t>Benefits</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F6969"/>
                    </a:solidFill>
                  </a:tcPr>
                </a:tc>
                <a:tc>
                  <a:txBody>
                    <a:bodyPr/>
                    <a:lstStyle/>
                    <a:p>
                      <a:pPr marL="0" marR="0" lvl="0" indent="0" algn="l" rtl="0">
                        <a:spcBef>
                          <a:spcPts val="0"/>
                        </a:spcBef>
                        <a:spcAft>
                          <a:spcPts val="0"/>
                        </a:spcAft>
                        <a:buClr>
                          <a:schemeClr val="dk1"/>
                        </a:buClr>
                        <a:buSzPts val="1200"/>
                        <a:buFont typeface="Arial"/>
                        <a:buNone/>
                      </a:pPr>
                      <a:r>
                        <a:rPr lang="en-GB" sz="1100"/>
                        <a:t>Costs </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F6969"/>
                    </a:solidFill>
                  </a:tcPr>
                </a:tc>
                <a:extLst>
                  <a:ext uri="{0D108BD9-81ED-4DB2-BD59-A6C34878D82A}">
                    <a16:rowId xmlns:a16="http://schemas.microsoft.com/office/drawing/2014/main" val="10001"/>
                  </a:ext>
                </a:extLst>
              </a:tr>
              <a:tr h="233225">
                <a:tc>
                  <a:txBody>
                    <a:bodyPr/>
                    <a:lstStyle/>
                    <a:p>
                      <a:pPr marL="0" marR="0" lvl="0" indent="0" algn="l" rtl="0">
                        <a:spcBef>
                          <a:spcPts val="0"/>
                        </a:spcBef>
                        <a:spcAft>
                          <a:spcPts val="0"/>
                        </a:spcAft>
                        <a:buClr>
                          <a:schemeClr val="dk1"/>
                        </a:buClr>
                        <a:buSzPts val="1100"/>
                        <a:buFont typeface="Calibri"/>
                        <a:buNone/>
                      </a:pPr>
                      <a:r>
                        <a:rPr lang="en-GB" sz="1100">
                          <a:solidFill>
                            <a:schemeClr val="dk1"/>
                          </a:solidFill>
                          <a:latin typeface="Calibri"/>
                          <a:ea typeface="Calibri"/>
                          <a:cs typeface="Calibri"/>
                          <a:sym typeface="Calibri"/>
                        </a:rPr>
                        <a:t>2</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100"/>
                        <a:buFont typeface="Calibri"/>
                        <a:buNone/>
                      </a:pPr>
                      <a:r>
                        <a:rPr lang="en-GB" sz="1100" b="1" u="sng"/>
                        <a:t>Aeroponics  and Hydroponics</a:t>
                      </a:r>
                      <a:endParaRPr sz="110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100"/>
                        <a:buFont typeface="Calibri"/>
                        <a:buNone/>
                      </a:pPr>
                      <a:r>
                        <a:rPr lang="en-GB" sz="1100"/>
                        <a:t>By allowing plants to get nutrients  without growing in soil, and requiring land.  Providing a nutrient supply, direct to the plants, without soil. </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171450" marR="0" lvl="0" indent="-171450" algn="l" rtl="0">
                        <a:spcBef>
                          <a:spcPts val="0"/>
                        </a:spcBef>
                        <a:spcAft>
                          <a:spcPts val="0"/>
                        </a:spcAft>
                        <a:buClr>
                          <a:schemeClr val="dk1"/>
                        </a:buClr>
                        <a:buSzPts val="1200"/>
                        <a:buFont typeface="Arial"/>
                        <a:buChar char="•"/>
                      </a:pPr>
                      <a:r>
                        <a:rPr lang="en-GB" sz="1100"/>
                        <a:t>The growing environment is kept free of pests and diseases.  If a plant does become infected it can be quickly removed limiting impact on the other plants. </a:t>
                      </a:r>
                      <a:endParaRPr/>
                    </a:p>
                    <a:p>
                      <a:pPr marL="171450" marR="0" lvl="0" indent="-171450" algn="l" rtl="0">
                        <a:spcBef>
                          <a:spcPts val="0"/>
                        </a:spcBef>
                        <a:spcAft>
                          <a:spcPts val="0"/>
                        </a:spcAft>
                        <a:buClr>
                          <a:schemeClr val="dk1"/>
                        </a:buClr>
                        <a:buSzPts val="1200"/>
                        <a:buFont typeface="Arial"/>
                        <a:buChar char="•"/>
                      </a:pPr>
                      <a:r>
                        <a:rPr lang="en-GB" sz="1100"/>
                        <a:t>Less water is required than plants grown in soil</a:t>
                      </a:r>
                      <a:endParaRPr/>
                    </a:p>
                    <a:p>
                      <a:pPr marL="171450" marR="0" lvl="0" indent="-171450" algn="l" rtl="0">
                        <a:spcBef>
                          <a:spcPts val="0"/>
                        </a:spcBef>
                        <a:spcAft>
                          <a:spcPts val="0"/>
                        </a:spcAft>
                        <a:buClr>
                          <a:schemeClr val="dk1"/>
                        </a:buClr>
                        <a:buSzPts val="1200"/>
                        <a:buFont typeface="Arial"/>
                        <a:buChar char="•"/>
                      </a:pPr>
                      <a:r>
                        <a:rPr lang="en-GB" sz="1100"/>
                        <a:t>Enables small scale farmers to increase yields and lower production costs</a:t>
                      </a:r>
                      <a:endParaRPr/>
                    </a:p>
                    <a:p>
                      <a:pPr marL="171450" marR="0" lvl="0" indent="-171450" algn="l" rtl="0">
                        <a:spcBef>
                          <a:spcPts val="0"/>
                        </a:spcBef>
                        <a:spcAft>
                          <a:spcPts val="0"/>
                        </a:spcAft>
                        <a:buClr>
                          <a:schemeClr val="dk1"/>
                        </a:buClr>
                        <a:buSzPts val="1200"/>
                        <a:buFont typeface="Arial"/>
                        <a:buChar char="•"/>
                      </a:pPr>
                      <a:r>
                        <a:rPr lang="en-GB" sz="1100"/>
                        <a:t>Less land is needed </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171450" marR="0" lvl="0" indent="-171450" algn="l" rtl="0">
                        <a:spcBef>
                          <a:spcPts val="0"/>
                        </a:spcBef>
                        <a:spcAft>
                          <a:spcPts val="0"/>
                        </a:spcAft>
                        <a:buClr>
                          <a:schemeClr val="dk1"/>
                        </a:buClr>
                        <a:buSzPts val="1200"/>
                        <a:buFont typeface="Arial"/>
                        <a:buChar char="•"/>
                      </a:pPr>
                      <a:r>
                        <a:rPr lang="en-GB" sz="1100"/>
                        <a:t>Expensive, and only used for high value crops </a:t>
                      </a:r>
                      <a:endParaRPr/>
                    </a:p>
                    <a:p>
                      <a:pPr marL="171450" marR="0" lvl="0" indent="-171450" algn="l" rtl="0">
                        <a:spcBef>
                          <a:spcPts val="0"/>
                        </a:spcBef>
                        <a:spcAft>
                          <a:spcPts val="0"/>
                        </a:spcAft>
                        <a:buClr>
                          <a:schemeClr val="dk1"/>
                        </a:buClr>
                        <a:buSzPts val="1200"/>
                        <a:buFont typeface="Arial"/>
                        <a:buChar char="•"/>
                      </a:pPr>
                      <a:r>
                        <a:rPr lang="en-GB" sz="1100"/>
                        <a:t>Some aeroponic environments are not perfectly sealed so pests and diseases may still cause a threat. </a:t>
                      </a:r>
                      <a:endParaRPr/>
                    </a:p>
                    <a:p>
                      <a:pPr marL="0" marR="0" lvl="0" indent="0" algn="l" rtl="0">
                        <a:lnSpc>
                          <a:spcPct val="100000"/>
                        </a:lnSpc>
                        <a:spcBef>
                          <a:spcPts val="0"/>
                        </a:spcBef>
                        <a:spcAft>
                          <a:spcPts val="0"/>
                        </a:spcAft>
                        <a:buClr>
                          <a:schemeClr val="dk1"/>
                        </a:buClr>
                        <a:buSzPts val="1100"/>
                        <a:buFont typeface="Calibri"/>
                        <a:buNone/>
                      </a:pPr>
                      <a:endParaRPr sz="110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2"/>
                  </a:ext>
                </a:extLst>
              </a:tr>
              <a:tr h="377200">
                <a:tc>
                  <a:txBody>
                    <a:bodyPr/>
                    <a:lstStyle/>
                    <a:p>
                      <a:pPr marL="0" marR="0" lvl="0" indent="0" algn="l" rtl="0">
                        <a:spcBef>
                          <a:spcPts val="0"/>
                        </a:spcBef>
                        <a:spcAft>
                          <a:spcPts val="0"/>
                        </a:spcAft>
                        <a:buClr>
                          <a:schemeClr val="dk1"/>
                        </a:buClr>
                        <a:buSzPts val="1100"/>
                        <a:buFont typeface="Calibri"/>
                        <a:buNone/>
                      </a:pPr>
                      <a:r>
                        <a:rPr lang="en-GB" sz="1100">
                          <a:solidFill>
                            <a:schemeClr val="dk1"/>
                          </a:solidFill>
                          <a:latin typeface="Calibri"/>
                          <a:ea typeface="Calibri"/>
                          <a:cs typeface="Calibri"/>
                          <a:sym typeface="Calibri"/>
                        </a:rPr>
                        <a:t>3</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100"/>
                        <a:buFont typeface="Calibri"/>
                        <a:buNone/>
                      </a:pPr>
                      <a:r>
                        <a:rPr lang="en-GB" sz="1100" b="1" u="sng"/>
                        <a:t>Irrigation</a:t>
                      </a:r>
                      <a:endParaRPr sz="110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200"/>
                        <a:buFont typeface="Calibri"/>
                        <a:buNone/>
                      </a:pPr>
                      <a:r>
                        <a:rPr lang="en-GB" sz="1100" b="0" i="0" u="none" strike="noStrike" cap="none">
                          <a:solidFill>
                            <a:srgbClr val="000000"/>
                          </a:solidFill>
                          <a:latin typeface="Calibri"/>
                          <a:ea typeface="Calibri"/>
                          <a:cs typeface="Calibri"/>
                          <a:sym typeface="Calibri"/>
                        </a:rPr>
                        <a:t>By artificially watering plants It increases food supply by making dry areas more productive or increase the yield of crops. </a:t>
                      </a:r>
                      <a:endParaRPr/>
                    </a:p>
                    <a:p>
                      <a:pPr marL="0" marR="0" lvl="0" indent="0" algn="l" rtl="0">
                        <a:lnSpc>
                          <a:spcPct val="100000"/>
                        </a:lnSpc>
                        <a:spcBef>
                          <a:spcPts val="0"/>
                        </a:spcBef>
                        <a:spcAft>
                          <a:spcPts val="0"/>
                        </a:spcAft>
                        <a:buClr>
                          <a:schemeClr val="dk1"/>
                        </a:buClr>
                        <a:buSzPts val="1100"/>
                        <a:buFont typeface="Calibri"/>
                        <a:buNone/>
                      </a:pPr>
                      <a:endParaRPr sz="110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171450" marR="0" lvl="0" indent="-171450" algn="l" rtl="0">
                        <a:lnSpc>
                          <a:spcPct val="100000"/>
                        </a:lnSpc>
                        <a:spcBef>
                          <a:spcPts val="0"/>
                        </a:spcBef>
                        <a:spcAft>
                          <a:spcPts val="0"/>
                        </a:spcAft>
                        <a:buClr>
                          <a:schemeClr val="dk1"/>
                        </a:buClr>
                        <a:buSzPts val="1200"/>
                        <a:buFont typeface="Arial"/>
                        <a:buChar char="•"/>
                      </a:pPr>
                      <a:r>
                        <a:rPr lang="en-GB" sz="1100"/>
                        <a:t>Improves crop yields &gt; more crops to sell &gt;  thus improving standard of living</a:t>
                      </a:r>
                      <a:endParaRPr/>
                    </a:p>
                    <a:p>
                      <a:pPr marL="171450" marR="0" lvl="0" indent="-171450" algn="l" rtl="0">
                        <a:lnSpc>
                          <a:spcPct val="100000"/>
                        </a:lnSpc>
                        <a:spcBef>
                          <a:spcPts val="0"/>
                        </a:spcBef>
                        <a:spcAft>
                          <a:spcPts val="0"/>
                        </a:spcAft>
                        <a:buClr>
                          <a:schemeClr val="dk1"/>
                        </a:buClr>
                        <a:buSzPts val="1200"/>
                        <a:buFont typeface="Arial"/>
                        <a:buChar char="•"/>
                      </a:pPr>
                      <a:r>
                        <a:rPr lang="en-GB" sz="1100"/>
                        <a:t>During dry periods irrigation can help provide water so there is enough to keep farming. </a:t>
                      </a:r>
                      <a:endParaRPr/>
                    </a:p>
                    <a:p>
                      <a:pPr marL="171450" marR="0" lvl="0" indent="-171450" algn="l" rtl="0">
                        <a:lnSpc>
                          <a:spcPct val="100000"/>
                        </a:lnSpc>
                        <a:spcBef>
                          <a:spcPts val="0"/>
                        </a:spcBef>
                        <a:spcAft>
                          <a:spcPts val="0"/>
                        </a:spcAft>
                        <a:buClr>
                          <a:schemeClr val="dk1"/>
                        </a:buClr>
                        <a:buSzPts val="1200"/>
                        <a:buFont typeface="Arial"/>
                        <a:buChar char="•"/>
                      </a:pPr>
                      <a:r>
                        <a:rPr lang="en-GB" sz="1100"/>
                        <a:t>Drip irrigation can be very low tech creates very little waste water, </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171450" marR="0" lvl="0" indent="-171450" algn="l" rtl="0">
                        <a:lnSpc>
                          <a:spcPct val="100000"/>
                        </a:lnSpc>
                        <a:spcBef>
                          <a:spcPts val="0"/>
                        </a:spcBef>
                        <a:spcAft>
                          <a:spcPts val="0"/>
                        </a:spcAft>
                        <a:buClr>
                          <a:schemeClr val="dk1"/>
                        </a:buClr>
                        <a:buSzPts val="1200"/>
                        <a:buFont typeface="Arial"/>
                        <a:buChar char="•"/>
                      </a:pPr>
                      <a:r>
                        <a:rPr lang="en-GB" sz="1100"/>
                        <a:t>Water is usually extracted from rivers, underground stores, so can cause the depletion of water in other areas and stores. </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3"/>
                  </a:ext>
                </a:extLst>
              </a:tr>
              <a:tr h="377200">
                <a:tc>
                  <a:txBody>
                    <a:bodyPr/>
                    <a:lstStyle/>
                    <a:p>
                      <a:pPr marL="0" marR="0" lvl="0" indent="0" algn="l" rtl="0">
                        <a:spcBef>
                          <a:spcPts val="0"/>
                        </a:spcBef>
                        <a:spcAft>
                          <a:spcPts val="0"/>
                        </a:spcAft>
                        <a:buClr>
                          <a:schemeClr val="dk1"/>
                        </a:buClr>
                        <a:buSzPts val="1100"/>
                        <a:buFont typeface="Calibri"/>
                        <a:buNone/>
                      </a:pPr>
                      <a:r>
                        <a:rPr lang="en-GB" sz="1100">
                          <a:solidFill>
                            <a:schemeClr val="dk1"/>
                          </a:solidFill>
                          <a:latin typeface="Calibri"/>
                          <a:ea typeface="Calibri"/>
                          <a:cs typeface="Calibri"/>
                          <a:sym typeface="Calibri"/>
                        </a:rPr>
                        <a:t>4</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200"/>
                        <a:buFont typeface="Calibri"/>
                        <a:buNone/>
                      </a:pPr>
                      <a:r>
                        <a:rPr lang="en-GB" sz="1100" b="1" u="sng"/>
                        <a:t>Appropriate Technology</a:t>
                      </a:r>
                      <a:endParaRPr sz="1100"/>
                    </a:p>
                    <a:p>
                      <a:pPr marL="0" marR="0" lvl="0" indent="0" algn="l" rtl="0">
                        <a:spcBef>
                          <a:spcPts val="240"/>
                        </a:spcBef>
                        <a:spcAft>
                          <a:spcPts val="0"/>
                        </a:spcAft>
                        <a:buNone/>
                      </a:pPr>
                      <a:endParaRPr sz="110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spcBef>
                          <a:spcPts val="0"/>
                        </a:spcBef>
                        <a:spcAft>
                          <a:spcPts val="0"/>
                        </a:spcAft>
                        <a:buNone/>
                      </a:pPr>
                      <a:r>
                        <a:rPr lang="en-GB" sz="1100"/>
                        <a:t>Increases the food supply by using skills or materials that are cheap and easily available e.g. drip irrigation</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171450" marR="0" lvl="0" indent="-171450" algn="l" rtl="0">
                        <a:spcBef>
                          <a:spcPts val="0"/>
                        </a:spcBef>
                        <a:spcAft>
                          <a:spcPts val="0"/>
                        </a:spcAft>
                        <a:buClr>
                          <a:schemeClr val="dk1"/>
                        </a:buClr>
                        <a:buSzPts val="1200"/>
                        <a:buFont typeface="Arial"/>
                        <a:buChar char="•"/>
                      </a:pPr>
                      <a:r>
                        <a:rPr lang="en-GB" sz="1100"/>
                        <a:t>A practical option for poorer farmers, as it is affordable. </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171450" marR="0" lvl="0" indent="-171450" algn="l" rtl="0">
                        <a:lnSpc>
                          <a:spcPct val="100000"/>
                        </a:lnSpc>
                        <a:spcBef>
                          <a:spcPts val="0"/>
                        </a:spcBef>
                        <a:spcAft>
                          <a:spcPts val="0"/>
                        </a:spcAft>
                        <a:buClr>
                          <a:schemeClr val="dk1"/>
                        </a:buClr>
                        <a:buSzPts val="1200"/>
                        <a:buFont typeface="Arial"/>
                        <a:buChar char="•"/>
                      </a:pPr>
                      <a:r>
                        <a:rPr lang="en-GB" sz="1100" b="1"/>
                        <a:t>Unlikely to create the large yields </a:t>
                      </a:r>
                      <a:r>
                        <a:rPr lang="en-GB" sz="1100" b="0"/>
                        <a:t>needed to increase economic output hugely. </a:t>
                      </a:r>
                      <a:endParaRPr sz="110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4"/>
                  </a:ext>
                </a:extLst>
              </a:tr>
              <a:tr h="377200">
                <a:tc>
                  <a:txBody>
                    <a:bodyPr/>
                    <a:lstStyle/>
                    <a:p>
                      <a:pPr marL="0" marR="0" lvl="0" indent="0" algn="l" rtl="0">
                        <a:spcBef>
                          <a:spcPts val="0"/>
                        </a:spcBef>
                        <a:spcAft>
                          <a:spcPts val="0"/>
                        </a:spcAft>
                        <a:buClr>
                          <a:schemeClr val="dk1"/>
                        </a:buClr>
                        <a:buSzPts val="1100"/>
                        <a:buFont typeface="Calibri"/>
                        <a:buNone/>
                      </a:pPr>
                      <a:r>
                        <a:rPr lang="en-GB" sz="1100">
                          <a:solidFill>
                            <a:schemeClr val="dk1"/>
                          </a:solidFill>
                          <a:latin typeface="Calibri"/>
                          <a:ea typeface="Calibri"/>
                          <a:cs typeface="Calibri"/>
                          <a:sym typeface="Calibri"/>
                        </a:rPr>
                        <a:t>5</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200"/>
                        <a:buFont typeface="Calibri"/>
                        <a:buNone/>
                      </a:pPr>
                      <a:r>
                        <a:rPr lang="en-GB" sz="1100" b="1" u="sng"/>
                        <a:t>Biotechnology</a:t>
                      </a:r>
                      <a:endParaRPr sz="1100"/>
                    </a:p>
                    <a:p>
                      <a:pPr marL="0" marR="0" lvl="0" indent="0" algn="l" rtl="0">
                        <a:lnSpc>
                          <a:spcPct val="100000"/>
                        </a:lnSpc>
                        <a:spcBef>
                          <a:spcPts val="240"/>
                        </a:spcBef>
                        <a:spcAft>
                          <a:spcPts val="0"/>
                        </a:spcAft>
                        <a:buClr>
                          <a:schemeClr val="dk1"/>
                        </a:buClr>
                        <a:buSzPts val="1200"/>
                        <a:buFont typeface="Calibri"/>
                        <a:buNone/>
                      </a:pPr>
                      <a:endParaRPr sz="110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200"/>
                        <a:buFont typeface="Calibri"/>
                        <a:buNone/>
                      </a:pPr>
                      <a:r>
                        <a:rPr lang="en-GB" sz="1100" b="1"/>
                        <a:t>genetically engineering </a:t>
                      </a:r>
                      <a:r>
                        <a:rPr lang="en-GB" sz="1100"/>
                        <a:t>crops to improve productivity, including have higher yields, resistant to drought, disease or pests, higher nutritional value</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171450" marR="0" lvl="0" indent="-171450" algn="l" rtl="0">
                        <a:lnSpc>
                          <a:spcPct val="100000"/>
                        </a:lnSpc>
                        <a:spcBef>
                          <a:spcPts val="0"/>
                        </a:spcBef>
                        <a:spcAft>
                          <a:spcPts val="0"/>
                        </a:spcAft>
                        <a:buClr>
                          <a:schemeClr val="dk1"/>
                        </a:buClr>
                        <a:buSzPts val="1200"/>
                        <a:buFont typeface="Arial"/>
                        <a:buChar char="•"/>
                      </a:pPr>
                      <a:r>
                        <a:rPr lang="en-GB" sz="1100" b="1"/>
                        <a:t>Higher crop yields &gt; </a:t>
                      </a:r>
                      <a:r>
                        <a:rPr lang="en-GB" sz="1100"/>
                        <a:t>more crops to sell &gt;  thus improving standard of living. Example C4 rice.</a:t>
                      </a:r>
                      <a:endParaRPr/>
                    </a:p>
                    <a:p>
                      <a:pPr marL="171450" marR="0" lvl="0" indent="-171450" algn="l" rtl="0">
                        <a:lnSpc>
                          <a:spcPct val="100000"/>
                        </a:lnSpc>
                        <a:spcBef>
                          <a:spcPts val="0"/>
                        </a:spcBef>
                        <a:spcAft>
                          <a:spcPts val="0"/>
                        </a:spcAft>
                        <a:buClr>
                          <a:schemeClr val="dk1"/>
                        </a:buClr>
                        <a:buSzPts val="1200"/>
                        <a:buFont typeface="Arial"/>
                        <a:buChar char="•"/>
                      </a:pPr>
                      <a:r>
                        <a:rPr lang="en-GB" sz="1100" b="1"/>
                        <a:t>Resistance to drought, disease, pests, </a:t>
                      </a:r>
                      <a:r>
                        <a:rPr lang="en-GB" sz="1100"/>
                        <a:t>which </a:t>
                      </a:r>
                      <a:r>
                        <a:rPr lang="en-GB" sz="1100" b="1"/>
                        <a:t>reduces the need for pesticides.</a:t>
                      </a:r>
                      <a:endParaRPr sz="1100"/>
                    </a:p>
                    <a:p>
                      <a:pPr marL="171450" marR="0" lvl="0" indent="-171450" algn="l" rtl="0">
                        <a:lnSpc>
                          <a:spcPct val="100000"/>
                        </a:lnSpc>
                        <a:spcBef>
                          <a:spcPts val="0"/>
                        </a:spcBef>
                        <a:spcAft>
                          <a:spcPts val="0"/>
                        </a:spcAft>
                        <a:buClr>
                          <a:schemeClr val="dk1"/>
                        </a:buClr>
                        <a:buSzPts val="1200"/>
                        <a:buFont typeface="Arial"/>
                        <a:buChar char="•"/>
                      </a:pPr>
                      <a:r>
                        <a:rPr lang="en-GB" sz="1100" b="1"/>
                        <a:t>Higher nutritional value</a:t>
                      </a:r>
                      <a:r>
                        <a:rPr lang="en-GB" sz="1100"/>
                        <a:t>, e.g potatoes with more protein or rice with more Vitamin A.</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171450" marR="0" lvl="0" indent="-171450" algn="l" rtl="0">
                        <a:lnSpc>
                          <a:spcPct val="100000"/>
                        </a:lnSpc>
                        <a:spcBef>
                          <a:spcPts val="0"/>
                        </a:spcBef>
                        <a:spcAft>
                          <a:spcPts val="0"/>
                        </a:spcAft>
                        <a:buClr>
                          <a:schemeClr val="dk1"/>
                        </a:buClr>
                        <a:buSzPts val="1200"/>
                        <a:buFont typeface="Arial"/>
                        <a:buChar char="•"/>
                      </a:pPr>
                      <a:r>
                        <a:rPr lang="en-GB" sz="1100" b="1"/>
                        <a:t>Ethical and environmental concerns.</a:t>
                      </a:r>
                      <a:r>
                        <a:rPr lang="en-GB" sz="1100"/>
                        <a:t> They may </a:t>
                      </a:r>
                      <a:r>
                        <a:rPr lang="en-GB" sz="1100" b="1"/>
                        <a:t>reduce biodiversity, </a:t>
                      </a:r>
                      <a:r>
                        <a:rPr lang="en-GB" sz="1100" b="0"/>
                        <a:t>because fewer variety of crops.</a:t>
                      </a:r>
                      <a:endParaRPr sz="1100"/>
                    </a:p>
                    <a:p>
                      <a:pPr marL="171450" marR="0" lvl="0" indent="-171450" algn="l" rtl="0">
                        <a:lnSpc>
                          <a:spcPct val="100000"/>
                        </a:lnSpc>
                        <a:spcBef>
                          <a:spcPts val="0"/>
                        </a:spcBef>
                        <a:spcAft>
                          <a:spcPts val="0"/>
                        </a:spcAft>
                        <a:buClr>
                          <a:schemeClr val="dk1"/>
                        </a:buClr>
                        <a:buSzPts val="1200"/>
                        <a:buFont typeface="Arial"/>
                        <a:buChar char="•"/>
                      </a:pPr>
                      <a:r>
                        <a:rPr lang="en-GB" sz="1100" b="0"/>
                        <a:t>GM plants may interbreed with wild plants and </a:t>
                      </a:r>
                      <a:r>
                        <a:rPr lang="en-GB" sz="1100" b="1"/>
                        <a:t>pass on their genes or disrupt ecosystems. </a:t>
                      </a:r>
                      <a:endParaRPr sz="110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5"/>
                  </a:ext>
                </a:extLst>
              </a:tr>
              <a:tr h="377200">
                <a:tc>
                  <a:txBody>
                    <a:bodyPr/>
                    <a:lstStyle/>
                    <a:p>
                      <a:pPr marL="0" marR="0" lvl="0" indent="0" algn="l" rtl="0">
                        <a:spcBef>
                          <a:spcPts val="0"/>
                        </a:spcBef>
                        <a:spcAft>
                          <a:spcPts val="0"/>
                        </a:spcAft>
                        <a:buClr>
                          <a:schemeClr val="dk1"/>
                        </a:buClr>
                        <a:buSzPts val="1100"/>
                        <a:buFont typeface="Calibri"/>
                        <a:buNone/>
                      </a:pPr>
                      <a:r>
                        <a:rPr lang="en-GB" sz="1100">
                          <a:solidFill>
                            <a:schemeClr val="dk1"/>
                          </a:solidFill>
                          <a:latin typeface="Calibri"/>
                          <a:ea typeface="Calibri"/>
                          <a:cs typeface="Calibri"/>
                          <a:sym typeface="Calibri"/>
                        </a:rPr>
                        <a:t>6</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200"/>
                        <a:buFont typeface="Calibri"/>
                        <a:buNone/>
                      </a:pPr>
                      <a:r>
                        <a:rPr lang="en-GB" sz="1100" b="1" u="sng"/>
                        <a:t>The New Green Revolution </a:t>
                      </a:r>
                      <a:endParaRPr sz="1100"/>
                    </a:p>
                    <a:p>
                      <a:pPr marL="0" marR="0" lvl="0" indent="0" algn="l" rtl="0">
                        <a:lnSpc>
                          <a:spcPct val="100000"/>
                        </a:lnSpc>
                        <a:spcBef>
                          <a:spcPts val="0"/>
                        </a:spcBef>
                        <a:spcAft>
                          <a:spcPts val="0"/>
                        </a:spcAft>
                        <a:buClr>
                          <a:schemeClr val="dk1"/>
                        </a:buClr>
                        <a:buSzPts val="1200"/>
                        <a:buFont typeface="Calibri"/>
                        <a:buNone/>
                      </a:pPr>
                      <a:endParaRPr sz="1100"/>
                    </a:p>
                    <a:p>
                      <a:pPr marL="0" marR="0" lvl="0" indent="0" algn="l" rtl="0">
                        <a:spcBef>
                          <a:spcPts val="240"/>
                        </a:spcBef>
                        <a:spcAft>
                          <a:spcPts val="0"/>
                        </a:spcAft>
                        <a:buNone/>
                      </a:pPr>
                      <a:endParaRPr sz="1100" b="1" i="0" u="none" strike="noStrike" cap="none">
                        <a:solidFill>
                          <a:schemeClr val="dk1"/>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spcBef>
                          <a:spcPts val="0"/>
                        </a:spcBef>
                        <a:spcAft>
                          <a:spcPts val="0"/>
                        </a:spcAft>
                        <a:buNone/>
                      </a:pPr>
                      <a:r>
                        <a:rPr lang="en-GB" sz="1100" b="0"/>
                        <a:t>using a mixture of biotechnology and sustainable farming techniques </a:t>
                      </a:r>
                      <a:endParaRPr sz="1100" b="0" i="0" u="none" strike="noStrike" cap="none">
                        <a:solidFill>
                          <a:schemeClr val="dk1"/>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171450" marR="0" lvl="0" indent="-171450" algn="l" rtl="0">
                        <a:spcBef>
                          <a:spcPts val="0"/>
                        </a:spcBef>
                        <a:spcAft>
                          <a:spcPts val="0"/>
                        </a:spcAft>
                        <a:buClr>
                          <a:schemeClr val="dk1"/>
                        </a:buClr>
                        <a:buSzPts val="1200"/>
                        <a:buFont typeface="Arial"/>
                        <a:buChar char="•"/>
                      </a:pPr>
                      <a:r>
                        <a:rPr lang="en-GB" sz="1100"/>
                        <a:t>This will help to provide more food as the worlds population increases, especially in Sub-Saharan Africa which is greatly affected by climate change. Evidence it worked in India.</a:t>
                      </a:r>
                      <a:endParaRPr/>
                    </a:p>
                    <a:p>
                      <a:pPr marL="171450" marR="0" lvl="0" indent="-171450" algn="l" rtl="0">
                        <a:spcBef>
                          <a:spcPts val="0"/>
                        </a:spcBef>
                        <a:spcAft>
                          <a:spcPts val="0"/>
                        </a:spcAft>
                        <a:buClr>
                          <a:schemeClr val="dk1"/>
                        </a:buClr>
                        <a:buSzPts val="1200"/>
                        <a:buFont typeface="Arial"/>
                        <a:buChar char="•"/>
                      </a:pPr>
                      <a:r>
                        <a:rPr lang="en-GB" sz="1100"/>
                        <a:t>Does </a:t>
                      </a:r>
                      <a:r>
                        <a:rPr lang="en-GB" sz="1100" b="1"/>
                        <a:t>not require the use of expensive fertilisers </a:t>
                      </a:r>
                      <a:r>
                        <a:rPr lang="en-GB" sz="1100"/>
                        <a:t>but the use of seeds that are high yielding, so less impact on the environment.</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171450" marR="0" lvl="0" indent="-171450" algn="l" rtl="0">
                        <a:lnSpc>
                          <a:spcPct val="100000"/>
                        </a:lnSpc>
                        <a:spcBef>
                          <a:spcPts val="0"/>
                        </a:spcBef>
                        <a:spcAft>
                          <a:spcPts val="0"/>
                        </a:spcAft>
                        <a:buClr>
                          <a:schemeClr val="dk1"/>
                        </a:buClr>
                        <a:buSzPts val="1200"/>
                        <a:buFont typeface="Arial"/>
                        <a:buChar char="•"/>
                      </a:pPr>
                      <a:r>
                        <a:rPr lang="en-GB" sz="1100" b="1"/>
                        <a:t>Reduced biodiversity as only a few crops are relied on instead of a variety</a:t>
                      </a:r>
                      <a:r>
                        <a:rPr lang="en-GB" sz="1100"/>
                        <a:t>. </a:t>
                      </a:r>
                      <a:endParaRPr/>
                    </a:p>
                    <a:p>
                      <a:pPr marL="171450" marR="0" lvl="0" indent="-171450" algn="l" rtl="0">
                        <a:lnSpc>
                          <a:spcPct val="100000"/>
                        </a:lnSpc>
                        <a:spcBef>
                          <a:spcPts val="0"/>
                        </a:spcBef>
                        <a:spcAft>
                          <a:spcPts val="0"/>
                        </a:spcAft>
                        <a:buClr>
                          <a:schemeClr val="dk1"/>
                        </a:buClr>
                        <a:buSzPts val="1200"/>
                        <a:buFont typeface="Arial"/>
                        <a:buChar char="•"/>
                      </a:pPr>
                      <a:r>
                        <a:rPr lang="en-GB" sz="1100"/>
                        <a:t>Some argue this is unsustainable as the  land can not support this amount of people even with the green revolution</a:t>
                      </a:r>
                      <a:endParaRPr sz="1100" b="1" u="sng"/>
                    </a:p>
                    <a:p>
                      <a:pPr marL="0" marR="0" lvl="0" indent="0" algn="l" rtl="0">
                        <a:spcBef>
                          <a:spcPts val="240"/>
                        </a:spcBef>
                        <a:spcAft>
                          <a:spcPts val="0"/>
                        </a:spcAft>
                        <a:buNone/>
                      </a:pPr>
                      <a:endParaRPr sz="1100" b="1" i="0" u="none" strike="noStrike" cap="none">
                        <a:solidFill>
                          <a:schemeClr val="dk1"/>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6"/>
                  </a:ext>
                </a:extLst>
              </a:tr>
            </a:tbl>
          </a:graphicData>
        </a:graphic>
      </p:graphicFrame>
      <p:sp>
        <p:nvSpPr>
          <p:cNvPr id="108" name="Google Shape;108;p10"/>
          <p:cNvSpPr txBox="1"/>
          <p:nvPr/>
        </p:nvSpPr>
        <p:spPr>
          <a:xfrm>
            <a:off x="128464" y="91951"/>
            <a:ext cx="9649072" cy="369332"/>
          </a:xfrm>
          <a:prstGeom prst="rect">
            <a:avLst/>
          </a:prstGeom>
          <a:solidFill>
            <a:srgbClr val="C00000"/>
          </a:solidFill>
          <a:ln w="9525"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800" b="0" i="0" u="none" strike="noStrike" cap="none">
                <a:solidFill>
                  <a:schemeClr val="lt1"/>
                </a:solidFill>
                <a:latin typeface="Calibri"/>
                <a:ea typeface="Calibri"/>
                <a:cs typeface="Calibri"/>
                <a:sym typeface="Calibri"/>
              </a:rPr>
              <a:t>GCSE Paper 2- Question 3 and 4 Resources- Knowledge Organiser</a:t>
            </a:r>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112"/>
        <p:cNvGrpSpPr/>
        <p:nvPr/>
      </p:nvGrpSpPr>
      <p:grpSpPr>
        <a:xfrm>
          <a:off x="0" y="0"/>
          <a:ext cx="0" cy="0"/>
          <a:chOff x="0" y="0"/>
          <a:chExt cx="0" cy="0"/>
        </a:xfrm>
      </p:grpSpPr>
      <p:graphicFrame>
        <p:nvGraphicFramePr>
          <p:cNvPr id="113" name="Google Shape;113;p11"/>
          <p:cNvGraphicFramePr/>
          <p:nvPr/>
        </p:nvGraphicFramePr>
        <p:xfrm>
          <a:off x="270700" y="1149635"/>
          <a:ext cx="3000000" cy="3000000"/>
        </p:xfrm>
        <a:graphic>
          <a:graphicData uri="http://schemas.openxmlformats.org/drawingml/2006/table">
            <a:tbl>
              <a:tblPr firstRow="1" bandRow="1">
                <a:noFill/>
              </a:tblPr>
              <a:tblGrid>
                <a:gridCol w="302900">
                  <a:extLst>
                    <a:ext uri="{9D8B030D-6E8A-4147-A177-3AD203B41FA5}">
                      <a16:colId xmlns:a16="http://schemas.microsoft.com/office/drawing/2014/main" val="20000"/>
                    </a:ext>
                  </a:extLst>
                </a:gridCol>
                <a:gridCol w="9061700">
                  <a:extLst>
                    <a:ext uri="{9D8B030D-6E8A-4147-A177-3AD203B41FA5}">
                      <a16:colId xmlns:a16="http://schemas.microsoft.com/office/drawing/2014/main" val="20001"/>
                    </a:ext>
                  </a:extLst>
                </a:gridCol>
              </a:tblGrid>
              <a:tr h="146350">
                <a:tc>
                  <a:txBody>
                    <a:bodyPr/>
                    <a:lstStyle/>
                    <a:p>
                      <a:pPr marL="0" marR="0" lvl="0" indent="0" algn="ctr" rtl="0">
                        <a:spcBef>
                          <a:spcPts val="0"/>
                        </a:spcBef>
                        <a:spcAft>
                          <a:spcPts val="0"/>
                        </a:spcAft>
                        <a:buNone/>
                      </a:pPr>
                      <a:r>
                        <a:rPr lang="en-GB" sz="1100" b="0">
                          <a:solidFill>
                            <a:schemeClr val="lt1"/>
                          </a:solidFill>
                        </a:rPr>
                        <a:t>U</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4901"/>
                      </a:srgbClr>
                    </a:solidFill>
                  </a:tcPr>
                </a:tc>
                <a:tc>
                  <a:txBody>
                    <a:bodyPr/>
                    <a:lstStyle/>
                    <a:p>
                      <a:pPr marL="0" marR="0" lvl="0" indent="0" algn="l" rtl="0">
                        <a:lnSpc>
                          <a:spcPct val="100000"/>
                        </a:lnSpc>
                        <a:spcBef>
                          <a:spcPts val="0"/>
                        </a:spcBef>
                        <a:spcAft>
                          <a:spcPts val="0"/>
                        </a:spcAft>
                        <a:buClr>
                          <a:schemeClr val="lt1"/>
                        </a:buClr>
                        <a:buSzPts val="1100"/>
                        <a:buFont typeface="Calibri"/>
                        <a:buNone/>
                      </a:pPr>
                      <a:r>
                        <a:rPr lang="en-GB" sz="1100" b="1">
                          <a:solidFill>
                            <a:schemeClr val="lt1"/>
                          </a:solidFill>
                          <a:latin typeface="Calibri"/>
                          <a:ea typeface="Calibri"/>
                          <a:cs typeface="Calibri"/>
                          <a:sym typeface="Calibri"/>
                        </a:rPr>
                        <a:t>What they did</a:t>
                      </a:r>
                      <a:endParaRPr sz="1100">
                        <a:solidFill>
                          <a:schemeClr val="lt1"/>
                        </a:solidFill>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4901"/>
                      </a:srgbClr>
                    </a:solidFill>
                  </a:tcPr>
                </a:tc>
                <a:extLst>
                  <a:ext uri="{0D108BD9-81ED-4DB2-BD59-A6C34878D82A}">
                    <a16:rowId xmlns:a16="http://schemas.microsoft.com/office/drawing/2014/main" val="10000"/>
                  </a:ext>
                </a:extLst>
              </a:tr>
              <a:tr h="377200">
                <a:tc>
                  <a:txBody>
                    <a:bodyPr/>
                    <a:lstStyle/>
                    <a:p>
                      <a:pPr marL="0" marR="0" lvl="0" indent="0" algn="l" rtl="0">
                        <a:spcBef>
                          <a:spcPts val="0"/>
                        </a:spcBef>
                        <a:spcAft>
                          <a:spcPts val="0"/>
                        </a:spcAft>
                        <a:buClr>
                          <a:schemeClr val="dk1"/>
                        </a:buClr>
                        <a:buSzPts val="1100"/>
                        <a:buFont typeface="Calibri"/>
                        <a:buNone/>
                      </a:pPr>
                      <a:r>
                        <a:rPr lang="en-GB" sz="1100">
                          <a:solidFill>
                            <a:schemeClr val="dk1"/>
                          </a:solidFill>
                          <a:latin typeface="Calibri"/>
                          <a:ea typeface="Calibri"/>
                          <a:cs typeface="Calibri"/>
                          <a:sym typeface="Calibri"/>
                        </a:rPr>
                        <a:t>1</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200"/>
                        <a:buFont typeface="Arial"/>
                        <a:buNone/>
                      </a:pPr>
                      <a:r>
                        <a:rPr lang="en-GB" sz="1100">
                          <a:solidFill>
                            <a:schemeClr val="dk1"/>
                          </a:solidFill>
                          <a:latin typeface="Calibri"/>
                          <a:ea typeface="Calibri"/>
                          <a:cs typeface="Calibri"/>
                          <a:sym typeface="Calibri"/>
                        </a:rPr>
                        <a:t>Huge number of greenhouses, made from polythene and plastic. In fact it has the largest concentration of green houses in the world, covering over 30,000 hectares., producing over 2.7 million tonnes of produce each year.</a:t>
                      </a:r>
                      <a:endParaRPr sz="110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r h="233225">
                <a:tc>
                  <a:txBody>
                    <a:bodyPr/>
                    <a:lstStyle/>
                    <a:p>
                      <a:pPr marL="0" marR="0" lvl="0" indent="0" algn="l" rtl="0">
                        <a:spcBef>
                          <a:spcPts val="0"/>
                        </a:spcBef>
                        <a:spcAft>
                          <a:spcPts val="0"/>
                        </a:spcAft>
                        <a:buClr>
                          <a:schemeClr val="dk1"/>
                        </a:buClr>
                        <a:buSzPts val="1100"/>
                        <a:buFont typeface="Calibri"/>
                        <a:buNone/>
                      </a:pPr>
                      <a:r>
                        <a:rPr lang="en-GB" sz="1100">
                          <a:solidFill>
                            <a:schemeClr val="dk1"/>
                          </a:solidFill>
                          <a:latin typeface="Calibri"/>
                          <a:ea typeface="Calibri"/>
                          <a:cs typeface="Calibri"/>
                          <a:sym typeface="Calibri"/>
                        </a:rPr>
                        <a:t>2</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100"/>
                        <a:buFont typeface="Calibri"/>
                        <a:buNone/>
                      </a:pPr>
                      <a:r>
                        <a:rPr lang="en-GB" sz="1100">
                          <a:solidFill>
                            <a:schemeClr val="dk1"/>
                          </a:solidFill>
                          <a:latin typeface="Calibri"/>
                          <a:ea typeface="Calibri"/>
                          <a:cs typeface="Calibri"/>
                          <a:sym typeface="Calibri"/>
                        </a:rPr>
                        <a:t>It started in 1950, when farmers were struggling to protect their crops from the wind. They put up plastic sheeting on poles to stop the wind damaging their plants. They realised this had a secondary benefit, it helped their plants ripen and be ready for sale earlier, because it increased the temperature the plants were growing in. Protecting their crops, meant farmers also extended the growing season</a:t>
                      </a:r>
                      <a:endParaRPr sz="110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2"/>
                  </a:ext>
                </a:extLst>
              </a:tr>
              <a:tr h="377200">
                <a:tc>
                  <a:txBody>
                    <a:bodyPr/>
                    <a:lstStyle/>
                    <a:p>
                      <a:pPr marL="0" marR="0" lvl="0" indent="0" algn="l" rtl="0">
                        <a:spcBef>
                          <a:spcPts val="0"/>
                        </a:spcBef>
                        <a:spcAft>
                          <a:spcPts val="0"/>
                        </a:spcAft>
                        <a:buClr>
                          <a:schemeClr val="dk1"/>
                        </a:buClr>
                        <a:buSzPts val="1100"/>
                        <a:buFont typeface="Calibri"/>
                        <a:buNone/>
                      </a:pPr>
                      <a:r>
                        <a:rPr lang="en-GB" sz="1100">
                          <a:solidFill>
                            <a:schemeClr val="dk1"/>
                          </a:solidFill>
                          <a:latin typeface="Calibri"/>
                          <a:ea typeface="Calibri"/>
                          <a:cs typeface="Calibri"/>
                          <a:sym typeface="Calibri"/>
                        </a:rPr>
                        <a:t>3</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100"/>
                        <a:buFont typeface="Calibri"/>
                        <a:buNone/>
                      </a:pPr>
                      <a:r>
                        <a:rPr lang="en-GB" sz="1100">
                          <a:solidFill>
                            <a:schemeClr val="dk1"/>
                          </a:solidFill>
                          <a:latin typeface="Calibri"/>
                          <a:ea typeface="Calibri"/>
                          <a:cs typeface="Calibri"/>
                          <a:sym typeface="Calibri"/>
                        </a:rPr>
                        <a:t>They grow the plants using hydroponics, plants are grown in bags and water and nutrients fed into the base of the plant via drip irrigation</a:t>
                      </a:r>
                      <a:endParaRPr sz="1100">
                        <a:solidFill>
                          <a:srgbClr val="000000"/>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3"/>
                  </a:ext>
                </a:extLst>
              </a:tr>
            </a:tbl>
          </a:graphicData>
        </a:graphic>
      </p:graphicFrame>
      <p:sp>
        <p:nvSpPr>
          <p:cNvPr id="114" name="Google Shape;114;p11"/>
          <p:cNvSpPr txBox="1"/>
          <p:nvPr/>
        </p:nvSpPr>
        <p:spPr>
          <a:xfrm>
            <a:off x="128464" y="91951"/>
            <a:ext cx="9649072" cy="369332"/>
          </a:xfrm>
          <a:prstGeom prst="rect">
            <a:avLst/>
          </a:prstGeom>
          <a:solidFill>
            <a:srgbClr val="C00000"/>
          </a:solidFill>
          <a:ln w="9525"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800" b="0" i="0" u="none" strike="noStrike" cap="none">
                <a:solidFill>
                  <a:schemeClr val="lt1"/>
                </a:solidFill>
                <a:latin typeface="Calibri"/>
                <a:ea typeface="Calibri"/>
                <a:cs typeface="Calibri"/>
                <a:sym typeface="Calibri"/>
              </a:rPr>
              <a:t>GCSE Paper 2- Question 3 and 4 Resources- Knowledge Organiser</a:t>
            </a:r>
            <a:endParaRPr/>
          </a:p>
        </p:txBody>
      </p:sp>
      <p:graphicFrame>
        <p:nvGraphicFramePr>
          <p:cNvPr id="115" name="Google Shape;115;p11"/>
          <p:cNvGraphicFramePr/>
          <p:nvPr/>
        </p:nvGraphicFramePr>
        <p:xfrm>
          <a:off x="230561" y="576859"/>
          <a:ext cx="3000000" cy="3000000"/>
        </p:xfrm>
        <a:graphic>
          <a:graphicData uri="http://schemas.openxmlformats.org/drawingml/2006/table">
            <a:tbl>
              <a:tblPr firstRow="1" bandRow="1">
                <a:noFill/>
              </a:tblPr>
              <a:tblGrid>
                <a:gridCol w="2622375">
                  <a:extLst>
                    <a:ext uri="{9D8B030D-6E8A-4147-A177-3AD203B41FA5}">
                      <a16:colId xmlns:a16="http://schemas.microsoft.com/office/drawing/2014/main" val="20000"/>
                    </a:ext>
                  </a:extLst>
                </a:gridCol>
              </a:tblGrid>
              <a:tr h="227175">
                <a:tc>
                  <a:txBody>
                    <a:bodyPr/>
                    <a:lstStyle/>
                    <a:p>
                      <a:pPr marL="0" marR="0" lvl="0" indent="0" algn="l" rtl="0">
                        <a:spcBef>
                          <a:spcPts val="0"/>
                        </a:spcBef>
                        <a:spcAft>
                          <a:spcPts val="0"/>
                        </a:spcAft>
                        <a:buNone/>
                      </a:pPr>
                      <a:r>
                        <a:rPr lang="en-GB" sz="1200" b="1" u="sng">
                          <a:solidFill>
                            <a:schemeClr val="lt1"/>
                          </a:solidFill>
                        </a:rPr>
                        <a:t>Case Study- a large scale agribusiness- Almeria, Spain </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4901"/>
                      </a:srgbClr>
                    </a:solidFill>
                  </a:tcPr>
                </a:tc>
                <a:extLst>
                  <a:ext uri="{0D108BD9-81ED-4DB2-BD59-A6C34878D82A}">
                    <a16:rowId xmlns:a16="http://schemas.microsoft.com/office/drawing/2014/main" val="10000"/>
                  </a:ext>
                </a:extLst>
              </a:tr>
            </a:tbl>
          </a:graphicData>
        </a:graphic>
      </p:graphicFrame>
      <p:graphicFrame>
        <p:nvGraphicFramePr>
          <p:cNvPr id="116" name="Google Shape;116;p11"/>
          <p:cNvGraphicFramePr/>
          <p:nvPr/>
        </p:nvGraphicFramePr>
        <p:xfrm>
          <a:off x="270700" y="3029927"/>
          <a:ext cx="3000000" cy="3000000"/>
        </p:xfrm>
        <a:graphic>
          <a:graphicData uri="http://schemas.openxmlformats.org/drawingml/2006/table">
            <a:tbl>
              <a:tblPr firstRow="1" bandRow="1">
                <a:noFill/>
              </a:tblPr>
              <a:tblGrid>
                <a:gridCol w="220475">
                  <a:extLst>
                    <a:ext uri="{9D8B030D-6E8A-4147-A177-3AD203B41FA5}">
                      <a16:colId xmlns:a16="http://schemas.microsoft.com/office/drawing/2014/main" val="20000"/>
                    </a:ext>
                  </a:extLst>
                </a:gridCol>
                <a:gridCol w="3684600">
                  <a:extLst>
                    <a:ext uri="{9D8B030D-6E8A-4147-A177-3AD203B41FA5}">
                      <a16:colId xmlns:a16="http://schemas.microsoft.com/office/drawing/2014/main" val="20001"/>
                    </a:ext>
                  </a:extLst>
                </a:gridCol>
              </a:tblGrid>
              <a:tr h="146350">
                <a:tc>
                  <a:txBody>
                    <a:bodyPr/>
                    <a:lstStyle/>
                    <a:p>
                      <a:pPr marL="0" marR="0" lvl="0" indent="0" algn="ctr" rtl="0">
                        <a:spcBef>
                          <a:spcPts val="0"/>
                        </a:spcBef>
                        <a:spcAft>
                          <a:spcPts val="0"/>
                        </a:spcAft>
                        <a:buNone/>
                      </a:pPr>
                      <a:r>
                        <a:rPr lang="en-GB" sz="1100" b="0">
                          <a:solidFill>
                            <a:schemeClr val="lt1"/>
                          </a:solidFill>
                        </a:rPr>
                        <a:t>V</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4901"/>
                      </a:srgbClr>
                    </a:solidFill>
                  </a:tcPr>
                </a:tc>
                <a:tc>
                  <a:txBody>
                    <a:bodyPr/>
                    <a:lstStyle/>
                    <a:p>
                      <a:pPr marL="0" marR="0" lvl="0" indent="0" algn="l" rtl="0">
                        <a:lnSpc>
                          <a:spcPct val="100000"/>
                        </a:lnSpc>
                        <a:spcBef>
                          <a:spcPts val="0"/>
                        </a:spcBef>
                        <a:spcAft>
                          <a:spcPts val="0"/>
                        </a:spcAft>
                        <a:buClr>
                          <a:schemeClr val="lt1"/>
                        </a:buClr>
                        <a:buSzPts val="1100"/>
                        <a:buFont typeface="Calibri"/>
                        <a:buNone/>
                      </a:pPr>
                      <a:r>
                        <a:rPr lang="en-GB" sz="1100" b="1">
                          <a:solidFill>
                            <a:schemeClr val="lt1"/>
                          </a:solidFill>
                          <a:latin typeface="Calibri"/>
                          <a:ea typeface="Calibri"/>
                          <a:cs typeface="Calibri"/>
                          <a:sym typeface="Calibri"/>
                        </a:rPr>
                        <a:t>Advantages </a:t>
                      </a:r>
                      <a:endParaRPr sz="1100">
                        <a:solidFill>
                          <a:schemeClr val="lt1"/>
                        </a:solidFill>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4901"/>
                      </a:srgbClr>
                    </a:solidFill>
                  </a:tcPr>
                </a:tc>
                <a:extLst>
                  <a:ext uri="{0D108BD9-81ED-4DB2-BD59-A6C34878D82A}">
                    <a16:rowId xmlns:a16="http://schemas.microsoft.com/office/drawing/2014/main" val="10000"/>
                  </a:ext>
                </a:extLst>
              </a:tr>
              <a:tr h="377200">
                <a:tc>
                  <a:txBody>
                    <a:bodyPr/>
                    <a:lstStyle/>
                    <a:p>
                      <a:pPr marL="0" marR="0" lvl="0" indent="0" algn="l" rtl="0">
                        <a:spcBef>
                          <a:spcPts val="0"/>
                        </a:spcBef>
                        <a:spcAft>
                          <a:spcPts val="0"/>
                        </a:spcAft>
                        <a:buClr>
                          <a:schemeClr val="dk1"/>
                        </a:buClr>
                        <a:buSzPts val="1100"/>
                        <a:buFont typeface="Calibri"/>
                        <a:buNone/>
                      </a:pPr>
                      <a:r>
                        <a:rPr lang="en-GB" sz="1100">
                          <a:solidFill>
                            <a:schemeClr val="dk1"/>
                          </a:solidFill>
                          <a:latin typeface="Calibri"/>
                          <a:ea typeface="Calibri"/>
                          <a:cs typeface="Calibri"/>
                          <a:sym typeface="Calibri"/>
                        </a:rPr>
                        <a:t>1</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200"/>
                        <a:buFont typeface="Arial"/>
                        <a:buNone/>
                      </a:pPr>
                      <a:r>
                        <a:rPr lang="en-GB" sz="1100">
                          <a:solidFill>
                            <a:srgbClr val="000000"/>
                          </a:solidFill>
                          <a:latin typeface="Calibri"/>
                          <a:ea typeface="Calibri"/>
                          <a:cs typeface="Calibri"/>
                          <a:sym typeface="Calibri"/>
                        </a:rPr>
                        <a:t>provides hundreds of jobs for the local area &gt; increase wages &gt; increase in standard of living &gt; increase in GDP</a:t>
                      </a:r>
                      <a:endParaRPr sz="110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r h="233225">
                <a:tc>
                  <a:txBody>
                    <a:bodyPr/>
                    <a:lstStyle/>
                    <a:p>
                      <a:pPr marL="0" marR="0" lvl="0" indent="0" algn="l" rtl="0">
                        <a:spcBef>
                          <a:spcPts val="0"/>
                        </a:spcBef>
                        <a:spcAft>
                          <a:spcPts val="0"/>
                        </a:spcAft>
                        <a:buClr>
                          <a:schemeClr val="dk1"/>
                        </a:buClr>
                        <a:buSzPts val="1100"/>
                        <a:buFont typeface="Calibri"/>
                        <a:buNone/>
                      </a:pPr>
                      <a:r>
                        <a:rPr lang="en-GB" sz="1100">
                          <a:solidFill>
                            <a:schemeClr val="dk1"/>
                          </a:solidFill>
                          <a:latin typeface="Calibri"/>
                          <a:ea typeface="Calibri"/>
                          <a:cs typeface="Calibri"/>
                          <a:sym typeface="Calibri"/>
                        </a:rPr>
                        <a:t>2</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100"/>
                        <a:buFont typeface="Calibri"/>
                        <a:buNone/>
                      </a:pPr>
                      <a:r>
                        <a:rPr lang="en-GB" sz="1100">
                          <a:solidFill>
                            <a:schemeClr val="dk1"/>
                          </a:solidFill>
                          <a:latin typeface="Calibri"/>
                          <a:ea typeface="Calibri"/>
                          <a:cs typeface="Calibri"/>
                          <a:sym typeface="Calibri"/>
                        </a:rPr>
                        <a:t>Get 2 crops a year &gt; increase in profits</a:t>
                      </a:r>
                      <a:endParaRPr sz="110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2"/>
                  </a:ext>
                </a:extLst>
              </a:tr>
              <a:tr h="377200">
                <a:tc>
                  <a:txBody>
                    <a:bodyPr/>
                    <a:lstStyle/>
                    <a:p>
                      <a:pPr marL="0" marR="0" lvl="0" indent="0" algn="l" rtl="0">
                        <a:spcBef>
                          <a:spcPts val="0"/>
                        </a:spcBef>
                        <a:spcAft>
                          <a:spcPts val="0"/>
                        </a:spcAft>
                        <a:buClr>
                          <a:schemeClr val="dk1"/>
                        </a:buClr>
                        <a:buSzPts val="1100"/>
                        <a:buFont typeface="Calibri"/>
                        <a:buNone/>
                      </a:pPr>
                      <a:r>
                        <a:rPr lang="en-GB" sz="1100">
                          <a:solidFill>
                            <a:schemeClr val="dk1"/>
                          </a:solidFill>
                          <a:latin typeface="Calibri"/>
                          <a:ea typeface="Calibri"/>
                          <a:cs typeface="Calibri"/>
                          <a:sym typeface="Calibri"/>
                        </a:rPr>
                        <a:t>3</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100"/>
                        <a:buFont typeface="Calibri"/>
                        <a:buNone/>
                      </a:pPr>
                      <a:r>
                        <a:rPr lang="en-GB" sz="1100">
                          <a:solidFill>
                            <a:schemeClr val="dk1"/>
                          </a:solidFill>
                          <a:latin typeface="Calibri"/>
                          <a:ea typeface="Calibri"/>
                          <a:cs typeface="Calibri"/>
                          <a:sym typeface="Calibri"/>
                        </a:rPr>
                        <a:t>Generates over $1.5 billion every year.  </a:t>
                      </a:r>
                      <a:endParaRPr sz="110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3"/>
                  </a:ext>
                </a:extLst>
              </a:tr>
              <a:tr h="377200">
                <a:tc>
                  <a:txBody>
                    <a:bodyPr/>
                    <a:lstStyle/>
                    <a:p>
                      <a:pPr marL="0" marR="0" lvl="0" indent="0" algn="l" rtl="0">
                        <a:spcBef>
                          <a:spcPts val="0"/>
                        </a:spcBef>
                        <a:spcAft>
                          <a:spcPts val="0"/>
                        </a:spcAft>
                        <a:buClr>
                          <a:schemeClr val="dk1"/>
                        </a:buClr>
                        <a:buSzPts val="1100"/>
                        <a:buFont typeface="Calibri"/>
                        <a:buNone/>
                      </a:pPr>
                      <a:r>
                        <a:rPr lang="en-GB" sz="1100">
                          <a:solidFill>
                            <a:schemeClr val="dk1"/>
                          </a:solidFill>
                          <a:latin typeface="Calibri"/>
                          <a:ea typeface="Calibri"/>
                          <a:cs typeface="Calibri"/>
                          <a:sym typeface="Calibri"/>
                        </a:rPr>
                        <a:t>4</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100"/>
                        <a:buFont typeface="Calibri"/>
                        <a:buNone/>
                      </a:pPr>
                      <a:r>
                        <a:rPr lang="en-GB" sz="1100">
                          <a:solidFill>
                            <a:schemeClr val="dk1"/>
                          </a:solidFill>
                          <a:latin typeface="Calibri"/>
                          <a:ea typeface="Calibri"/>
                          <a:cs typeface="Calibri"/>
                          <a:sym typeface="Calibri"/>
                        </a:rPr>
                        <a:t>Less water used by drip irrigation and hydroponics &gt; no use of soil &gt; less soil erosion &gt; keeping soil rich for future generations</a:t>
                      </a:r>
                      <a:endParaRPr sz="110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4"/>
                  </a:ext>
                </a:extLst>
              </a:tr>
              <a:tr h="377200">
                <a:tc>
                  <a:txBody>
                    <a:bodyPr/>
                    <a:lstStyle/>
                    <a:p>
                      <a:pPr marL="0" marR="0" lvl="0" indent="0" algn="l" rtl="0">
                        <a:spcBef>
                          <a:spcPts val="0"/>
                        </a:spcBef>
                        <a:spcAft>
                          <a:spcPts val="0"/>
                        </a:spcAft>
                        <a:buClr>
                          <a:schemeClr val="dk1"/>
                        </a:buClr>
                        <a:buSzPts val="1100"/>
                        <a:buFont typeface="Calibri"/>
                        <a:buNone/>
                      </a:pPr>
                      <a:r>
                        <a:rPr lang="en-GB" sz="1100">
                          <a:solidFill>
                            <a:schemeClr val="dk1"/>
                          </a:solidFill>
                          <a:latin typeface="Calibri"/>
                          <a:ea typeface="Calibri"/>
                          <a:cs typeface="Calibri"/>
                          <a:sym typeface="Calibri"/>
                        </a:rPr>
                        <a:t>5</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Calibri"/>
                        <a:buNone/>
                      </a:pPr>
                      <a:r>
                        <a:rPr lang="en-GB" sz="1100">
                          <a:solidFill>
                            <a:srgbClr val="000000"/>
                          </a:solidFill>
                          <a:latin typeface="Calibri"/>
                          <a:ea typeface="Calibri"/>
                          <a:cs typeface="Calibri"/>
                          <a:sym typeface="Calibri"/>
                        </a:rPr>
                        <a:t>The farms use drip irrigation and hydroponics to conserve water &gt; no water pumped from sources &gt; not depleting water sources </a:t>
                      </a:r>
                      <a:endParaRPr sz="1100"/>
                    </a:p>
                    <a:p>
                      <a:pPr marL="0" marR="0" lvl="0" indent="0" algn="l" rtl="0">
                        <a:lnSpc>
                          <a:spcPct val="100000"/>
                        </a:lnSpc>
                        <a:spcBef>
                          <a:spcPts val="0"/>
                        </a:spcBef>
                        <a:spcAft>
                          <a:spcPts val="0"/>
                        </a:spcAft>
                        <a:buClr>
                          <a:schemeClr val="dk1"/>
                        </a:buClr>
                        <a:buSzPts val="1100"/>
                        <a:buFont typeface="Calibri"/>
                        <a:buNone/>
                      </a:pPr>
                      <a:endParaRPr sz="110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5"/>
                  </a:ext>
                </a:extLst>
              </a:tr>
            </a:tbl>
          </a:graphicData>
        </a:graphic>
      </p:graphicFrame>
      <p:graphicFrame>
        <p:nvGraphicFramePr>
          <p:cNvPr id="117" name="Google Shape;117;p11"/>
          <p:cNvGraphicFramePr/>
          <p:nvPr/>
        </p:nvGraphicFramePr>
        <p:xfrm>
          <a:off x="5514321" y="2986432"/>
          <a:ext cx="3000000" cy="3000000"/>
        </p:xfrm>
        <a:graphic>
          <a:graphicData uri="http://schemas.openxmlformats.org/drawingml/2006/table">
            <a:tbl>
              <a:tblPr firstRow="1" bandRow="1">
                <a:noFill/>
              </a:tblPr>
              <a:tblGrid>
                <a:gridCol w="220475">
                  <a:extLst>
                    <a:ext uri="{9D8B030D-6E8A-4147-A177-3AD203B41FA5}">
                      <a16:colId xmlns:a16="http://schemas.microsoft.com/office/drawing/2014/main" val="20000"/>
                    </a:ext>
                  </a:extLst>
                </a:gridCol>
                <a:gridCol w="3684600">
                  <a:extLst>
                    <a:ext uri="{9D8B030D-6E8A-4147-A177-3AD203B41FA5}">
                      <a16:colId xmlns:a16="http://schemas.microsoft.com/office/drawing/2014/main" val="20001"/>
                    </a:ext>
                  </a:extLst>
                </a:gridCol>
              </a:tblGrid>
              <a:tr h="296575">
                <a:tc>
                  <a:txBody>
                    <a:bodyPr/>
                    <a:lstStyle/>
                    <a:p>
                      <a:pPr marL="0" marR="0" lvl="0" indent="0" algn="ctr" rtl="0">
                        <a:spcBef>
                          <a:spcPts val="0"/>
                        </a:spcBef>
                        <a:spcAft>
                          <a:spcPts val="0"/>
                        </a:spcAft>
                        <a:buNone/>
                      </a:pPr>
                      <a:r>
                        <a:rPr lang="en-GB" sz="1100" b="0">
                          <a:solidFill>
                            <a:schemeClr val="lt1"/>
                          </a:solidFill>
                        </a:rPr>
                        <a:t>W</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4901"/>
                      </a:srgbClr>
                    </a:solidFill>
                  </a:tcPr>
                </a:tc>
                <a:tc>
                  <a:txBody>
                    <a:bodyPr/>
                    <a:lstStyle/>
                    <a:p>
                      <a:pPr marL="0" marR="0" lvl="0" indent="0" algn="l" rtl="0">
                        <a:lnSpc>
                          <a:spcPct val="100000"/>
                        </a:lnSpc>
                        <a:spcBef>
                          <a:spcPts val="0"/>
                        </a:spcBef>
                        <a:spcAft>
                          <a:spcPts val="0"/>
                        </a:spcAft>
                        <a:buClr>
                          <a:schemeClr val="lt1"/>
                        </a:buClr>
                        <a:buSzPts val="1100"/>
                        <a:buFont typeface="Calibri"/>
                        <a:buNone/>
                      </a:pPr>
                      <a:r>
                        <a:rPr lang="en-GB" sz="1100" b="1">
                          <a:solidFill>
                            <a:schemeClr val="lt1"/>
                          </a:solidFill>
                          <a:latin typeface="Calibri"/>
                          <a:ea typeface="Calibri"/>
                          <a:cs typeface="Calibri"/>
                          <a:sym typeface="Calibri"/>
                        </a:rPr>
                        <a:t>Disadvantages </a:t>
                      </a:r>
                      <a:endParaRPr sz="1100">
                        <a:solidFill>
                          <a:schemeClr val="lt1"/>
                        </a:solidFill>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4901"/>
                      </a:srgbClr>
                    </a:solidFill>
                  </a:tcPr>
                </a:tc>
                <a:extLst>
                  <a:ext uri="{0D108BD9-81ED-4DB2-BD59-A6C34878D82A}">
                    <a16:rowId xmlns:a16="http://schemas.microsoft.com/office/drawing/2014/main" val="10000"/>
                  </a:ext>
                </a:extLst>
              </a:tr>
              <a:tr h="872300">
                <a:tc>
                  <a:txBody>
                    <a:bodyPr/>
                    <a:lstStyle/>
                    <a:p>
                      <a:pPr marL="0" marR="0" lvl="0" indent="0" algn="l" rtl="0">
                        <a:spcBef>
                          <a:spcPts val="0"/>
                        </a:spcBef>
                        <a:spcAft>
                          <a:spcPts val="0"/>
                        </a:spcAft>
                        <a:buClr>
                          <a:schemeClr val="dk1"/>
                        </a:buClr>
                        <a:buSzPts val="1100"/>
                        <a:buFont typeface="Calibri"/>
                        <a:buNone/>
                      </a:pPr>
                      <a:r>
                        <a:rPr lang="en-GB" sz="1100">
                          <a:solidFill>
                            <a:schemeClr val="dk1"/>
                          </a:solidFill>
                          <a:latin typeface="Calibri"/>
                          <a:ea typeface="Calibri"/>
                          <a:cs typeface="Calibri"/>
                          <a:sym typeface="Calibri"/>
                        </a:rPr>
                        <a:t>1</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spcBef>
                          <a:spcPts val="0"/>
                        </a:spcBef>
                        <a:spcAft>
                          <a:spcPts val="0"/>
                        </a:spcAft>
                        <a:buClr>
                          <a:schemeClr val="dk1"/>
                        </a:buClr>
                        <a:buSzPts val="1200"/>
                        <a:buFont typeface="Calibri"/>
                        <a:buNone/>
                      </a:pPr>
                      <a:r>
                        <a:rPr lang="en-GB" sz="1100">
                          <a:solidFill>
                            <a:schemeClr val="dk1"/>
                          </a:solidFill>
                          <a:latin typeface="Calibri"/>
                          <a:ea typeface="Calibri"/>
                          <a:cs typeface="Calibri"/>
                          <a:sym typeface="Calibri"/>
                        </a:rPr>
                        <a:t>Almeria uses many immigrant workers for labour from North Africa, Eastern Europe and South America &gt; low wage and work in poor conditions &gt; many work illegally and enter the country through dangerous methods </a:t>
                      </a:r>
                      <a:endParaRPr sz="110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r h="488475">
                <a:tc>
                  <a:txBody>
                    <a:bodyPr/>
                    <a:lstStyle/>
                    <a:p>
                      <a:pPr marL="0" marR="0" lvl="0" indent="0" algn="l" rtl="0">
                        <a:spcBef>
                          <a:spcPts val="0"/>
                        </a:spcBef>
                        <a:spcAft>
                          <a:spcPts val="0"/>
                        </a:spcAft>
                        <a:buClr>
                          <a:schemeClr val="dk1"/>
                        </a:buClr>
                        <a:buSzPts val="1100"/>
                        <a:buFont typeface="Calibri"/>
                        <a:buNone/>
                      </a:pPr>
                      <a:r>
                        <a:rPr lang="en-GB" sz="1100">
                          <a:solidFill>
                            <a:schemeClr val="dk1"/>
                          </a:solidFill>
                          <a:latin typeface="Calibri"/>
                          <a:ea typeface="Calibri"/>
                          <a:cs typeface="Calibri"/>
                          <a:sym typeface="Calibri"/>
                        </a:rPr>
                        <a:t>2</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100"/>
                        <a:buFont typeface="Calibri"/>
                        <a:buNone/>
                      </a:pPr>
                      <a:r>
                        <a:rPr lang="en-GB" sz="1100">
                          <a:solidFill>
                            <a:schemeClr val="dk1"/>
                          </a:solidFill>
                          <a:latin typeface="Calibri"/>
                          <a:ea typeface="Calibri"/>
                          <a:cs typeface="Calibri"/>
                          <a:sym typeface="Calibri"/>
                        </a:rPr>
                        <a:t>Lots of litter has been left in the area including chemical containers and plastic has been dumped into the sea. </a:t>
                      </a:r>
                      <a:endParaRPr sz="110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2"/>
                  </a:ext>
                </a:extLst>
              </a:tr>
            </a:tbl>
          </a:graphicData>
        </a:graphic>
      </p:graphicFrame>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121"/>
        <p:cNvGrpSpPr/>
        <p:nvPr/>
      </p:nvGrpSpPr>
      <p:grpSpPr>
        <a:xfrm>
          <a:off x="0" y="0"/>
          <a:ext cx="0" cy="0"/>
          <a:chOff x="0" y="0"/>
          <a:chExt cx="0" cy="0"/>
        </a:xfrm>
      </p:grpSpPr>
      <p:graphicFrame>
        <p:nvGraphicFramePr>
          <p:cNvPr id="122" name="Google Shape;122;p12"/>
          <p:cNvGraphicFramePr/>
          <p:nvPr/>
        </p:nvGraphicFramePr>
        <p:xfrm>
          <a:off x="128464" y="608013"/>
          <a:ext cx="3000000" cy="3000000"/>
        </p:xfrm>
        <a:graphic>
          <a:graphicData uri="http://schemas.openxmlformats.org/drawingml/2006/table">
            <a:tbl>
              <a:tblPr firstRow="1" bandRow="1">
                <a:noFill/>
              </a:tblPr>
              <a:tblGrid>
                <a:gridCol w="208300">
                  <a:extLst>
                    <a:ext uri="{9D8B030D-6E8A-4147-A177-3AD203B41FA5}">
                      <a16:colId xmlns:a16="http://schemas.microsoft.com/office/drawing/2014/main" val="20000"/>
                    </a:ext>
                  </a:extLst>
                </a:gridCol>
                <a:gridCol w="888550">
                  <a:extLst>
                    <a:ext uri="{9D8B030D-6E8A-4147-A177-3AD203B41FA5}">
                      <a16:colId xmlns:a16="http://schemas.microsoft.com/office/drawing/2014/main" val="20001"/>
                    </a:ext>
                  </a:extLst>
                </a:gridCol>
                <a:gridCol w="978600">
                  <a:extLst>
                    <a:ext uri="{9D8B030D-6E8A-4147-A177-3AD203B41FA5}">
                      <a16:colId xmlns:a16="http://schemas.microsoft.com/office/drawing/2014/main" val="20002"/>
                    </a:ext>
                  </a:extLst>
                </a:gridCol>
                <a:gridCol w="1819475">
                  <a:extLst>
                    <a:ext uri="{9D8B030D-6E8A-4147-A177-3AD203B41FA5}">
                      <a16:colId xmlns:a16="http://schemas.microsoft.com/office/drawing/2014/main" val="20003"/>
                    </a:ext>
                  </a:extLst>
                </a:gridCol>
                <a:gridCol w="3311425">
                  <a:extLst>
                    <a:ext uri="{9D8B030D-6E8A-4147-A177-3AD203B41FA5}">
                      <a16:colId xmlns:a16="http://schemas.microsoft.com/office/drawing/2014/main" val="20004"/>
                    </a:ext>
                  </a:extLst>
                </a:gridCol>
                <a:gridCol w="2352600">
                  <a:extLst>
                    <a:ext uri="{9D8B030D-6E8A-4147-A177-3AD203B41FA5}">
                      <a16:colId xmlns:a16="http://schemas.microsoft.com/office/drawing/2014/main" val="20005"/>
                    </a:ext>
                  </a:extLst>
                </a:gridCol>
              </a:tblGrid>
              <a:tr h="146350">
                <a:tc>
                  <a:txBody>
                    <a:bodyPr/>
                    <a:lstStyle/>
                    <a:p>
                      <a:pPr marL="0" marR="0" lvl="0" indent="0" algn="ctr" rtl="0">
                        <a:spcBef>
                          <a:spcPts val="0"/>
                        </a:spcBef>
                        <a:spcAft>
                          <a:spcPts val="0"/>
                        </a:spcAft>
                        <a:buNone/>
                      </a:pPr>
                      <a:r>
                        <a:rPr lang="en-GB" sz="1100" b="0">
                          <a:solidFill>
                            <a:schemeClr val="lt1"/>
                          </a:solidFill>
                        </a:rPr>
                        <a:t>X</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4901"/>
                      </a:srgbClr>
                    </a:solidFill>
                  </a:tcPr>
                </a:tc>
                <a:tc gridSpan="5">
                  <a:txBody>
                    <a:bodyPr/>
                    <a:lstStyle/>
                    <a:p>
                      <a:pPr marL="0" marR="0" lvl="0" indent="0" algn="l" rtl="0">
                        <a:spcBef>
                          <a:spcPts val="0"/>
                        </a:spcBef>
                        <a:spcAft>
                          <a:spcPts val="0"/>
                        </a:spcAft>
                        <a:buNone/>
                      </a:pPr>
                      <a:r>
                        <a:rPr lang="en-GB" sz="1100" b="1">
                          <a:solidFill>
                            <a:schemeClr val="lt1"/>
                          </a:solidFill>
                          <a:latin typeface="Calibri"/>
                          <a:ea typeface="Calibri"/>
                          <a:cs typeface="Calibri"/>
                          <a:sym typeface="Calibri"/>
                        </a:rPr>
                        <a:t>Sustainable food supplies </a:t>
                      </a:r>
                      <a:endParaRPr sz="1100" b="0">
                        <a:solidFill>
                          <a:schemeClr val="lt1"/>
                        </a:solidFill>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4901"/>
                      </a:srgbClr>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377200">
                <a:tc>
                  <a:txBody>
                    <a:bodyPr/>
                    <a:lstStyle/>
                    <a:p>
                      <a:pPr marL="0" marR="0" lvl="0" indent="0" algn="l" rtl="0">
                        <a:spcBef>
                          <a:spcPts val="0"/>
                        </a:spcBef>
                        <a:spcAft>
                          <a:spcPts val="0"/>
                        </a:spcAft>
                        <a:buClr>
                          <a:schemeClr val="dk1"/>
                        </a:buClr>
                        <a:buSzPts val="1100"/>
                        <a:buFont typeface="Calibri"/>
                        <a:buNone/>
                      </a:pPr>
                      <a:endParaRPr sz="1100">
                        <a:solidFill>
                          <a:schemeClr val="dk1"/>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spcBef>
                          <a:spcPts val="0"/>
                        </a:spcBef>
                        <a:spcAft>
                          <a:spcPts val="0"/>
                        </a:spcAft>
                        <a:buClr>
                          <a:schemeClr val="dk1"/>
                        </a:buClr>
                        <a:buSzPts val="1100"/>
                        <a:buFont typeface="Calibri"/>
                        <a:buNone/>
                      </a:pPr>
                      <a:r>
                        <a:rPr lang="en-GB" sz="1100" b="1"/>
                        <a:t>Scheme </a:t>
                      </a:r>
                      <a:endParaRPr sz="1600"/>
                    </a:p>
                  </a:txBody>
                  <a:tcPr marL="91450" marR="91450" marT="45700" marB="4570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F6969"/>
                    </a:solidFill>
                  </a:tcPr>
                </a:tc>
                <a:tc>
                  <a:txBody>
                    <a:bodyPr/>
                    <a:lstStyle/>
                    <a:p>
                      <a:pPr marL="0" marR="0" lvl="0" indent="0" algn="l" rtl="0">
                        <a:spcBef>
                          <a:spcPts val="0"/>
                        </a:spcBef>
                        <a:spcAft>
                          <a:spcPts val="0"/>
                        </a:spcAft>
                        <a:buClr>
                          <a:schemeClr val="dk1"/>
                        </a:buClr>
                        <a:buSzPts val="1100"/>
                        <a:buFont typeface="Calibri"/>
                        <a:buNone/>
                      </a:pPr>
                      <a:r>
                        <a:rPr lang="en-GB" sz="1100" b="1"/>
                        <a:t>Examples</a:t>
                      </a:r>
                      <a:endParaRPr sz="1600"/>
                    </a:p>
                  </a:txBody>
                  <a:tcPr marL="91450" marR="91450" marT="45700" marB="4570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F6969"/>
                    </a:solidFill>
                  </a:tcPr>
                </a:tc>
                <a:tc>
                  <a:txBody>
                    <a:bodyPr/>
                    <a:lstStyle/>
                    <a:p>
                      <a:pPr marL="0" marR="0" lvl="0" indent="0" algn="l" rtl="0">
                        <a:spcBef>
                          <a:spcPts val="0"/>
                        </a:spcBef>
                        <a:spcAft>
                          <a:spcPts val="0"/>
                        </a:spcAft>
                        <a:buClr>
                          <a:schemeClr val="dk1"/>
                        </a:buClr>
                        <a:buSzPts val="1100"/>
                        <a:buFont typeface="Calibri"/>
                        <a:buNone/>
                      </a:pPr>
                      <a:r>
                        <a:rPr lang="en-GB" sz="1100" b="1"/>
                        <a:t>How this works</a:t>
                      </a:r>
                      <a:endParaRPr sz="1600"/>
                    </a:p>
                  </a:txBody>
                  <a:tcPr marL="91450" marR="91450" marT="45700" marB="4570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F6969"/>
                    </a:solidFill>
                  </a:tcPr>
                </a:tc>
                <a:tc>
                  <a:txBody>
                    <a:bodyPr/>
                    <a:lstStyle/>
                    <a:p>
                      <a:pPr marL="0" marR="0" lvl="0" indent="0" algn="l" rtl="0">
                        <a:spcBef>
                          <a:spcPts val="0"/>
                        </a:spcBef>
                        <a:spcAft>
                          <a:spcPts val="0"/>
                        </a:spcAft>
                        <a:buClr>
                          <a:schemeClr val="dk1"/>
                        </a:buClr>
                        <a:buSzPts val="1100"/>
                        <a:buFont typeface="Calibri"/>
                        <a:buNone/>
                      </a:pPr>
                      <a:r>
                        <a:rPr lang="en-GB" sz="1100" b="1"/>
                        <a:t>Positives </a:t>
                      </a:r>
                      <a:endParaRPr sz="1600"/>
                    </a:p>
                  </a:txBody>
                  <a:tcPr marL="91450" marR="91450" marT="45700" marB="4570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F6969"/>
                    </a:solidFill>
                  </a:tcPr>
                </a:tc>
                <a:tc>
                  <a:txBody>
                    <a:bodyPr/>
                    <a:lstStyle/>
                    <a:p>
                      <a:pPr marL="0" marR="0" lvl="0" indent="0" algn="l" rtl="0">
                        <a:spcBef>
                          <a:spcPts val="0"/>
                        </a:spcBef>
                        <a:spcAft>
                          <a:spcPts val="0"/>
                        </a:spcAft>
                        <a:buClr>
                          <a:schemeClr val="dk1"/>
                        </a:buClr>
                        <a:buSzPts val="1100"/>
                        <a:buFont typeface="Calibri"/>
                        <a:buNone/>
                      </a:pPr>
                      <a:r>
                        <a:rPr lang="en-GB" sz="1100" b="1"/>
                        <a:t>Negatives </a:t>
                      </a:r>
                      <a:endParaRPr sz="1100" b="1"/>
                    </a:p>
                  </a:txBody>
                  <a:tcPr marL="91450" marR="91450" marT="45700" marB="4570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F6969"/>
                    </a:solidFill>
                  </a:tcPr>
                </a:tc>
                <a:extLst>
                  <a:ext uri="{0D108BD9-81ED-4DB2-BD59-A6C34878D82A}">
                    <a16:rowId xmlns:a16="http://schemas.microsoft.com/office/drawing/2014/main" val="10001"/>
                  </a:ext>
                </a:extLst>
              </a:tr>
              <a:tr h="233225">
                <a:tc>
                  <a:txBody>
                    <a:bodyPr/>
                    <a:lstStyle/>
                    <a:p>
                      <a:pPr marL="0" marR="0" lvl="0" indent="0" algn="l" rtl="0">
                        <a:spcBef>
                          <a:spcPts val="0"/>
                        </a:spcBef>
                        <a:spcAft>
                          <a:spcPts val="0"/>
                        </a:spcAft>
                        <a:buClr>
                          <a:schemeClr val="dk1"/>
                        </a:buClr>
                        <a:buSzPts val="1100"/>
                        <a:buFont typeface="Calibri"/>
                        <a:buNone/>
                      </a:pPr>
                      <a:r>
                        <a:rPr lang="en-GB" sz="1100">
                          <a:solidFill>
                            <a:schemeClr val="dk1"/>
                          </a:solidFill>
                          <a:latin typeface="Calibri"/>
                          <a:ea typeface="Calibri"/>
                          <a:cs typeface="Calibri"/>
                          <a:sym typeface="Calibri"/>
                        </a:rPr>
                        <a:t>1</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rowSpan="3">
                  <a:txBody>
                    <a:bodyPr/>
                    <a:lstStyle/>
                    <a:p>
                      <a:pPr marL="0" marR="0" lvl="0" indent="0" algn="l" rtl="0">
                        <a:lnSpc>
                          <a:spcPct val="100000"/>
                        </a:lnSpc>
                        <a:spcBef>
                          <a:spcPts val="0"/>
                        </a:spcBef>
                        <a:spcAft>
                          <a:spcPts val="0"/>
                        </a:spcAft>
                        <a:buClr>
                          <a:schemeClr val="dk1"/>
                        </a:buClr>
                        <a:buSzPts val="1100"/>
                        <a:buFont typeface="Calibri"/>
                        <a:buNone/>
                      </a:pPr>
                      <a:r>
                        <a:rPr lang="en-GB" sz="1100"/>
                        <a:t>Low impact Farming </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100"/>
                        <a:buFont typeface="Calibri"/>
                        <a:buNone/>
                      </a:pPr>
                      <a:r>
                        <a:rPr lang="en-GB" sz="1100" b="0">
                          <a:solidFill>
                            <a:schemeClr val="dk1"/>
                          </a:solidFill>
                        </a:rPr>
                        <a:t>Organic Framing</a:t>
                      </a:r>
                      <a:endParaRPr sz="1100"/>
                    </a:p>
                    <a:p>
                      <a:pPr marL="0" marR="0" lvl="0" indent="0" algn="l" rtl="0">
                        <a:lnSpc>
                          <a:spcPct val="100000"/>
                        </a:lnSpc>
                        <a:spcBef>
                          <a:spcPts val="0"/>
                        </a:spcBef>
                        <a:spcAft>
                          <a:spcPts val="0"/>
                        </a:spcAft>
                        <a:buClr>
                          <a:schemeClr val="dk1"/>
                        </a:buClr>
                        <a:buSzPts val="1100"/>
                        <a:buFont typeface="Calibri"/>
                        <a:buNone/>
                      </a:pPr>
                      <a:endParaRPr sz="110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100"/>
                        <a:buFont typeface="Calibri"/>
                        <a:buNone/>
                      </a:pPr>
                      <a:r>
                        <a:rPr lang="en-GB" sz="1100"/>
                        <a:t>Farming without using chemicals (growing crops or rearing livestock). </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171450" marR="0" lvl="0" indent="-171450" algn="l" rtl="0">
                        <a:lnSpc>
                          <a:spcPct val="100000"/>
                        </a:lnSpc>
                        <a:spcBef>
                          <a:spcPts val="0"/>
                        </a:spcBef>
                        <a:spcAft>
                          <a:spcPts val="0"/>
                        </a:spcAft>
                        <a:buClr>
                          <a:schemeClr val="dk1"/>
                        </a:buClr>
                        <a:buSzPts val="1200"/>
                        <a:buFont typeface="Arial"/>
                        <a:buChar char="•"/>
                      </a:pPr>
                      <a:r>
                        <a:rPr lang="en-GB" sz="1100"/>
                        <a:t>This helps farmers improve their health by reducing their exposure to chemicals</a:t>
                      </a:r>
                      <a:endParaRPr/>
                    </a:p>
                    <a:p>
                      <a:pPr marL="171450" marR="0" lvl="0" indent="-171450" algn="l" rtl="0">
                        <a:lnSpc>
                          <a:spcPct val="100000"/>
                        </a:lnSpc>
                        <a:spcBef>
                          <a:spcPts val="0"/>
                        </a:spcBef>
                        <a:spcAft>
                          <a:spcPts val="0"/>
                        </a:spcAft>
                        <a:buClr>
                          <a:schemeClr val="dk1"/>
                        </a:buClr>
                        <a:buSzPts val="1200"/>
                        <a:buFont typeface="Arial"/>
                        <a:buChar char="•"/>
                      </a:pPr>
                      <a:r>
                        <a:rPr lang="en-GB" sz="1100" b="0">
                          <a:solidFill>
                            <a:schemeClr val="dk1"/>
                          </a:solidFill>
                          <a:latin typeface="Calibri"/>
                          <a:ea typeface="Calibri"/>
                          <a:cs typeface="Calibri"/>
                          <a:sym typeface="Calibri"/>
                        </a:rPr>
                        <a:t>Often sell their produce close to where it is produced, to reduce the amount of transport and C02.</a:t>
                      </a:r>
                      <a:endParaRPr sz="110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171450" marR="0" lvl="0" indent="-171450" algn="l" rtl="0">
                        <a:spcBef>
                          <a:spcPts val="0"/>
                        </a:spcBef>
                        <a:spcAft>
                          <a:spcPts val="0"/>
                        </a:spcAft>
                        <a:buClr>
                          <a:schemeClr val="dk1"/>
                        </a:buClr>
                        <a:buSzPts val="1200"/>
                        <a:buFont typeface="Arial"/>
                        <a:buChar char="•"/>
                      </a:pPr>
                      <a:r>
                        <a:rPr lang="en-GB" sz="1100"/>
                        <a:t>Production and labour costs may be higher than other forms of farming.</a:t>
                      </a:r>
                      <a:endParaRPr/>
                    </a:p>
                    <a:p>
                      <a:pPr marL="171450" marR="0" lvl="0" indent="-171450" algn="l" rtl="0">
                        <a:spcBef>
                          <a:spcPts val="0"/>
                        </a:spcBef>
                        <a:spcAft>
                          <a:spcPts val="0"/>
                        </a:spcAft>
                        <a:buClr>
                          <a:schemeClr val="dk1"/>
                        </a:buClr>
                        <a:buSzPts val="1200"/>
                        <a:buFont typeface="Arial"/>
                        <a:buChar char="•"/>
                      </a:pPr>
                      <a:r>
                        <a:rPr lang="en-GB" sz="1100"/>
                        <a:t>Food bugs can still be on the fruit when sold.</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2"/>
                  </a:ext>
                </a:extLst>
              </a:tr>
              <a:tr h="377200">
                <a:tc>
                  <a:txBody>
                    <a:bodyPr/>
                    <a:lstStyle/>
                    <a:p>
                      <a:pPr marL="0" marR="0" lvl="0" indent="0" algn="l" rtl="0">
                        <a:spcBef>
                          <a:spcPts val="0"/>
                        </a:spcBef>
                        <a:spcAft>
                          <a:spcPts val="0"/>
                        </a:spcAft>
                        <a:buClr>
                          <a:schemeClr val="dk1"/>
                        </a:buClr>
                        <a:buSzPts val="1100"/>
                        <a:buFont typeface="Calibri"/>
                        <a:buNone/>
                      </a:pPr>
                      <a:r>
                        <a:rPr lang="en-GB" sz="1100">
                          <a:solidFill>
                            <a:schemeClr val="dk1"/>
                          </a:solidFill>
                          <a:latin typeface="Calibri"/>
                          <a:ea typeface="Calibri"/>
                          <a:cs typeface="Calibri"/>
                          <a:sym typeface="Calibri"/>
                        </a:rPr>
                        <a:t>2</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vMerge="1">
                  <a:txBody>
                    <a:bodyPr/>
                    <a:lstStyle/>
                    <a:p>
                      <a:endParaRPr lang="en-US"/>
                    </a:p>
                  </a:txBody>
                  <a:tcPr/>
                </a:tc>
                <a:tc>
                  <a:txBody>
                    <a:bodyPr/>
                    <a:lstStyle/>
                    <a:p>
                      <a:pPr marL="0" marR="0" lvl="0" indent="0" algn="l" rtl="0">
                        <a:lnSpc>
                          <a:spcPct val="100000"/>
                        </a:lnSpc>
                        <a:spcBef>
                          <a:spcPts val="0"/>
                        </a:spcBef>
                        <a:spcAft>
                          <a:spcPts val="0"/>
                        </a:spcAft>
                        <a:buClr>
                          <a:schemeClr val="dk1"/>
                        </a:buClr>
                        <a:buSzPts val="1100"/>
                        <a:buFont typeface="Calibri"/>
                        <a:buNone/>
                      </a:pPr>
                      <a:r>
                        <a:rPr lang="en-GB" sz="1100" b="1">
                          <a:solidFill>
                            <a:schemeClr val="dk1"/>
                          </a:solidFill>
                        </a:rPr>
                        <a:t>Permaculture</a:t>
                      </a:r>
                      <a:endParaRPr sz="1100"/>
                    </a:p>
                    <a:p>
                      <a:pPr marL="0" marR="0" lvl="0" indent="0" algn="l" rtl="0">
                        <a:lnSpc>
                          <a:spcPct val="100000"/>
                        </a:lnSpc>
                        <a:spcBef>
                          <a:spcPts val="0"/>
                        </a:spcBef>
                        <a:spcAft>
                          <a:spcPts val="0"/>
                        </a:spcAft>
                        <a:buClr>
                          <a:schemeClr val="dk1"/>
                        </a:buClr>
                        <a:buSzPts val="1100"/>
                        <a:buFont typeface="Calibri"/>
                        <a:buNone/>
                      </a:pPr>
                      <a:endParaRPr sz="110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100"/>
                        <a:buFont typeface="Calibri"/>
                        <a:buNone/>
                      </a:pPr>
                      <a:r>
                        <a:rPr lang="en-GB" sz="1100"/>
                        <a:t>trying to produce food in a way that recreates natural ecosystems to protect soil, insects and wildlife. E.g. growing your own food, eating seasonally and harvesting rainwater </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171450" marR="0" lvl="0" indent="-171450" algn="l" rtl="0">
                        <a:lnSpc>
                          <a:spcPct val="100000"/>
                        </a:lnSpc>
                        <a:spcBef>
                          <a:spcPts val="0"/>
                        </a:spcBef>
                        <a:spcAft>
                          <a:spcPts val="0"/>
                        </a:spcAft>
                        <a:buClr>
                          <a:schemeClr val="dk1"/>
                        </a:buClr>
                        <a:buSzPts val="1200"/>
                        <a:buFont typeface="Arial"/>
                        <a:buChar char="•"/>
                      </a:pPr>
                      <a:r>
                        <a:rPr lang="en-GB" sz="1100"/>
                        <a:t>Less CO2 due to less transport costs, less meat consumed and greater number of vegetation planted.</a:t>
                      </a:r>
                      <a:endParaRPr/>
                    </a:p>
                    <a:p>
                      <a:pPr marL="171450" marR="0" lvl="0" indent="-171450" algn="l" rtl="0">
                        <a:lnSpc>
                          <a:spcPct val="100000"/>
                        </a:lnSpc>
                        <a:spcBef>
                          <a:spcPts val="0"/>
                        </a:spcBef>
                        <a:spcAft>
                          <a:spcPts val="0"/>
                        </a:spcAft>
                        <a:buClr>
                          <a:schemeClr val="dk1"/>
                        </a:buClr>
                        <a:buSzPts val="1200"/>
                        <a:buFont typeface="Arial"/>
                        <a:buChar char="•"/>
                      </a:pPr>
                      <a:r>
                        <a:rPr lang="en-GB" sz="1100"/>
                        <a:t>Range of vegetation increases a variety of wildlife like bubble bees.</a:t>
                      </a:r>
                      <a:endParaRPr/>
                    </a:p>
                    <a:p>
                      <a:pPr marL="171450" marR="0" lvl="0" indent="-171450" algn="l" rtl="0">
                        <a:lnSpc>
                          <a:spcPct val="100000"/>
                        </a:lnSpc>
                        <a:spcBef>
                          <a:spcPts val="0"/>
                        </a:spcBef>
                        <a:spcAft>
                          <a:spcPts val="0"/>
                        </a:spcAft>
                        <a:buClr>
                          <a:schemeClr val="dk1"/>
                        </a:buClr>
                        <a:buSzPts val="1200"/>
                        <a:buFont typeface="Arial"/>
                        <a:buChar char="•"/>
                      </a:pPr>
                      <a:r>
                        <a:rPr lang="en-GB" sz="1100"/>
                        <a:t>Less depletion of water sources</a:t>
                      </a:r>
                      <a:endParaRPr/>
                    </a:p>
                    <a:p>
                      <a:pPr marL="171450" marR="0" lvl="0" indent="-171450" algn="l" rtl="0">
                        <a:lnSpc>
                          <a:spcPct val="100000"/>
                        </a:lnSpc>
                        <a:spcBef>
                          <a:spcPts val="0"/>
                        </a:spcBef>
                        <a:spcAft>
                          <a:spcPts val="0"/>
                        </a:spcAft>
                        <a:buClr>
                          <a:schemeClr val="dk1"/>
                        </a:buClr>
                        <a:buSzPts val="1200"/>
                        <a:buFont typeface="Arial"/>
                        <a:buChar char="•"/>
                      </a:pPr>
                      <a:r>
                        <a:rPr lang="en-GB" sz="1100"/>
                        <a:t>Soil is not depleted and farming on the land can continue for years to come. </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171450" marR="0" lvl="0" indent="-171450" algn="l" rtl="0">
                        <a:lnSpc>
                          <a:spcPct val="100000"/>
                        </a:lnSpc>
                        <a:spcBef>
                          <a:spcPts val="0"/>
                        </a:spcBef>
                        <a:spcAft>
                          <a:spcPts val="0"/>
                        </a:spcAft>
                        <a:buClr>
                          <a:schemeClr val="dk1"/>
                        </a:buClr>
                        <a:buSzPts val="1200"/>
                        <a:buFont typeface="Arial"/>
                        <a:buChar char="•"/>
                      </a:pPr>
                      <a:r>
                        <a:rPr lang="en-GB" sz="1100"/>
                        <a:t>Farmers whose income relies on this (esp in LICs) have been unable to switch to this way of farming as it is time consuming and does not produce crop yields to generate enough income</a:t>
                      </a:r>
                      <a:endParaRPr/>
                    </a:p>
                    <a:p>
                      <a:pPr marL="171450" marR="0" lvl="0" indent="-171450" algn="l" rtl="0">
                        <a:lnSpc>
                          <a:spcPct val="100000"/>
                        </a:lnSpc>
                        <a:spcBef>
                          <a:spcPts val="0"/>
                        </a:spcBef>
                        <a:spcAft>
                          <a:spcPts val="0"/>
                        </a:spcAft>
                        <a:buClr>
                          <a:schemeClr val="dk1"/>
                        </a:buClr>
                        <a:buSzPts val="1200"/>
                        <a:buFont typeface="Arial"/>
                        <a:buChar char="•"/>
                      </a:pPr>
                      <a:r>
                        <a:rPr lang="en-GB" sz="1100"/>
                        <a:t>Cannot complete with large scale agribusinesses.</a:t>
                      </a:r>
                      <a:endParaRPr/>
                    </a:p>
                    <a:p>
                      <a:pPr marL="171450" marR="0" lvl="0" indent="-171450" algn="l" rtl="0">
                        <a:lnSpc>
                          <a:spcPct val="100000"/>
                        </a:lnSpc>
                        <a:spcBef>
                          <a:spcPts val="0"/>
                        </a:spcBef>
                        <a:spcAft>
                          <a:spcPts val="0"/>
                        </a:spcAft>
                        <a:buClr>
                          <a:schemeClr val="dk1"/>
                        </a:buClr>
                        <a:buSzPts val="1200"/>
                        <a:buFont typeface="Arial"/>
                        <a:buChar char="•"/>
                      </a:pPr>
                      <a:r>
                        <a:rPr lang="en-GB" sz="1100"/>
                        <a:t>Not suited to urban living easily  </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3"/>
                  </a:ext>
                </a:extLst>
              </a:tr>
              <a:tr h="377200">
                <a:tc>
                  <a:txBody>
                    <a:bodyPr/>
                    <a:lstStyle/>
                    <a:p>
                      <a:pPr marL="0" marR="0" lvl="0" indent="0" algn="l" rtl="0">
                        <a:spcBef>
                          <a:spcPts val="0"/>
                        </a:spcBef>
                        <a:spcAft>
                          <a:spcPts val="0"/>
                        </a:spcAft>
                        <a:buClr>
                          <a:schemeClr val="dk1"/>
                        </a:buClr>
                        <a:buSzPts val="1100"/>
                        <a:buFont typeface="Calibri"/>
                        <a:buNone/>
                      </a:pPr>
                      <a:r>
                        <a:rPr lang="en-GB" sz="1100">
                          <a:solidFill>
                            <a:schemeClr val="dk1"/>
                          </a:solidFill>
                          <a:latin typeface="Calibri"/>
                          <a:ea typeface="Calibri"/>
                          <a:cs typeface="Calibri"/>
                          <a:sym typeface="Calibri"/>
                        </a:rPr>
                        <a:t>3</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vMerge="1">
                  <a:txBody>
                    <a:bodyPr/>
                    <a:lstStyle/>
                    <a:p>
                      <a:endParaRPr lang="en-US"/>
                    </a:p>
                  </a:txBody>
                  <a:tcPr/>
                </a:tc>
                <a:tc>
                  <a:txBody>
                    <a:bodyPr/>
                    <a:lstStyle/>
                    <a:p>
                      <a:pPr marL="0" marR="0" lvl="0" indent="0" algn="l" rtl="0">
                        <a:lnSpc>
                          <a:spcPct val="100000"/>
                        </a:lnSpc>
                        <a:spcBef>
                          <a:spcPts val="0"/>
                        </a:spcBef>
                        <a:spcAft>
                          <a:spcPts val="0"/>
                        </a:spcAft>
                        <a:buClr>
                          <a:schemeClr val="dk1"/>
                        </a:buClr>
                        <a:buSzPts val="1200"/>
                        <a:buFont typeface="Calibri"/>
                        <a:buNone/>
                      </a:pPr>
                      <a:r>
                        <a:rPr lang="en-GB" sz="1100" b="1"/>
                        <a:t>Urban Farming Initiatives</a:t>
                      </a:r>
                      <a:endParaRPr sz="1100"/>
                    </a:p>
                    <a:p>
                      <a:pPr marL="0" marR="0" lvl="0" indent="0" algn="l" rtl="0">
                        <a:spcBef>
                          <a:spcPts val="240"/>
                        </a:spcBef>
                        <a:spcAft>
                          <a:spcPts val="0"/>
                        </a:spcAft>
                        <a:buNone/>
                      </a:pPr>
                      <a:endParaRPr sz="110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200"/>
                        <a:buFont typeface="Calibri"/>
                        <a:buNone/>
                      </a:pPr>
                      <a:r>
                        <a:rPr lang="en-GB" sz="1100" b="0" u="none"/>
                        <a:t>Include using empty land, roof tops and balconies to grow food and raise animals in towns and cities e.g. allotments in cities to grow fruit and vegetables. </a:t>
                      </a:r>
                      <a:endParaRPr sz="110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171450" marR="0" lvl="0" indent="-171450" algn="l" rtl="0">
                        <a:spcBef>
                          <a:spcPts val="0"/>
                        </a:spcBef>
                        <a:spcAft>
                          <a:spcPts val="0"/>
                        </a:spcAft>
                        <a:buClr>
                          <a:schemeClr val="dk1"/>
                        </a:buClr>
                        <a:buSzPts val="1200"/>
                        <a:buFont typeface="Arial"/>
                        <a:buChar char="•"/>
                      </a:pPr>
                      <a:r>
                        <a:rPr lang="en-GB" sz="1100"/>
                        <a:t>Adds to greenery of the urban environment, making it more attractive</a:t>
                      </a:r>
                      <a:endParaRPr/>
                    </a:p>
                    <a:p>
                      <a:pPr marL="171450" marR="0" lvl="0" indent="-171450" algn="l" rtl="0">
                        <a:spcBef>
                          <a:spcPts val="0"/>
                        </a:spcBef>
                        <a:spcAft>
                          <a:spcPts val="0"/>
                        </a:spcAft>
                        <a:buClr>
                          <a:schemeClr val="dk1"/>
                        </a:buClr>
                        <a:buSzPts val="1200"/>
                        <a:buFont typeface="Arial"/>
                        <a:buChar char="•"/>
                      </a:pPr>
                      <a:r>
                        <a:rPr lang="en-GB" sz="1100"/>
                        <a:t>Reduces the dependency of urban areas on food produced industrially. </a:t>
                      </a:r>
                      <a:endParaRPr/>
                    </a:p>
                    <a:p>
                      <a:pPr marL="171450" marR="0" lvl="0" indent="-171450" algn="l" rtl="0">
                        <a:spcBef>
                          <a:spcPts val="0"/>
                        </a:spcBef>
                        <a:spcAft>
                          <a:spcPts val="0"/>
                        </a:spcAft>
                        <a:buClr>
                          <a:schemeClr val="dk1"/>
                        </a:buClr>
                        <a:buSzPts val="1200"/>
                        <a:buFont typeface="Arial"/>
                        <a:buChar char="•"/>
                      </a:pPr>
                      <a:r>
                        <a:rPr lang="en-GB" sz="1100"/>
                        <a:t>Reduces transportation of food.</a:t>
                      </a:r>
                      <a:endParaRPr/>
                    </a:p>
                    <a:p>
                      <a:pPr marL="171450" marR="0" lvl="0" indent="-171450" algn="l" rtl="0">
                        <a:spcBef>
                          <a:spcPts val="0"/>
                        </a:spcBef>
                        <a:spcAft>
                          <a:spcPts val="0"/>
                        </a:spcAft>
                        <a:buClr>
                          <a:schemeClr val="dk1"/>
                        </a:buClr>
                        <a:buSzPts val="1200"/>
                        <a:buFont typeface="Arial"/>
                        <a:buChar char="•"/>
                      </a:pPr>
                      <a:r>
                        <a:rPr lang="en-GB" sz="1100"/>
                        <a:t>Habitat for wildlife and bees</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171450" marR="0" lvl="0" indent="-171450" algn="l" rtl="0">
                        <a:lnSpc>
                          <a:spcPct val="100000"/>
                        </a:lnSpc>
                        <a:spcBef>
                          <a:spcPts val="0"/>
                        </a:spcBef>
                        <a:spcAft>
                          <a:spcPts val="0"/>
                        </a:spcAft>
                        <a:buClr>
                          <a:schemeClr val="dk1"/>
                        </a:buClr>
                        <a:buSzPts val="1200"/>
                        <a:buFont typeface="Arial"/>
                        <a:buChar char="•"/>
                      </a:pPr>
                      <a:r>
                        <a:rPr lang="en-GB" sz="1100"/>
                        <a:t>Will never produce enough food for the entire population, as empty land, roof tops and balcony space is limited.</a:t>
                      </a:r>
                      <a:endParaRPr/>
                    </a:p>
                    <a:p>
                      <a:pPr marL="0" marR="0" lvl="0" indent="0" algn="l" rtl="0">
                        <a:lnSpc>
                          <a:spcPct val="100000"/>
                        </a:lnSpc>
                        <a:spcBef>
                          <a:spcPts val="240"/>
                        </a:spcBef>
                        <a:spcAft>
                          <a:spcPts val="0"/>
                        </a:spcAft>
                        <a:buClr>
                          <a:schemeClr val="dk1"/>
                        </a:buClr>
                        <a:buSzPts val="1200"/>
                        <a:buFont typeface="Arial"/>
                        <a:buNone/>
                      </a:pPr>
                      <a:endParaRPr sz="110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4"/>
                  </a:ext>
                </a:extLst>
              </a:tr>
              <a:tr h="377200">
                <a:tc>
                  <a:txBody>
                    <a:bodyPr/>
                    <a:lstStyle/>
                    <a:p>
                      <a:pPr marL="0" marR="0" lvl="0" indent="0" algn="l" rtl="0">
                        <a:spcBef>
                          <a:spcPts val="0"/>
                        </a:spcBef>
                        <a:spcAft>
                          <a:spcPts val="0"/>
                        </a:spcAft>
                        <a:buClr>
                          <a:schemeClr val="dk1"/>
                        </a:buClr>
                        <a:buSzPts val="1100"/>
                        <a:buFont typeface="Calibri"/>
                        <a:buNone/>
                      </a:pPr>
                      <a:r>
                        <a:rPr lang="en-GB" sz="1100">
                          <a:solidFill>
                            <a:schemeClr val="dk1"/>
                          </a:solidFill>
                          <a:latin typeface="Calibri"/>
                          <a:ea typeface="Calibri"/>
                          <a:cs typeface="Calibri"/>
                          <a:sym typeface="Calibri"/>
                        </a:rPr>
                        <a:t>4</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200"/>
                        <a:buFont typeface="Calibri"/>
                        <a:buNone/>
                      </a:pPr>
                      <a:r>
                        <a:rPr lang="en-GB" sz="1100" b="1">
                          <a:solidFill>
                            <a:srgbClr val="000000"/>
                          </a:solidFill>
                        </a:rPr>
                        <a:t>Easting Seasonally</a:t>
                      </a:r>
                      <a:endParaRPr sz="110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200"/>
                        <a:buFont typeface="Calibri"/>
                        <a:buNone/>
                      </a:pPr>
                      <a:endParaRPr sz="110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200"/>
                        <a:buFont typeface="Calibri"/>
                        <a:buNone/>
                      </a:pPr>
                      <a:r>
                        <a:rPr lang="en-GB" sz="1100"/>
                        <a:t>Buying food that has been grown in the local area opposed to food transported from another country. </a:t>
                      </a:r>
                      <a:endParaRPr/>
                    </a:p>
                    <a:p>
                      <a:pPr marL="0" marR="0" lvl="0" indent="0" algn="l" rtl="0">
                        <a:lnSpc>
                          <a:spcPct val="100000"/>
                        </a:lnSpc>
                        <a:spcBef>
                          <a:spcPts val="240"/>
                        </a:spcBef>
                        <a:spcAft>
                          <a:spcPts val="0"/>
                        </a:spcAft>
                        <a:buClr>
                          <a:schemeClr val="dk1"/>
                        </a:buClr>
                        <a:buSzPts val="1200"/>
                        <a:buFont typeface="Calibri"/>
                        <a:buNone/>
                      </a:pPr>
                      <a:endParaRPr sz="110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171450" marR="0" lvl="0" indent="-171450" algn="l" rtl="0">
                        <a:spcBef>
                          <a:spcPts val="0"/>
                        </a:spcBef>
                        <a:spcAft>
                          <a:spcPts val="0"/>
                        </a:spcAft>
                        <a:buClr>
                          <a:schemeClr val="dk1"/>
                        </a:buClr>
                        <a:buSzPts val="1200"/>
                        <a:buFont typeface="Arial"/>
                        <a:buChar char="•"/>
                      </a:pPr>
                      <a:r>
                        <a:rPr lang="en-GB" sz="1100"/>
                        <a:t>As food is not being imported from LICs food miles will be reduced and so to will the carbon footprint. </a:t>
                      </a:r>
                      <a:endParaRPr/>
                    </a:p>
                    <a:p>
                      <a:pPr marL="171450" marR="0" lvl="0" indent="-171450" algn="l" rtl="0">
                        <a:spcBef>
                          <a:spcPts val="0"/>
                        </a:spcBef>
                        <a:spcAft>
                          <a:spcPts val="0"/>
                        </a:spcAft>
                        <a:buClr>
                          <a:schemeClr val="dk1"/>
                        </a:buClr>
                        <a:buSzPts val="1200"/>
                        <a:buFont typeface="Arial"/>
                        <a:buChar char="•"/>
                      </a:pPr>
                      <a:r>
                        <a:rPr lang="en-GB" sz="1100"/>
                        <a:t>Continues local farming, which is struggling to complete with international cheaper imports. Support local economy. </a:t>
                      </a:r>
                      <a:endParaRPr/>
                    </a:p>
                    <a:p>
                      <a:pPr marL="0" marR="0" lvl="0" indent="0" algn="l" rtl="0">
                        <a:lnSpc>
                          <a:spcPct val="100000"/>
                        </a:lnSpc>
                        <a:spcBef>
                          <a:spcPts val="0"/>
                        </a:spcBef>
                        <a:spcAft>
                          <a:spcPts val="0"/>
                        </a:spcAft>
                        <a:buClr>
                          <a:schemeClr val="dk1"/>
                        </a:buClr>
                        <a:buSzPts val="1200"/>
                        <a:buFont typeface="Arial"/>
                        <a:buNone/>
                      </a:pPr>
                      <a:endParaRPr sz="110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171450" marR="0" lvl="0" indent="-171450" algn="l" rtl="0">
                        <a:lnSpc>
                          <a:spcPct val="100000"/>
                        </a:lnSpc>
                        <a:spcBef>
                          <a:spcPts val="0"/>
                        </a:spcBef>
                        <a:spcAft>
                          <a:spcPts val="0"/>
                        </a:spcAft>
                        <a:buClr>
                          <a:schemeClr val="dk1"/>
                        </a:buClr>
                        <a:buSzPts val="1200"/>
                        <a:buFont typeface="Arial"/>
                        <a:buChar char="•"/>
                      </a:pPr>
                      <a:r>
                        <a:rPr lang="en-GB" sz="1100"/>
                        <a:t>Food can be more expensive due to the higher cost of labour in HICs.  </a:t>
                      </a:r>
                      <a:endParaRPr/>
                    </a:p>
                    <a:p>
                      <a:pPr marL="171450" marR="0" lvl="0" indent="-171450" algn="l" rtl="0">
                        <a:lnSpc>
                          <a:spcPct val="100000"/>
                        </a:lnSpc>
                        <a:spcBef>
                          <a:spcPts val="0"/>
                        </a:spcBef>
                        <a:spcAft>
                          <a:spcPts val="0"/>
                        </a:spcAft>
                        <a:buClr>
                          <a:schemeClr val="dk1"/>
                        </a:buClr>
                        <a:buSzPts val="1200"/>
                        <a:buFont typeface="Arial"/>
                        <a:buChar char="•"/>
                      </a:pPr>
                      <a:r>
                        <a:rPr lang="en-GB" sz="1100" b="0">
                          <a:solidFill>
                            <a:schemeClr val="dk1"/>
                          </a:solidFill>
                          <a:latin typeface="Calibri"/>
                          <a:ea typeface="Calibri"/>
                          <a:cs typeface="Calibri"/>
                          <a:sym typeface="Calibri"/>
                        </a:rPr>
                        <a:t>Difficult to find farm labour in HIC, especially I the UK now we have left the EU.</a:t>
                      </a:r>
                      <a:endParaRPr sz="1100"/>
                    </a:p>
                    <a:p>
                      <a:pPr marL="171450" marR="0" lvl="0" indent="-171450" algn="l" rtl="0">
                        <a:lnSpc>
                          <a:spcPct val="100000"/>
                        </a:lnSpc>
                        <a:spcBef>
                          <a:spcPts val="0"/>
                        </a:spcBef>
                        <a:spcAft>
                          <a:spcPts val="0"/>
                        </a:spcAft>
                        <a:buClr>
                          <a:schemeClr val="dk1"/>
                        </a:buClr>
                        <a:buSzPts val="1200"/>
                        <a:buFont typeface="Arial"/>
                        <a:buChar char="•"/>
                      </a:pPr>
                      <a:r>
                        <a:rPr lang="en-GB" sz="1100" b="0">
                          <a:solidFill>
                            <a:schemeClr val="dk1"/>
                          </a:solidFill>
                          <a:latin typeface="Calibri"/>
                          <a:ea typeface="Calibri"/>
                          <a:cs typeface="Calibri"/>
                          <a:sym typeface="Calibri"/>
                        </a:rPr>
                        <a:t>Reduces the amount imported, which would result in loss of jobs and contribution to the economy.</a:t>
                      </a:r>
                      <a:endParaRPr sz="1100"/>
                    </a:p>
                    <a:p>
                      <a:pPr marL="171450" marR="0" lvl="0" indent="-95250" algn="l" rtl="0">
                        <a:lnSpc>
                          <a:spcPct val="100000"/>
                        </a:lnSpc>
                        <a:spcBef>
                          <a:spcPts val="0"/>
                        </a:spcBef>
                        <a:spcAft>
                          <a:spcPts val="0"/>
                        </a:spcAft>
                        <a:buClr>
                          <a:schemeClr val="dk1"/>
                        </a:buClr>
                        <a:buSzPts val="1200"/>
                        <a:buFont typeface="Arial"/>
                        <a:buNone/>
                      </a:pPr>
                      <a:endParaRPr sz="110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5"/>
                  </a:ext>
                </a:extLst>
              </a:tr>
            </a:tbl>
          </a:graphicData>
        </a:graphic>
      </p:graphicFrame>
      <p:sp>
        <p:nvSpPr>
          <p:cNvPr id="123" name="Google Shape;123;p12"/>
          <p:cNvSpPr txBox="1"/>
          <p:nvPr/>
        </p:nvSpPr>
        <p:spPr>
          <a:xfrm>
            <a:off x="128464" y="91951"/>
            <a:ext cx="9649072" cy="369332"/>
          </a:xfrm>
          <a:prstGeom prst="rect">
            <a:avLst/>
          </a:prstGeom>
          <a:solidFill>
            <a:srgbClr val="C00000"/>
          </a:solidFill>
          <a:ln w="9525"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800" b="0" i="0" u="none" strike="noStrike" cap="none">
                <a:solidFill>
                  <a:schemeClr val="lt1"/>
                </a:solidFill>
                <a:latin typeface="Calibri"/>
                <a:ea typeface="Calibri"/>
                <a:cs typeface="Calibri"/>
                <a:sym typeface="Calibri"/>
              </a:rPr>
              <a:t>GCSE Paper 2- Question 3 and 4 Resources- Knowledge Organiser</a:t>
            </a:r>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127"/>
        <p:cNvGrpSpPr/>
        <p:nvPr/>
      </p:nvGrpSpPr>
      <p:grpSpPr>
        <a:xfrm>
          <a:off x="0" y="0"/>
          <a:ext cx="0" cy="0"/>
          <a:chOff x="0" y="0"/>
          <a:chExt cx="0" cy="0"/>
        </a:xfrm>
      </p:grpSpPr>
      <p:graphicFrame>
        <p:nvGraphicFramePr>
          <p:cNvPr id="128" name="Google Shape;128;p13"/>
          <p:cNvGraphicFramePr/>
          <p:nvPr/>
        </p:nvGraphicFramePr>
        <p:xfrm>
          <a:off x="173536" y="653733"/>
          <a:ext cx="3000000" cy="3000000"/>
        </p:xfrm>
        <a:graphic>
          <a:graphicData uri="http://schemas.openxmlformats.org/drawingml/2006/table">
            <a:tbl>
              <a:tblPr firstRow="1" bandRow="1">
                <a:noFill/>
              </a:tblPr>
              <a:tblGrid>
                <a:gridCol w="208300">
                  <a:extLst>
                    <a:ext uri="{9D8B030D-6E8A-4147-A177-3AD203B41FA5}">
                      <a16:colId xmlns:a16="http://schemas.microsoft.com/office/drawing/2014/main" val="20000"/>
                    </a:ext>
                  </a:extLst>
                </a:gridCol>
                <a:gridCol w="888550">
                  <a:extLst>
                    <a:ext uri="{9D8B030D-6E8A-4147-A177-3AD203B41FA5}">
                      <a16:colId xmlns:a16="http://schemas.microsoft.com/office/drawing/2014/main" val="20001"/>
                    </a:ext>
                  </a:extLst>
                </a:gridCol>
                <a:gridCol w="585225">
                  <a:extLst>
                    <a:ext uri="{9D8B030D-6E8A-4147-A177-3AD203B41FA5}">
                      <a16:colId xmlns:a16="http://schemas.microsoft.com/office/drawing/2014/main" val="20002"/>
                    </a:ext>
                  </a:extLst>
                </a:gridCol>
                <a:gridCol w="2212850">
                  <a:extLst>
                    <a:ext uri="{9D8B030D-6E8A-4147-A177-3AD203B41FA5}">
                      <a16:colId xmlns:a16="http://schemas.microsoft.com/office/drawing/2014/main" val="20003"/>
                    </a:ext>
                  </a:extLst>
                </a:gridCol>
                <a:gridCol w="3311425">
                  <a:extLst>
                    <a:ext uri="{9D8B030D-6E8A-4147-A177-3AD203B41FA5}">
                      <a16:colId xmlns:a16="http://schemas.microsoft.com/office/drawing/2014/main" val="20004"/>
                    </a:ext>
                  </a:extLst>
                </a:gridCol>
                <a:gridCol w="2352600">
                  <a:extLst>
                    <a:ext uri="{9D8B030D-6E8A-4147-A177-3AD203B41FA5}">
                      <a16:colId xmlns:a16="http://schemas.microsoft.com/office/drawing/2014/main" val="20005"/>
                    </a:ext>
                  </a:extLst>
                </a:gridCol>
              </a:tblGrid>
              <a:tr h="146350">
                <a:tc>
                  <a:txBody>
                    <a:bodyPr/>
                    <a:lstStyle/>
                    <a:p>
                      <a:pPr marL="0" marR="0" lvl="0" indent="0" algn="ctr" rtl="0">
                        <a:spcBef>
                          <a:spcPts val="0"/>
                        </a:spcBef>
                        <a:spcAft>
                          <a:spcPts val="0"/>
                        </a:spcAft>
                        <a:buNone/>
                      </a:pPr>
                      <a:r>
                        <a:rPr lang="en-GB" sz="1100" b="0">
                          <a:solidFill>
                            <a:schemeClr val="lt1"/>
                          </a:solidFill>
                        </a:rPr>
                        <a:t>X</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4901"/>
                      </a:srgbClr>
                    </a:solidFill>
                  </a:tcPr>
                </a:tc>
                <a:tc gridSpan="5">
                  <a:txBody>
                    <a:bodyPr/>
                    <a:lstStyle/>
                    <a:p>
                      <a:pPr marL="0" marR="0" lvl="0" indent="0" algn="l" rtl="0">
                        <a:spcBef>
                          <a:spcPts val="0"/>
                        </a:spcBef>
                        <a:spcAft>
                          <a:spcPts val="0"/>
                        </a:spcAft>
                        <a:buNone/>
                      </a:pPr>
                      <a:r>
                        <a:rPr lang="en-GB" sz="1100" b="1">
                          <a:solidFill>
                            <a:schemeClr val="lt1"/>
                          </a:solidFill>
                          <a:latin typeface="Calibri"/>
                          <a:ea typeface="Calibri"/>
                          <a:cs typeface="Calibri"/>
                          <a:sym typeface="Calibri"/>
                        </a:rPr>
                        <a:t>Sustainable food supplies </a:t>
                      </a:r>
                      <a:endParaRPr sz="1100" b="0">
                        <a:solidFill>
                          <a:schemeClr val="lt1"/>
                        </a:solidFill>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4901"/>
                      </a:srgbClr>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377200">
                <a:tc>
                  <a:txBody>
                    <a:bodyPr/>
                    <a:lstStyle/>
                    <a:p>
                      <a:pPr marL="0" marR="0" lvl="0" indent="0" algn="l" rtl="0">
                        <a:spcBef>
                          <a:spcPts val="0"/>
                        </a:spcBef>
                        <a:spcAft>
                          <a:spcPts val="0"/>
                        </a:spcAft>
                        <a:buClr>
                          <a:schemeClr val="dk1"/>
                        </a:buClr>
                        <a:buSzPts val="1100"/>
                        <a:buFont typeface="Calibri"/>
                        <a:buNone/>
                      </a:pPr>
                      <a:endParaRPr sz="1100">
                        <a:solidFill>
                          <a:schemeClr val="dk1"/>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spcBef>
                          <a:spcPts val="0"/>
                        </a:spcBef>
                        <a:spcAft>
                          <a:spcPts val="0"/>
                        </a:spcAft>
                        <a:buClr>
                          <a:schemeClr val="dk1"/>
                        </a:buClr>
                        <a:buSzPts val="1100"/>
                        <a:buFont typeface="Calibri"/>
                        <a:buNone/>
                      </a:pPr>
                      <a:r>
                        <a:rPr lang="en-GB" sz="1100" b="1"/>
                        <a:t>Scheme </a:t>
                      </a:r>
                      <a:endParaRPr sz="1600"/>
                    </a:p>
                  </a:txBody>
                  <a:tcPr marL="91450" marR="91450" marT="45700" marB="4570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F6969"/>
                    </a:solidFill>
                  </a:tcPr>
                </a:tc>
                <a:tc>
                  <a:txBody>
                    <a:bodyPr/>
                    <a:lstStyle/>
                    <a:p>
                      <a:pPr marL="0" marR="0" lvl="0" indent="0" algn="l" rtl="0">
                        <a:spcBef>
                          <a:spcPts val="0"/>
                        </a:spcBef>
                        <a:spcAft>
                          <a:spcPts val="0"/>
                        </a:spcAft>
                        <a:buClr>
                          <a:schemeClr val="dk1"/>
                        </a:buClr>
                        <a:buSzPts val="1100"/>
                        <a:buFont typeface="Calibri"/>
                        <a:buNone/>
                      </a:pPr>
                      <a:r>
                        <a:rPr lang="en-GB" sz="1100" b="1"/>
                        <a:t>Examples</a:t>
                      </a:r>
                      <a:endParaRPr sz="1600"/>
                    </a:p>
                  </a:txBody>
                  <a:tcPr marL="91450" marR="91450" marT="45700" marB="4570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F6969"/>
                    </a:solidFill>
                  </a:tcPr>
                </a:tc>
                <a:tc>
                  <a:txBody>
                    <a:bodyPr/>
                    <a:lstStyle/>
                    <a:p>
                      <a:pPr marL="0" marR="0" lvl="0" indent="0" algn="l" rtl="0">
                        <a:spcBef>
                          <a:spcPts val="0"/>
                        </a:spcBef>
                        <a:spcAft>
                          <a:spcPts val="0"/>
                        </a:spcAft>
                        <a:buClr>
                          <a:schemeClr val="dk1"/>
                        </a:buClr>
                        <a:buSzPts val="1100"/>
                        <a:buFont typeface="Calibri"/>
                        <a:buNone/>
                      </a:pPr>
                      <a:r>
                        <a:rPr lang="en-GB" sz="1100" b="1"/>
                        <a:t>How this works</a:t>
                      </a:r>
                      <a:endParaRPr sz="1600"/>
                    </a:p>
                  </a:txBody>
                  <a:tcPr marL="91450" marR="91450" marT="45700" marB="4570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F6969"/>
                    </a:solidFill>
                  </a:tcPr>
                </a:tc>
                <a:tc>
                  <a:txBody>
                    <a:bodyPr/>
                    <a:lstStyle/>
                    <a:p>
                      <a:pPr marL="0" marR="0" lvl="0" indent="0" algn="l" rtl="0">
                        <a:spcBef>
                          <a:spcPts val="0"/>
                        </a:spcBef>
                        <a:spcAft>
                          <a:spcPts val="0"/>
                        </a:spcAft>
                        <a:buClr>
                          <a:schemeClr val="dk1"/>
                        </a:buClr>
                        <a:buSzPts val="1100"/>
                        <a:buFont typeface="Calibri"/>
                        <a:buNone/>
                      </a:pPr>
                      <a:r>
                        <a:rPr lang="en-GB" sz="1100" b="1"/>
                        <a:t>Positives </a:t>
                      </a:r>
                      <a:endParaRPr sz="1600"/>
                    </a:p>
                  </a:txBody>
                  <a:tcPr marL="91450" marR="91450" marT="45700" marB="4570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F6969"/>
                    </a:solidFill>
                  </a:tcPr>
                </a:tc>
                <a:tc>
                  <a:txBody>
                    <a:bodyPr/>
                    <a:lstStyle/>
                    <a:p>
                      <a:pPr marL="0" marR="0" lvl="0" indent="0" algn="l" rtl="0">
                        <a:spcBef>
                          <a:spcPts val="0"/>
                        </a:spcBef>
                        <a:spcAft>
                          <a:spcPts val="0"/>
                        </a:spcAft>
                        <a:buClr>
                          <a:schemeClr val="dk1"/>
                        </a:buClr>
                        <a:buSzPts val="1100"/>
                        <a:buFont typeface="Calibri"/>
                        <a:buNone/>
                      </a:pPr>
                      <a:r>
                        <a:rPr lang="en-GB" sz="1100" b="1"/>
                        <a:t>Negatives </a:t>
                      </a:r>
                      <a:endParaRPr sz="1100" b="1"/>
                    </a:p>
                  </a:txBody>
                  <a:tcPr marL="91450" marR="91450" marT="45700" marB="4570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F6969"/>
                    </a:solidFill>
                  </a:tcPr>
                </a:tc>
                <a:extLst>
                  <a:ext uri="{0D108BD9-81ED-4DB2-BD59-A6C34878D82A}">
                    <a16:rowId xmlns:a16="http://schemas.microsoft.com/office/drawing/2014/main" val="10001"/>
                  </a:ext>
                </a:extLst>
              </a:tr>
              <a:tr h="377200">
                <a:tc>
                  <a:txBody>
                    <a:bodyPr/>
                    <a:lstStyle/>
                    <a:p>
                      <a:pPr marL="0" marR="0" lvl="0" indent="0" algn="l" rtl="0">
                        <a:spcBef>
                          <a:spcPts val="0"/>
                        </a:spcBef>
                        <a:spcAft>
                          <a:spcPts val="0"/>
                        </a:spcAft>
                        <a:buClr>
                          <a:schemeClr val="dk1"/>
                        </a:buClr>
                        <a:buSzPts val="1100"/>
                        <a:buFont typeface="Calibri"/>
                        <a:buNone/>
                      </a:pPr>
                      <a:r>
                        <a:rPr lang="en-GB" sz="1100">
                          <a:solidFill>
                            <a:schemeClr val="dk1"/>
                          </a:solidFill>
                          <a:latin typeface="Calibri"/>
                          <a:ea typeface="Calibri"/>
                          <a:cs typeface="Calibri"/>
                          <a:sym typeface="Calibri"/>
                        </a:rPr>
                        <a:t>5</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1" i="0" u="none" strike="noStrike" cap="none">
                          <a:solidFill>
                            <a:srgbClr val="000000"/>
                          </a:solidFill>
                          <a:latin typeface="Calibri"/>
                          <a:ea typeface="Calibri"/>
                          <a:cs typeface="Calibri"/>
                          <a:sym typeface="Calibri"/>
                        </a:rPr>
                        <a:t>Meat and fish from sustainable sources</a:t>
                      </a:r>
                      <a:endParaRPr sz="1100" b="0" i="0" u="none" strike="noStrike" cap="none">
                        <a:solidFill>
                          <a:srgbClr val="000000"/>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200"/>
                        <a:buFont typeface="Calibri"/>
                        <a:buNone/>
                      </a:pPr>
                      <a:endParaRPr sz="110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200"/>
                        <a:buFont typeface="Calibri"/>
                        <a:buNone/>
                      </a:pPr>
                      <a:r>
                        <a:rPr lang="en-GB" sz="1100"/>
                        <a:t>Farming for meat causes deforestation. Reverting to small scale live stock farms and organic methods has a smaller impact on the environment. Grass fed meat is more sustainable as less fertiliser is needed. </a:t>
                      </a:r>
                      <a:endParaRPr/>
                    </a:p>
                    <a:p>
                      <a:pPr marL="0" marR="0" lvl="0" indent="0" algn="l" rtl="0">
                        <a:lnSpc>
                          <a:spcPct val="100000"/>
                        </a:lnSpc>
                        <a:spcBef>
                          <a:spcPts val="240"/>
                        </a:spcBef>
                        <a:spcAft>
                          <a:spcPts val="0"/>
                        </a:spcAft>
                        <a:buClr>
                          <a:schemeClr val="dk1"/>
                        </a:buClr>
                        <a:buSzPts val="1200"/>
                        <a:buFont typeface="Calibri"/>
                        <a:buNone/>
                      </a:pPr>
                      <a:endParaRPr sz="1100"/>
                    </a:p>
                    <a:p>
                      <a:pPr marL="0" marR="0" lvl="0" indent="0" algn="l" rtl="0">
                        <a:lnSpc>
                          <a:spcPct val="100000"/>
                        </a:lnSpc>
                        <a:spcBef>
                          <a:spcPts val="240"/>
                        </a:spcBef>
                        <a:spcAft>
                          <a:spcPts val="0"/>
                        </a:spcAft>
                        <a:buClr>
                          <a:schemeClr val="dk1"/>
                        </a:buClr>
                        <a:buSzPts val="1200"/>
                        <a:buFont typeface="Calibri"/>
                        <a:buNone/>
                      </a:pPr>
                      <a:r>
                        <a:rPr lang="en-GB" sz="1100"/>
                        <a:t>Over fishing and bottom trawling (large nets) reduces fish stock.  Sustainable fishing involves having quotas and following the Marine Stewardship Council</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171450" marR="0" lvl="0" indent="-171450" algn="l" rtl="0">
                        <a:spcBef>
                          <a:spcPts val="0"/>
                        </a:spcBef>
                        <a:spcAft>
                          <a:spcPts val="0"/>
                        </a:spcAft>
                        <a:buClr>
                          <a:schemeClr val="dk1"/>
                        </a:buClr>
                        <a:buSzPts val="1200"/>
                        <a:buFont typeface="Arial"/>
                        <a:buChar char="•"/>
                      </a:pPr>
                      <a:r>
                        <a:rPr lang="en-GB" sz="1100"/>
                        <a:t>Animal welfare standards are higher</a:t>
                      </a:r>
                      <a:endParaRPr/>
                    </a:p>
                    <a:p>
                      <a:pPr marL="171450" marR="0" lvl="0" indent="-171450" algn="l" rtl="0">
                        <a:lnSpc>
                          <a:spcPct val="100000"/>
                        </a:lnSpc>
                        <a:spcBef>
                          <a:spcPts val="0"/>
                        </a:spcBef>
                        <a:spcAft>
                          <a:spcPts val="0"/>
                        </a:spcAft>
                        <a:buClr>
                          <a:schemeClr val="dk1"/>
                        </a:buClr>
                        <a:buSzPts val="1200"/>
                        <a:buFont typeface="Arial"/>
                        <a:buChar char="•"/>
                      </a:pPr>
                      <a:r>
                        <a:rPr lang="en-GB" sz="1100"/>
                        <a:t>Natural manure on grassland</a:t>
                      </a:r>
                      <a:endParaRPr/>
                    </a:p>
                    <a:p>
                      <a:pPr marL="171450" marR="0" lvl="0" indent="-95250" algn="l" rtl="0">
                        <a:lnSpc>
                          <a:spcPct val="100000"/>
                        </a:lnSpc>
                        <a:spcBef>
                          <a:spcPts val="0"/>
                        </a:spcBef>
                        <a:spcAft>
                          <a:spcPts val="0"/>
                        </a:spcAft>
                        <a:buClr>
                          <a:schemeClr val="dk1"/>
                        </a:buClr>
                        <a:buSzPts val="1200"/>
                        <a:buFont typeface="Arial"/>
                        <a:buNone/>
                      </a:pPr>
                      <a:endParaRPr sz="1100" b="0"/>
                    </a:p>
                    <a:p>
                      <a:pPr marL="171450" marR="0" lvl="0" indent="-171450" algn="l" rtl="0">
                        <a:lnSpc>
                          <a:spcPct val="100000"/>
                        </a:lnSpc>
                        <a:spcBef>
                          <a:spcPts val="0"/>
                        </a:spcBef>
                        <a:spcAft>
                          <a:spcPts val="0"/>
                        </a:spcAft>
                        <a:buClr>
                          <a:schemeClr val="dk1"/>
                        </a:buClr>
                        <a:buSzPts val="1200"/>
                        <a:buFont typeface="Arial"/>
                        <a:buChar char="•"/>
                      </a:pPr>
                      <a:r>
                        <a:rPr lang="en-GB" sz="1100" b="0"/>
                        <a:t>Norway, salmon farms are spread out along the coastline to reduce the spread of disease. </a:t>
                      </a:r>
                      <a:endParaRPr sz="1100"/>
                    </a:p>
                    <a:p>
                      <a:pPr marL="0" marR="0" lvl="0" indent="0" algn="l" rtl="0">
                        <a:lnSpc>
                          <a:spcPct val="100000"/>
                        </a:lnSpc>
                        <a:spcBef>
                          <a:spcPts val="0"/>
                        </a:spcBef>
                        <a:spcAft>
                          <a:spcPts val="0"/>
                        </a:spcAft>
                        <a:buClr>
                          <a:schemeClr val="dk1"/>
                        </a:buClr>
                        <a:buSzPts val="1200"/>
                        <a:buFont typeface="Arial"/>
                        <a:buNone/>
                      </a:pPr>
                      <a:endParaRPr sz="110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171450" marR="0" lvl="0" indent="-171450" algn="l" rtl="0">
                        <a:lnSpc>
                          <a:spcPct val="100000"/>
                        </a:lnSpc>
                        <a:spcBef>
                          <a:spcPts val="0"/>
                        </a:spcBef>
                        <a:spcAft>
                          <a:spcPts val="0"/>
                        </a:spcAft>
                        <a:buClr>
                          <a:schemeClr val="dk1"/>
                        </a:buClr>
                        <a:buSzPts val="1200"/>
                        <a:buFont typeface="Arial"/>
                        <a:buChar char="•"/>
                      </a:pPr>
                      <a:r>
                        <a:rPr lang="en-GB" sz="1100"/>
                        <a:t>Prices are higher in the shops</a:t>
                      </a:r>
                      <a:endParaRPr/>
                    </a:p>
                    <a:p>
                      <a:pPr marL="171450" marR="0" lvl="0" indent="-171450" algn="l" rtl="0">
                        <a:lnSpc>
                          <a:spcPct val="100000"/>
                        </a:lnSpc>
                        <a:spcBef>
                          <a:spcPts val="0"/>
                        </a:spcBef>
                        <a:spcAft>
                          <a:spcPts val="0"/>
                        </a:spcAft>
                        <a:buClr>
                          <a:schemeClr val="dk1"/>
                        </a:buClr>
                        <a:buSzPts val="1200"/>
                        <a:buFont typeface="Arial"/>
                        <a:buChar char="•"/>
                      </a:pPr>
                      <a:r>
                        <a:rPr lang="en-GB" sz="1100"/>
                        <a:t>Difficult to meet the demands of meat using this methods, especially cheaper low value meat</a:t>
                      </a:r>
                      <a:endParaRPr/>
                    </a:p>
                    <a:p>
                      <a:pPr marL="171450" marR="0" lvl="0" indent="-95250" algn="l" rtl="0">
                        <a:lnSpc>
                          <a:spcPct val="100000"/>
                        </a:lnSpc>
                        <a:spcBef>
                          <a:spcPts val="0"/>
                        </a:spcBef>
                        <a:spcAft>
                          <a:spcPts val="0"/>
                        </a:spcAft>
                        <a:buClr>
                          <a:schemeClr val="dk1"/>
                        </a:buClr>
                        <a:buSzPts val="1200"/>
                        <a:buFont typeface="Arial"/>
                        <a:buNone/>
                      </a:pPr>
                      <a:endParaRPr sz="1100"/>
                    </a:p>
                    <a:p>
                      <a:pPr marL="171450" marR="0" lvl="0" indent="-171450" algn="l" rtl="0">
                        <a:lnSpc>
                          <a:spcPct val="100000"/>
                        </a:lnSpc>
                        <a:spcBef>
                          <a:spcPts val="0"/>
                        </a:spcBef>
                        <a:spcAft>
                          <a:spcPts val="0"/>
                        </a:spcAft>
                        <a:buClr>
                          <a:schemeClr val="dk1"/>
                        </a:buClr>
                        <a:buSzPts val="1200"/>
                        <a:buFont typeface="Arial"/>
                        <a:buChar char="•"/>
                      </a:pPr>
                      <a:r>
                        <a:rPr lang="en-GB" sz="1100"/>
                        <a:t>It is difficult to monitor fish numbers, breeding, and fishing techniques.</a:t>
                      </a:r>
                      <a:endParaRPr/>
                    </a:p>
                    <a:p>
                      <a:pPr marL="171450" marR="0" lvl="0" indent="-171450" algn="l" rtl="0">
                        <a:lnSpc>
                          <a:spcPct val="100000"/>
                        </a:lnSpc>
                        <a:spcBef>
                          <a:spcPts val="0"/>
                        </a:spcBef>
                        <a:spcAft>
                          <a:spcPts val="0"/>
                        </a:spcAft>
                        <a:buClr>
                          <a:schemeClr val="dk1"/>
                        </a:buClr>
                        <a:buSzPts val="1200"/>
                        <a:buFont typeface="Arial"/>
                        <a:buChar char="•"/>
                      </a:pPr>
                      <a:r>
                        <a:rPr lang="en-GB" sz="1100"/>
                        <a:t>Fish sources outside the EU is less regulated. </a:t>
                      </a:r>
                      <a:endParaRPr/>
                    </a:p>
                    <a:p>
                      <a:pPr marL="171450" marR="0" lvl="0" indent="-95250" algn="l" rtl="0">
                        <a:lnSpc>
                          <a:spcPct val="100000"/>
                        </a:lnSpc>
                        <a:spcBef>
                          <a:spcPts val="0"/>
                        </a:spcBef>
                        <a:spcAft>
                          <a:spcPts val="0"/>
                        </a:spcAft>
                        <a:buClr>
                          <a:schemeClr val="dk1"/>
                        </a:buClr>
                        <a:buSzPts val="1200"/>
                        <a:buFont typeface="Arial"/>
                        <a:buNone/>
                      </a:pPr>
                      <a:endParaRPr sz="110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2"/>
                  </a:ext>
                </a:extLst>
              </a:tr>
              <a:tr h="377200">
                <a:tc>
                  <a:txBody>
                    <a:bodyPr/>
                    <a:lstStyle/>
                    <a:p>
                      <a:pPr marL="0" marR="0" lvl="0" indent="0" algn="l" rtl="0">
                        <a:spcBef>
                          <a:spcPts val="0"/>
                        </a:spcBef>
                        <a:spcAft>
                          <a:spcPts val="0"/>
                        </a:spcAft>
                        <a:buClr>
                          <a:schemeClr val="dk1"/>
                        </a:buClr>
                        <a:buSzPts val="1100"/>
                        <a:buFont typeface="Calibri"/>
                        <a:buNone/>
                      </a:pPr>
                      <a:r>
                        <a:rPr lang="en-GB" sz="1100">
                          <a:solidFill>
                            <a:schemeClr val="dk1"/>
                          </a:solidFill>
                          <a:latin typeface="Calibri"/>
                          <a:ea typeface="Calibri"/>
                          <a:cs typeface="Calibri"/>
                          <a:sym typeface="Calibri"/>
                        </a:rPr>
                        <a:t>6</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1"/>
                        <a:t>Reducing waste and losses</a:t>
                      </a:r>
                      <a:endParaRPr sz="1100" b="0" i="0" u="none" strike="noStrike" cap="none">
                        <a:solidFill>
                          <a:srgbClr val="000000"/>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200"/>
                        <a:buFont typeface="Calibri"/>
                        <a:buNone/>
                      </a:pPr>
                      <a:endParaRPr sz="110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200"/>
                        <a:buFont typeface="Calibri"/>
                        <a:buNone/>
                      </a:pPr>
                      <a:r>
                        <a:rPr lang="en-GB" sz="1100" b="1"/>
                        <a:t>One third of food that is produced is lost or wasted</a:t>
                      </a:r>
                      <a:endParaRPr/>
                    </a:p>
                    <a:p>
                      <a:pPr marL="0" marR="0" lvl="0" indent="0" algn="l" rtl="0">
                        <a:lnSpc>
                          <a:spcPct val="100000"/>
                        </a:lnSpc>
                        <a:spcBef>
                          <a:spcPts val="240"/>
                        </a:spcBef>
                        <a:spcAft>
                          <a:spcPts val="0"/>
                        </a:spcAft>
                        <a:buClr>
                          <a:schemeClr val="dk1"/>
                        </a:buClr>
                        <a:buSzPts val="1200"/>
                        <a:buFont typeface="Calibri"/>
                        <a:buNone/>
                      </a:pPr>
                      <a:endParaRPr sz="1100" b="1"/>
                    </a:p>
                    <a:p>
                      <a:pPr marL="0" marR="0" lvl="0" indent="0" algn="l" rtl="0">
                        <a:spcBef>
                          <a:spcPts val="0"/>
                        </a:spcBef>
                        <a:spcAft>
                          <a:spcPts val="0"/>
                        </a:spcAft>
                        <a:buClr>
                          <a:schemeClr val="dk1"/>
                        </a:buClr>
                        <a:buSzPts val="1200"/>
                        <a:buFont typeface="Calibri"/>
                        <a:buNone/>
                      </a:pPr>
                      <a:r>
                        <a:rPr lang="en-GB" sz="1100"/>
                        <a:t>Schemes like </a:t>
                      </a:r>
                      <a:r>
                        <a:rPr lang="en-GB" sz="1100" b="1"/>
                        <a:t>Think.Eat.Save and Love Food Hate Waste </a:t>
                      </a:r>
                      <a:r>
                        <a:rPr lang="en-GB" sz="1100" b="0"/>
                        <a:t>encourage people to be less wasteful with food by encouraging them to</a:t>
                      </a:r>
                      <a:endParaRPr sz="1100"/>
                    </a:p>
                    <a:p>
                      <a:pPr marL="171450" marR="0" lvl="0" indent="-171450" algn="l" rtl="0">
                        <a:spcBef>
                          <a:spcPts val="0"/>
                        </a:spcBef>
                        <a:spcAft>
                          <a:spcPts val="0"/>
                        </a:spcAft>
                        <a:buClr>
                          <a:schemeClr val="dk1"/>
                        </a:buClr>
                        <a:buSzPts val="1200"/>
                        <a:buFont typeface="Arial"/>
                        <a:buChar char="•"/>
                      </a:pPr>
                      <a:r>
                        <a:rPr lang="en-GB" sz="1100"/>
                        <a:t>Buy and cook only what you need. </a:t>
                      </a:r>
                      <a:endParaRPr/>
                    </a:p>
                    <a:p>
                      <a:pPr marL="171450" marR="0" lvl="0" indent="-171450" algn="l" rtl="0">
                        <a:spcBef>
                          <a:spcPts val="0"/>
                        </a:spcBef>
                        <a:spcAft>
                          <a:spcPts val="0"/>
                        </a:spcAft>
                        <a:buClr>
                          <a:schemeClr val="dk1"/>
                        </a:buClr>
                        <a:buSzPts val="1200"/>
                        <a:buFont typeface="Arial"/>
                        <a:buChar char="•"/>
                      </a:pPr>
                      <a:r>
                        <a:rPr lang="en-GB" sz="1100"/>
                        <a:t>Clear food labelling such as Best before or Used by dates..</a:t>
                      </a:r>
                      <a:endParaRPr/>
                    </a:p>
                    <a:p>
                      <a:pPr marL="171450" marR="0" lvl="0" indent="-171450" algn="l" rtl="0">
                        <a:spcBef>
                          <a:spcPts val="0"/>
                        </a:spcBef>
                        <a:spcAft>
                          <a:spcPts val="0"/>
                        </a:spcAft>
                        <a:buClr>
                          <a:schemeClr val="dk1"/>
                        </a:buClr>
                        <a:buSzPts val="1200"/>
                        <a:buFont typeface="Arial"/>
                        <a:buChar char="•"/>
                      </a:pPr>
                      <a:r>
                        <a:rPr lang="en-GB" sz="1100"/>
                        <a:t>Turn leftover food into compost to fertilise plants. </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171450" marR="0" lvl="0" indent="-171450" algn="l" rtl="0">
                        <a:spcBef>
                          <a:spcPts val="0"/>
                        </a:spcBef>
                        <a:spcAft>
                          <a:spcPts val="0"/>
                        </a:spcAft>
                        <a:buClr>
                          <a:schemeClr val="dk1"/>
                        </a:buClr>
                        <a:buSzPts val="1200"/>
                        <a:buFont typeface="Arial"/>
                        <a:buChar char="•"/>
                      </a:pPr>
                      <a:r>
                        <a:rPr lang="en-GB" sz="1100"/>
                        <a:t>Raise awareness in the amount of food which is wasted and change habits</a:t>
                      </a:r>
                      <a:endParaRPr/>
                    </a:p>
                    <a:p>
                      <a:pPr marL="171450" marR="0" lvl="0" indent="-171450" algn="l" rtl="0">
                        <a:spcBef>
                          <a:spcPts val="0"/>
                        </a:spcBef>
                        <a:spcAft>
                          <a:spcPts val="0"/>
                        </a:spcAft>
                        <a:buClr>
                          <a:schemeClr val="dk1"/>
                        </a:buClr>
                        <a:buSzPts val="1200"/>
                        <a:buFont typeface="Arial"/>
                        <a:buChar char="•"/>
                      </a:pPr>
                      <a:r>
                        <a:rPr lang="en-GB" sz="1100"/>
                        <a:t>Less food wastes, less needed to be grown.</a:t>
                      </a:r>
                      <a:endParaRPr/>
                    </a:p>
                    <a:p>
                      <a:pPr marL="0" marR="0" lvl="0" indent="0" algn="l" rtl="0">
                        <a:lnSpc>
                          <a:spcPct val="100000"/>
                        </a:lnSpc>
                        <a:spcBef>
                          <a:spcPts val="0"/>
                        </a:spcBef>
                        <a:spcAft>
                          <a:spcPts val="0"/>
                        </a:spcAft>
                        <a:buClr>
                          <a:schemeClr val="dk1"/>
                        </a:buClr>
                        <a:buSzPts val="1200"/>
                        <a:buFont typeface="Arial"/>
                        <a:buNone/>
                      </a:pPr>
                      <a:endParaRPr sz="110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171450" marR="0" lvl="0" indent="-171450" algn="l" rtl="0">
                        <a:spcBef>
                          <a:spcPts val="0"/>
                        </a:spcBef>
                        <a:spcAft>
                          <a:spcPts val="0"/>
                        </a:spcAft>
                        <a:buClr>
                          <a:schemeClr val="dk1"/>
                        </a:buClr>
                        <a:buSzPts val="1200"/>
                        <a:buFont typeface="Arial"/>
                        <a:buChar char="•"/>
                      </a:pPr>
                      <a:r>
                        <a:rPr lang="en-GB" sz="1100"/>
                        <a:t>Cost more, lead to increase cost of food</a:t>
                      </a:r>
                      <a:endParaRPr/>
                    </a:p>
                    <a:p>
                      <a:pPr marL="171450" marR="0" lvl="0" indent="-171450" algn="l" rtl="0">
                        <a:spcBef>
                          <a:spcPts val="0"/>
                        </a:spcBef>
                        <a:spcAft>
                          <a:spcPts val="0"/>
                        </a:spcAft>
                        <a:buClr>
                          <a:schemeClr val="dk1"/>
                        </a:buClr>
                        <a:buSzPts val="1200"/>
                        <a:buFont typeface="Arial"/>
                        <a:buChar char="•"/>
                      </a:pPr>
                      <a:r>
                        <a:rPr lang="en-GB" sz="1100"/>
                        <a:t>Create more plastic waste</a:t>
                      </a:r>
                      <a:endParaRPr/>
                    </a:p>
                    <a:p>
                      <a:pPr marL="171450" marR="0" lvl="0" indent="-171450" algn="l" rtl="0">
                        <a:spcBef>
                          <a:spcPts val="0"/>
                        </a:spcBef>
                        <a:spcAft>
                          <a:spcPts val="0"/>
                        </a:spcAft>
                        <a:buClr>
                          <a:schemeClr val="dk1"/>
                        </a:buClr>
                        <a:buSzPts val="1200"/>
                        <a:buFont typeface="Arial"/>
                        <a:buChar char="•"/>
                      </a:pPr>
                      <a:r>
                        <a:rPr lang="en-GB" sz="1100"/>
                        <a:t>The poorest in HIC’s will be impacted if prices increase, where you would argue need cheaper fruit and vegetables </a:t>
                      </a:r>
                      <a:endParaRPr/>
                    </a:p>
                    <a:p>
                      <a:pPr marL="171450" marR="0" lvl="0" indent="-171450" algn="l" rtl="0">
                        <a:spcBef>
                          <a:spcPts val="0"/>
                        </a:spcBef>
                        <a:spcAft>
                          <a:spcPts val="0"/>
                        </a:spcAft>
                        <a:buClr>
                          <a:schemeClr val="dk1"/>
                        </a:buClr>
                        <a:buSzPts val="1200"/>
                        <a:buFont typeface="Arial"/>
                        <a:buChar char="•"/>
                      </a:pPr>
                      <a:r>
                        <a:rPr lang="en-GB" sz="1100"/>
                        <a:t>Composting available for those with compost bins (usually rural)</a:t>
                      </a:r>
                      <a:endParaRPr/>
                    </a:p>
                    <a:p>
                      <a:pPr marL="171450" marR="0" lvl="0" indent="-95250" algn="l" rtl="0">
                        <a:lnSpc>
                          <a:spcPct val="100000"/>
                        </a:lnSpc>
                        <a:spcBef>
                          <a:spcPts val="0"/>
                        </a:spcBef>
                        <a:spcAft>
                          <a:spcPts val="0"/>
                        </a:spcAft>
                        <a:buClr>
                          <a:schemeClr val="dk1"/>
                        </a:buClr>
                        <a:buSzPts val="1200"/>
                        <a:buFont typeface="Arial"/>
                        <a:buNone/>
                      </a:pPr>
                      <a:endParaRPr sz="110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3"/>
                  </a:ext>
                </a:extLst>
              </a:tr>
            </a:tbl>
          </a:graphicData>
        </a:graphic>
      </p:graphicFrame>
      <p:sp>
        <p:nvSpPr>
          <p:cNvPr id="129" name="Google Shape;129;p13"/>
          <p:cNvSpPr txBox="1"/>
          <p:nvPr/>
        </p:nvSpPr>
        <p:spPr>
          <a:xfrm>
            <a:off x="128464" y="91951"/>
            <a:ext cx="9649072" cy="369332"/>
          </a:xfrm>
          <a:prstGeom prst="rect">
            <a:avLst/>
          </a:prstGeom>
          <a:solidFill>
            <a:srgbClr val="C00000"/>
          </a:solidFill>
          <a:ln w="9525"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800" b="0" i="0" u="none" strike="noStrike" cap="none">
                <a:solidFill>
                  <a:schemeClr val="lt1"/>
                </a:solidFill>
                <a:latin typeface="Calibri"/>
                <a:ea typeface="Calibri"/>
                <a:cs typeface="Calibri"/>
                <a:sym typeface="Calibri"/>
              </a:rPr>
              <a:t>GCSE Paper 2- Question 3 and 4 Resources- Knowledge Organiser</a:t>
            </a:r>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133"/>
        <p:cNvGrpSpPr/>
        <p:nvPr/>
      </p:nvGrpSpPr>
      <p:grpSpPr>
        <a:xfrm>
          <a:off x="0" y="0"/>
          <a:ext cx="0" cy="0"/>
          <a:chOff x="0" y="0"/>
          <a:chExt cx="0" cy="0"/>
        </a:xfrm>
      </p:grpSpPr>
      <p:graphicFrame>
        <p:nvGraphicFramePr>
          <p:cNvPr id="134" name="Google Shape;134;p14"/>
          <p:cNvGraphicFramePr/>
          <p:nvPr/>
        </p:nvGraphicFramePr>
        <p:xfrm>
          <a:off x="270700" y="1149635"/>
          <a:ext cx="3000000" cy="3000000"/>
        </p:xfrm>
        <a:graphic>
          <a:graphicData uri="http://schemas.openxmlformats.org/drawingml/2006/table">
            <a:tbl>
              <a:tblPr firstRow="1" bandRow="1">
                <a:noFill/>
              </a:tblPr>
              <a:tblGrid>
                <a:gridCol w="302900">
                  <a:extLst>
                    <a:ext uri="{9D8B030D-6E8A-4147-A177-3AD203B41FA5}">
                      <a16:colId xmlns:a16="http://schemas.microsoft.com/office/drawing/2014/main" val="20000"/>
                    </a:ext>
                  </a:extLst>
                </a:gridCol>
                <a:gridCol w="9061700">
                  <a:extLst>
                    <a:ext uri="{9D8B030D-6E8A-4147-A177-3AD203B41FA5}">
                      <a16:colId xmlns:a16="http://schemas.microsoft.com/office/drawing/2014/main" val="20001"/>
                    </a:ext>
                  </a:extLst>
                </a:gridCol>
              </a:tblGrid>
              <a:tr h="146350">
                <a:tc>
                  <a:txBody>
                    <a:bodyPr/>
                    <a:lstStyle/>
                    <a:p>
                      <a:pPr marL="0" marR="0" lvl="0" indent="0" algn="ctr" rtl="0">
                        <a:spcBef>
                          <a:spcPts val="0"/>
                        </a:spcBef>
                        <a:spcAft>
                          <a:spcPts val="0"/>
                        </a:spcAft>
                        <a:buNone/>
                      </a:pPr>
                      <a:r>
                        <a:rPr lang="en-GB" sz="1100" b="0">
                          <a:solidFill>
                            <a:schemeClr val="lt1"/>
                          </a:solidFill>
                        </a:rPr>
                        <a:t>Y</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4901"/>
                      </a:srgbClr>
                    </a:solidFill>
                  </a:tcPr>
                </a:tc>
                <a:tc>
                  <a:txBody>
                    <a:bodyPr/>
                    <a:lstStyle/>
                    <a:p>
                      <a:pPr marL="0" marR="0" lvl="0" indent="0" algn="l" rtl="0">
                        <a:lnSpc>
                          <a:spcPct val="100000"/>
                        </a:lnSpc>
                        <a:spcBef>
                          <a:spcPts val="0"/>
                        </a:spcBef>
                        <a:spcAft>
                          <a:spcPts val="0"/>
                        </a:spcAft>
                        <a:buClr>
                          <a:schemeClr val="lt1"/>
                        </a:buClr>
                        <a:buSzPts val="1100"/>
                        <a:buFont typeface="Calibri"/>
                        <a:buNone/>
                      </a:pPr>
                      <a:r>
                        <a:rPr lang="en-GB" sz="1100" b="1">
                          <a:solidFill>
                            <a:schemeClr val="lt1"/>
                          </a:solidFill>
                          <a:latin typeface="Calibri"/>
                          <a:ea typeface="Calibri"/>
                          <a:cs typeface="Calibri"/>
                          <a:sym typeface="Calibri"/>
                        </a:rPr>
                        <a:t>What they did</a:t>
                      </a:r>
                      <a:endParaRPr sz="1100">
                        <a:solidFill>
                          <a:schemeClr val="lt1"/>
                        </a:solidFill>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4901"/>
                      </a:srgbClr>
                    </a:solidFill>
                  </a:tcPr>
                </a:tc>
                <a:extLst>
                  <a:ext uri="{0D108BD9-81ED-4DB2-BD59-A6C34878D82A}">
                    <a16:rowId xmlns:a16="http://schemas.microsoft.com/office/drawing/2014/main" val="10000"/>
                  </a:ext>
                </a:extLst>
              </a:tr>
              <a:tr h="377200">
                <a:tc>
                  <a:txBody>
                    <a:bodyPr/>
                    <a:lstStyle/>
                    <a:p>
                      <a:pPr marL="0" marR="0" lvl="0" indent="0" algn="l" rtl="0">
                        <a:spcBef>
                          <a:spcPts val="0"/>
                        </a:spcBef>
                        <a:spcAft>
                          <a:spcPts val="0"/>
                        </a:spcAft>
                        <a:buClr>
                          <a:schemeClr val="dk1"/>
                        </a:buClr>
                        <a:buSzPts val="1100"/>
                        <a:buFont typeface="Calibri"/>
                        <a:buNone/>
                      </a:pPr>
                      <a:r>
                        <a:rPr lang="en-GB" sz="1100">
                          <a:solidFill>
                            <a:schemeClr val="dk1"/>
                          </a:solidFill>
                          <a:latin typeface="Calibri"/>
                          <a:ea typeface="Calibri"/>
                          <a:cs typeface="Calibri"/>
                          <a:sym typeface="Calibri"/>
                        </a:rPr>
                        <a:t>1</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just" rtl="0">
                        <a:spcBef>
                          <a:spcPts val="0"/>
                        </a:spcBef>
                        <a:spcAft>
                          <a:spcPts val="0"/>
                        </a:spcAft>
                        <a:buClr>
                          <a:schemeClr val="dk1"/>
                        </a:buClr>
                        <a:buSzPts val="1200"/>
                        <a:buFont typeface="Calibri"/>
                        <a:buNone/>
                      </a:pPr>
                      <a:r>
                        <a:rPr lang="en-GB" sz="1100" b="1">
                          <a:solidFill>
                            <a:schemeClr val="dk1"/>
                          </a:solidFill>
                          <a:latin typeface="Calibri"/>
                          <a:ea typeface="Calibri"/>
                          <a:cs typeface="Calibri"/>
                          <a:sym typeface="Calibri"/>
                        </a:rPr>
                        <a:t>Construction: </a:t>
                      </a:r>
                      <a:r>
                        <a:rPr lang="en-GB" sz="1100">
                          <a:solidFill>
                            <a:schemeClr val="dk1"/>
                          </a:solidFill>
                          <a:latin typeface="Calibri"/>
                          <a:ea typeface="Calibri"/>
                          <a:cs typeface="Calibri"/>
                          <a:sym typeface="Calibri"/>
                        </a:rPr>
                        <a:t>Practical Action (a charity) works with a farmer to identify a suitable site: one that is less likely to be washed away should a flood occur. Together they then build a dyke approximately 60cm high around the outskirts of the field. This has a dual purpose – to keep the fish in the rice fields and enable vegetable cultivation around the field. The next step is digging a ditch for the fish to live in during the dry season.</a:t>
                      </a:r>
                      <a:endParaRPr sz="110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r h="233225">
                <a:tc>
                  <a:txBody>
                    <a:bodyPr/>
                    <a:lstStyle/>
                    <a:p>
                      <a:pPr marL="0" marR="0" lvl="0" indent="0" algn="l" rtl="0">
                        <a:spcBef>
                          <a:spcPts val="0"/>
                        </a:spcBef>
                        <a:spcAft>
                          <a:spcPts val="0"/>
                        </a:spcAft>
                        <a:buClr>
                          <a:schemeClr val="dk1"/>
                        </a:buClr>
                        <a:buSzPts val="1100"/>
                        <a:buFont typeface="Calibri"/>
                        <a:buNone/>
                      </a:pPr>
                      <a:r>
                        <a:rPr lang="en-GB" sz="1100">
                          <a:solidFill>
                            <a:schemeClr val="dk1"/>
                          </a:solidFill>
                          <a:latin typeface="Calibri"/>
                          <a:ea typeface="Calibri"/>
                          <a:cs typeface="Calibri"/>
                          <a:sym typeface="Calibri"/>
                        </a:rPr>
                        <a:t>2</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100"/>
                        <a:buFont typeface="Calibri"/>
                        <a:buNone/>
                      </a:pPr>
                      <a:r>
                        <a:rPr lang="en-GB" sz="1100" b="1">
                          <a:solidFill>
                            <a:schemeClr val="dk1"/>
                          </a:solidFill>
                          <a:latin typeface="Calibri"/>
                          <a:ea typeface="Calibri"/>
                          <a:cs typeface="Calibri"/>
                          <a:sym typeface="Calibri"/>
                        </a:rPr>
                        <a:t>Planting and stocking : </a:t>
                      </a:r>
                      <a:r>
                        <a:rPr lang="en-GB" sz="1100">
                          <a:solidFill>
                            <a:schemeClr val="dk1"/>
                          </a:solidFill>
                          <a:latin typeface="Calibri"/>
                          <a:ea typeface="Calibri"/>
                          <a:cs typeface="Calibri"/>
                          <a:sym typeface="Calibri"/>
                        </a:rPr>
                        <a:t>The farmer plants the rice in rows that are roughly 35cm apart, then fills 50% of the ditch with water. The water is purified with a small quantity of lime, and a little organic fertiliser is added. Then, when the rice starts to grow, the water level across the field is increased to 12–15cm, and small fish are released into the ditch. As soon as they have acclimatised to the rice field water, the farmer releases them into the field and raises the water level as both the fish and rice grow.</a:t>
                      </a:r>
                      <a:endParaRPr sz="110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2"/>
                  </a:ext>
                </a:extLst>
              </a:tr>
              <a:tr h="377200">
                <a:tc>
                  <a:txBody>
                    <a:bodyPr/>
                    <a:lstStyle/>
                    <a:p>
                      <a:pPr marL="0" marR="0" lvl="0" indent="0" algn="l" rtl="0">
                        <a:spcBef>
                          <a:spcPts val="0"/>
                        </a:spcBef>
                        <a:spcAft>
                          <a:spcPts val="0"/>
                        </a:spcAft>
                        <a:buClr>
                          <a:schemeClr val="dk1"/>
                        </a:buClr>
                        <a:buSzPts val="1100"/>
                        <a:buFont typeface="Calibri"/>
                        <a:buNone/>
                      </a:pPr>
                      <a:r>
                        <a:rPr lang="en-GB" sz="1100">
                          <a:solidFill>
                            <a:schemeClr val="dk1"/>
                          </a:solidFill>
                          <a:latin typeface="Calibri"/>
                          <a:ea typeface="Calibri"/>
                          <a:cs typeface="Calibri"/>
                          <a:sym typeface="Calibri"/>
                        </a:rPr>
                        <a:t>3</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100"/>
                        <a:buFont typeface="Calibri"/>
                        <a:buNone/>
                      </a:pPr>
                      <a:r>
                        <a:rPr lang="en-GB" sz="1100" b="1">
                          <a:solidFill>
                            <a:schemeClr val="dk1"/>
                          </a:solidFill>
                          <a:latin typeface="Calibri"/>
                          <a:ea typeface="Calibri"/>
                          <a:cs typeface="Calibri"/>
                          <a:sym typeface="Calibri"/>
                        </a:rPr>
                        <a:t>Harvesting: </a:t>
                      </a:r>
                      <a:r>
                        <a:rPr lang="en-GB" sz="1100">
                          <a:solidFill>
                            <a:schemeClr val="dk1"/>
                          </a:solidFill>
                          <a:latin typeface="Calibri"/>
                          <a:ea typeface="Calibri"/>
                          <a:cs typeface="Calibri"/>
                          <a:sym typeface="Calibri"/>
                        </a:rPr>
                        <a:t>At the first harvest, approximately four to five months later, the farmer will harvest the rice first, and then drain the rice field to collect the fish into the ditch where they can easily be caught. </a:t>
                      </a:r>
                      <a:endParaRPr sz="110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3"/>
                  </a:ext>
                </a:extLst>
              </a:tr>
            </a:tbl>
          </a:graphicData>
        </a:graphic>
      </p:graphicFrame>
      <p:sp>
        <p:nvSpPr>
          <p:cNvPr id="135" name="Google Shape;135;p14"/>
          <p:cNvSpPr txBox="1"/>
          <p:nvPr/>
        </p:nvSpPr>
        <p:spPr>
          <a:xfrm>
            <a:off x="128464" y="91951"/>
            <a:ext cx="9649072" cy="369332"/>
          </a:xfrm>
          <a:prstGeom prst="rect">
            <a:avLst/>
          </a:prstGeom>
          <a:solidFill>
            <a:srgbClr val="C00000"/>
          </a:solidFill>
          <a:ln w="9525"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800" b="0" i="0" u="none" strike="noStrike" cap="none">
                <a:solidFill>
                  <a:schemeClr val="lt1"/>
                </a:solidFill>
                <a:latin typeface="Calibri"/>
                <a:ea typeface="Calibri"/>
                <a:cs typeface="Calibri"/>
                <a:sym typeface="Calibri"/>
              </a:rPr>
              <a:t>GCSE Paper 2- Question 3 and 4 Resources- Knowledge Organiser</a:t>
            </a:r>
            <a:endParaRPr/>
          </a:p>
        </p:txBody>
      </p:sp>
      <p:graphicFrame>
        <p:nvGraphicFramePr>
          <p:cNvPr id="136" name="Google Shape;136;p14"/>
          <p:cNvGraphicFramePr/>
          <p:nvPr/>
        </p:nvGraphicFramePr>
        <p:xfrm>
          <a:off x="230561" y="576859"/>
          <a:ext cx="3000000" cy="3000000"/>
        </p:xfrm>
        <a:graphic>
          <a:graphicData uri="http://schemas.openxmlformats.org/drawingml/2006/table">
            <a:tbl>
              <a:tblPr firstRow="1" bandRow="1">
                <a:noFill/>
              </a:tblPr>
              <a:tblGrid>
                <a:gridCol w="4722450">
                  <a:extLst>
                    <a:ext uri="{9D8B030D-6E8A-4147-A177-3AD203B41FA5}">
                      <a16:colId xmlns:a16="http://schemas.microsoft.com/office/drawing/2014/main" val="20000"/>
                    </a:ext>
                  </a:extLst>
                </a:gridCol>
              </a:tblGrid>
              <a:tr h="227175">
                <a:tc>
                  <a:txBody>
                    <a:bodyPr/>
                    <a:lstStyle/>
                    <a:p>
                      <a:pPr marL="0" marR="0" lvl="0" indent="0" algn="l" rtl="0">
                        <a:spcBef>
                          <a:spcPts val="0"/>
                        </a:spcBef>
                        <a:spcAft>
                          <a:spcPts val="0"/>
                        </a:spcAft>
                        <a:buNone/>
                      </a:pPr>
                      <a:r>
                        <a:rPr lang="en-GB" sz="1200" b="1" u="sng">
                          <a:solidFill>
                            <a:schemeClr val="lt1"/>
                          </a:solidFill>
                        </a:rPr>
                        <a:t>Case Study- Local sustainable farming – Jamalpur, Bangladesh </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4901"/>
                      </a:srgbClr>
                    </a:solidFill>
                  </a:tcPr>
                </a:tc>
                <a:extLst>
                  <a:ext uri="{0D108BD9-81ED-4DB2-BD59-A6C34878D82A}">
                    <a16:rowId xmlns:a16="http://schemas.microsoft.com/office/drawing/2014/main" val="10000"/>
                  </a:ext>
                </a:extLst>
              </a:tr>
            </a:tbl>
          </a:graphicData>
        </a:graphic>
      </p:graphicFrame>
      <p:graphicFrame>
        <p:nvGraphicFramePr>
          <p:cNvPr id="137" name="Google Shape;137;p14"/>
          <p:cNvGraphicFramePr/>
          <p:nvPr/>
        </p:nvGraphicFramePr>
        <p:xfrm>
          <a:off x="486621" y="3483616"/>
          <a:ext cx="3000000" cy="3000000"/>
        </p:xfrm>
        <a:graphic>
          <a:graphicData uri="http://schemas.openxmlformats.org/drawingml/2006/table">
            <a:tbl>
              <a:tblPr firstRow="1" bandRow="1">
                <a:noFill/>
              </a:tblPr>
              <a:tblGrid>
                <a:gridCol w="208300">
                  <a:extLst>
                    <a:ext uri="{9D8B030D-6E8A-4147-A177-3AD203B41FA5}">
                      <a16:colId xmlns:a16="http://schemas.microsoft.com/office/drawing/2014/main" val="20000"/>
                    </a:ext>
                  </a:extLst>
                </a:gridCol>
                <a:gridCol w="3480850">
                  <a:extLst>
                    <a:ext uri="{9D8B030D-6E8A-4147-A177-3AD203B41FA5}">
                      <a16:colId xmlns:a16="http://schemas.microsoft.com/office/drawing/2014/main" val="20001"/>
                    </a:ext>
                  </a:extLst>
                </a:gridCol>
              </a:tblGrid>
              <a:tr h="146350">
                <a:tc>
                  <a:txBody>
                    <a:bodyPr/>
                    <a:lstStyle/>
                    <a:p>
                      <a:pPr marL="0" marR="0" lvl="0" indent="0" algn="ctr" rtl="0">
                        <a:spcBef>
                          <a:spcPts val="0"/>
                        </a:spcBef>
                        <a:spcAft>
                          <a:spcPts val="0"/>
                        </a:spcAft>
                        <a:buNone/>
                      </a:pPr>
                      <a:r>
                        <a:rPr lang="en-GB" sz="1100" b="0">
                          <a:solidFill>
                            <a:schemeClr val="lt1"/>
                          </a:solidFill>
                        </a:rPr>
                        <a:t>Z</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4901"/>
                      </a:srgbClr>
                    </a:solidFill>
                  </a:tcPr>
                </a:tc>
                <a:tc>
                  <a:txBody>
                    <a:bodyPr/>
                    <a:lstStyle/>
                    <a:p>
                      <a:pPr marL="0" marR="0" lvl="0" indent="0" algn="l" rtl="0">
                        <a:lnSpc>
                          <a:spcPct val="100000"/>
                        </a:lnSpc>
                        <a:spcBef>
                          <a:spcPts val="0"/>
                        </a:spcBef>
                        <a:spcAft>
                          <a:spcPts val="0"/>
                        </a:spcAft>
                        <a:buClr>
                          <a:schemeClr val="lt1"/>
                        </a:buClr>
                        <a:buSzPts val="1100"/>
                        <a:buFont typeface="Calibri"/>
                        <a:buNone/>
                      </a:pPr>
                      <a:r>
                        <a:rPr lang="en-GB" sz="1100" b="1">
                          <a:solidFill>
                            <a:schemeClr val="lt1"/>
                          </a:solidFill>
                          <a:latin typeface="Calibri"/>
                          <a:ea typeface="Calibri"/>
                          <a:cs typeface="Calibri"/>
                          <a:sym typeface="Calibri"/>
                        </a:rPr>
                        <a:t>Advantages </a:t>
                      </a:r>
                      <a:endParaRPr sz="1100">
                        <a:solidFill>
                          <a:schemeClr val="lt1"/>
                        </a:solidFill>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4901"/>
                      </a:srgbClr>
                    </a:solidFill>
                  </a:tcPr>
                </a:tc>
                <a:extLst>
                  <a:ext uri="{0D108BD9-81ED-4DB2-BD59-A6C34878D82A}">
                    <a16:rowId xmlns:a16="http://schemas.microsoft.com/office/drawing/2014/main" val="10000"/>
                  </a:ext>
                </a:extLst>
              </a:tr>
              <a:tr h="377200">
                <a:tc>
                  <a:txBody>
                    <a:bodyPr/>
                    <a:lstStyle/>
                    <a:p>
                      <a:pPr marL="0" marR="0" lvl="0" indent="0" algn="l" rtl="0">
                        <a:spcBef>
                          <a:spcPts val="0"/>
                        </a:spcBef>
                        <a:spcAft>
                          <a:spcPts val="0"/>
                        </a:spcAft>
                        <a:buClr>
                          <a:schemeClr val="dk1"/>
                        </a:buClr>
                        <a:buSzPts val="1100"/>
                        <a:buFont typeface="Calibri"/>
                        <a:buNone/>
                      </a:pPr>
                      <a:r>
                        <a:rPr lang="en-GB" sz="1100">
                          <a:solidFill>
                            <a:schemeClr val="dk1"/>
                          </a:solidFill>
                          <a:latin typeface="Calibri"/>
                          <a:ea typeface="Calibri"/>
                          <a:cs typeface="Calibri"/>
                          <a:sym typeface="Calibri"/>
                        </a:rPr>
                        <a:t>1</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200"/>
                        <a:buFont typeface="Arial"/>
                        <a:buNone/>
                      </a:pPr>
                      <a:r>
                        <a:rPr lang="en-GB" sz="1100">
                          <a:solidFill>
                            <a:schemeClr val="dk1"/>
                          </a:solidFill>
                          <a:latin typeface="Calibri"/>
                          <a:ea typeface="Calibri"/>
                          <a:cs typeface="Calibri"/>
                          <a:sym typeface="Calibri"/>
                        </a:rPr>
                        <a:t>Increases food supplies and diets improve due to access to a greater variety of food (fish, rice and vegetables) this improves peoples health and quality of life. </a:t>
                      </a:r>
                      <a:endParaRPr sz="110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r h="233225">
                <a:tc>
                  <a:txBody>
                    <a:bodyPr/>
                    <a:lstStyle/>
                    <a:p>
                      <a:pPr marL="0" marR="0" lvl="0" indent="0" algn="l" rtl="0">
                        <a:spcBef>
                          <a:spcPts val="0"/>
                        </a:spcBef>
                        <a:spcAft>
                          <a:spcPts val="0"/>
                        </a:spcAft>
                        <a:buClr>
                          <a:schemeClr val="dk1"/>
                        </a:buClr>
                        <a:buSzPts val="1100"/>
                        <a:buFont typeface="Calibri"/>
                        <a:buNone/>
                      </a:pPr>
                      <a:r>
                        <a:rPr lang="en-GB" sz="1100">
                          <a:solidFill>
                            <a:schemeClr val="dk1"/>
                          </a:solidFill>
                          <a:latin typeface="Calibri"/>
                          <a:ea typeface="Calibri"/>
                          <a:cs typeface="Calibri"/>
                          <a:sym typeface="Calibri"/>
                        </a:rPr>
                        <a:t>2</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100"/>
                        <a:buFont typeface="Calibri"/>
                        <a:buNone/>
                      </a:pPr>
                      <a:r>
                        <a:rPr lang="en-GB" sz="1100">
                          <a:solidFill>
                            <a:schemeClr val="dk1"/>
                          </a:solidFill>
                          <a:latin typeface="Calibri"/>
                          <a:ea typeface="Calibri"/>
                          <a:cs typeface="Calibri"/>
                          <a:sym typeface="Calibri"/>
                        </a:rPr>
                        <a:t>Fish eat the pests that would eat the rice </a:t>
                      </a:r>
                      <a:endParaRPr sz="110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2"/>
                  </a:ext>
                </a:extLst>
              </a:tr>
              <a:tr h="377200">
                <a:tc>
                  <a:txBody>
                    <a:bodyPr/>
                    <a:lstStyle/>
                    <a:p>
                      <a:pPr marL="0" marR="0" lvl="0" indent="0" algn="l" rtl="0">
                        <a:spcBef>
                          <a:spcPts val="0"/>
                        </a:spcBef>
                        <a:spcAft>
                          <a:spcPts val="0"/>
                        </a:spcAft>
                        <a:buClr>
                          <a:schemeClr val="dk1"/>
                        </a:buClr>
                        <a:buSzPts val="1100"/>
                        <a:buFont typeface="Calibri"/>
                        <a:buNone/>
                      </a:pPr>
                      <a:r>
                        <a:rPr lang="en-GB" sz="1100">
                          <a:solidFill>
                            <a:schemeClr val="dk1"/>
                          </a:solidFill>
                          <a:latin typeface="Calibri"/>
                          <a:ea typeface="Calibri"/>
                          <a:cs typeface="Calibri"/>
                          <a:sym typeface="Calibri"/>
                        </a:rPr>
                        <a:t>3</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100"/>
                        <a:buFont typeface="Calibri"/>
                        <a:buNone/>
                      </a:pPr>
                      <a:r>
                        <a:rPr lang="en-GB" sz="1100">
                          <a:solidFill>
                            <a:schemeClr val="dk1"/>
                          </a:solidFill>
                          <a:latin typeface="Calibri"/>
                          <a:ea typeface="Calibri"/>
                          <a:cs typeface="Calibri"/>
                          <a:sym typeface="Calibri"/>
                        </a:rPr>
                        <a:t>The rice shelters the fish from predators </a:t>
                      </a:r>
                      <a:endParaRPr sz="110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3"/>
                  </a:ext>
                </a:extLst>
              </a:tr>
              <a:tr h="377200">
                <a:tc>
                  <a:txBody>
                    <a:bodyPr/>
                    <a:lstStyle/>
                    <a:p>
                      <a:pPr marL="0" marR="0" lvl="0" indent="0" algn="l" rtl="0">
                        <a:spcBef>
                          <a:spcPts val="0"/>
                        </a:spcBef>
                        <a:spcAft>
                          <a:spcPts val="0"/>
                        </a:spcAft>
                        <a:buClr>
                          <a:schemeClr val="dk1"/>
                        </a:buClr>
                        <a:buSzPts val="1100"/>
                        <a:buFont typeface="Calibri"/>
                        <a:buNone/>
                      </a:pPr>
                      <a:r>
                        <a:rPr lang="en-GB" sz="1100">
                          <a:solidFill>
                            <a:schemeClr val="dk1"/>
                          </a:solidFill>
                          <a:latin typeface="Calibri"/>
                          <a:ea typeface="Calibri"/>
                          <a:cs typeface="Calibri"/>
                          <a:sym typeface="Calibri"/>
                        </a:rPr>
                        <a:t>4</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100"/>
                        <a:buFont typeface="Calibri"/>
                        <a:buNone/>
                      </a:pPr>
                      <a:r>
                        <a:rPr lang="en-GB" sz="1100">
                          <a:solidFill>
                            <a:schemeClr val="dk1"/>
                          </a:solidFill>
                          <a:latin typeface="Calibri"/>
                          <a:ea typeface="Calibri"/>
                          <a:cs typeface="Calibri"/>
                          <a:sym typeface="Calibri"/>
                        </a:rPr>
                        <a:t>Fish waste helps to fertilise the rice </a:t>
                      </a:r>
                      <a:endParaRPr sz="110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4"/>
                  </a:ext>
                </a:extLst>
              </a:tr>
              <a:tr h="377200">
                <a:tc>
                  <a:txBody>
                    <a:bodyPr/>
                    <a:lstStyle/>
                    <a:p>
                      <a:pPr marL="0" marR="0" lvl="0" indent="0" algn="l" rtl="0">
                        <a:spcBef>
                          <a:spcPts val="0"/>
                        </a:spcBef>
                        <a:spcAft>
                          <a:spcPts val="0"/>
                        </a:spcAft>
                        <a:buClr>
                          <a:schemeClr val="dk1"/>
                        </a:buClr>
                        <a:buSzPts val="1100"/>
                        <a:buFont typeface="Calibri"/>
                        <a:buNone/>
                      </a:pPr>
                      <a:r>
                        <a:rPr lang="en-GB" sz="1100">
                          <a:solidFill>
                            <a:schemeClr val="dk1"/>
                          </a:solidFill>
                          <a:latin typeface="Calibri"/>
                          <a:ea typeface="Calibri"/>
                          <a:cs typeface="Calibri"/>
                          <a:sym typeface="Calibri"/>
                        </a:rPr>
                        <a:t>5</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100"/>
                        <a:buFont typeface="Calibri"/>
                        <a:buNone/>
                      </a:pPr>
                      <a:r>
                        <a:rPr lang="en-GB" sz="1100">
                          <a:solidFill>
                            <a:schemeClr val="dk1"/>
                          </a:solidFill>
                          <a:latin typeface="Calibri"/>
                          <a:ea typeface="Calibri"/>
                          <a:cs typeface="Calibri"/>
                          <a:sym typeface="Calibri"/>
                        </a:rPr>
                        <a:t>Rice yields increase so farmers have extra they can sell at local markets</a:t>
                      </a:r>
                      <a:endParaRPr sz="110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5"/>
                  </a:ext>
                </a:extLst>
              </a:tr>
              <a:tr h="377200">
                <a:tc>
                  <a:txBody>
                    <a:bodyPr/>
                    <a:lstStyle/>
                    <a:p>
                      <a:pPr marL="0" marR="0" lvl="0" indent="0" algn="l" rtl="0">
                        <a:spcBef>
                          <a:spcPts val="0"/>
                        </a:spcBef>
                        <a:spcAft>
                          <a:spcPts val="0"/>
                        </a:spcAft>
                        <a:buClr>
                          <a:schemeClr val="dk1"/>
                        </a:buClr>
                        <a:buSzPts val="1100"/>
                        <a:buFont typeface="Calibri"/>
                        <a:buNone/>
                      </a:pPr>
                      <a:r>
                        <a:rPr lang="en-GB" sz="1100">
                          <a:solidFill>
                            <a:schemeClr val="dk1"/>
                          </a:solidFill>
                          <a:latin typeface="Calibri"/>
                          <a:ea typeface="Calibri"/>
                          <a:cs typeface="Calibri"/>
                          <a:sym typeface="Calibri"/>
                        </a:rPr>
                        <a:t>6</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100"/>
                        <a:buFont typeface="Calibri"/>
                        <a:buNone/>
                      </a:pPr>
                      <a:r>
                        <a:rPr lang="en-GB" sz="1100">
                          <a:solidFill>
                            <a:schemeClr val="dk1"/>
                          </a:solidFill>
                          <a:latin typeface="Calibri"/>
                          <a:ea typeface="Calibri"/>
                          <a:cs typeface="Calibri"/>
                          <a:sym typeface="Calibri"/>
                        </a:rPr>
                        <a:t>Farmers have a higher income so can afford to send their children to school = better quality of life </a:t>
                      </a:r>
                      <a:endParaRPr sz="110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6"/>
                  </a:ext>
                </a:extLst>
              </a:tr>
            </a:tbl>
          </a:graphicData>
        </a:graphic>
      </p:graphicFrame>
      <p:graphicFrame>
        <p:nvGraphicFramePr>
          <p:cNvPr id="138" name="Google Shape;138;p14"/>
          <p:cNvGraphicFramePr/>
          <p:nvPr/>
        </p:nvGraphicFramePr>
        <p:xfrm>
          <a:off x="5730238" y="3561750"/>
          <a:ext cx="3000000" cy="3000000"/>
        </p:xfrm>
        <a:graphic>
          <a:graphicData uri="http://schemas.openxmlformats.org/drawingml/2006/table">
            <a:tbl>
              <a:tblPr firstRow="1" bandRow="1">
                <a:noFill/>
              </a:tblPr>
              <a:tblGrid>
                <a:gridCol w="208300">
                  <a:extLst>
                    <a:ext uri="{9D8B030D-6E8A-4147-A177-3AD203B41FA5}">
                      <a16:colId xmlns:a16="http://schemas.microsoft.com/office/drawing/2014/main" val="20000"/>
                    </a:ext>
                  </a:extLst>
                </a:gridCol>
                <a:gridCol w="3480850">
                  <a:extLst>
                    <a:ext uri="{9D8B030D-6E8A-4147-A177-3AD203B41FA5}">
                      <a16:colId xmlns:a16="http://schemas.microsoft.com/office/drawing/2014/main" val="20001"/>
                    </a:ext>
                  </a:extLst>
                </a:gridCol>
              </a:tblGrid>
              <a:tr h="146350">
                <a:tc>
                  <a:txBody>
                    <a:bodyPr/>
                    <a:lstStyle/>
                    <a:p>
                      <a:pPr marL="0" marR="0" lvl="0" indent="0" algn="ctr" rtl="0">
                        <a:spcBef>
                          <a:spcPts val="0"/>
                        </a:spcBef>
                        <a:spcAft>
                          <a:spcPts val="0"/>
                        </a:spcAft>
                        <a:buNone/>
                      </a:pPr>
                      <a:r>
                        <a:rPr lang="en-GB" sz="1100" b="0">
                          <a:solidFill>
                            <a:schemeClr val="lt1"/>
                          </a:solidFill>
                        </a:rPr>
                        <a:t>Z</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4901"/>
                      </a:srgbClr>
                    </a:solidFill>
                  </a:tcPr>
                </a:tc>
                <a:tc>
                  <a:txBody>
                    <a:bodyPr/>
                    <a:lstStyle/>
                    <a:p>
                      <a:pPr marL="0" marR="0" lvl="0" indent="0" algn="l" rtl="0">
                        <a:lnSpc>
                          <a:spcPct val="100000"/>
                        </a:lnSpc>
                        <a:spcBef>
                          <a:spcPts val="0"/>
                        </a:spcBef>
                        <a:spcAft>
                          <a:spcPts val="0"/>
                        </a:spcAft>
                        <a:buClr>
                          <a:schemeClr val="lt1"/>
                        </a:buClr>
                        <a:buSzPts val="1100"/>
                        <a:buFont typeface="Calibri"/>
                        <a:buNone/>
                      </a:pPr>
                      <a:r>
                        <a:rPr lang="en-GB" sz="1100" b="1">
                          <a:solidFill>
                            <a:schemeClr val="lt1"/>
                          </a:solidFill>
                          <a:latin typeface="Calibri"/>
                          <a:ea typeface="Calibri"/>
                          <a:cs typeface="Calibri"/>
                          <a:sym typeface="Calibri"/>
                        </a:rPr>
                        <a:t>Disadvantages </a:t>
                      </a:r>
                      <a:endParaRPr sz="1100">
                        <a:solidFill>
                          <a:schemeClr val="lt1"/>
                        </a:solidFill>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4901"/>
                      </a:srgbClr>
                    </a:solidFill>
                  </a:tcPr>
                </a:tc>
                <a:extLst>
                  <a:ext uri="{0D108BD9-81ED-4DB2-BD59-A6C34878D82A}">
                    <a16:rowId xmlns:a16="http://schemas.microsoft.com/office/drawing/2014/main" val="10000"/>
                  </a:ext>
                </a:extLst>
              </a:tr>
              <a:tr h="377200">
                <a:tc>
                  <a:txBody>
                    <a:bodyPr/>
                    <a:lstStyle/>
                    <a:p>
                      <a:pPr marL="0" marR="0" lvl="0" indent="0" algn="l" rtl="0">
                        <a:spcBef>
                          <a:spcPts val="0"/>
                        </a:spcBef>
                        <a:spcAft>
                          <a:spcPts val="0"/>
                        </a:spcAft>
                        <a:buClr>
                          <a:schemeClr val="dk1"/>
                        </a:buClr>
                        <a:buSzPts val="1100"/>
                        <a:buFont typeface="Calibri"/>
                        <a:buNone/>
                      </a:pPr>
                      <a:r>
                        <a:rPr lang="en-GB" sz="1100">
                          <a:solidFill>
                            <a:schemeClr val="dk1"/>
                          </a:solidFill>
                          <a:latin typeface="Calibri"/>
                          <a:ea typeface="Calibri"/>
                          <a:cs typeface="Calibri"/>
                          <a:sym typeface="Calibri"/>
                        </a:rPr>
                        <a:t>7</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spcBef>
                          <a:spcPts val="0"/>
                        </a:spcBef>
                        <a:spcAft>
                          <a:spcPts val="0"/>
                        </a:spcAft>
                        <a:buClr>
                          <a:schemeClr val="dk1"/>
                        </a:buClr>
                        <a:buSzPts val="1200"/>
                        <a:buFont typeface="Arial"/>
                        <a:buNone/>
                      </a:pPr>
                      <a:r>
                        <a:rPr lang="en-GB" sz="1100">
                          <a:solidFill>
                            <a:schemeClr val="dk1"/>
                          </a:solidFill>
                          <a:latin typeface="Calibri"/>
                          <a:ea typeface="Calibri"/>
                          <a:cs typeface="Calibri"/>
                          <a:sym typeface="Calibri"/>
                        </a:rPr>
                        <a:t>The farms are small scale – not enough for large scale farming or large communities &gt; does not help the whole of Jamalpur </a:t>
                      </a:r>
                      <a:endParaRPr sz="110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r h="233225">
                <a:tc>
                  <a:txBody>
                    <a:bodyPr/>
                    <a:lstStyle/>
                    <a:p>
                      <a:pPr marL="0" marR="0" lvl="0" indent="0" algn="l" rtl="0">
                        <a:spcBef>
                          <a:spcPts val="0"/>
                        </a:spcBef>
                        <a:spcAft>
                          <a:spcPts val="0"/>
                        </a:spcAft>
                        <a:buClr>
                          <a:schemeClr val="dk1"/>
                        </a:buClr>
                        <a:buSzPts val="1100"/>
                        <a:buFont typeface="Calibri"/>
                        <a:buNone/>
                      </a:pPr>
                      <a:r>
                        <a:rPr lang="en-GB" sz="1100">
                          <a:solidFill>
                            <a:schemeClr val="dk1"/>
                          </a:solidFill>
                          <a:latin typeface="Calibri"/>
                          <a:ea typeface="Calibri"/>
                          <a:cs typeface="Calibri"/>
                          <a:sym typeface="Calibri"/>
                        </a:rPr>
                        <a:t>8</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100"/>
                        <a:buFont typeface="Calibri"/>
                        <a:buNone/>
                      </a:pPr>
                      <a:r>
                        <a:rPr lang="en-GB" sz="1100">
                          <a:solidFill>
                            <a:schemeClr val="dk1"/>
                          </a:solidFill>
                          <a:latin typeface="Calibri"/>
                          <a:ea typeface="Calibri"/>
                          <a:cs typeface="Calibri"/>
                          <a:sym typeface="Calibri"/>
                        </a:rPr>
                        <a:t>Require the charity to supply the concrete and knowledge on how to farm the land successfully &gt; depend on overseas aid donations from the public.</a:t>
                      </a:r>
                      <a:endParaRPr sz="110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2"/>
                  </a:ext>
                </a:extLst>
              </a:tr>
            </a:tbl>
          </a:graphicData>
        </a:graphic>
      </p:graphicFrame>
    </p:spTree>
  </p:cSld>
  <p:clrMapOvr>
    <a:masterClrMapping/>
  </p:clrMapOvr>
</p:sld>
</file>

<file path=ppt/theme/theme1.xml><?xml version="1.0" encoding="utf-8"?>
<a:theme xmlns:a="http://schemas.openxmlformats.org/drawingml/2006/main" name="1_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12814</Words>
  <Application>Microsoft Office PowerPoint</Application>
  <PresentationFormat>A4 Paper (210x297 mm)</PresentationFormat>
  <Paragraphs>1221</Paragraphs>
  <Slides>34</Slides>
  <Notes>34</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34</vt:i4>
      </vt:variant>
    </vt:vector>
  </HeadingPairs>
  <TitlesOfParts>
    <vt:vector size="40" baseType="lpstr">
      <vt:lpstr>Wingdings</vt:lpstr>
      <vt:lpstr>Calibri</vt:lpstr>
      <vt:lpstr>Arial</vt:lpstr>
      <vt:lpstr>Courier New</vt:lpstr>
      <vt:lpstr>Noto Sans Symbols</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Danni Philp</dc:creator>
  <cp:lastModifiedBy>Anna Mayo</cp:lastModifiedBy>
  <cp:revision>1</cp:revision>
  <dcterms:created xsi:type="dcterms:W3CDTF">2013-01-17T11:55:55Z</dcterms:created>
  <dcterms:modified xsi:type="dcterms:W3CDTF">2024-03-13T15:46:53Z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0x0101009DDEEA72323A5D458BB6E5F103F0B2C3</vt:lpwstr>
  </property>
</Properties>
</file>