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100" d="100"/>
          <a:sy n="100" d="100"/>
        </p:scale>
        <p:origin x="702"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E2E625F-1900-5043-BB2D-BCA3C181B037}" type="datetimeFigureOut">
              <a:rPr lang="en-US" smtClean="0"/>
              <a:t>12/3/2018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560190-99FD-3E4E-9C0A-B66C46E32549}" type="slidenum">
              <a:rPr lang="en-US" smtClean="0"/>
              <a:t>‹#›</a:t>
            </a:fld>
            <a:endParaRPr lang="en-US"/>
          </a:p>
        </p:txBody>
      </p:sp>
    </p:spTree>
    <p:extLst>
      <p:ext uri="{BB962C8B-B14F-4D97-AF65-F5344CB8AC3E}">
        <p14:creationId xmlns:p14="http://schemas.microsoft.com/office/powerpoint/2010/main" val="110464679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2560190-99FD-3E4E-9C0A-B66C46E32549}" type="slidenum">
              <a:rPr lang="en-US" smtClean="0"/>
              <a:t>1</a:t>
            </a:fld>
            <a:endParaRPr lang="en-US"/>
          </a:p>
        </p:txBody>
      </p:sp>
    </p:spTree>
    <p:extLst>
      <p:ext uri="{BB962C8B-B14F-4D97-AF65-F5344CB8AC3E}">
        <p14:creationId xmlns:p14="http://schemas.microsoft.com/office/powerpoint/2010/main" val="2343148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BFFC82D-C56A-B845-9515-62DD68A65328}" type="datetimeFigureOut">
              <a:rPr lang="en-US" smtClean="0"/>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D8FD49-FB9D-BC45-AC96-A07ACC1D8B84}" type="slidenum">
              <a:rPr lang="en-US" smtClean="0"/>
              <a:t>‹#›</a:t>
            </a:fld>
            <a:endParaRPr lang="en-US"/>
          </a:p>
        </p:txBody>
      </p:sp>
    </p:spTree>
    <p:extLst>
      <p:ext uri="{BB962C8B-B14F-4D97-AF65-F5344CB8AC3E}">
        <p14:creationId xmlns:p14="http://schemas.microsoft.com/office/powerpoint/2010/main" val="2626810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BFFC82D-C56A-B845-9515-62DD68A65328}" type="datetimeFigureOut">
              <a:rPr lang="en-US" smtClean="0"/>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D8FD49-FB9D-BC45-AC96-A07ACC1D8B84}" type="slidenum">
              <a:rPr lang="en-US" smtClean="0"/>
              <a:t>‹#›</a:t>
            </a:fld>
            <a:endParaRPr lang="en-US"/>
          </a:p>
        </p:txBody>
      </p:sp>
    </p:spTree>
    <p:extLst>
      <p:ext uri="{BB962C8B-B14F-4D97-AF65-F5344CB8AC3E}">
        <p14:creationId xmlns:p14="http://schemas.microsoft.com/office/powerpoint/2010/main" val="13300761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BFFC82D-C56A-B845-9515-62DD68A65328}" type="datetimeFigureOut">
              <a:rPr lang="en-US" smtClean="0"/>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D8FD49-FB9D-BC45-AC96-A07ACC1D8B84}" type="slidenum">
              <a:rPr lang="en-US" smtClean="0"/>
              <a:t>‹#›</a:t>
            </a:fld>
            <a:endParaRPr lang="en-US"/>
          </a:p>
        </p:txBody>
      </p:sp>
    </p:spTree>
    <p:extLst>
      <p:ext uri="{BB962C8B-B14F-4D97-AF65-F5344CB8AC3E}">
        <p14:creationId xmlns:p14="http://schemas.microsoft.com/office/powerpoint/2010/main" val="1469496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BFFC82D-C56A-B845-9515-62DD68A65328}" type="datetimeFigureOut">
              <a:rPr lang="en-US" smtClean="0"/>
              <a:t>12/3/2018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D8FD49-FB9D-BC45-AC96-A07ACC1D8B84}" type="slidenum">
              <a:rPr lang="en-US" smtClean="0"/>
              <a:t>‹#›</a:t>
            </a:fld>
            <a:endParaRPr lang="en-US"/>
          </a:p>
        </p:txBody>
      </p:sp>
    </p:spTree>
    <p:extLst>
      <p:ext uri="{BB962C8B-B14F-4D97-AF65-F5344CB8AC3E}">
        <p14:creationId xmlns:p14="http://schemas.microsoft.com/office/powerpoint/2010/main" val="2350094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BFFC82D-C56A-B845-9515-62DD68A65328}" type="datetimeFigureOut">
              <a:rPr lang="en-US" smtClean="0"/>
              <a:t>12/3/2018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AD8FD49-FB9D-BC45-AC96-A07ACC1D8B84}" type="slidenum">
              <a:rPr lang="en-US" smtClean="0"/>
              <a:t>‹#›</a:t>
            </a:fld>
            <a:endParaRPr lang="en-US"/>
          </a:p>
        </p:txBody>
      </p:sp>
    </p:spTree>
    <p:extLst>
      <p:ext uri="{BB962C8B-B14F-4D97-AF65-F5344CB8AC3E}">
        <p14:creationId xmlns:p14="http://schemas.microsoft.com/office/powerpoint/2010/main" val="4810258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BFFC82D-C56A-B845-9515-62DD68A65328}" type="datetimeFigureOut">
              <a:rPr lang="en-US" smtClean="0"/>
              <a:t>12/3/2018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D8FD49-FB9D-BC45-AC96-A07ACC1D8B84}" type="slidenum">
              <a:rPr lang="en-US" smtClean="0"/>
              <a:t>‹#›</a:t>
            </a:fld>
            <a:endParaRPr lang="en-US"/>
          </a:p>
        </p:txBody>
      </p:sp>
    </p:spTree>
    <p:extLst>
      <p:ext uri="{BB962C8B-B14F-4D97-AF65-F5344CB8AC3E}">
        <p14:creationId xmlns:p14="http://schemas.microsoft.com/office/powerpoint/2010/main" val="35393433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FFC82D-C56A-B845-9515-62DD68A65328}" type="datetimeFigureOut">
              <a:rPr lang="en-US" smtClean="0"/>
              <a:t>12/3/2018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AD8FD49-FB9D-BC45-AC96-A07ACC1D8B84}" type="slidenum">
              <a:rPr lang="en-US" smtClean="0"/>
              <a:t>‹#›</a:t>
            </a:fld>
            <a:endParaRPr lang="en-US"/>
          </a:p>
        </p:txBody>
      </p:sp>
    </p:spTree>
    <p:extLst>
      <p:ext uri="{BB962C8B-B14F-4D97-AF65-F5344CB8AC3E}">
        <p14:creationId xmlns:p14="http://schemas.microsoft.com/office/powerpoint/2010/main" val="30540548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FFC82D-C56A-B845-9515-62DD68A65328}" type="datetimeFigureOut">
              <a:rPr lang="en-US" smtClean="0"/>
              <a:t>12/3/2018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D8FD49-FB9D-BC45-AC96-A07ACC1D8B84}" type="slidenum">
              <a:rPr lang="en-US" smtClean="0"/>
              <a:t>‹#›</a:t>
            </a:fld>
            <a:endParaRPr lang="en-US"/>
          </a:p>
        </p:txBody>
      </p:sp>
    </p:spTree>
    <p:extLst>
      <p:ext uri="{BB962C8B-B14F-4D97-AF65-F5344CB8AC3E}">
        <p14:creationId xmlns:p14="http://schemas.microsoft.com/office/powerpoint/2010/main" val="6598504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FFC82D-C56A-B845-9515-62DD68A65328}" type="datetimeFigureOut">
              <a:rPr lang="en-US" smtClean="0"/>
              <a:t>12/3/2018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D8FD49-FB9D-BC45-AC96-A07ACC1D8B84}" type="slidenum">
              <a:rPr lang="en-US" smtClean="0"/>
              <a:t>‹#›</a:t>
            </a:fld>
            <a:endParaRPr lang="en-US"/>
          </a:p>
        </p:txBody>
      </p:sp>
    </p:spTree>
    <p:extLst>
      <p:ext uri="{BB962C8B-B14F-4D97-AF65-F5344CB8AC3E}">
        <p14:creationId xmlns:p14="http://schemas.microsoft.com/office/powerpoint/2010/main" val="1025350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BFFC82D-C56A-B845-9515-62DD68A65328}" type="datetimeFigureOut">
              <a:rPr lang="en-US" smtClean="0"/>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D8FD49-FB9D-BC45-AC96-A07ACC1D8B84}" type="slidenum">
              <a:rPr lang="en-US" smtClean="0"/>
              <a:t>‹#›</a:t>
            </a:fld>
            <a:endParaRPr lang="en-US"/>
          </a:p>
        </p:txBody>
      </p:sp>
    </p:spTree>
    <p:extLst>
      <p:ext uri="{BB962C8B-B14F-4D97-AF65-F5344CB8AC3E}">
        <p14:creationId xmlns:p14="http://schemas.microsoft.com/office/powerpoint/2010/main" val="3184761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BFFC82D-C56A-B845-9515-62DD68A65328}" type="datetimeFigureOut">
              <a:rPr lang="en-US" smtClean="0"/>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D8FD49-FB9D-BC45-AC96-A07ACC1D8B84}" type="slidenum">
              <a:rPr lang="en-US" smtClean="0"/>
              <a:t>‹#›</a:t>
            </a:fld>
            <a:endParaRPr lang="en-US"/>
          </a:p>
        </p:txBody>
      </p:sp>
    </p:spTree>
    <p:extLst>
      <p:ext uri="{BB962C8B-B14F-4D97-AF65-F5344CB8AC3E}">
        <p14:creationId xmlns:p14="http://schemas.microsoft.com/office/powerpoint/2010/main" val="17067618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FFC82D-C56A-B845-9515-62DD68A65328}" type="datetimeFigureOut">
              <a:rPr lang="en-US" smtClean="0"/>
              <a:t>12/3/2018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D8FD49-FB9D-BC45-AC96-A07ACC1D8B84}" type="slidenum">
              <a:rPr lang="en-US" smtClean="0"/>
              <a:t>‹#›</a:t>
            </a:fld>
            <a:endParaRPr lang="en-US"/>
          </a:p>
        </p:txBody>
      </p:sp>
    </p:spTree>
    <p:extLst>
      <p:ext uri="{BB962C8B-B14F-4D97-AF65-F5344CB8AC3E}">
        <p14:creationId xmlns:p14="http://schemas.microsoft.com/office/powerpoint/2010/main" val="20803566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781732004"/>
              </p:ext>
            </p:extLst>
          </p:nvPr>
        </p:nvGraphicFramePr>
        <p:xfrm>
          <a:off x="3883" y="-2624"/>
          <a:ext cx="6558840" cy="4435201"/>
        </p:xfrm>
        <a:graphic>
          <a:graphicData uri="http://schemas.openxmlformats.org/drawingml/2006/table">
            <a:tbl>
              <a:tblPr firstRow="1" bandRow="1">
                <a:tableStyleId>{5940675A-B579-460E-94D1-54222C63F5DA}</a:tableStyleId>
              </a:tblPr>
              <a:tblGrid>
                <a:gridCol w="520676">
                  <a:extLst>
                    <a:ext uri="{9D8B030D-6E8A-4147-A177-3AD203B41FA5}">
                      <a16:colId xmlns:a16="http://schemas.microsoft.com/office/drawing/2014/main" val="20000"/>
                    </a:ext>
                  </a:extLst>
                </a:gridCol>
                <a:gridCol w="6038164">
                  <a:extLst>
                    <a:ext uri="{9D8B030D-6E8A-4147-A177-3AD203B41FA5}">
                      <a16:colId xmlns:a16="http://schemas.microsoft.com/office/drawing/2014/main" val="20001"/>
                    </a:ext>
                  </a:extLst>
                </a:gridCol>
              </a:tblGrid>
              <a:tr h="328616">
                <a:tc gridSpan="2">
                  <a:txBody>
                    <a:bodyPr/>
                    <a:lstStyle/>
                    <a:p>
                      <a:r>
                        <a:rPr lang="en-US" sz="1600" b="1" dirty="0" smtClean="0">
                          <a:solidFill>
                            <a:schemeClr val="bg1"/>
                          </a:solidFill>
                        </a:rPr>
                        <a:t>PLOT</a:t>
                      </a:r>
                      <a:endParaRPr lang="en-US" sz="1600" b="1" dirty="0">
                        <a:solidFill>
                          <a:schemeClr val="bg1"/>
                        </a:solidFill>
                      </a:endParaRPr>
                    </a:p>
                  </a:txBody>
                  <a:tcPr>
                    <a:solidFill>
                      <a:schemeClr val="tx1"/>
                    </a:solidFill>
                  </a:tcPr>
                </a:tc>
                <a:tc hMerge="1">
                  <a:txBody>
                    <a:bodyPr/>
                    <a:lstStyle/>
                    <a:p>
                      <a:endParaRPr lang="en-US" sz="1200" dirty="0">
                        <a:solidFill>
                          <a:schemeClr val="tx1"/>
                        </a:solidFill>
                      </a:endParaRPr>
                    </a:p>
                  </a:txBody>
                  <a:tcPr>
                    <a:solidFill>
                      <a:srgbClr val="FF00FF"/>
                    </a:solidFill>
                  </a:tcPr>
                </a:tc>
                <a:extLst>
                  <a:ext uri="{0D108BD9-81ED-4DB2-BD59-A6C34878D82A}">
                    <a16:rowId xmlns:a16="http://schemas.microsoft.com/office/drawing/2014/main" val="10000"/>
                  </a:ext>
                </a:extLst>
              </a:tr>
              <a:tr h="1189464">
                <a:tc>
                  <a:txBody>
                    <a:bodyPr/>
                    <a:lstStyle/>
                    <a:p>
                      <a:r>
                        <a:rPr lang="en-US" sz="800" dirty="0" smtClean="0"/>
                        <a:t>Part</a:t>
                      </a:r>
                      <a:r>
                        <a:rPr lang="en-US" sz="800" baseline="0" dirty="0" smtClean="0"/>
                        <a:t> 1 </a:t>
                      </a:r>
                      <a:r>
                        <a:rPr lang="en-US" sz="800" dirty="0" smtClean="0"/>
                        <a:t> </a:t>
                      </a:r>
                      <a:endParaRPr lang="en-US" sz="800"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kern="1200" dirty="0" smtClean="0">
                          <a:solidFill>
                            <a:schemeClr val="tx1"/>
                          </a:solidFill>
                          <a:effectLst/>
                          <a:latin typeface="+mn-lt"/>
                          <a:ea typeface="+mn-ea"/>
                          <a:cs typeface="+mn-cs"/>
                        </a:rPr>
                        <a:t>Smith</a:t>
                      </a:r>
                      <a:r>
                        <a:rPr lang="en-GB" sz="800" kern="1200" baseline="0" dirty="0" smtClean="0">
                          <a:solidFill>
                            <a:schemeClr val="tx1"/>
                          </a:solidFill>
                          <a:effectLst/>
                          <a:latin typeface="+mn-lt"/>
                          <a:ea typeface="+mn-ea"/>
                          <a:cs typeface="+mn-cs"/>
                        </a:rPr>
                        <a:t> </a:t>
                      </a:r>
                      <a:r>
                        <a:rPr lang="en-GB" sz="800" kern="1200" baseline="0" dirty="0" smtClean="0">
                          <a:solidFill>
                            <a:schemeClr val="tx1"/>
                          </a:solidFill>
                          <a:effectLst/>
                          <a:latin typeface="+mn-lt"/>
                          <a:ea typeface="+mn-ea"/>
                          <a:cs typeface="+mn-cs"/>
                        </a:rPr>
                        <a:t>feels frustrated by the oppressive government of the Party, who watch citizens everywhere they go and have complete control over all aspects of life, including physical activity and sex. He starts to write in a diary, an act which is forbidden by the Party. Smith has dreams of his childhood, and a potential future, and fixates on O’Brien (an Inner Party member) as a possible help in his battle against Big Brother. Smith’s work in the Department of Records helps the Party to change history, ensuring that BB has never been wrong. He worries about the constant watching of a girl from the Department of Fiction. Smith tries to remember what life was like before the Party took power, using a child’s history book, and remembers a time when he held definite proof of a party lie in his hands – a photograph of three men who have since been “disappeared”, and no longer officially exist. Smith believes that the only hope for the future lies with the Proles, as they are the majority, and decides that true freedom is the freedom to think for oneself. Smith goes for a walk in the prole district and buys a paperweight from a junk shop, the same place where he bought his diary. </a:t>
                      </a:r>
                      <a:endParaRPr lang="en-GB" sz="8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0001"/>
                  </a:ext>
                </a:extLst>
              </a:tr>
              <a:tr h="1523585">
                <a:tc>
                  <a:txBody>
                    <a:bodyPr/>
                    <a:lstStyle/>
                    <a:p>
                      <a:r>
                        <a:rPr lang="en-US" sz="800" dirty="0" smtClean="0"/>
                        <a:t>Part 2 </a:t>
                      </a:r>
                      <a:endParaRPr lang="en-US" sz="800"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kern="1200" dirty="0" smtClean="0">
                          <a:solidFill>
                            <a:schemeClr val="tx1"/>
                          </a:solidFill>
                          <a:effectLst/>
                          <a:latin typeface="+mn-lt"/>
                          <a:ea typeface="+mn-ea"/>
                          <a:cs typeface="+mn-cs"/>
                        </a:rPr>
                        <a:t>Smith</a:t>
                      </a:r>
                      <a:r>
                        <a:rPr lang="en-GB" sz="800" kern="1200" baseline="0" dirty="0" smtClean="0">
                          <a:solidFill>
                            <a:schemeClr val="tx1"/>
                          </a:solidFill>
                          <a:effectLst/>
                          <a:latin typeface="+mn-lt"/>
                          <a:ea typeface="+mn-ea"/>
                          <a:cs typeface="+mn-cs"/>
                        </a:rPr>
                        <a:t> notices that the girl has her arm in a sling, and when passing her on a corridor, she drops him a note that reads “I love you”.  He cannot tell if this is real or a trap by a spy. He manages to sit at the same table as her at lunch a few days later,  and they plan to meet during a mass meeting in Victory Square, where their conversation will be more easily hidden from the telescreens. They witness Eurasian prisoners being driven through the square, and arrange to meet at a place the girl knows in the country. When they meet, she appears very confident that they will not be observed, and very experienced in secret encounters. He learns her name is Julia, and that she has no interest in overthrowing the Party, but aims to rebel in her own selfish and small ways. Smith rents a small room over the junk shop for their future meetings, even though he knows this is a bad idea. The people prepare for Hate Week, while Smith and Julia discuss the mysterious Brotherhood and the chances of rebellion. Smith finally has contact with O’Brien, who extends an invitation to his home, which Smith hopes will lead to joining the Brotherhood. Smith and Julia accept that they will inevitably be captured, tortured and killed, but agree that they will never betray their love. At O’Brien’s, the telescreen is turned off, and Julia and Smith are invited to join the Brotherhood. O’Brien sends a copy of a revolutionary book by Goldstein for Smith to read – he does so in the room above the junk shop. He and Julia </a:t>
                      </a:r>
                      <a:r>
                        <a:rPr lang="en-GB" sz="800" kern="1200" baseline="0" dirty="0" smtClean="0">
                          <a:solidFill>
                            <a:schemeClr val="tx1"/>
                          </a:solidFill>
                          <a:effectLst/>
                          <a:latin typeface="+mn-lt"/>
                          <a:ea typeface="+mn-ea"/>
                          <a:cs typeface="+mn-cs"/>
                        </a:rPr>
                        <a:t>are then </a:t>
                      </a:r>
                      <a:r>
                        <a:rPr lang="en-GB" sz="800" kern="1200" baseline="0" dirty="0" smtClean="0">
                          <a:solidFill>
                            <a:schemeClr val="tx1"/>
                          </a:solidFill>
                          <a:effectLst/>
                          <a:latin typeface="+mn-lt"/>
                          <a:ea typeface="+mn-ea"/>
                          <a:cs typeface="+mn-cs"/>
                        </a:rPr>
                        <a:t>arrested by the Thought Police, and taken away.</a:t>
                      </a:r>
                      <a:endParaRPr lang="en-GB" sz="8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0002"/>
                  </a:ext>
                </a:extLst>
              </a:tr>
              <a:tr h="1355977">
                <a:tc>
                  <a:txBody>
                    <a:bodyPr/>
                    <a:lstStyle/>
                    <a:p>
                      <a:r>
                        <a:rPr lang="en-US" sz="800" dirty="0" smtClean="0"/>
                        <a:t>Part 3</a:t>
                      </a:r>
                      <a:endParaRPr lang="en-US" sz="800"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kern="1200" dirty="0" smtClean="0">
                          <a:solidFill>
                            <a:schemeClr val="tx1"/>
                          </a:solidFill>
                          <a:effectLst/>
                          <a:latin typeface="+mn-lt"/>
                          <a:ea typeface="+mn-ea"/>
                          <a:cs typeface="+mn-cs"/>
                        </a:rPr>
                        <a:t>In</a:t>
                      </a:r>
                      <a:r>
                        <a:rPr lang="en-GB" sz="800" kern="1200" baseline="0" dirty="0" smtClean="0">
                          <a:solidFill>
                            <a:schemeClr val="tx1"/>
                          </a:solidFill>
                          <a:effectLst/>
                          <a:latin typeface="+mn-lt"/>
                          <a:ea typeface="+mn-ea"/>
                          <a:cs typeface="+mn-cs"/>
                        </a:rPr>
                        <a:t> the Ministry of Love, Smith sits in a bare cell where the lights are always on, and there is nowhere to lie down. The room has four telescreens, which yell at him whenever he does anything. He shares the cell with a variety of prisoners, including his neighbour who was turned in by his own children. He hopes that O’Brien will offer him a chance to escape through suicide, but when he arrives, O’Brien reveals that he has been working for the Party all along. Smith is tortured in a variety of ways, including beatings and electrical shocks. O’Brien tells Smith that he resists the party because he is insane, and that pain will cure him and allow him to trust and love the Party once again. Smith slowly starts to believe the things that O’Brien tells him, and worries about what lies in Room 101. O’Brien reveals that the Party want power for the sake of power – not to help or protect others. After a while, Smith is moved to a more comfortable room. He determines that he will always secretly hate the Party, and therefore thwart their plans to have him </a:t>
                      </a:r>
                      <a:r>
                        <a:rPr lang="en-GB" sz="800" kern="1200" baseline="0" dirty="0" smtClean="0">
                          <a:solidFill>
                            <a:schemeClr val="tx1"/>
                          </a:solidFill>
                          <a:effectLst/>
                          <a:latin typeface="+mn-lt"/>
                          <a:ea typeface="+mn-ea"/>
                          <a:cs typeface="+mn-cs"/>
                        </a:rPr>
                        <a:t>die loving </a:t>
                      </a:r>
                      <a:r>
                        <a:rPr lang="en-GB" sz="800" kern="1200" baseline="0" dirty="0" smtClean="0">
                          <a:solidFill>
                            <a:schemeClr val="tx1"/>
                          </a:solidFill>
                          <a:effectLst/>
                          <a:latin typeface="+mn-lt"/>
                          <a:ea typeface="+mn-ea"/>
                          <a:cs typeface="+mn-cs"/>
                        </a:rPr>
                        <a:t>them. After a dream one night, he cries out for Julia, and is taken to Room 101, where he is confronted with his worst fear – rats. He begs O’Brien to torture Julia instead, and secures his release. Later, in the Chestnut Tree Café, he hears the news of an Oceania victory with joy, and realises he loves Big Brother.</a:t>
                      </a:r>
                      <a:endParaRPr lang="en-GB" sz="8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0003"/>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940923987"/>
              </p:ext>
            </p:extLst>
          </p:nvPr>
        </p:nvGraphicFramePr>
        <p:xfrm>
          <a:off x="6562724" y="0"/>
          <a:ext cx="2581276" cy="2748504"/>
        </p:xfrm>
        <a:graphic>
          <a:graphicData uri="http://schemas.openxmlformats.org/drawingml/2006/table">
            <a:tbl>
              <a:tblPr firstRow="1" bandRow="1">
                <a:tableStyleId>{5940675A-B579-460E-94D1-54222C63F5DA}</a:tableStyleId>
              </a:tblPr>
              <a:tblGrid>
                <a:gridCol w="848753">
                  <a:extLst>
                    <a:ext uri="{9D8B030D-6E8A-4147-A177-3AD203B41FA5}">
                      <a16:colId xmlns:a16="http://schemas.microsoft.com/office/drawing/2014/main" val="20000"/>
                    </a:ext>
                  </a:extLst>
                </a:gridCol>
                <a:gridCol w="1732523">
                  <a:extLst>
                    <a:ext uri="{9D8B030D-6E8A-4147-A177-3AD203B41FA5}">
                      <a16:colId xmlns:a16="http://schemas.microsoft.com/office/drawing/2014/main" val="20001"/>
                    </a:ext>
                  </a:extLst>
                </a:gridCol>
              </a:tblGrid>
              <a:tr h="313914">
                <a:tc gridSpan="2">
                  <a:txBody>
                    <a:bodyPr/>
                    <a:lstStyle/>
                    <a:p>
                      <a:r>
                        <a:rPr lang="en-US" sz="1600" b="1" dirty="0" smtClean="0">
                          <a:solidFill>
                            <a:schemeClr val="bg1"/>
                          </a:solidFill>
                        </a:rPr>
                        <a:t>CHARACTERS</a:t>
                      </a:r>
                      <a:endParaRPr lang="en-US" sz="1600" b="1" dirty="0">
                        <a:solidFill>
                          <a:schemeClr val="bg1"/>
                        </a:solidFill>
                      </a:endParaRPr>
                    </a:p>
                  </a:txBody>
                  <a:tcPr>
                    <a:solidFill>
                      <a:schemeClr val="tx1"/>
                    </a:solidFill>
                  </a:tcPr>
                </a:tc>
                <a:tc hMerge="1">
                  <a:txBody>
                    <a:bodyPr/>
                    <a:lstStyle/>
                    <a:p>
                      <a:endParaRPr lang="en-US" dirty="0"/>
                    </a:p>
                  </a:txBody>
                  <a:tcPr>
                    <a:solidFill>
                      <a:srgbClr val="FF00FF"/>
                    </a:solidFill>
                  </a:tcPr>
                </a:tc>
                <a:extLst>
                  <a:ext uri="{0D108BD9-81ED-4DB2-BD59-A6C34878D82A}">
                    <a16:rowId xmlns:a16="http://schemas.microsoft.com/office/drawing/2014/main" val="10000"/>
                  </a:ext>
                </a:extLst>
              </a:tr>
              <a:tr h="315299">
                <a:tc>
                  <a:txBody>
                    <a:bodyPr/>
                    <a:lstStyle/>
                    <a:p>
                      <a:r>
                        <a:rPr lang="en-US" sz="900" b="1" dirty="0" smtClean="0"/>
                        <a:t>Winston</a:t>
                      </a:r>
                      <a:r>
                        <a:rPr lang="en-US" sz="900" b="1" baseline="0" dirty="0" smtClean="0"/>
                        <a:t> Smith</a:t>
                      </a:r>
                      <a:endParaRPr lang="en-US" sz="900" b="1"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kern="1200" dirty="0" smtClean="0">
                          <a:solidFill>
                            <a:schemeClr val="tx1"/>
                          </a:solidFill>
                          <a:effectLst/>
                          <a:latin typeface="+mn-lt"/>
                          <a:ea typeface="+mn-ea"/>
                          <a:cs typeface="+mn-cs"/>
                        </a:rPr>
                        <a:t>A</a:t>
                      </a:r>
                      <a:r>
                        <a:rPr lang="en-GB" sz="800" kern="1200" baseline="0" dirty="0" smtClean="0">
                          <a:solidFill>
                            <a:schemeClr val="tx1"/>
                          </a:solidFill>
                          <a:effectLst/>
                          <a:latin typeface="+mn-lt"/>
                          <a:ea typeface="+mn-ea"/>
                          <a:cs typeface="+mn-cs"/>
                        </a:rPr>
                        <a:t> 39 year old employee of the Party who begins to turn against the government.</a:t>
                      </a:r>
                      <a:endParaRPr lang="en-GB" sz="8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0001"/>
                  </a:ext>
                </a:extLst>
              </a:tr>
              <a:tr h="364936">
                <a:tc>
                  <a:txBody>
                    <a:bodyPr/>
                    <a:lstStyle/>
                    <a:p>
                      <a:r>
                        <a:rPr lang="en-US" sz="900" b="1" dirty="0" smtClean="0"/>
                        <a:t>Julia</a:t>
                      </a:r>
                      <a:endParaRPr lang="en-US" sz="900" b="1"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kern="1200" dirty="0" smtClean="0">
                          <a:solidFill>
                            <a:schemeClr val="tx1"/>
                          </a:solidFill>
                          <a:effectLst/>
                          <a:latin typeface="+mn-lt"/>
                          <a:ea typeface="+mn-ea"/>
                          <a:cs typeface="+mn-cs"/>
                        </a:rPr>
                        <a:t>A </a:t>
                      </a:r>
                      <a:r>
                        <a:rPr lang="en-GB" sz="800" kern="1200" dirty="0" smtClean="0">
                          <a:solidFill>
                            <a:schemeClr val="tx1"/>
                          </a:solidFill>
                          <a:effectLst/>
                          <a:latin typeface="+mn-lt"/>
                          <a:ea typeface="+mn-ea"/>
                          <a:cs typeface="+mn-cs"/>
                        </a:rPr>
                        <a:t>beautiful</a:t>
                      </a:r>
                      <a:r>
                        <a:rPr lang="en-GB" sz="800" kern="1200" baseline="0" dirty="0" smtClean="0">
                          <a:solidFill>
                            <a:schemeClr val="tx1"/>
                          </a:solidFill>
                          <a:effectLst/>
                          <a:latin typeface="+mn-lt"/>
                          <a:ea typeface="+mn-ea"/>
                          <a:cs typeface="+mn-cs"/>
                        </a:rPr>
                        <a:t> young </a:t>
                      </a:r>
                      <a:r>
                        <a:rPr lang="en-GB" sz="800" kern="1200" baseline="0" dirty="0" smtClean="0">
                          <a:solidFill>
                            <a:schemeClr val="tx1"/>
                          </a:solidFill>
                          <a:effectLst/>
                          <a:latin typeface="+mn-lt"/>
                          <a:ea typeface="+mn-ea"/>
                          <a:cs typeface="+mn-cs"/>
                        </a:rPr>
                        <a:t>woman. </a:t>
                      </a:r>
                      <a:r>
                        <a:rPr lang="en-GB" sz="800" kern="1200" baseline="0" dirty="0" smtClean="0">
                          <a:solidFill>
                            <a:schemeClr val="tx1"/>
                          </a:solidFill>
                          <a:effectLst/>
                          <a:latin typeface="+mn-lt"/>
                          <a:ea typeface="+mn-ea"/>
                          <a:cs typeface="+mn-cs"/>
                        </a:rPr>
                        <a:t>Smith’s lover, who is cynical towards the Party.</a:t>
                      </a:r>
                      <a:endParaRPr lang="en-GB" sz="8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0002"/>
                  </a:ext>
                </a:extLst>
              </a:tr>
              <a:tr h="347208">
                <a:tc>
                  <a:txBody>
                    <a:bodyPr/>
                    <a:lstStyle/>
                    <a:p>
                      <a:r>
                        <a:rPr lang="en-US" sz="900" b="1" dirty="0" smtClean="0"/>
                        <a:t>O’Brien</a:t>
                      </a:r>
                      <a:endParaRPr lang="en-US" sz="900" b="1"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kern="1200" dirty="0" smtClean="0">
                          <a:solidFill>
                            <a:schemeClr val="tx1"/>
                          </a:solidFill>
                          <a:effectLst/>
                          <a:latin typeface="+mn-lt"/>
                          <a:ea typeface="+mn-ea"/>
                          <a:cs typeface="+mn-cs"/>
                        </a:rPr>
                        <a:t>Member of Inner Party, pretends to be part of</a:t>
                      </a:r>
                      <a:r>
                        <a:rPr lang="en-GB" sz="800" kern="1200" baseline="0" dirty="0" smtClean="0">
                          <a:solidFill>
                            <a:schemeClr val="tx1"/>
                          </a:solidFill>
                          <a:effectLst/>
                          <a:latin typeface="+mn-lt"/>
                          <a:ea typeface="+mn-ea"/>
                          <a:cs typeface="+mn-cs"/>
                        </a:rPr>
                        <a:t> the Brotherhood to entrap </a:t>
                      </a:r>
                      <a:r>
                        <a:rPr lang="en-GB" sz="800" kern="1200" baseline="0" dirty="0" smtClean="0">
                          <a:solidFill>
                            <a:schemeClr val="tx1"/>
                          </a:solidFill>
                          <a:effectLst/>
                          <a:latin typeface="+mn-lt"/>
                          <a:ea typeface="+mn-ea"/>
                          <a:cs typeface="+mn-cs"/>
                        </a:rPr>
                        <a:t>rebels.</a:t>
                      </a:r>
                      <a:endParaRPr lang="en-GB" sz="8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0003"/>
                  </a:ext>
                </a:extLst>
              </a:tr>
              <a:tr h="347208">
                <a:tc>
                  <a:txBody>
                    <a:bodyPr/>
                    <a:lstStyle/>
                    <a:p>
                      <a:r>
                        <a:rPr lang="en-US" sz="900" b="1" dirty="0" smtClean="0"/>
                        <a:t>Big Brother</a:t>
                      </a:r>
                      <a:endParaRPr lang="en-US" sz="900" b="1"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kern="1200" dirty="0" smtClean="0">
                          <a:solidFill>
                            <a:schemeClr val="tx1"/>
                          </a:solidFill>
                          <a:effectLst/>
                          <a:latin typeface="+mn-lt"/>
                          <a:ea typeface="+mn-ea"/>
                          <a:cs typeface="+mn-cs"/>
                        </a:rPr>
                        <a:t>Symbolic</a:t>
                      </a:r>
                      <a:r>
                        <a:rPr lang="en-GB" sz="800" kern="1200" baseline="0" dirty="0" smtClean="0">
                          <a:solidFill>
                            <a:schemeClr val="tx1"/>
                          </a:solidFill>
                          <a:effectLst/>
                          <a:latin typeface="+mn-lt"/>
                          <a:ea typeface="+mn-ea"/>
                          <a:cs typeface="+mn-cs"/>
                        </a:rPr>
                        <a:t> ruler of Oceania.</a:t>
                      </a:r>
                      <a:endParaRPr lang="en-GB" sz="8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0004"/>
                  </a:ext>
                </a:extLst>
              </a:tr>
              <a:tr h="347208">
                <a:tc>
                  <a:txBody>
                    <a:bodyPr/>
                    <a:lstStyle/>
                    <a:p>
                      <a:r>
                        <a:rPr lang="en-US" sz="900" b="1" dirty="0" smtClean="0"/>
                        <a:t>Goldstein</a:t>
                      </a:r>
                      <a:endParaRPr lang="en-US" sz="900" b="1"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kern="1200" dirty="0" smtClean="0">
                          <a:solidFill>
                            <a:schemeClr val="tx1"/>
                          </a:solidFill>
                          <a:effectLst/>
                          <a:latin typeface="+mn-lt"/>
                          <a:ea typeface="+mn-ea"/>
                          <a:cs typeface="+mn-cs"/>
                        </a:rPr>
                        <a:t>Symbolic leader of the Brotherhood, author of a book about the </a:t>
                      </a:r>
                      <a:r>
                        <a:rPr lang="en-GB" sz="800" kern="1200" dirty="0" smtClean="0">
                          <a:solidFill>
                            <a:schemeClr val="tx1"/>
                          </a:solidFill>
                          <a:effectLst/>
                          <a:latin typeface="+mn-lt"/>
                          <a:ea typeface="+mn-ea"/>
                          <a:cs typeface="+mn-cs"/>
                        </a:rPr>
                        <a:t>Party.</a:t>
                      </a:r>
                      <a:endParaRPr lang="en-GB" sz="8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0005"/>
                  </a:ext>
                </a:extLst>
              </a:tr>
              <a:tr h="347208">
                <a:tc>
                  <a:txBody>
                    <a:bodyPr/>
                    <a:lstStyle/>
                    <a:p>
                      <a:r>
                        <a:rPr lang="en-US" sz="900" b="1" dirty="0" smtClean="0"/>
                        <a:t>Parsons</a:t>
                      </a:r>
                      <a:endParaRPr lang="en-US" sz="900" b="1"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800" kern="1200" dirty="0" smtClean="0">
                          <a:solidFill>
                            <a:schemeClr val="tx1"/>
                          </a:solidFill>
                          <a:effectLst/>
                          <a:latin typeface="+mn-lt"/>
                          <a:ea typeface="+mn-ea"/>
                          <a:cs typeface="+mn-cs"/>
                        </a:rPr>
                        <a:t>Smith’s enthusiastic,</a:t>
                      </a:r>
                      <a:r>
                        <a:rPr lang="en-GB" sz="800" kern="1200" baseline="0" dirty="0" smtClean="0">
                          <a:solidFill>
                            <a:schemeClr val="tx1"/>
                          </a:solidFill>
                          <a:effectLst/>
                          <a:latin typeface="+mn-lt"/>
                          <a:ea typeface="+mn-ea"/>
                          <a:cs typeface="+mn-cs"/>
                        </a:rPr>
                        <a:t> and stupid, </a:t>
                      </a:r>
                      <a:r>
                        <a:rPr lang="en-GB" sz="800" kern="1200" baseline="0" dirty="0" smtClean="0">
                          <a:solidFill>
                            <a:schemeClr val="tx1"/>
                          </a:solidFill>
                          <a:effectLst/>
                          <a:latin typeface="+mn-lt"/>
                          <a:ea typeface="+mn-ea"/>
                          <a:cs typeface="+mn-cs"/>
                        </a:rPr>
                        <a:t>neighbour.</a:t>
                      </a:r>
                      <a:endParaRPr lang="en-GB" sz="8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0006"/>
                  </a:ext>
                </a:extLst>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3282320670"/>
              </p:ext>
            </p:extLst>
          </p:nvPr>
        </p:nvGraphicFramePr>
        <p:xfrm>
          <a:off x="6562724" y="2774166"/>
          <a:ext cx="2581275" cy="3209879"/>
        </p:xfrm>
        <a:graphic>
          <a:graphicData uri="http://schemas.openxmlformats.org/drawingml/2006/table">
            <a:tbl>
              <a:tblPr firstRow="1" bandRow="1">
                <a:tableStyleId>{5940675A-B579-460E-94D1-54222C63F5DA}</a:tableStyleId>
              </a:tblPr>
              <a:tblGrid>
                <a:gridCol w="2581275">
                  <a:extLst>
                    <a:ext uri="{9D8B030D-6E8A-4147-A177-3AD203B41FA5}">
                      <a16:colId xmlns:a16="http://schemas.microsoft.com/office/drawing/2014/main" val="20000"/>
                    </a:ext>
                  </a:extLst>
                </a:gridCol>
              </a:tblGrid>
              <a:tr h="348879">
                <a:tc>
                  <a:txBody>
                    <a:bodyPr/>
                    <a:lstStyle/>
                    <a:p>
                      <a:r>
                        <a:rPr lang="en-US" sz="1600" b="1" dirty="0" smtClean="0">
                          <a:solidFill>
                            <a:schemeClr val="bg1"/>
                          </a:solidFill>
                        </a:rPr>
                        <a:t>IMPORTANT PLACES</a:t>
                      </a:r>
                      <a:endParaRPr lang="en-US" sz="1600" b="1" dirty="0">
                        <a:solidFill>
                          <a:schemeClr val="bg1"/>
                        </a:solidFill>
                      </a:endParaRPr>
                    </a:p>
                  </a:txBody>
                  <a:tcPr>
                    <a:solidFill>
                      <a:schemeClr val="tx1"/>
                    </a:solidFill>
                  </a:tcPr>
                </a:tc>
                <a:extLst>
                  <a:ext uri="{0D108BD9-81ED-4DB2-BD59-A6C34878D82A}">
                    <a16:rowId xmlns:a16="http://schemas.microsoft.com/office/drawing/2014/main" val="10000"/>
                  </a:ext>
                </a:extLst>
              </a:tr>
              <a:tr h="283048">
                <a:tc>
                  <a:txBody>
                    <a:bodyPr/>
                    <a:lstStyle/>
                    <a:p>
                      <a:r>
                        <a:rPr lang="en-GB" sz="800" kern="1200" dirty="0" smtClean="0">
                          <a:solidFill>
                            <a:schemeClr val="tx1"/>
                          </a:solidFill>
                          <a:effectLst/>
                          <a:latin typeface="+mn-lt"/>
                          <a:ea typeface="+mn-ea"/>
                          <a:cs typeface="+mn-cs"/>
                        </a:rPr>
                        <a:t>Airstrip</a:t>
                      </a:r>
                      <a:r>
                        <a:rPr lang="en-GB" sz="800" kern="1200" baseline="0" dirty="0" smtClean="0">
                          <a:solidFill>
                            <a:schemeClr val="tx1"/>
                          </a:solidFill>
                          <a:effectLst/>
                          <a:latin typeface="+mn-lt"/>
                          <a:ea typeface="+mn-ea"/>
                          <a:cs typeface="+mn-cs"/>
                        </a:rPr>
                        <a:t> One – the new name for </a:t>
                      </a:r>
                      <a:r>
                        <a:rPr lang="en-GB" sz="800" kern="1200" baseline="0" dirty="0" smtClean="0">
                          <a:solidFill>
                            <a:schemeClr val="tx1"/>
                          </a:solidFill>
                          <a:effectLst/>
                          <a:latin typeface="+mn-lt"/>
                          <a:ea typeface="+mn-ea"/>
                          <a:cs typeface="+mn-cs"/>
                        </a:rPr>
                        <a:t>Britain.</a:t>
                      </a:r>
                      <a:endParaRPr lang="en-US" sz="800" dirty="0"/>
                    </a:p>
                  </a:txBody>
                  <a:tcPr/>
                </a:tc>
                <a:extLst>
                  <a:ext uri="{0D108BD9-81ED-4DB2-BD59-A6C34878D82A}">
                    <a16:rowId xmlns:a16="http://schemas.microsoft.com/office/drawing/2014/main" val="10001"/>
                  </a:ext>
                </a:extLst>
              </a:tr>
              <a:tr h="348879">
                <a:tc>
                  <a:txBody>
                    <a:bodyPr/>
                    <a:lstStyle/>
                    <a:p>
                      <a:r>
                        <a:rPr lang="en-US" sz="800" dirty="0" smtClean="0"/>
                        <a:t>Oceania</a:t>
                      </a:r>
                      <a:r>
                        <a:rPr lang="en-US" sz="800" baseline="0" dirty="0" smtClean="0"/>
                        <a:t> – one of three world powers. Includes America, Britain, and Australia.</a:t>
                      </a:r>
                      <a:endParaRPr lang="en-US" sz="800" dirty="0"/>
                    </a:p>
                  </a:txBody>
                  <a:tcPr/>
                </a:tc>
                <a:extLst>
                  <a:ext uri="{0D108BD9-81ED-4DB2-BD59-A6C34878D82A}">
                    <a16:rowId xmlns:a16="http://schemas.microsoft.com/office/drawing/2014/main" val="10002"/>
                  </a:ext>
                </a:extLst>
              </a:tr>
              <a:tr h="475745">
                <a:tc>
                  <a:txBody>
                    <a:bodyPr/>
                    <a:lstStyle/>
                    <a:p>
                      <a:r>
                        <a:rPr lang="en-GB" sz="800" kern="1200" dirty="0" smtClean="0">
                          <a:solidFill>
                            <a:schemeClr val="tx1"/>
                          </a:solidFill>
                          <a:effectLst/>
                          <a:latin typeface="+mn-lt"/>
                          <a:ea typeface="+mn-ea"/>
                          <a:cs typeface="+mn-cs"/>
                        </a:rPr>
                        <a:t>Eurasia</a:t>
                      </a:r>
                      <a:r>
                        <a:rPr lang="en-GB" sz="800" kern="1200" baseline="0" dirty="0" smtClean="0">
                          <a:solidFill>
                            <a:schemeClr val="tx1"/>
                          </a:solidFill>
                          <a:effectLst/>
                          <a:latin typeface="+mn-lt"/>
                          <a:ea typeface="+mn-ea"/>
                          <a:cs typeface="+mn-cs"/>
                        </a:rPr>
                        <a:t> and </a:t>
                      </a:r>
                      <a:r>
                        <a:rPr lang="en-GB" sz="800" kern="1200" baseline="0" dirty="0" err="1" smtClean="0">
                          <a:solidFill>
                            <a:schemeClr val="tx1"/>
                          </a:solidFill>
                          <a:effectLst/>
                          <a:latin typeface="+mn-lt"/>
                          <a:ea typeface="+mn-ea"/>
                          <a:cs typeface="+mn-cs"/>
                        </a:rPr>
                        <a:t>Eastasia</a:t>
                      </a:r>
                      <a:r>
                        <a:rPr lang="en-GB" sz="800" kern="1200" baseline="0" dirty="0" smtClean="0">
                          <a:solidFill>
                            <a:schemeClr val="tx1"/>
                          </a:solidFill>
                          <a:effectLst/>
                          <a:latin typeface="+mn-lt"/>
                          <a:ea typeface="+mn-ea"/>
                          <a:cs typeface="+mn-cs"/>
                        </a:rPr>
                        <a:t> – the other two powers. Oceania is always allied to one, and at war with the </a:t>
                      </a:r>
                      <a:r>
                        <a:rPr lang="en-GB" sz="800" kern="1200" baseline="0" dirty="0" smtClean="0">
                          <a:solidFill>
                            <a:schemeClr val="tx1"/>
                          </a:solidFill>
                          <a:effectLst/>
                          <a:latin typeface="+mn-lt"/>
                          <a:ea typeface="+mn-ea"/>
                          <a:cs typeface="+mn-cs"/>
                        </a:rPr>
                        <a:t>other. This loyalty constantly </a:t>
                      </a:r>
                      <a:r>
                        <a:rPr lang="en-GB" sz="800" kern="1200" baseline="0" dirty="0" smtClean="0">
                          <a:solidFill>
                            <a:schemeClr val="tx1"/>
                          </a:solidFill>
                          <a:effectLst/>
                          <a:latin typeface="+mn-lt"/>
                          <a:ea typeface="+mn-ea"/>
                          <a:cs typeface="+mn-cs"/>
                        </a:rPr>
                        <a:t>changes.</a:t>
                      </a:r>
                      <a:endParaRPr lang="en-US" sz="800" dirty="0"/>
                    </a:p>
                  </a:txBody>
                  <a:tcPr/>
                </a:tc>
                <a:extLst>
                  <a:ext uri="{0D108BD9-81ED-4DB2-BD59-A6C34878D82A}">
                    <a16:rowId xmlns:a16="http://schemas.microsoft.com/office/drawing/2014/main" val="10003"/>
                  </a:ext>
                </a:extLst>
              </a:tr>
              <a:tr h="545736">
                <a:tc>
                  <a:txBody>
                    <a:bodyPr/>
                    <a:lstStyle/>
                    <a:p>
                      <a:r>
                        <a:rPr lang="en-GB" sz="800" kern="1200" dirty="0" smtClean="0">
                          <a:solidFill>
                            <a:schemeClr val="tx1"/>
                          </a:solidFill>
                          <a:effectLst/>
                          <a:latin typeface="+mn-lt"/>
                          <a:ea typeface="+mn-ea"/>
                          <a:cs typeface="+mn-cs"/>
                        </a:rPr>
                        <a:t>Ministry of Love – the department of the government</a:t>
                      </a:r>
                      <a:r>
                        <a:rPr lang="en-GB" sz="800" kern="1200" baseline="0" dirty="0" smtClean="0">
                          <a:solidFill>
                            <a:schemeClr val="tx1"/>
                          </a:solidFill>
                          <a:effectLst/>
                          <a:latin typeface="+mn-lt"/>
                          <a:ea typeface="+mn-ea"/>
                          <a:cs typeface="+mn-cs"/>
                        </a:rPr>
                        <a:t> dealing with crime and justice. Associated with torture,  pain and “disappearances</a:t>
                      </a:r>
                      <a:r>
                        <a:rPr lang="en-GB" sz="800" kern="1200" baseline="0" dirty="0" smtClean="0">
                          <a:solidFill>
                            <a:schemeClr val="tx1"/>
                          </a:solidFill>
                          <a:effectLst/>
                          <a:latin typeface="+mn-lt"/>
                          <a:ea typeface="+mn-ea"/>
                          <a:cs typeface="+mn-cs"/>
                        </a:rPr>
                        <a:t>”.</a:t>
                      </a:r>
                      <a:endParaRPr lang="en-US" sz="800" dirty="0"/>
                    </a:p>
                  </a:txBody>
                  <a:tcPr/>
                </a:tc>
                <a:extLst>
                  <a:ext uri="{0D108BD9-81ED-4DB2-BD59-A6C34878D82A}">
                    <a16:rowId xmlns:a16="http://schemas.microsoft.com/office/drawing/2014/main" val="10004"/>
                  </a:ext>
                </a:extLst>
              </a:tr>
              <a:tr h="382968">
                <a:tc>
                  <a:txBody>
                    <a:bodyPr/>
                    <a:lstStyle/>
                    <a:p>
                      <a:r>
                        <a:rPr lang="en-GB" sz="800" kern="1200" dirty="0" smtClean="0">
                          <a:solidFill>
                            <a:schemeClr val="tx1"/>
                          </a:solidFill>
                          <a:effectLst/>
                          <a:latin typeface="+mn-lt"/>
                          <a:ea typeface="+mn-ea"/>
                          <a:cs typeface="+mn-cs"/>
                        </a:rPr>
                        <a:t>Ministry</a:t>
                      </a:r>
                      <a:r>
                        <a:rPr lang="en-GB" sz="800" kern="1200" baseline="0" dirty="0" smtClean="0">
                          <a:solidFill>
                            <a:schemeClr val="tx1"/>
                          </a:solidFill>
                          <a:effectLst/>
                          <a:latin typeface="+mn-lt"/>
                          <a:ea typeface="+mn-ea"/>
                          <a:cs typeface="+mn-cs"/>
                        </a:rPr>
                        <a:t> of Truth – produces, changes and rewrites all information, art and culture.</a:t>
                      </a:r>
                      <a:endParaRPr lang="en-US" sz="800" dirty="0"/>
                    </a:p>
                  </a:txBody>
                  <a:tcPr/>
                </a:tc>
                <a:extLst>
                  <a:ext uri="{0D108BD9-81ED-4DB2-BD59-A6C34878D82A}">
                    <a16:rowId xmlns:a16="http://schemas.microsoft.com/office/drawing/2014/main" val="10005"/>
                  </a:ext>
                </a:extLst>
              </a:tr>
              <a:tr h="348879">
                <a:tc>
                  <a:txBody>
                    <a:bodyPr/>
                    <a:lstStyle/>
                    <a:p>
                      <a:r>
                        <a:rPr lang="en-GB" sz="800" kern="1200" dirty="0" smtClean="0">
                          <a:solidFill>
                            <a:schemeClr val="tx1"/>
                          </a:solidFill>
                          <a:effectLst/>
                          <a:latin typeface="+mn-lt"/>
                          <a:ea typeface="+mn-ea"/>
                          <a:cs typeface="+mn-cs"/>
                        </a:rPr>
                        <a:t>Ministry of</a:t>
                      </a:r>
                      <a:r>
                        <a:rPr lang="en-GB" sz="800" kern="1200" baseline="0" dirty="0" smtClean="0">
                          <a:solidFill>
                            <a:schemeClr val="tx1"/>
                          </a:solidFill>
                          <a:effectLst/>
                          <a:latin typeface="+mn-lt"/>
                          <a:ea typeface="+mn-ea"/>
                          <a:cs typeface="+mn-cs"/>
                        </a:rPr>
                        <a:t> Peace – in charge of the war, whoever it may be against at the time.</a:t>
                      </a:r>
                      <a:endParaRPr lang="en-US" sz="800" dirty="0"/>
                    </a:p>
                  </a:txBody>
                  <a:tcPr/>
                </a:tc>
                <a:extLst>
                  <a:ext uri="{0D108BD9-81ED-4DB2-BD59-A6C34878D82A}">
                    <a16:rowId xmlns:a16="http://schemas.microsoft.com/office/drawing/2014/main" val="10006"/>
                  </a:ext>
                </a:extLst>
              </a:tr>
              <a:tr h="475745">
                <a:tc>
                  <a:txBody>
                    <a:bodyPr/>
                    <a:lstStyle/>
                    <a:p>
                      <a:r>
                        <a:rPr lang="en-GB" sz="800" kern="1200" dirty="0" smtClean="0">
                          <a:solidFill>
                            <a:schemeClr val="tx1"/>
                          </a:solidFill>
                          <a:effectLst/>
                          <a:latin typeface="+mn-lt"/>
                          <a:ea typeface="+mn-ea"/>
                          <a:cs typeface="+mn-cs"/>
                        </a:rPr>
                        <a:t>Ministry of Plenty – in charge</a:t>
                      </a:r>
                      <a:r>
                        <a:rPr lang="en-GB" sz="800" kern="1200" baseline="0" dirty="0" smtClean="0">
                          <a:solidFill>
                            <a:schemeClr val="tx1"/>
                          </a:solidFill>
                          <a:effectLst/>
                          <a:latin typeface="+mn-lt"/>
                          <a:ea typeface="+mn-ea"/>
                          <a:cs typeface="+mn-cs"/>
                        </a:rPr>
                        <a:t> of economy and production. Produces targets and data, controls supply of items, usually by creating fictional shortages.</a:t>
                      </a:r>
                      <a:endParaRPr lang="en-US" sz="800" dirty="0"/>
                    </a:p>
                  </a:txBody>
                  <a:tcPr/>
                </a:tc>
                <a:extLst>
                  <a:ext uri="{0D108BD9-81ED-4DB2-BD59-A6C34878D82A}">
                    <a16:rowId xmlns:a16="http://schemas.microsoft.com/office/drawing/2014/main" val="10007"/>
                  </a:ext>
                </a:extLst>
              </a:tr>
            </a:tbl>
          </a:graphicData>
        </a:graphic>
      </p:graphicFrame>
      <p:sp>
        <p:nvSpPr>
          <p:cNvPr id="2" name="TextBox 1"/>
          <p:cNvSpPr txBox="1"/>
          <p:nvPr/>
        </p:nvSpPr>
        <p:spPr>
          <a:xfrm>
            <a:off x="0" y="5984046"/>
            <a:ext cx="9144000" cy="873954"/>
          </a:xfrm>
          <a:prstGeom prst="rect">
            <a:avLst/>
          </a:prstGeom>
          <a:noFill/>
        </p:spPr>
        <p:txBody>
          <a:bodyPr wrap="square" rtlCol="0">
            <a:spAutoFit/>
          </a:bodyPr>
          <a:lstStyle/>
          <a:p>
            <a:endParaRPr lang="en-GB" dirty="0"/>
          </a:p>
        </p:txBody>
      </p:sp>
      <p:graphicFrame>
        <p:nvGraphicFramePr>
          <p:cNvPr id="3" name="Table 2"/>
          <p:cNvGraphicFramePr>
            <a:graphicFrameLocks noGrp="1"/>
          </p:cNvGraphicFramePr>
          <p:nvPr>
            <p:extLst>
              <p:ext uri="{D42A27DB-BD31-4B8C-83A1-F6EECF244321}">
                <p14:modId xmlns:p14="http://schemas.microsoft.com/office/powerpoint/2010/main" val="2042128420"/>
              </p:ext>
            </p:extLst>
          </p:nvPr>
        </p:nvGraphicFramePr>
        <p:xfrm>
          <a:off x="0" y="5984042"/>
          <a:ext cx="9144000" cy="894178"/>
        </p:xfrm>
        <a:graphic>
          <a:graphicData uri="http://schemas.openxmlformats.org/drawingml/2006/table">
            <a:tbl>
              <a:tblPr firstRow="1" bandRow="1">
                <a:tableStyleId>{5C22544A-7EE6-4342-B048-85BDC9FD1C3A}</a:tableStyleId>
              </a:tblPr>
              <a:tblGrid>
                <a:gridCol w="932873">
                  <a:extLst>
                    <a:ext uri="{9D8B030D-6E8A-4147-A177-3AD203B41FA5}">
                      <a16:colId xmlns:a16="http://schemas.microsoft.com/office/drawing/2014/main" val="2006715699"/>
                    </a:ext>
                  </a:extLst>
                </a:gridCol>
                <a:gridCol w="1062182">
                  <a:extLst>
                    <a:ext uri="{9D8B030D-6E8A-4147-A177-3AD203B41FA5}">
                      <a16:colId xmlns:a16="http://schemas.microsoft.com/office/drawing/2014/main" val="2051580775"/>
                    </a:ext>
                  </a:extLst>
                </a:gridCol>
                <a:gridCol w="1117600">
                  <a:extLst>
                    <a:ext uri="{9D8B030D-6E8A-4147-A177-3AD203B41FA5}">
                      <a16:colId xmlns:a16="http://schemas.microsoft.com/office/drawing/2014/main" val="837636916"/>
                    </a:ext>
                  </a:extLst>
                </a:gridCol>
                <a:gridCol w="905163">
                  <a:extLst>
                    <a:ext uri="{9D8B030D-6E8A-4147-A177-3AD203B41FA5}">
                      <a16:colId xmlns:a16="http://schemas.microsoft.com/office/drawing/2014/main" val="4095810065"/>
                    </a:ext>
                  </a:extLst>
                </a:gridCol>
                <a:gridCol w="951346">
                  <a:extLst>
                    <a:ext uri="{9D8B030D-6E8A-4147-A177-3AD203B41FA5}">
                      <a16:colId xmlns:a16="http://schemas.microsoft.com/office/drawing/2014/main" val="3866216771"/>
                    </a:ext>
                  </a:extLst>
                </a:gridCol>
                <a:gridCol w="1126836">
                  <a:extLst>
                    <a:ext uri="{9D8B030D-6E8A-4147-A177-3AD203B41FA5}">
                      <a16:colId xmlns:a16="http://schemas.microsoft.com/office/drawing/2014/main" val="3111567468"/>
                    </a:ext>
                  </a:extLst>
                </a:gridCol>
                <a:gridCol w="895927">
                  <a:extLst>
                    <a:ext uri="{9D8B030D-6E8A-4147-A177-3AD203B41FA5}">
                      <a16:colId xmlns:a16="http://schemas.microsoft.com/office/drawing/2014/main" val="688659035"/>
                    </a:ext>
                  </a:extLst>
                </a:gridCol>
                <a:gridCol w="1136073">
                  <a:extLst>
                    <a:ext uri="{9D8B030D-6E8A-4147-A177-3AD203B41FA5}">
                      <a16:colId xmlns:a16="http://schemas.microsoft.com/office/drawing/2014/main" val="4155652048"/>
                    </a:ext>
                  </a:extLst>
                </a:gridCol>
                <a:gridCol w="1016000">
                  <a:extLst>
                    <a:ext uri="{9D8B030D-6E8A-4147-A177-3AD203B41FA5}">
                      <a16:colId xmlns:a16="http://schemas.microsoft.com/office/drawing/2014/main" val="3563605985"/>
                    </a:ext>
                  </a:extLst>
                </a:gridCol>
              </a:tblGrid>
              <a:tr h="436978">
                <a:tc>
                  <a:txBody>
                    <a:bodyPr/>
                    <a:lstStyle/>
                    <a:p>
                      <a:r>
                        <a:rPr lang="en-GB" sz="1200" b="0" dirty="0" smtClean="0">
                          <a:solidFill>
                            <a:schemeClr val="tx1"/>
                          </a:solidFill>
                        </a:rPr>
                        <a:t>Dictator</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smtClean="0">
                          <a:solidFill>
                            <a:schemeClr val="tx1"/>
                          </a:solidFill>
                        </a:rPr>
                        <a:t>Totalitarian</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smtClean="0">
                          <a:solidFill>
                            <a:schemeClr val="tx1"/>
                          </a:solidFill>
                        </a:rPr>
                        <a:t>Surveillance</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smtClean="0">
                          <a:solidFill>
                            <a:schemeClr val="tx1"/>
                          </a:solidFill>
                        </a:rPr>
                        <a:t>Authority</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smtClean="0">
                          <a:solidFill>
                            <a:schemeClr val="tx1"/>
                          </a:solidFill>
                        </a:rPr>
                        <a:t>Censorship</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smtClean="0">
                          <a:solidFill>
                            <a:schemeClr val="tx1"/>
                          </a:solidFill>
                        </a:rPr>
                        <a:t>Indoctrinate</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smtClean="0">
                          <a:solidFill>
                            <a:schemeClr val="tx1"/>
                          </a:solidFill>
                        </a:rPr>
                        <a:t>Cynical</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smtClean="0">
                          <a:solidFill>
                            <a:schemeClr val="tx1"/>
                          </a:solidFill>
                        </a:rPr>
                        <a:t>Oppression</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smtClean="0">
                          <a:solidFill>
                            <a:schemeClr val="tx1"/>
                          </a:solidFill>
                        </a:rPr>
                        <a:t>Nostalgia</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28150605"/>
                  </a:ext>
                </a:extLst>
              </a:tr>
              <a:tr h="436978">
                <a:tc>
                  <a:txBody>
                    <a:bodyPr/>
                    <a:lstStyle/>
                    <a:p>
                      <a:r>
                        <a:rPr lang="en-GB" sz="1200" b="0" dirty="0" smtClean="0">
                          <a:solidFill>
                            <a:schemeClr val="tx1"/>
                          </a:solidFill>
                        </a:rPr>
                        <a:t>Scapegoat</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solidFill>
                            <a:schemeClr val="tx1"/>
                          </a:solidFill>
                        </a:rPr>
                        <a:t>Propaganda</a:t>
                      </a:r>
                    </a:p>
                    <a:p>
                      <a:pPr algn="l"/>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smtClean="0">
                          <a:solidFill>
                            <a:schemeClr val="tx1"/>
                          </a:solidFill>
                        </a:rPr>
                        <a:t>Manipulation</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smtClean="0">
                          <a:solidFill>
                            <a:schemeClr val="tx1"/>
                          </a:solidFill>
                        </a:rPr>
                        <a:t>Deviant </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smtClean="0">
                          <a:solidFill>
                            <a:schemeClr val="tx1"/>
                          </a:solidFill>
                        </a:rPr>
                        <a:t>Falsify</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smtClean="0">
                          <a:solidFill>
                            <a:schemeClr val="tx1"/>
                          </a:solidFill>
                        </a:rPr>
                        <a:t>Resistance </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smtClean="0">
                          <a:solidFill>
                            <a:schemeClr val="tx1"/>
                          </a:solidFill>
                        </a:rPr>
                        <a:t>Dystopia</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smtClean="0">
                          <a:solidFill>
                            <a:schemeClr val="tx1"/>
                          </a:solidFill>
                        </a:rPr>
                        <a:t>Omnipresent </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b="0" dirty="0" smtClean="0">
                          <a:solidFill>
                            <a:schemeClr val="tx1"/>
                          </a:solidFill>
                        </a:rPr>
                        <a:t>Perpetual </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36000096"/>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3281607990"/>
              </p:ext>
            </p:extLst>
          </p:nvPr>
        </p:nvGraphicFramePr>
        <p:xfrm>
          <a:off x="3880" y="4432577"/>
          <a:ext cx="6558842" cy="1551469"/>
        </p:xfrm>
        <a:graphic>
          <a:graphicData uri="http://schemas.openxmlformats.org/drawingml/2006/table">
            <a:tbl>
              <a:tblPr firstRow="1" bandRow="1">
                <a:tableStyleId>{5C22544A-7EE6-4342-B048-85BDC9FD1C3A}</a:tableStyleId>
              </a:tblPr>
              <a:tblGrid>
                <a:gridCol w="3279421">
                  <a:extLst>
                    <a:ext uri="{9D8B030D-6E8A-4147-A177-3AD203B41FA5}">
                      <a16:colId xmlns:a16="http://schemas.microsoft.com/office/drawing/2014/main" val="2267220261"/>
                    </a:ext>
                  </a:extLst>
                </a:gridCol>
                <a:gridCol w="3279421">
                  <a:extLst>
                    <a:ext uri="{9D8B030D-6E8A-4147-A177-3AD203B41FA5}">
                      <a16:colId xmlns:a16="http://schemas.microsoft.com/office/drawing/2014/main" val="1414415937"/>
                    </a:ext>
                  </a:extLst>
                </a:gridCol>
              </a:tblGrid>
              <a:tr h="355545">
                <a:tc>
                  <a:txBody>
                    <a:bodyPr/>
                    <a:lstStyle/>
                    <a:p>
                      <a:r>
                        <a:rPr lang="en-GB" sz="1600" dirty="0" smtClean="0">
                          <a:solidFill>
                            <a:schemeClr val="bg1"/>
                          </a:solidFill>
                          <a:latin typeface="+mj-lt"/>
                        </a:rPr>
                        <a:t>Key quotations</a:t>
                      </a:r>
                      <a:endParaRPr lang="en-GB" sz="1600" dirty="0">
                        <a:solidFill>
                          <a:schemeClr val="bg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endParaRPr lang="en-GB"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1239210844"/>
                  </a:ext>
                </a:extLst>
              </a:tr>
              <a:tr h="355545">
                <a:tc>
                  <a:txBody>
                    <a:bodyPr/>
                    <a:lstStyle/>
                    <a:p>
                      <a:r>
                        <a:rPr lang="en-GB" sz="800" kern="1200" dirty="0" smtClean="0">
                          <a:solidFill>
                            <a:schemeClr val="dk1"/>
                          </a:solidFill>
                          <a:effectLst/>
                          <a:latin typeface="+mj-lt"/>
                          <a:ea typeface="+mn-ea"/>
                          <a:cs typeface="+mn-cs"/>
                        </a:rPr>
                        <a:t>Smith – “To know and not to know, to be conscious of complete truthfulness while telling carefully constructed lies”</a:t>
                      </a:r>
                      <a:endParaRPr lang="en-GB" sz="80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kern="1200" dirty="0" smtClean="0">
                          <a:solidFill>
                            <a:schemeClr val="dk1"/>
                          </a:solidFill>
                          <a:effectLst/>
                          <a:latin typeface="+mn-lt"/>
                          <a:ea typeface="+mn-ea"/>
                          <a:cs typeface="+mn-cs"/>
                        </a:rPr>
                        <a:t>O’Brien - “The Party seeks power entirely for its own sake. We are not interested in the good of others; we are interested solely in”</a:t>
                      </a:r>
                      <a:endParaRPr lang="en-GB" sz="8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26163292"/>
                  </a:ext>
                </a:extLst>
              </a:tr>
              <a:tr h="355545">
                <a:tc>
                  <a:txBody>
                    <a:bodyPr/>
                    <a:lstStyle/>
                    <a:p>
                      <a:r>
                        <a:rPr lang="en-GB" sz="800" kern="1200" dirty="0" smtClean="0">
                          <a:solidFill>
                            <a:schemeClr val="dk1"/>
                          </a:solidFill>
                          <a:effectLst/>
                          <a:latin typeface="+mj-lt"/>
                          <a:ea typeface="+mn-ea"/>
                          <a:cs typeface="+mn-cs"/>
                        </a:rPr>
                        <a:t>Julia - “They can make you say anything—anything—but they can’t make you believe it. They can’t get inside you.”</a:t>
                      </a:r>
                      <a:endParaRPr lang="en-GB" sz="80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800" kern="1200" dirty="0" smtClean="0">
                          <a:solidFill>
                            <a:schemeClr val="dk1"/>
                          </a:solidFill>
                          <a:effectLst/>
                          <a:latin typeface="+mn-lt"/>
                          <a:ea typeface="+mn-ea"/>
                          <a:cs typeface="+mn-cs"/>
                        </a:rPr>
                        <a:t>Smith</a:t>
                      </a:r>
                      <a:r>
                        <a:rPr lang="en-GB" sz="800" kern="1200" baseline="0" dirty="0" smtClean="0">
                          <a:solidFill>
                            <a:schemeClr val="dk1"/>
                          </a:solidFill>
                          <a:effectLst/>
                          <a:latin typeface="+mn-lt"/>
                          <a:ea typeface="+mn-ea"/>
                          <a:cs typeface="+mn-cs"/>
                        </a:rPr>
                        <a:t> -</a:t>
                      </a:r>
                      <a:r>
                        <a:rPr lang="en-GB" sz="800" kern="1200" dirty="0" smtClean="0">
                          <a:solidFill>
                            <a:schemeClr val="dk1"/>
                          </a:solidFill>
                          <a:effectLst/>
                          <a:latin typeface="+mn-lt"/>
                          <a:ea typeface="+mn-ea"/>
                          <a:cs typeface="+mn-cs"/>
                        </a:rPr>
                        <a:t>“Who controls the past controls the future. Who controls the present controls the past.”</a:t>
                      </a:r>
                      <a:endParaRPr lang="en-GB"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44256925"/>
                  </a:ext>
                </a:extLst>
              </a:tr>
              <a:tr h="484834">
                <a:tc>
                  <a:txBody>
                    <a:bodyPr/>
                    <a:lstStyle/>
                    <a:p>
                      <a:pPr>
                        <a:lnSpc>
                          <a:spcPct val="107000"/>
                        </a:lnSpc>
                        <a:spcAft>
                          <a:spcPts val="0"/>
                        </a:spcAft>
                      </a:pPr>
                      <a:r>
                        <a:rPr lang="en-GB" sz="800" dirty="0" err="1" smtClean="0">
                          <a:effectLst/>
                          <a:latin typeface="+mj-lt"/>
                          <a:ea typeface="Calibri" panose="020F0502020204030204" pitchFamily="34" charset="0"/>
                          <a:cs typeface="Arial" panose="020B0604020202020204" pitchFamily="34" charset="0"/>
                        </a:rPr>
                        <a:t>Syme</a:t>
                      </a:r>
                      <a:r>
                        <a:rPr lang="en-GB" sz="800" dirty="0" smtClean="0">
                          <a:effectLst/>
                          <a:latin typeface="+mj-lt"/>
                          <a:ea typeface="Calibri" panose="020F0502020204030204" pitchFamily="34" charset="0"/>
                          <a:cs typeface="Arial" panose="020B0604020202020204" pitchFamily="34" charset="0"/>
                        </a:rPr>
                        <a:t> - </a:t>
                      </a:r>
                      <a:r>
                        <a:rPr lang="en-GB" sz="800" dirty="0">
                          <a:effectLst/>
                          <a:latin typeface="+mj-lt"/>
                          <a:ea typeface="Calibri" panose="020F0502020204030204" pitchFamily="34" charset="0"/>
                          <a:cs typeface="Times New Roman" panose="02020603050405020304" pitchFamily="18" charset="0"/>
                        </a:rPr>
                        <a:t>“Don’t you see that the whole aim of Newspeak is to narrow the range of thought?”</a:t>
                      </a:r>
                      <a:endParaRPr lang="en-GB" sz="1200" dirty="0">
                        <a:effectLst/>
                        <a:latin typeface="+mj-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800" i="0" kern="1200" dirty="0" smtClean="0">
                          <a:solidFill>
                            <a:schemeClr val="dk1"/>
                          </a:solidFill>
                          <a:effectLst/>
                          <a:latin typeface="+mn-lt"/>
                          <a:ea typeface="+mn-ea"/>
                          <a:cs typeface="+mn-cs"/>
                        </a:rPr>
                        <a:t>“In the end the Party would announce that two and two made five, and you would have to believe it.”</a:t>
                      </a:r>
                    </a:p>
                    <a:p>
                      <a:endParaRPr lang="en-GB"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49565872"/>
                  </a:ext>
                </a:extLst>
              </a:tr>
            </a:tbl>
          </a:graphicData>
        </a:graphic>
      </p:graphicFrame>
    </p:spTree>
    <p:extLst>
      <p:ext uri="{BB962C8B-B14F-4D97-AF65-F5344CB8AC3E}">
        <p14:creationId xmlns:p14="http://schemas.microsoft.com/office/powerpoint/2010/main" val="424622550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7067</TotalTime>
  <Words>1229</Words>
  <Application>Microsoft Office PowerPoint</Application>
  <PresentationFormat>On-screen Show (4:3)</PresentationFormat>
  <Paragraphs>54</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Office Theme</vt:lpstr>
      <vt:lpstr>PowerPoint Presentation</vt:lpstr>
    </vt:vector>
  </TitlesOfParts>
  <Company>Wildern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Stuart Morton</dc:creator>
  <cp:lastModifiedBy>Sean DELAHOY</cp:lastModifiedBy>
  <cp:revision>75</cp:revision>
  <cp:lastPrinted>2015-05-18T09:07:37Z</cp:lastPrinted>
  <dcterms:created xsi:type="dcterms:W3CDTF">2015-05-15T16:37:23Z</dcterms:created>
  <dcterms:modified xsi:type="dcterms:W3CDTF">2018-12-03T15:16:10Z</dcterms:modified>
</cp:coreProperties>
</file>