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21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ED922-A02E-49F7-A2D5-3F2EDBB936A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8455F27-EEA1-4687-842F-B0F1C8FC6E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D9F100C-172E-4EA4-9C53-DBBE4FB69031}"/>
              </a:ext>
            </a:extLst>
          </p:cNvPr>
          <p:cNvSpPr>
            <a:spLocks noGrp="1"/>
          </p:cNvSpPr>
          <p:nvPr>
            <p:ph type="dt" sz="half" idx="10"/>
          </p:nvPr>
        </p:nvSpPr>
        <p:spPr/>
        <p:txBody>
          <a:bodyPr/>
          <a:lstStyle/>
          <a:p>
            <a:fld id="{A69127E4-A3D5-4C70-B805-303756FC6678}" type="datetimeFigureOut">
              <a:rPr lang="en-GB" smtClean="0"/>
              <a:t>24/03/2019</a:t>
            </a:fld>
            <a:endParaRPr lang="en-GB"/>
          </a:p>
        </p:txBody>
      </p:sp>
      <p:sp>
        <p:nvSpPr>
          <p:cNvPr id="5" name="Footer Placeholder 4">
            <a:extLst>
              <a:ext uri="{FF2B5EF4-FFF2-40B4-BE49-F238E27FC236}">
                <a16:creationId xmlns:a16="http://schemas.microsoft.com/office/drawing/2014/main" id="{3E1B60F2-A6F1-4030-BA28-EE2681BE7F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6C326B-42F1-4CA2-A53D-00C9144B8306}"/>
              </a:ext>
            </a:extLst>
          </p:cNvPr>
          <p:cNvSpPr>
            <a:spLocks noGrp="1"/>
          </p:cNvSpPr>
          <p:nvPr>
            <p:ph type="sldNum" sz="quarter" idx="12"/>
          </p:nvPr>
        </p:nvSpPr>
        <p:spPr/>
        <p:txBody>
          <a:bodyPr/>
          <a:lstStyle/>
          <a:p>
            <a:fld id="{2550AA33-D60E-4034-9981-C67564EA8FEC}" type="slidenum">
              <a:rPr lang="en-GB" smtClean="0"/>
              <a:t>‹#›</a:t>
            </a:fld>
            <a:endParaRPr lang="en-GB"/>
          </a:p>
        </p:txBody>
      </p:sp>
    </p:spTree>
    <p:extLst>
      <p:ext uri="{BB962C8B-B14F-4D97-AF65-F5344CB8AC3E}">
        <p14:creationId xmlns:p14="http://schemas.microsoft.com/office/powerpoint/2010/main" val="3788190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1A950-1E4B-4ACC-B90A-AB7FFDA75A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D16FB1-093D-4A13-AEF3-2A523EA01F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B00045-4F7D-4A38-BFB6-9587BB99A66F}"/>
              </a:ext>
            </a:extLst>
          </p:cNvPr>
          <p:cNvSpPr>
            <a:spLocks noGrp="1"/>
          </p:cNvSpPr>
          <p:nvPr>
            <p:ph type="dt" sz="half" idx="10"/>
          </p:nvPr>
        </p:nvSpPr>
        <p:spPr/>
        <p:txBody>
          <a:bodyPr/>
          <a:lstStyle/>
          <a:p>
            <a:fld id="{A69127E4-A3D5-4C70-B805-303756FC6678}" type="datetimeFigureOut">
              <a:rPr lang="en-GB" smtClean="0"/>
              <a:t>24/03/2019</a:t>
            </a:fld>
            <a:endParaRPr lang="en-GB"/>
          </a:p>
        </p:txBody>
      </p:sp>
      <p:sp>
        <p:nvSpPr>
          <p:cNvPr id="5" name="Footer Placeholder 4">
            <a:extLst>
              <a:ext uri="{FF2B5EF4-FFF2-40B4-BE49-F238E27FC236}">
                <a16:creationId xmlns:a16="http://schemas.microsoft.com/office/drawing/2014/main" id="{61FBD5B1-6632-43AC-A4BF-89EDB75DED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0BDE51-44DA-4406-81C5-8A46F68DBA9E}"/>
              </a:ext>
            </a:extLst>
          </p:cNvPr>
          <p:cNvSpPr>
            <a:spLocks noGrp="1"/>
          </p:cNvSpPr>
          <p:nvPr>
            <p:ph type="sldNum" sz="quarter" idx="12"/>
          </p:nvPr>
        </p:nvSpPr>
        <p:spPr/>
        <p:txBody>
          <a:bodyPr/>
          <a:lstStyle/>
          <a:p>
            <a:fld id="{2550AA33-D60E-4034-9981-C67564EA8FEC}" type="slidenum">
              <a:rPr lang="en-GB" smtClean="0"/>
              <a:t>‹#›</a:t>
            </a:fld>
            <a:endParaRPr lang="en-GB"/>
          </a:p>
        </p:txBody>
      </p:sp>
    </p:spTree>
    <p:extLst>
      <p:ext uri="{BB962C8B-B14F-4D97-AF65-F5344CB8AC3E}">
        <p14:creationId xmlns:p14="http://schemas.microsoft.com/office/powerpoint/2010/main" val="381677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BFDD2-32BE-4366-82C6-B7A978D6B1B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87EE25C-37BD-4979-92EE-B5DB4DD9A1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F55A78-FE9C-42DF-92E2-58B66F6A7367}"/>
              </a:ext>
            </a:extLst>
          </p:cNvPr>
          <p:cNvSpPr>
            <a:spLocks noGrp="1"/>
          </p:cNvSpPr>
          <p:nvPr>
            <p:ph type="dt" sz="half" idx="10"/>
          </p:nvPr>
        </p:nvSpPr>
        <p:spPr/>
        <p:txBody>
          <a:bodyPr/>
          <a:lstStyle/>
          <a:p>
            <a:fld id="{A69127E4-A3D5-4C70-B805-303756FC6678}" type="datetimeFigureOut">
              <a:rPr lang="en-GB" smtClean="0"/>
              <a:t>24/03/2019</a:t>
            </a:fld>
            <a:endParaRPr lang="en-GB"/>
          </a:p>
        </p:txBody>
      </p:sp>
      <p:sp>
        <p:nvSpPr>
          <p:cNvPr id="5" name="Footer Placeholder 4">
            <a:extLst>
              <a:ext uri="{FF2B5EF4-FFF2-40B4-BE49-F238E27FC236}">
                <a16:creationId xmlns:a16="http://schemas.microsoft.com/office/drawing/2014/main" id="{7D4801F2-6815-4850-8C03-343CD43BBC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1A4199-4AA5-45DC-9F6F-20EF2291BDE2}"/>
              </a:ext>
            </a:extLst>
          </p:cNvPr>
          <p:cNvSpPr>
            <a:spLocks noGrp="1"/>
          </p:cNvSpPr>
          <p:nvPr>
            <p:ph type="sldNum" sz="quarter" idx="12"/>
          </p:nvPr>
        </p:nvSpPr>
        <p:spPr/>
        <p:txBody>
          <a:bodyPr/>
          <a:lstStyle/>
          <a:p>
            <a:fld id="{2550AA33-D60E-4034-9981-C67564EA8FEC}" type="slidenum">
              <a:rPr lang="en-GB" smtClean="0"/>
              <a:t>‹#›</a:t>
            </a:fld>
            <a:endParaRPr lang="en-GB"/>
          </a:p>
        </p:txBody>
      </p:sp>
    </p:spTree>
    <p:extLst>
      <p:ext uri="{BB962C8B-B14F-4D97-AF65-F5344CB8AC3E}">
        <p14:creationId xmlns:p14="http://schemas.microsoft.com/office/powerpoint/2010/main" val="1082789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C31F5-6E7B-4881-AC4B-57A6EEA83C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FFA569-C104-4AA8-AF43-89BF96D14F2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0CFF99E-2ECB-4444-9612-800820416D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CE5701-3709-49D4-94D8-6B8D11D9C653}"/>
              </a:ext>
            </a:extLst>
          </p:cNvPr>
          <p:cNvSpPr>
            <a:spLocks noGrp="1"/>
          </p:cNvSpPr>
          <p:nvPr>
            <p:ph type="dt" sz="half" idx="10"/>
          </p:nvPr>
        </p:nvSpPr>
        <p:spPr/>
        <p:txBody>
          <a:bodyPr/>
          <a:lstStyle/>
          <a:p>
            <a:fld id="{A69127E4-A3D5-4C70-B805-303756FC6678}" type="datetimeFigureOut">
              <a:rPr lang="en-GB" smtClean="0"/>
              <a:t>24/03/2019</a:t>
            </a:fld>
            <a:endParaRPr lang="en-GB"/>
          </a:p>
        </p:txBody>
      </p:sp>
      <p:sp>
        <p:nvSpPr>
          <p:cNvPr id="6" name="Footer Placeholder 5">
            <a:extLst>
              <a:ext uri="{FF2B5EF4-FFF2-40B4-BE49-F238E27FC236}">
                <a16:creationId xmlns:a16="http://schemas.microsoft.com/office/drawing/2014/main" id="{970EB1EB-4764-44F8-A306-85FCDCA64D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2914BB8-4CD5-46DA-9131-5CF570464AE8}"/>
              </a:ext>
            </a:extLst>
          </p:cNvPr>
          <p:cNvSpPr>
            <a:spLocks noGrp="1"/>
          </p:cNvSpPr>
          <p:nvPr>
            <p:ph type="sldNum" sz="quarter" idx="12"/>
          </p:nvPr>
        </p:nvSpPr>
        <p:spPr/>
        <p:txBody>
          <a:bodyPr/>
          <a:lstStyle/>
          <a:p>
            <a:fld id="{2550AA33-D60E-4034-9981-C67564EA8FEC}" type="slidenum">
              <a:rPr lang="en-GB" smtClean="0"/>
              <a:t>‹#›</a:t>
            </a:fld>
            <a:endParaRPr lang="en-GB"/>
          </a:p>
        </p:txBody>
      </p:sp>
    </p:spTree>
    <p:extLst>
      <p:ext uri="{BB962C8B-B14F-4D97-AF65-F5344CB8AC3E}">
        <p14:creationId xmlns:p14="http://schemas.microsoft.com/office/powerpoint/2010/main" val="1790554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6D5AD-E83D-4D88-B91C-F836258402E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44B3A4D-EFA9-49A3-8681-EC34B562FB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D129DF5-AB45-4BD0-9196-C5F023F1327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48A462E-A64E-442F-A215-C06C1D45AE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8902-97AE-4F9A-87CC-7298463395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66659A5-E12F-43D1-B0D5-C5956B00F2BA}"/>
              </a:ext>
            </a:extLst>
          </p:cNvPr>
          <p:cNvSpPr>
            <a:spLocks noGrp="1"/>
          </p:cNvSpPr>
          <p:nvPr>
            <p:ph type="dt" sz="half" idx="10"/>
          </p:nvPr>
        </p:nvSpPr>
        <p:spPr/>
        <p:txBody>
          <a:bodyPr/>
          <a:lstStyle/>
          <a:p>
            <a:fld id="{A69127E4-A3D5-4C70-B805-303756FC6678}" type="datetimeFigureOut">
              <a:rPr lang="en-GB" smtClean="0"/>
              <a:t>24/03/2019</a:t>
            </a:fld>
            <a:endParaRPr lang="en-GB"/>
          </a:p>
        </p:txBody>
      </p:sp>
      <p:sp>
        <p:nvSpPr>
          <p:cNvPr id="8" name="Footer Placeholder 7">
            <a:extLst>
              <a:ext uri="{FF2B5EF4-FFF2-40B4-BE49-F238E27FC236}">
                <a16:creationId xmlns:a16="http://schemas.microsoft.com/office/drawing/2014/main" id="{B796E622-3302-484D-9686-BBFBE5E1F01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82D57A1-AFC2-45A1-8406-207EFC09FBF5}"/>
              </a:ext>
            </a:extLst>
          </p:cNvPr>
          <p:cNvSpPr>
            <a:spLocks noGrp="1"/>
          </p:cNvSpPr>
          <p:nvPr>
            <p:ph type="sldNum" sz="quarter" idx="12"/>
          </p:nvPr>
        </p:nvSpPr>
        <p:spPr/>
        <p:txBody>
          <a:bodyPr/>
          <a:lstStyle/>
          <a:p>
            <a:fld id="{2550AA33-D60E-4034-9981-C67564EA8FEC}" type="slidenum">
              <a:rPr lang="en-GB" smtClean="0"/>
              <a:t>‹#›</a:t>
            </a:fld>
            <a:endParaRPr lang="en-GB"/>
          </a:p>
        </p:txBody>
      </p:sp>
    </p:spTree>
    <p:extLst>
      <p:ext uri="{BB962C8B-B14F-4D97-AF65-F5344CB8AC3E}">
        <p14:creationId xmlns:p14="http://schemas.microsoft.com/office/powerpoint/2010/main" val="401122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57789-878F-4C9F-B3B3-BC4E8E09065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5E9FC5-6558-4716-AD70-5E669F1DAFBD}"/>
              </a:ext>
            </a:extLst>
          </p:cNvPr>
          <p:cNvSpPr>
            <a:spLocks noGrp="1"/>
          </p:cNvSpPr>
          <p:nvPr>
            <p:ph type="dt" sz="half" idx="10"/>
          </p:nvPr>
        </p:nvSpPr>
        <p:spPr/>
        <p:txBody>
          <a:bodyPr/>
          <a:lstStyle/>
          <a:p>
            <a:fld id="{A69127E4-A3D5-4C70-B805-303756FC6678}" type="datetimeFigureOut">
              <a:rPr lang="en-GB" smtClean="0"/>
              <a:t>24/03/2019</a:t>
            </a:fld>
            <a:endParaRPr lang="en-GB"/>
          </a:p>
        </p:txBody>
      </p:sp>
      <p:sp>
        <p:nvSpPr>
          <p:cNvPr id="4" name="Footer Placeholder 3">
            <a:extLst>
              <a:ext uri="{FF2B5EF4-FFF2-40B4-BE49-F238E27FC236}">
                <a16:creationId xmlns:a16="http://schemas.microsoft.com/office/drawing/2014/main" id="{5B05159E-8BAF-4E2B-B9A4-17A2B26B4A7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941823B-0946-4F7F-8871-1B31D5F16DBC}"/>
              </a:ext>
            </a:extLst>
          </p:cNvPr>
          <p:cNvSpPr>
            <a:spLocks noGrp="1"/>
          </p:cNvSpPr>
          <p:nvPr>
            <p:ph type="sldNum" sz="quarter" idx="12"/>
          </p:nvPr>
        </p:nvSpPr>
        <p:spPr/>
        <p:txBody>
          <a:bodyPr/>
          <a:lstStyle/>
          <a:p>
            <a:fld id="{2550AA33-D60E-4034-9981-C67564EA8FEC}" type="slidenum">
              <a:rPr lang="en-GB" smtClean="0"/>
              <a:t>‹#›</a:t>
            </a:fld>
            <a:endParaRPr lang="en-GB"/>
          </a:p>
        </p:txBody>
      </p:sp>
    </p:spTree>
    <p:extLst>
      <p:ext uri="{BB962C8B-B14F-4D97-AF65-F5344CB8AC3E}">
        <p14:creationId xmlns:p14="http://schemas.microsoft.com/office/powerpoint/2010/main" val="229250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C6C5B92-A74C-43EF-BFF2-A879820DEE5D}"/>
              </a:ext>
            </a:extLst>
          </p:cNvPr>
          <p:cNvSpPr>
            <a:spLocks noGrp="1"/>
          </p:cNvSpPr>
          <p:nvPr>
            <p:ph type="dt" sz="half" idx="10"/>
          </p:nvPr>
        </p:nvSpPr>
        <p:spPr/>
        <p:txBody>
          <a:bodyPr/>
          <a:lstStyle/>
          <a:p>
            <a:fld id="{A69127E4-A3D5-4C70-B805-303756FC6678}" type="datetimeFigureOut">
              <a:rPr lang="en-GB" smtClean="0"/>
              <a:t>24/03/2019</a:t>
            </a:fld>
            <a:endParaRPr lang="en-GB"/>
          </a:p>
        </p:txBody>
      </p:sp>
      <p:sp>
        <p:nvSpPr>
          <p:cNvPr id="3" name="Footer Placeholder 2">
            <a:extLst>
              <a:ext uri="{FF2B5EF4-FFF2-40B4-BE49-F238E27FC236}">
                <a16:creationId xmlns:a16="http://schemas.microsoft.com/office/drawing/2014/main" id="{53F2785C-3C97-46C5-8A3F-CA70686E44D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2DE772-7F4A-40CC-9311-4AD95BDF56E8}"/>
              </a:ext>
            </a:extLst>
          </p:cNvPr>
          <p:cNvSpPr>
            <a:spLocks noGrp="1"/>
          </p:cNvSpPr>
          <p:nvPr>
            <p:ph type="sldNum" sz="quarter" idx="12"/>
          </p:nvPr>
        </p:nvSpPr>
        <p:spPr/>
        <p:txBody>
          <a:bodyPr/>
          <a:lstStyle/>
          <a:p>
            <a:fld id="{2550AA33-D60E-4034-9981-C67564EA8FEC}" type="slidenum">
              <a:rPr lang="en-GB" smtClean="0"/>
              <a:t>‹#›</a:t>
            </a:fld>
            <a:endParaRPr lang="en-GB"/>
          </a:p>
        </p:txBody>
      </p:sp>
    </p:spTree>
    <p:extLst>
      <p:ext uri="{BB962C8B-B14F-4D97-AF65-F5344CB8AC3E}">
        <p14:creationId xmlns:p14="http://schemas.microsoft.com/office/powerpoint/2010/main" val="2150812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0DFAB-CF53-450E-A18E-B533ECFEFC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3F881DA-599D-4331-AD2B-7C463027B4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99F34FE-7280-47B9-8C7B-7C33FF147A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98C87E-4ABC-478A-B6D8-8E928D9371D7}"/>
              </a:ext>
            </a:extLst>
          </p:cNvPr>
          <p:cNvSpPr>
            <a:spLocks noGrp="1"/>
          </p:cNvSpPr>
          <p:nvPr>
            <p:ph type="dt" sz="half" idx="10"/>
          </p:nvPr>
        </p:nvSpPr>
        <p:spPr/>
        <p:txBody>
          <a:bodyPr/>
          <a:lstStyle/>
          <a:p>
            <a:fld id="{A69127E4-A3D5-4C70-B805-303756FC6678}" type="datetimeFigureOut">
              <a:rPr lang="en-GB" smtClean="0"/>
              <a:t>24/03/2019</a:t>
            </a:fld>
            <a:endParaRPr lang="en-GB"/>
          </a:p>
        </p:txBody>
      </p:sp>
      <p:sp>
        <p:nvSpPr>
          <p:cNvPr id="6" name="Footer Placeholder 5">
            <a:extLst>
              <a:ext uri="{FF2B5EF4-FFF2-40B4-BE49-F238E27FC236}">
                <a16:creationId xmlns:a16="http://schemas.microsoft.com/office/drawing/2014/main" id="{D65FDEEA-E3D5-4B1D-BB8B-E38761EDFD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6DF2E2-C43B-4716-A2A7-946CB3E59F44}"/>
              </a:ext>
            </a:extLst>
          </p:cNvPr>
          <p:cNvSpPr>
            <a:spLocks noGrp="1"/>
          </p:cNvSpPr>
          <p:nvPr>
            <p:ph type="sldNum" sz="quarter" idx="12"/>
          </p:nvPr>
        </p:nvSpPr>
        <p:spPr/>
        <p:txBody>
          <a:bodyPr/>
          <a:lstStyle/>
          <a:p>
            <a:fld id="{2550AA33-D60E-4034-9981-C67564EA8FEC}" type="slidenum">
              <a:rPr lang="en-GB" smtClean="0"/>
              <a:t>‹#›</a:t>
            </a:fld>
            <a:endParaRPr lang="en-GB"/>
          </a:p>
        </p:txBody>
      </p:sp>
    </p:spTree>
    <p:extLst>
      <p:ext uri="{BB962C8B-B14F-4D97-AF65-F5344CB8AC3E}">
        <p14:creationId xmlns:p14="http://schemas.microsoft.com/office/powerpoint/2010/main" val="4025624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BFED3-E9CB-415C-95BF-6E3DF544FF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6168DFE-979C-476C-87CE-3F1B599330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ADDA9F9-45B3-4190-BC49-DF66E8507C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574A8D-2053-4181-B506-6A62D7397954}"/>
              </a:ext>
            </a:extLst>
          </p:cNvPr>
          <p:cNvSpPr>
            <a:spLocks noGrp="1"/>
          </p:cNvSpPr>
          <p:nvPr>
            <p:ph type="dt" sz="half" idx="10"/>
          </p:nvPr>
        </p:nvSpPr>
        <p:spPr/>
        <p:txBody>
          <a:bodyPr/>
          <a:lstStyle/>
          <a:p>
            <a:fld id="{A69127E4-A3D5-4C70-B805-303756FC6678}" type="datetimeFigureOut">
              <a:rPr lang="en-GB" smtClean="0"/>
              <a:t>24/03/2019</a:t>
            </a:fld>
            <a:endParaRPr lang="en-GB"/>
          </a:p>
        </p:txBody>
      </p:sp>
      <p:sp>
        <p:nvSpPr>
          <p:cNvPr id="6" name="Footer Placeholder 5">
            <a:extLst>
              <a:ext uri="{FF2B5EF4-FFF2-40B4-BE49-F238E27FC236}">
                <a16:creationId xmlns:a16="http://schemas.microsoft.com/office/drawing/2014/main" id="{6D773B58-75AF-42A6-8715-5015F009A9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4F5893-4670-4ACB-97CA-5B5C393FE230}"/>
              </a:ext>
            </a:extLst>
          </p:cNvPr>
          <p:cNvSpPr>
            <a:spLocks noGrp="1"/>
          </p:cNvSpPr>
          <p:nvPr>
            <p:ph type="sldNum" sz="quarter" idx="12"/>
          </p:nvPr>
        </p:nvSpPr>
        <p:spPr/>
        <p:txBody>
          <a:bodyPr/>
          <a:lstStyle/>
          <a:p>
            <a:fld id="{2550AA33-D60E-4034-9981-C67564EA8FEC}" type="slidenum">
              <a:rPr lang="en-GB" smtClean="0"/>
              <a:t>‹#›</a:t>
            </a:fld>
            <a:endParaRPr lang="en-GB"/>
          </a:p>
        </p:txBody>
      </p:sp>
    </p:spTree>
    <p:extLst>
      <p:ext uri="{BB962C8B-B14F-4D97-AF65-F5344CB8AC3E}">
        <p14:creationId xmlns:p14="http://schemas.microsoft.com/office/powerpoint/2010/main" val="4056808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89AA4-2020-478D-B021-DECC7549FA6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73ACF9-FCC0-43A6-AC1A-6B5A5589E95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6AA94C-23ED-45FE-B313-6386D20A2FD3}"/>
              </a:ext>
            </a:extLst>
          </p:cNvPr>
          <p:cNvSpPr>
            <a:spLocks noGrp="1"/>
          </p:cNvSpPr>
          <p:nvPr>
            <p:ph type="dt" sz="half" idx="10"/>
          </p:nvPr>
        </p:nvSpPr>
        <p:spPr/>
        <p:txBody>
          <a:bodyPr/>
          <a:lstStyle/>
          <a:p>
            <a:fld id="{A69127E4-A3D5-4C70-B805-303756FC6678}" type="datetimeFigureOut">
              <a:rPr lang="en-GB" smtClean="0"/>
              <a:t>24/03/2019</a:t>
            </a:fld>
            <a:endParaRPr lang="en-GB"/>
          </a:p>
        </p:txBody>
      </p:sp>
      <p:sp>
        <p:nvSpPr>
          <p:cNvPr id="5" name="Footer Placeholder 4">
            <a:extLst>
              <a:ext uri="{FF2B5EF4-FFF2-40B4-BE49-F238E27FC236}">
                <a16:creationId xmlns:a16="http://schemas.microsoft.com/office/drawing/2014/main" id="{9C777F6D-7257-4548-9185-9FAC7B2E28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1A9777-B195-43B6-BAE9-13D8FD4A90AA}"/>
              </a:ext>
            </a:extLst>
          </p:cNvPr>
          <p:cNvSpPr>
            <a:spLocks noGrp="1"/>
          </p:cNvSpPr>
          <p:nvPr>
            <p:ph type="sldNum" sz="quarter" idx="12"/>
          </p:nvPr>
        </p:nvSpPr>
        <p:spPr/>
        <p:txBody>
          <a:bodyPr/>
          <a:lstStyle/>
          <a:p>
            <a:fld id="{2550AA33-D60E-4034-9981-C67564EA8FEC}" type="slidenum">
              <a:rPr lang="en-GB" smtClean="0"/>
              <a:t>‹#›</a:t>
            </a:fld>
            <a:endParaRPr lang="en-GB"/>
          </a:p>
        </p:txBody>
      </p:sp>
    </p:spTree>
    <p:extLst>
      <p:ext uri="{BB962C8B-B14F-4D97-AF65-F5344CB8AC3E}">
        <p14:creationId xmlns:p14="http://schemas.microsoft.com/office/powerpoint/2010/main" val="2192130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D93805-B99A-4084-BFC1-7420749DC74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055CA3-2FD0-45E9-8672-A853D89FCE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1D9EDC-5F4A-4D64-8AED-88A112F8B77C}"/>
              </a:ext>
            </a:extLst>
          </p:cNvPr>
          <p:cNvSpPr>
            <a:spLocks noGrp="1"/>
          </p:cNvSpPr>
          <p:nvPr>
            <p:ph type="dt" sz="half" idx="10"/>
          </p:nvPr>
        </p:nvSpPr>
        <p:spPr/>
        <p:txBody>
          <a:bodyPr/>
          <a:lstStyle/>
          <a:p>
            <a:fld id="{A69127E4-A3D5-4C70-B805-303756FC6678}" type="datetimeFigureOut">
              <a:rPr lang="en-GB" smtClean="0"/>
              <a:t>24/03/2019</a:t>
            </a:fld>
            <a:endParaRPr lang="en-GB"/>
          </a:p>
        </p:txBody>
      </p:sp>
      <p:sp>
        <p:nvSpPr>
          <p:cNvPr id="5" name="Footer Placeholder 4">
            <a:extLst>
              <a:ext uri="{FF2B5EF4-FFF2-40B4-BE49-F238E27FC236}">
                <a16:creationId xmlns:a16="http://schemas.microsoft.com/office/drawing/2014/main" id="{7495510D-DB56-4C56-99FA-9582793757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B794FB-E15D-4DD3-B510-70705535DD87}"/>
              </a:ext>
            </a:extLst>
          </p:cNvPr>
          <p:cNvSpPr>
            <a:spLocks noGrp="1"/>
          </p:cNvSpPr>
          <p:nvPr>
            <p:ph type="sldNum" sz="quarter" idx="12"/>
          </p:nvPr>
        </p:nvSpPr>
        <p:spPr/>
        <p:txBody>
          <a:bodyPr/>
          <a:lstStyle/>
          <a:p>
            <a:fld id="{2550AA33-D60E-4034-9981-C67564EA8FEC}" type="slidenum">
              <a:rPr lang="en-GB" smtClean="0"/>
              <a:t>‹#›</a:t>
            </a:fld>
            <a:endParaRPr lang="en-GB"/>
          </a:p>
        </p:txBody>
      </p:sp>
    </p:spTree>
    <p:extLst>
      <p:ext uri="{BB962C8B-B14F-4D97-AF65-F5344CB8AC3E}">
        <p14:creationId xmlns:p14="http://schemas.microsoft.com/office/powerpoint/2010/main" val="1223902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2B9D7F-9E1D-4347-BC9B-377E0742DD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B15D1B-3D73-4C1A-AB52-4C001A4284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0A48E5-BEC8-4AF0-B5CE-4416E134D4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9127E4-A3D5-4C70-B805-303756FC6678}" type="datetimeFigureOut">
              <a:rPr lang="en-GB" smtClean="0"/>
              <a:t>24/03/2019</a:t>
            </a:fld>
            <a:endParaRPr lang="en-GB"/>
          </a:p>
        </p:txBody>
      </p:sp>
      <p:sp>
        <p:nvSpPr>
          <p:cNvPr id="5" name="Footer Placeholder 4">
            <a:extLst>
              <a:ext uri="{FF2B5EF4-FFF2-40B4-BE49-F238E27FC236}">
                <a16:creationId xmlns:a16="http://schemas.microsoft.com/office/drawing/2014/main" id="{2BBE2814-E2B0-4056-9ABE-FE8C18E837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1DD704F-745E-409F-8265-7254E8CCEA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50AA33-D60E-4034-9981-C67564EA8FEC}" type="slidenum">
              <a:rPr lang="en-GB" smtClean="0"/>
              <a:t>‹#›</a:t>
            </a:fld>
            <a:endParaRPr lang="en-GB"/>
          </a:p>
        </p:txBody>
      </p:sp>
    </p:spTree>
    <p:extLst>
      <p:ext uri="{BB962C8B-B14F-4D97-AF65-F5344CB8AC3E}">
        <p14:creationId xmlns:p14="http://schemas.microsoft.com/office/powerpoint/2010/main" val="27114371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07336585"/>
              </p:ext>
            </p:extLst>
          </p:nvPr>
        </p:nvGraphicFramePr>
        <p:xfrm>
          <a:off x="7896057" y="0"/>
          <a:ext cx="1195449" cy="5044692"/>
        </p:xfrm>
        <a:graphic>
          <a:graphicData uri="http://schemas.openxmlformats.org/drawingml/2006/table">
            <a:tbl>
              <a:tblPr firstRow="1" bandRow="1">
                <a:tableStyleId>{5C22544A-7EE6-4342-B048-85BDC9FD1C3A}</a:tableStyleId>
              </a:tblPr>
              <a:tblGrid>
                <a:gridCol w="1195449">
                  <a:extLst>
                    <a:ext uri="{9D8B030D-6E8A-4147-A177-3AD203B41FA5}">
                      <a16:colId xmlns:a16="http://schemas.microsoft.com/office/drawing/2014/main" val="20000"/>
                    </a:ext>
                  </a:extLst>
                </a:gridCol>
              </a:tblGrid>
              <a:tr h="225889">
                <a:tc>
                  <a:txBody>
                    <a:bodyPr/>
                    <a:lstStyle/>
                    <a:p>
                      <a:r>
                        <a:rPr lang="en-GB" sz="900" dirty="0"/>
                        <a:t>Discourse</a:t>
                      </a:r>
                      <a:r>
                        <a:rPr lang="en-GB" sz="900" baseline="0" dirty="0"/>
                        <a:t> Markers</a:t>
                      </a:r>
                      <a:endParaRPr lang="en-GB" sz="900" dirty="0"/>
                    </a:p>
                  </a:txBody>
                  <a:tcPr>
                    <a:lnB w="1270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225889">
                <a:tc>
                  <a:txBody>
                    <a:bodyPr/>
                    <a:lstStyle/>
                    <a:p>
                      <a:r>
                        <a:rPr lang="en-GB" sz="900" dirty="0"/>
                        <a:t>Firstly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247402">
                <a:tc>
                  <a:txBody>
                    <a:bodyPr/>
                    <a:lstStyle/>
                    <a:p>
                      <a:r>
                        <a:rPr lang="en-GB" sz="900" dirty="0"/>
                        <a:t>Meanwhile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36646">
                <a:tc>
                  <a:txBody>
                    <a:bodyPr/>
                    <a:lstStyle/>
                    <a:p>
                      <a:r>
                        <a:rPr lang="en-GB" sz="900" dirty="0"/>
                        <a:t>Above all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236646">
                <a:tc>
                  <a:txBody>
                    <a:bodyPr/>
                    <a:lstStyle/>
                    <a:p>
                      <a:r>
                        <a:rPr lang="en-GB" sz="900" dirty="0"/>
                        <a:t>Significantly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258160">
                <a:tc>
                  <a:txBody>
                    <a:bodyPr/>
                    <a:lstStyle/>
                    <a:p>
                      <a:r>
                        <a:rPr lang="en-GB" sz="900" dirty="0"/>
                        <a:t>Equally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236646">
                <a:tc>
                  <a:txBody>
                    <a:bodyPr/>
                    <a:lstStyle/>
                    <a:p>
                      <a:r>
                        <a:rPr lang="en-GB" sz="900" dirty="0"/>
                        <a:t>For instance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268917">
                <a:tc>
                  <a:txBody>
                    <a:bodyPr/>
                    <a:lstStyle/>
                    <a:p>
                      <a:r>
                        <a:rPr lang="en-GB" sz="900" dirty="0"/>
                        <a:t>Consequently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224470">
                <a:tc>
                  <a:txBody>
                    <a:bodyPr/>
                    <a:lstStyle/>
                    <a:p>
                      <a:r>
                        <a:rPr lang="en-GB" sz="900" dirty="0"/>
                        <a:t>Thus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268917">
                <a:tc>
                  <a:txBody>
                    <a:bodyPr/>
                    <a:lstStyle/>
                    <a:p>
                      <a:r>
                        <a:rPr lang="en-GB" sz="900" dirty="0"/>
                        <a:t>Alternatively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236646">
                <a:tc>
                  <a:txBody>
                    <a:bodyPr/>
                    <a:lstStyle/>
                    <a:p>
                      <a:r>
                        <a:rPr lang="en-GB" sz="900" dirty="0"/>
                        <a:t>Moreover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268917">
                <a:tc>
                  <a:txBody>
                    <a:bodyPr/>
                    <a:lstStyle/>
                    <a:p>
                      <a:r>
                        <a:rPr lang="en-GB" sz="900" dirty="0"/>
                        <a:t>Likewise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247403">
                <a:tc>
                  <a:txBody>
                    <a:bodyPr/>
                    <a:lstStyle/>
                    <a:p>
                      <a:r>
                        <a:rPr lang="en-GB" sz="900" dirty="0"/>
                        <a:t>Similarly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279673">
                <a:tc>
                  <a:txBody>
                    <a:bodyPr/>
                    <a:lstStyle/>
                    <a:p>
                      <a:r>
                        <a:rPr lang="en-GB" sz="900" dirty="0"/>
                        <a:t>Therefore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236646">
                <a:tc>
                  <a:txBody>
                    <a:bodyPr/>
                    <a:lstStyle/>
                    <a:p>
                      <a:r>
                        <a:rPr lang="en-GB" sz="900" dirty="0"/>
                        <a:t>Such</a:t>
                      </a:r>
                      <a:r>
                        <a:rPr lang="en-GB" sz="900" baseline="0" dirty="0"/>
                        <a:t> as</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236646">
                <a:tc>
                  <a:txBody>
                    <a:bodyPr/>
                    <a:lstStyle/>
                    <a:p>
                      <a:r>
                        <a:rPr lang="en-GB" sz="900" dirty="0"/>
                        <a:t>Ultimately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247402">
                <a:tc>
                  <a:txBody>
                    <a:bodyPr/>
                    <a:lstStyle/>
                    <a:p>
                      <a:r>
                        <a:rPr lang="en-GB" sz="900" dirty="0"/>
                        <a:t>In addition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247402">
                <a:tc>
                  <a:txBody>
                    <a:bodyPr/>
                    <a:lstStyle/>
                    <a:p>
                      <a:r>
                        <a:rPr lang="en-GB" sz="900" dirty="0"/>
                        <a:t>In contrast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268917">
                <a:tc>
                  <a:txBody>
                    <a:bodyPr/>
                    <a:lstStyle/>
                    <a:p>
                      <a:r>
                        <a:rPr lang="en-GB" sz="900" dirty="0"/>
                        <a:t>This proves that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35906">
                <a:tc>
                  <a:txBody>
                    <a:bodyPr/>
                    <a:lstStyle/>
                    <a:p>
                      <a:r>
                        <a:rPr lang="en-GB" sz="900" dirty="0"/>
                        <a:t>Clearly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11482447"/>
              </p:ext>
            </p:extLst>
          </p:nvPr>
        </p:nvGraphicFramePr>
        <p:xfrm>
          <a:off x="732" y="11945"/>
          <a:ext cx="1686296" cy="6806436"/>
        </p:xfrm>
        <a:graphic>
          <a:graphicData uri="http://schemas.openxmlformats.org/drawingml/2006/table">
            <a:tbl>
              <a:tblPr firstRow="1" bandRow="1">
                <a:tableStyleId>{5C22544A-7EE6-4342-B048-85BDC9FD1C3A}</a:tableStyleId>
              </a:tblPr>
              <a:tblGrid>
                <a:gridCol w="1686296">
                  <a:extLst>
                    <a:ext uri="{9D8B030D-6E8A-4147-A177-3AD203B41FA5}">
                      <a16:colId xmlns:a16="http://schemas.microsoft.com/office/drawing/2014/main" val="20000"/>
                    </a:ext>
                  </a:extLst>
                </a:gridCol>
              </a:tblGrid>
              <a:tr h="319906">
                <a:tc>
                  <a:txBody>
                    <a:bodyPr/>
                    <a:lstStyle/>
                    <a:p>
                      <a:r>
                        <a:rPr lang="en-GB" sz="900" dirty="0"/>
                        <a:t>Sentence starters</a:t>
                      </a:r>
                    </a:p>
                  </a:txBody>
                  <a:tcPr>
                    <a:lnB w="1270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319906">
                <a:tc>
                  <a:txBody>
                    <a:bodyPr/>
                    <a:lstStyle/>
                    <a:p>
                      <a:r>
                        <a:rPr lang="en-GB" sz="900" dirty="0"/>
                        <a:t>Imagine</a:t>
                      </a:r>
                      <a:r>
                        <a:rPr lang="en-GB" sz="900" baseline="0" dirty="0"/>
                        <a:t> a world where…</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19906">
                <a:tc>
                  <a:txBody>
                    <a:bodyPr/>
                    <a:lstStyle/>
                    <a:p>
                      <a:r>
                        <a:rPr lang="en-GB" sz="900" dirty="0"/>
                        <a:t>Picture this…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19906">
                <a:tc>
                  <a:txBody>
                    <a:bodyPr/>
                    <a:lstStyle/>
                    <a:p>
                      <a:r>
                        <a:rPr lang="en-GB" sz="900" dirty="0"/>
                        <a:t>Experts have claimed…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19906">
                <a:tc>
                  <a:txBody>
                    <a:bodyPr/>
                    <a:lstStyle/>
                    <a:p>
                      <a:r>
                        <a:rPr lang="en-GB" sz="900" dirty="0"/>
                        <a:t>After some consideration…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85114">
                <a:tc>
                  <a:txBody>
                    <a:bodyPr/>
                    <a:lstStyle/>
                    <a:p>
                      <a:r>
                        <a:rPr lang="en-GB" sz="900" dirty="0"/>
                        <a:t>The evidence</a:t>
                      </a:r>
                      <a:r>
                        <a:rPr lang="en-GB" sz="900" baseline="0" dirty="0"/>
                        <a:t> overwhelmingly suggests that…</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19906">
                <a:tc>
                  <a:txBody>
                    <a:bodyPr/>
                    <a:lstStyle/>
                    <a:p>
                      <a:r>
                        <a:rPr lang="en-GB" sz="900" dirty="0"/>
                        <a:t>Views on… range from…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319906">
                <a:tc>
                  <a:txBody>
                    <a:bodyPr/>
                    <a:lstStyle/>
                    <a:p>
                      <a:r>
                        <a:rPr lang="en-GB" sz="900" dirty="0"/>
                        <a:t>Another essential point…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319906">
                <a:tc>
                  <a:txBody>
                    <a:bodyPr/>
                    <a:lstStyle/>
                    <a:p>
                      <a:r>
                        <a:rPr lang="en-GB" sz="900" dirty="0"/>
                        <a:t>Whilst this is the case…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r h="385114">
                <a:tc>
                  <a:txBody>
                    <a:bodyPr/>
                    <a:lstStyle/>
                    <a:p>
                      <a:r>
                        <a:rPr lang="en-GB" sz="900" dirty="0"/>
                        <a:t>The traditional interpretation 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319906">
                <a:tc>
                  <a:txBody>
                    <a:bodyPr/>
                    <a:lstStyle/>
                    <a:p>
                      <a:r>
                        <a:rPr lang="en-GB" sz="900" dirty="0"/>
                        <a:t>Despite the view that…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0"/>
                  </a:ext>
                </a:extLst>
              </a:tr>
              <a:tr h="385114">
                <a:tc>
                  <a:txBody>
                    <a:bodyPr/>
                    <a:lstStyle/>
                    <a:p>
                      <a:r>
                        <a:rPr lang="en-GB" sz="900" dirty="0"/>
                        <a:t>Another factor to be considered 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1"/>
                  </a:ext>
                </a:extLst>
              </a:tr>
              <a:tr h="319906">
                <a:tc>
                  <a:txBody>
                    <a:bodyPr/>
                    <a:lstStyle/>
                    <a:p>
                      <a:r>
                        <a:rPr lang="en-GB" sz="900" dirty="0"/>
                        <a:t>Most importantly…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2"/>
                  </a:ext>
                </a:extLst>
              </a:tr>
              <a:tr h="319906">
                <a:tc>
                  <a:txBody>
                    <a:bodyPr/>
                    <a:lstStyle/>
                    <a:p>
                      <a:r>
                        <a:rPr lang="en-GB" sz="900" dirty="0"/>
                        <a:t>There is limited</a:t>
                      </a:r>
                      <a:r>
                        <a:rPr lang="en-GB" sz="900" baseline="0" dirty="0"/>
                        <a:t> evidence for…</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3"/>
                  </a:ext>
                </a:extLst>
              </a:tr>
              <a:tr h="319906">
                <a:tc>
                  <a:txBody>
                    <a:bodyPr/>
                    <a:lstStyle/>
                    <a:p>
                      <a:r>
                        <a:rPr lang="en-GB" sz="900" dirty="0"/>
                        <a:t>Thus it 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4"/>
                  </a:ext>
                </a:extLst>
              </a:tr>
              <a:tr h="319906">
                <a:tc>
                  <a:txBody>
                    <a:bodyPr/>
                    <a:lstStyle/>
                    <a:p>
                      <a:r>
                        <a:rPr lang="en-GB" sz="900" dirty="0"/>
                        <a:t>These factors</a:t>
                      </a:r>
                      <a:r>
                        <a:rPr lang="en-GB" sz="900" baseline="0" dirty="0"/>
                        <a:t> contribute to…</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5"/>
                  </a:ext>
                </a:extLst>
              </a:tr>
              <a:tr h="240696">
                <a:tc>
                  <a:txBody>
                    <a:bodyPr/>
                    <a:lstStyle/>
                    <a:p>
                      <a:r>
                        <a:rPr lang="en-GB" sz="900" dirty="0"/>
                        <a:t>Studies</a:t>
                      </a:r>
                      <a:r>
                        <a:rPr lang="en-GB" sz="900" baseline="0" dirty="0"/>
                        <a:t> have shown…</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6"/>
                  </a:ext>
                </a:extLst>
              </a:tr>
              <a:tr h="385114">
                <a:tc>
                  <a:txBody>
                    <a:bodyPr/>
                    <a:lstStyle/>
                    <a:p>
                      <a:r>
                        <a:rPr lang="en-GB" sz="900" dirty="0"/>
                        <a:t>It</a:t>
                      </a:r>
                      <a:r>
                        <a:rPr lang="en-GB" sz="900" baseline="0" dirty="0"/>
                        <a:t> has become increasingly clear that…</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7"/>
                  </a:ext>
                </a:extLst>
              </a:tr>
              <a:tr h="240696">
                <a:tc>
                  <a:txBody>
                    <a:bodyPr/>
                    <a:lstStyle/>
                    <a:p>
                      <a:r>
                        <a:rPr lang="en-GB" sz="900" dirty="0"/>
                        <a:t>Don’t forget…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8"/>
                  </a:ext>
                </a:extLst>
              </a:tr>
              <a:tr h="240696">
                <a:tc>
                  <a:txBody>
                    <a:bodyPr/>
                    <a:lstStyle/>
                    <a:p>
                      <a:r>
                        <a:rPr lang="en-GB" sz="900" dirty="0"/>
                        <a:t>Common sense dictates that…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9"/>
                  </a:ext>
                </a:extLst>
              </a:tr>
              <a:tr h="385114">
                <a:tc>
                  <a:txBody>
                    <a:bodyPr/>
                    <a:lstStyle/>
                    <a:p>
                      <a:r>
                        <a:rPr lang="en-GB" sz="900" dirty="0"/>
                        <a:t>By far the best solution would be…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20"/>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01833200"/>
              </p:ext>
            </p:extLst>
          </p:nvPr>
        </p:nvGraphicFramePr>
        <p:xfrm>
          <a:off x="9091507" y="5708284"/>
          <a:ext cx="3100494" cy="1149715"/>
        </p:xfrm>
        <a:graphic>
          <a:graphicData uri="http://schemas.openxmlformats.org/drawingml/2006/table">
            <a:tbl>
              <a:tblPr firstRow="1" bandRow="1">
                <a:tableStyleId>{5C22544A-7EE6-4342-B048-85BDC9FD1C3A}</a:tableStyleId>
              </a:tblPr>
              <a:tblGrid>
                <a:gridCol w="3100494">
                  <a:extLst>
                    <a:ext uri="{9D8B030D-6E8A-4147-A177-3AD203B41FA5}">
                      <a16:colId xmlns:a16="http://schemas.microsoft.com/office/drawing/2014/main" val="20000"/>
                    </a:ext>
                  </a:extLst>
                </a:gridCol>
              </a:tblGrid>
              <a:tr h="1149715">
                <a:tc>
                  <a:txBody>
                    <a:bodyPr/>
                    <a:lstStyle/>
                    <a:p>
                      <a:pPr algn="ctr"/>
                      <a:r>
                        <a:rPr lang="en-GB" sz="2800" dirty="0"/>
                        <a:t>Revolution and Rhetoric</a:t>
                      </a:r>
                    </a:p>
                  </a:txBody>
                  <a:tcPr>
                    <a:solidFill>
                      <a:schemeClr val="tx1"/>
                    </a:solidFill>
                  </a:tcPr>
                </a:tc>
                <a:extLst>
                  <a:ext uri="{0D108BD9-81ED-4DB2-BD59-A6C34878D82A}">
                    <a16:rowId xmlns:a16="http://schemas.microsoft.com/office/drawing/2014/main" val="10000"/>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454581392"/>
              </p:ext>
            </p:extLst>
          </p:nvPr>
        </p:nvGraphicFramePr>
        <p:xfrm>
          <a:off x="3505536" y="11945"/>
          <a:ext cx="4409704" cy="5070763"/>
        </p:xfrm>
        <a:graphic>
          <a:graphicData uri="http://schemas.openxmlformats.org/drawingml/2006/table">
            <a:tbl>
              <a:tblPr firstRow="1" bandRow="1">
                <a:tableStyleId>{5C22544A-7EE6-4342-B048-85BDC9FD1C3A}</a:tableStyleId>
              </a:tblPr>
              <a:tblGrid>
                <a:gridCol w="712519">
                  <a:extLst>
                    <a:ext uri="{9D8B030D-6E8A-4147-A177-3AD203B41FA5}">
                      <a16:colId xmlns:a16="http://schemas.microsoft.com/office/drawing/2014/main" val="20000"/>
                    </a:ext>
                  </a:extLst>
                </a:gridCol>
                <a:gridCol w="3697185">
                  <a:extLst>
                    <a:ext uri="{9D8B030D-6E8A-4147-A177-3AD203B41FA5}">
                      <a16:colId xmlns:a16="http://schemas.microsoft.com/office/drawing/2014/main" val="20001"/>
                    </a:ext>
                  </a:extLst>
                </a:gridCol>
              </a:tblGrid>
              <a:tr h="332508">
                <a:tc gridSpan="2">
                  <a:txBody>
                    <a:bodyPr/>
                    <a:lstStyle/>
                    <a:p>
                      <a:r>
                        <a:rPr lang="en-GB" sz="900" dirty="0"/>
                        <a:t>Genre</a:t>
                      </a:r>
                      <a:r>
                        <a:rPr lang="en-GB" sz="900" baseline="0" dirty="0"/>
                        <a:t> Features</a:t>
                      </a:r>
                      <a:endParaRPr lang="en-GB" sz="900" dirty="0"/>
                    </a:p>
                  </a:txBody>
                  <a:tcPr>
                    <a:lnB w="12700" cap="flat" cmpd="sng" algn="ctr">
                      <a:solidFill>
                        <a:schemeClr val="tx1"/>
                      </a:solidFill>
                      <a:prstDash val="solid"/>
                      <a:round/>
                      <a:headEnd type="none" w="med" len="med"/>
                      <a:tailEnd type="none" w="med" len="med"/>
                    </a:lnB>
                    <a:solidFill>
                      <a:schemeClr val="tx1"/>
                    </a:solidFill>
                  </a:tcPr>
                </a:tc>
                <a:tc hMerge="1">
                  <a:txBody>
                    <a:bodyPr/>
                    <a:lstStyle/>
                    <a:p>
                      <a:endParaRPr lang="en-GB" dirty="0"/>
                    </a:p>
                  </a:txBody>
                  <a:tcPr>
                    <a:solidFill>
                      <a:schemeClr val="tx1"/>
                    </a:solidFill>
                  </a:tcPr>
                </a:tc>
                <a:extLst>
                  <a:ext uri="{0D108BD9-81ED-4DB2-BD59-A6C34878D82A}">
                    <a16:rowId xmlns:a16="http://schemas.microsoft.com/office/drawing/2014/main" val="10000"/>
                  </a:ext>
                </a:extLst>
              </a:tr>
              <a:tr h="370840">
                <a:tc>
                  <a:txBody>
                    <a:bodyPr/>
                    <a:lstStyle/>
                    <a:p>
                      <a:r>
                        <a:rPr lang="en-GB" sz="900" dirty="0"/>
                        <a:t>Letter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900" dirty="0"/>
                        <a:t>Addresses,</a:t>
                      </a:r>
                      <a:r>
                        <a:rPr lang="en-GB" sz="900" baseline="0" dirty="0"/>
                        <a:t> date, Dear Sir/Madam  = Yours faithfully, Dear Mr Frost = Yours sincerely. Opening paragraph states your reasons for writing, middle section explores your points in detail, final paragraph states what you want to happen as a result of writing the letter.</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r>
                        <a:rPr lang="en-GB" sz="900" dirty="0"/>
                        <a:t>Speech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900" dirty="0"/>
                        <a:t>Directly addresses</a:t>
                      </a:r>
                      <a:r>
                        <a:rPr lang="en-GB" sz="900" baseline="0" dirty="0"/>
                        <a:t> the audience with use of personal pronouns throughout, may start ‘ladies and gentlemen’ or similar.  Aim for contrast – move from light-hearted to serious, problem to solution, question to answer.</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r>
                        <a:rPr lang="en-GB" sz="900" dirty="0"/>
                        <a:t>Magazine Article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900" dirty="0"/>
                        <a:t>Needs</a:t>
                      </a:r>
                      <a:r>
                        <a:rPr lang="en-GB" sz="900" baseline="0" dirty="0"/>
                        <a:t> a headline and may use some sub-headings.  Likely to be ‘lively’ so make sure language choices are entertaining and descriptive.  Think carefully about the intended audience.  May include direct speech/interviews</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r>
                        <a:rPr lang="en-GB" sz="900" dirty="0"/>
                        <a:t>Newspaper report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900" dirty="0"/>
                        <a:t>Needs headline, may use sub-headings.  Start with a </a:t>
                      </a:r>
                      <a:r>
                        <a:rPr lang="en-GB" sz="900" dirty="0" err="1"/>
                        <a:t>standfirst</a:t>
                      </a:r>
                      <a:r>
                        <a:rPr lang="en-GB" sz="900" baseline="0" dirty="0"/>
                        <a:t>  which answers the questions who, what, where and when?  The rest of the report seeks to explain the why in more detail.  Written in chronological order.  Will include direct speech/interviews.  Last paragraph – what will happen next.</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r>
                        <a:rPr lang="en-GB" sz="900" dirty="0"/>
                        <a:t>Report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900" dirty="0"/>
                        <a:t>Needs a header to explain what the report is about and who it is written for.  Must</a:t>
                      </a:r>
                      <a:r>
                        <a:rPr lang="en-GB" sz="900" baseline="0" dirty="0"/>
                        <a:t> make use of sub-headings.  First will be the rationale – why the report has been written.  Next is the current situation/issues and then finally the recommendations.  Reports are very formal.</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r>
                        <a:rPr lang="en-GB" sz="900" dirty="0"/>
                        <a:t>Review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900" dirty="0"/>
                        <a:t>Make use of the language of evaluation in</a:t>
                      </a:r>
                      <a:r>
                        <a:rPr lang="en-GB" sz="900" baseline="0" dirty="0"/>
                        <a:t> review writing.  You need to explain what you thought of the very aspects of the ‘thing’ you are reviewing and make recommendations on who would be most likely to enjoy the use of the product.  Reviewers are often witty and descriptive with use of hyperbole.</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760615">
                <a:tc>
                  <a:txBody>
                    <a:bodyPr/>
                    <a:lstStyle/>
                    <a:p>
                      <a:r>
                        <a:rPr lang="en-GB" sz="900" dirty="0"/>
                        <a:t>Blog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900" dirty="0"/>
                        <a:t>Blogs</a:t>
                      </a:r>
                      <a:r>
                        <a:rPr lang="en-GB" sz="900" baseline="0" dirty="0"/>
                        <a:t> tend to be quite formal but it depends on the audience.  The blogger gives their views/ideas on a topic of their choice.  They will often support their ideas with references to other ‘experts’ to give more authority to what they write.</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956705231"/>
              </p:ext>
            </p:extLst>
          </p:nvPr>
        </p:nvGraphicFramePr>
        <p:xfrm>
          <a:off x="1634562" y="-16843"/>
          <a:ext cx="1852551" cy="6835216"/>
        </p:xfrm>
        <a:graphic>
          <a:graphicData uri="http://schemas.openxmlformats.org/drawingml/2006/table">
            <a:tbl>
              <a:tblPr firstRow="1" bandRow="1">
                <a:tableStyleId>{5C22544A-7EE6-4342-B048-85BDC9FD1C3A}</a:tableStyleId>
              </a:tblPr>
              <a:tblGrid>
                <a:gridCol w="1852551">
                  <a:extLst>
                    <a:ext uri="{9D8B030D-6E8A-4147-A177-3AD203B41FA5}">
                      <a16:colId xmlns:a16="http://schemas.microsoft.com/office/drawing/2014/main" val="20000"/>
                    </a:ext>
                  </a:extLst>
                </a:gridCol>
              </a:tblGrid>
              <a:tr h="384872">
                <a:tc>
                  <a:txBody>
                    <a:bodyPr/>
                    <a:lstStyle/>
                    <a:p>
                      <a:r>
                        <a:rPr lang="en-GB" sz="900" dirty="0"/>
                        <a:t>Typical Audiences and their</a:t>
                      </a:r>
                      <a:r>
                        <a:rPr lang="en-GB" sz="900" baseline="0" dirty="0"/>
                        <a:t> interests</a:t>
                      </a:r>
                      <a:endParaRPr lang="en-GB" sz="900" dirty="0"/>
                    </a:p>
                  </a:txBody>
                  <a:tcPr>
                    <a:lnB w="1270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962179">
                <a:tc>
                  <a:txBody>
                    <a:bodyPr/>
                    <a:lstStyle/>
                    <a:p>
                      <a:r>
                        <a:rPr lang="en-GB" sz="900" b="1" dirty="0" err="1">
                          <a:solidFill>
                            <a:schemeClr val="tx1"/>
                          </a:solidFill>
                        </a:rPr>
                        <a:t>Headteacher</a:t>
                      </a:r>
                      <a:r>
                        <a:rPr lang="en-GB" sz="900" dirty="0">
                          <a:solidFill>
                            <a:schemeClr val="tx1"/>
                          </a:solidFill>
                        </a:rPr>
                        <a:t> </a:t>
                      </a:r>
                      <a:r>
                        <a:rPr lang="en-GB" sz="900" i="1" dirty="0">
                          <a:solidFill>
                            <a:schemeClr val="tx1"/>
                          </a:solidFill>
                        </a:rPr>
                        <a:t>(formal</a:t>
                      </a:r>
                      <a:r>
                        <a:rPr lang="en-GB" sz="900" dirty="0">
                          <a:solidFill>
                            <a:schemeClr val="tx1"/>
                          </a:solidFill>
                        </a:rPr>
                        <a:t>)exploit</a:t>
                      </a:r>
                      <a:r>
                        <a:rPr lang="en-GB" sz="900" baseline="0" dirty="0">
                          <a:solidFill>
                            <a:schemeClr val="tx1"/>
                          </a:solidFill>
                        </a:rPr>
                        <a:t> their wishes for the school to be a better place.  Often this will centre around results, behaviour and the well-being of the students so create points that will appeal to this.</a:t>
                      </a:r>
                      <a:endParaRPr lang="en-GB" sz="9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139">
                <a:tc>
                  <a:txBody>
                    <a:bodyPr/>
                    <a:lstStyle/>
                    <a:p>
                      <a:r>
                        <a:rPr lang="en-GB" sz="900" b="1" dirty="0">
                          <a:solidFill>
                            <a:schemeClr val="tx1"/>
                          </a:solidFill>
                        </a:rPr>
                        <a:t>Classmates/Teenagers</a:t>
                      </a:r>
                      <a:r>
                        <a:rPr lang="en-GB" sz="900" baseline="0" dirty="0">
                          <a:solidFill>
                            <a:schemeClr val="tx1"/>
                          </a:solidFill>
                        </a:rPr>
                        <a:t>  </a:t>
                      </a:r>
                      <a:r>
                        <a:rPr lang="en-GB" sz="900" i="1" baseline="0" dirty="0">
                          <a:solidFill>
                            <a:schemeClr val="tx1"/>
                          </a:solidFill>
                        </a:rPr>
                        <a:t>(usually still formal but may be more relaxed)– </a:t>
                      </a:r>
                      <a:r>
                        <a:rPr lang="en-GB" sz="900" baseline="0" dirty="0">
                          <a:solidFill>
                            <a:schemeClr val="tx1"/>
                          </a:solidFill>
                        </a:rPr>
                        <a:t>think about what will appeal to you.  Again, getting good grades will often feature, helping you get ready for the future (university or jobs).  Your school is a multi-faith, multi-cultural school so think about how to appeal to everyone within that context – a sense of community is usually important here.</a:t>
                      </a:r>
                      <a:endParaRPr lang="en-GB" sz="9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106505">
                <a:tc>
                  <a:txBody>
                    <a:bodyPr/>
                    <a:lstStyle/>
                    <a:p>
                      <a:r>
                        <a:rPr lang="en-GB" sz="900" b="1" dirty="0">
                          <a:solidFill>
                            <a:schemeClr val="tx1"/>
                          </a:solidFill>
                        </a:rPr>
                        <a:t>Local council/community</a:t>
                      </a:r>
                      <a:r>
                        <a:rPr lang="en-GB" sz="900" dirty="0">
                          <a:solidFill>
                            <a:schemeClr val="tx1"/>
                          </a:solidFill>
                        </a:rPr>
                        <a:t> </a:t>
                      </a:r>
                      <a:r>
                        <a:rPr lang="en-GB" sz="900" i="1" dirty="0">
                          <a:solidFill>
                            <a:schemeClr val="tx1"/>
                          </a:solidFill>
                        </a:rPr>
                        <a:t>(very formal) </a:t>
                      </a:r>
                      <a:r>
                        <a:rPr lang="en-GB" sz="900" dirty="0">
                          <a:solidFill>
                            <a:schemeClr val="tx1"/>
                          </a:solidFill>
                        </a:rPr>
                        <a:t>They</a:t>
                      </a:r>
                      <a:r>
                        <a:rPr lang="en-GB" sz="900" baseline="0" dirty="0">
                          <a:solidFill>
                            <a:schemeClr val="tx1"/>
                          </a:solidFill>
                        </a:rPr>
                        <a:t> will be interested in making the local area better.  Often points around the impact on the economy, jobs, transport, education and environment are useful for this audience.</a:t>
                      </a:r>
                      <a:endParaRPr lang="en-GB" sz="9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106505">
                <a:tc>
                  <a:txBody>
                    <a:bodyPr/>
                    <a:lstStyle/>
                    <a:p>
                      <a:r>
                        <a:rPr lang="en-GB" sz="900" b="1" dirty="0">
                          <a:solidFill>
                            <a:schemeClr val="tx1"/>
                          </a:solidFill>
                        </a:rPr>
                        <a:t>Parents</a:t>
                      </a:r>
                      <a:r>
                        <a:rPr lang="en-GB" sz="900" dirty="0">
                          <a:solidFill>
                            <a:schemeClr val="tx1"/>
                          </a:solidFill>
                        </a:rPr>
                        <a:t> (</a:t>
                      </a:r>
                      <a:r>
                        <a:rPr lang="en-GB" sz="900" i="1" dirty="0">
                          <a:solidFill>
                            <a:schemeClr val="tx1"/>
                          </a:solidFill>
                        </a:rPr>
                        <a:t>formal)  </a:t>
                      </a:r>
                      <a:r>
                        <a:rPr lang="en-GB" sz="900" dirty="0">
                          <a:solidFill>
                            <a:schemeClr val="tx1"/>
                          </a:solidFill>
                        </a:rPr>
                        <a:t>- Parents want the best opportunities for their children so, similar to the </a:t>
                      </a:r>
                      <a:r>
                        <a:rPr lang="en-GB" sz="900" dirty="0" err="1">
                          <a:solidFill>
                            <a:schemeClr val="tx1"/>
                          </a:solidFill>
                        </a:rPr>
                        <a:t>headteacher</a:t>
                      </a:r>
                      <a:r>
                        <a:rPr lang="en-GB" sz="900" dirty="0">
                          <a:solidFill>
                            <a:schemeClr val="tx1"/>
                          </a:solidFill>
                        </a:rPr>
                        <a:t>, make points about how this</a:t>
                      </a:r>
                      <a:r>
                        <a:rPr lang="en-GB" sz="900" baseline="0" dirty="0">
                          <a:solidFill>
                            <a:schemeClr val="tx1"/>
                          </a:solidFill>
                        </a:rPr>
                        <a:t> will impact on their child’s future, their grades, their well-being etc.</a:t>
                      </a:r>
                      <a:endParaRPr lang="en-GB" sz="9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1447016">
                <a:tc>
                  <a:txBody>
                    <a:bodyPr/>
                    <a:lstStyle/>
                    <a:p>
                      <a:r>
                        <a:rPr lang="en-GB" sz="900" b="1" dirty="0">
                          <a:solidFill>
                            <a:schemeClr val="tx1"/>
                          </a:solidFill>
                        </a:rPr>
                        <a:t>Prime Minister </a:t>
                      </a:r>
                      <a:r>
                        <a:rPr lang="en-GB" sz="900" dirty="0">
                          <a:solidFill>
                            <a:schemeClr val="tx1"/>
                          </a:solidFill>
                        </a:rPr>
                        <a:t>(</a:t>
                      </a:r>
                      <a:r>
                        <a:rPr lang="en-GB" sz="900" i="1" dirty="0">
                          <a:solidFill>
                            <a:schemeClr val="tx1"/>
                          </a:solidFill>
                        </a:rPr>
                        <a:t>very formal) </a:t>
                      </a:r>
                      <a:r>
                        <a:rPr lang="en-GB" sz="900" baseline="0" dirty="0">
                          <a:solidFill>
                            <a:schemeClr val="tx1"/>
                          </a:solidFill>
                        </a:rPr>
                        <a:t>Make points related to the impact on the economy, the future of Britain (post-</a:t>
                      </a:r>
                      <a:r>
                        <a:rPr lang="en-GB" sz="900" baseline="0" dirty="0" err="1">
                          <a:solidFill>
                            <a:schemeClr val="tx1"/>
                          </a:solidFill>
                        </a:rPr>
                        <a:t>Brexit</a:t>
                      </a:r>
                      <a:r>
                        <a:rPr lang="en-GB" sz="900" baseline="0" dirty="0">
                          <a:solidFill>
                            <a:schemeClr val="tx1"/>
                          </a:solidFill>
                        </a:rPr>
                        <a:t>?), the identity of the country.  Use anecdotes to make what you write more relatable to the individual.  Appeal to their desire to be voted in again.</a:t>
                      </a:r>
                      <a:endParaRPr lang="en-GB" sz="9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668723688"/>
              </p:ext>
            </p:extLst>
          </p:nvPr>
        </p:nvGraphicFramePr>
        <p:xfrm>
          <a:off x="7918896" y="5044692"/>
          <a:ext cx="1195449" cy="1706880"/>
        </p:xfrm>
        <a:graphic>
          <a:graphicData uri="http://schemas.openxmlformats.org/drawingml/2006/table">
            <a:tbl>
              <a:tblPr firstRow="1" bandRow="1">
                <a:tableStyleId>{5C22544A-7EE6-4342-B048-85BDC9FD1C3A}</a:tableStyleId>
              </a:tblPr>
              <a:tblGrid>
                <a:gridCol w="1195449">
                  <a:extLst>
                    <a:ext uri="{9D8B030D-6E8A-4147-A177-3AD203B41FA5}">
                      <a16:colId xmlns:a16="http://schemas.microsoft.com/office/drawing/2014/main" val="20000"/>
                    </a:ext>
                  </a:extLst>
                </a:gridCol>
              </a:tblGrid>
              <a:tr h="185993">
                <a:tc>
                  <a:txBody>
                    <a:bodyPr/>
                    <a:lstStyle/>
                    <a:p>
                      <a:r>
                        <a:rPr lang="en-GB" sz="800" dirty="0">
                          <a:solidFill>
                            <a:schemeClr val="tx1"/>
                          </a:solidFill>
                        </a:rPr>
                        <a:t>Equally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86389">
                <a:tc>
                  <a:txBody>
                    <a:bodyPr/>
                    <a:lstStyle/>
                    <a:p>
                      <a:r>
                        <a:rPr lang="en-GB" sz="800" dirty="0"/>
                        <a:t>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198660">
                <a:tc>
                  <a:txBody>
                    <a:bodyPr/>
                    <a:lstStyle/>
                    <a:p>
                      <a:r>
                        <a:rPr lang="en-GB" sz="800" dirty="0"/>
                        <a:t>Because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208610">
                <a:tc>
                  <a:txBody>
                    <a:bodyPr/>
                    <a:lstStyle/>
                    <a:p>
                      <a:r>
                        <a:rPr lang="en-GB" sz="800" dirty="0"/>
                        <a:t>Although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87577">
                <a:tc>
                  <a:txBody>
                    <a:bodyPr/>
                    <a:lstStyle/>
                    <a:p>
                      <a:r>
                        <a:rPr lang="en-GB" sz="800" dirty="0"/>
                        <a:t>Between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199848">
                <a:tc>
                  <a:txBody>
                    <a:bodyPr/>
                    <a:lstStyle/>
                    <a:p>
                      <a:r>
                        <a:rPr lang="en-GB" sz="800" dirty="0"/>
                        <a:t>In addition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188368">
                <a:tc>
                  <a:txBody>
                    <a:bodyPr/>
                    <a:lstStyle/>
                    <a:p>
                      <a:r>
                        <a:rPr lang="en-GB" sz="800" dirty="0"/>
                        <a:t>Equally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0">
                <a:tc>
                  <a:txBody>
                    <a:bodyPr/>
                    <a:lstStyle/>
                    <a:p>
                      <a:r>
                        <a:rPr lang="en-GB" sz="800" dirty="0"/>
                        <a:t>Significantly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53391681"/>
              </p:ext>
            </p:extLst>
          </p:nvPr>
        </p:nvGraphicFramePr>
        <p:xfrm>
          <a:off x="3487113" y="5080317"/>
          <a:ext cx="2707573" cy="1783621"/>
        </p:xfrm>
        <a:graphic>
          <a:graphicData uri="http://schemas.openxmlformats.org/drawingml/2006/table">
            <a:tbl>
              <a:tblPr firstRow="1" bandRow="1">
                <a:tableStyleId>{5C22544A-7EE6-4342-B048-85BDC9FD1C3A}</a:tableStyleId>
              </a:tblPr>
              <a:tblGrid>
                <a:gridCol w="2707573">
                  <a:extLst>
                    <a:ext uri="{9D8B030D-6E8A-4147-A177-3AD203B41FA5}">
                      <a16:colId xmlns:a16="http://schemas.microsoft.com/office/drawing/2014/main" val="20000"/>
                    </a:ext>
                  </a:extLst>
                </a:gridCol>
              </a:tblGrid>
              <a:tr h="370840">
                <a:tc>
                  <a:txBody>
                    <a:bodyPr/>
                    <a:lstStyle/>
                    <a:p>
                      <a:r>
                        <a:rPr lang="en-GB" sz="900" dirty="0"/>
                        <a:t>Rhetorical devices</a:t>
                      </a:r>
                    </a:p>
                  </a:txBody>
                  <a:tcPr>
                    <a:lnB w="1270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412781">
                <a:tc>
                  <a:txBody>
                    <a:bodyPr/>
                    <a:lstStyle/>
                    <a:p>
                      <a:r>
                        <a:rPr lang="en-GB" sz="900" dirty="0"/>
                        <a:t>Guilt                                            Tripling</a:t>
                      </a:r>
                    </a:p>
                    <a:p>
                      <a:r>
                        <a:rPr lang="en-GB" sz="900" dirty="0"/>
                        <a:t>Repetition                                  Provocative</a:t>
                      </a:r>
                      <a:r>
                        <a:rPr lang="en-GB" sz="900" baseline="0" dirty="0"/>
                        <a:t> statements</a:t>
                      </a:r>
                      <a:endParaRPr lang="en-GB" sz="900" dirty="0"/>
                    </a:p>
                    <a:p>
                      <a:r>
                        <a:rPr lang="en-GB" sz="900" dirty="0"/>
                        <a:t>Imagery                                      </a:t>
                      </a:r>
                    </a:p>
                    <a:p>
                      <a:r>
                        <a:rPr lang="en-GB" sz="900" dirty="0"/>
                        <a:t>Personal</a:t>
                      </a:r>
                      <a:r>
                        <a:rPr lang="en-GB" sz="900" baseline="0" dirty="0"/>
                        <a:t> pronouns                  ETHOS</a:t>
                      </a:r>
                    </a:p>
                    <a:p>
                      <a:r>
                        <a:rPr lang="en-GB" sz="900" baseline="0" dirty="0"/>
                        <a:t>Emotive language                    PATHOS</a:t>
                      </a:r>
                    </a:p>
                    <a:p>
                      <a:r>
                        <a:rPr lang="en-GB" sz="900" baseline="0" dirty="0"/>
                        <a:t>Rhetorical questions               LOGOS</a:t>
                      </a:r>
                    </a:p>
                    <a:p>
                      <a:r>
                        <a:rPr lang="en-GB" sz="900" baseline="0" dirty="0"/>
                        <a:t>Statistics</a:t>
                      </a:r>
                    </a:p>
                    <a:p>
                      <a:r>
                        <a:rPr lang="en-GB" sz="900" baseline="0" dirty="0"/>
                        <a:t>Anecdote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50566939"/>
              </p:ext>
            </p:extLst>
          </p:nvPr>
        </p:nvGraphicFramePr>
        <p:xfrm>
          <a:off x="6227575" y="4808913"/>
          <a:ext cx="1706088" cy="2049087"/>
        </p:xfrm>
        <a:graphic>
          <a:graphicData uri="http://schemas.openxmlformats.org/drawingml/2006/table">
            <a:tbl>
              <a:tblPr firstRow="1" bandRow="1">
                <a:tableStyleId>{5C22544A-7EE6-4342-B048-85BDC9FD1C3A}</a:tableStyleId>
              </a:tblPr>
              <a:tblGrid>
                <a:gridCol w="1706088">
                  <a:extLst>
                    <a:ext uri="{9D8B030D-6E8A-4147-A177-3AD203B41FA5}">
                      <a16:colId xmlns:a16="http://schemas.microsoft.com/office/drawing/2014/main" val="20000"/>
                    </a:ext>
                  </a:extLst>
                </a:gridCol>
              </a:tblGrid>
              <a:tr h="218044">
                <a:tc>
                  <a:txBody>
                    <a:bodyPr/>
                    <a:lstStyle/>
                    <a:p>
                      <a:r>
                        <a:rPr lang="en-GB" sz="900" dirty="0"/>
                        <a:t>Checklist</a:t>
                      </a:r>
                    </a:p>
                  </a:txBody>
                  <a:tcPr>
                    <a:lnB w="1270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0">
                <a:tc>
                  <a:txBody>
                    <a:bodyPr/>
                    <a:lstStyle/>
                    <a:p>
                      <a:pPr marL="285750" indent="-285750">
                        <a:buFont typeface="Wingdings" pitchFamily="2" charset="2"/>
                        <a:buChar char="ü"/>
                      </a:pPr>
                      <a:r>
                        <a:rPr lang="en-GB" sz="900" dirty="0"/>
                        <a:t>Range of punctuation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223982">
                <a:tc>
                  <a:txBody>
                    <a:bodyPr/>
                    <a:lstStyle/>
                    <a:p>
                      <a:pPr marL="285750" indent="-285750">
                        <a:buFont typeface="Wingdings" pitchFamily="2" charset="2"/>
                        <a:buChar char="ü"/>
                      </a:pPr>
                      <a:r>
                        <a:rPr lang="en-GB" sz="900" dirty="0"/>
                        <a:t>Varied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256639">
                <a:tc>
                  <a:txBody>
                    <a:bodyPr/>
                    <a:lstStyle/>
                    <a:p>
                      <a:pPr marL="285750" indent="-285750">
                        <a:buFont typeface="Wingdings" pitchFamily="2" charset="2"/>
                        <a:buChar char="ü"/>
                      </a:pPr>
                      <a:r>
                        <a:rPr lang="en-GB" sz="900" dirty="0"/>
                        <a:t>Range of paragraph lengths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273132">
                <a:tc>
                  <a:txBody>
                    <a:bodyPr/>
                    <a:lstStyle/>
                    <a:p>
                      <a:pPr marL="285750" indent="-285750">
                        <a:buFont typeface="Wingdings" pitchFamily="2" charset="2"/>
                        <a:buChar char="ü"/>
                      </a:pPr>
                      <a:r>
                        <a:rPr lang="en-GB" sz="900" dirty="0"/>
                        <a:t>Features of genre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237507">
                <a:tc>
                  <a:txBody>
                    <a:bodyPr/>
                    <a:lstStyle/>
                    <a:p>
                      <a:pPr marL="285750" indent="-285750">
                        <a:buFont typeface="Wingdings" pitchFamily="2" charset="2"/>
                        <a:buChar char="ü"/>
                      </a:pPr>
                      <a:r>
                        <a:rPr lang="en-GB" sz="900" dirty="0"/>
                        <a:t>Developed points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237506">
                <a:tc>
                  <a:txBody>
                    <a:bodyPr/>
                    <a:lstStyle/>
                    <a:p>
                      <a:pPr marL="285750" indent="-285750">
                        <a:buFont typeface="Wingdings" pitchFamily="2" charset="2"/>
                        <a:buChar char="ü"/>
                      </a:pPr>
                      <a:r>
                        <a:rPr lang="en-GB" sz="900"/>
                        <a:t>Used rhetorical </a:t>
                      </a:r>
                      <a:r>
                        <a:rPr lang="en-GB" sz="900" dirty="0"/>
                        <a:t>devices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249382">
                <a:tc>
                  <a:txBody>
                    <a:bodyPr/>
                    <a:lstStyle/>
                    <a:p>
                      <a:pPr marL="285750" indent="-285750">
                        <a:buFont typeface="Wingdings" pitchFamily="2" charset="2"/>
                        <a:buChar char="ü"/>
                      </a:pPr>
                      <a:r>
                        <a:rPr lang="en-GB" sz="900" dirty="0"/>
                        <a:t>Checked for accuracy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bl>
          </a:graphicData>
        </a:graphic>
      </p:graphicFrame>
      <p:graphicFrame>
        <p:nvGraphicFramePr>
          <p:cNvPr id="2" name="Table 1">
            <a:extLst>
              <a:ext uri="{FF2B5EF4-FFF2-40B4-BE49-F238E27FC236}">
                <a16:creationId xmlns:a16="http://schemas.microsoft.com/office/drawing/2014/main" id="{7EF4B063-20DC-4BCE-BE81-AB334BF1C6E5}"/>
              </a:ext>
            </a:extLst>
          </p:cNvPr>
          <p:cNvGraphicFramePr>
            <a:graphicFrameLocks noGrp="1"/>
          </p:cNvGraphicFramePr>
          <p:nvPr>
            <p:extLst>
              <p:ext uri="{D42A27DB-BD31-4B8C-83A1-F6EECF244321}">
                <p14:modId xmlns:p14="http://schemas.microsoft.com/office/powerpoint/2010/main" val="1058000403"/>
              </p:ext>
            </p:extLst>
          </p:nvPr>
        </p:nvGraphicFramePr>
        <p:xfrm>
          <a:off x="9091506" y="-16843"/>
          <a:ext cx="3099761" cy="5751157"/>
        </p:xfrm>
        <a:graphic>
          <a:graphicData uri="http://schemas.openxmlformats.org/drawingml/2006/table">
            <a:tbl>
              <a:tblPr firstRow="1" bandRow="1">
                <a:tableStyleId>{616DA210-FB5B-4158-B5E0-FEB733F419BA}</a:tableStyleId>
              </a:tblPr>
              <a:tblGrid>
                <a:gridCol w="858248">
                  <a:extLst>
                    <a:ext uri="{9D8B030D-6E8A-4147-A177-3AD203B41FA5}">
                      <a16:colId xmlns:a16="http://schemas.microsoft.com/office/drawing/2014/main" val="3807111304"/>
                    </a:ext>
                  </a:extLst>
                </a:gridCol>
                <a:gridCol w="2241513">
                  <a:extLst>
                    <a:ext uri="{9D8B030D-6E8A-4147-A177-3AD203B41FA5}">
                      <a16:colId xmlns:a16="http://schemas.microsoft.com/office/drawing/2014/main" val="1326076879"/>
                    </a:ext>
                  </a:extLst>
                </a:gridCol>
              </a:tblGrid>
              <a:tr h="234445">
                <a:tc>
                  <a:txBody>
                    <a:bodyPr/>
                    <a:lstStyle/>
                    <a:p>
                      <a:pPr algn="ctr"/>
                      <a:r>
                        <a:rPr lang="en-GB" sz="900" dirty="0"/>
                        <a:t>Vocabulary</a:t>
                      </a:r>
                      <a:endParaRPr lang="en-GB" sz="900" dirty="0">
                        <a:solidFill>
                          <a:schemeClr val="tx1"/>
                        </a:solidFill>
                      </a:endParaRPr>
                    </a:p>
                  </a:txBody>
                  <a:tcPr/>
                </a:tc>
                <a:tc>
                  <a:txBody>
                    <a:bodyPr/>
                    <a:lstStyle/>
                    <a:p>
                      <a:pPr algn="ctr"/>
                      <a:r>
                        <a:rPr lang="en-GB" sz="900" dirty="0"/>
                        <a:t>Definition</a:t>
                      </a:r>
                      <a:r>
                        <a:rPr lang="en-GB" sz="900" baseline="0" dirty="0"/>
                        <a:t> </a:t>
                      </a:r>
                      <a:endParaRPr lang="en-GB" sz="900" dirty="0">
                        <a:solidFill>
                          <a:schemeClr val="tx1"/>
                        </a:solidFill>
                      </a:endParaRPr>
                    </a:p>
                  </a:txBody>
                  <a:tcPr/>
                </a:tc>
                <a:extLst>
                  <a:ext uri="{0D108BD9-81ED-4DB2-BD59-A6C34878D82A}">
                    <a16:rowId xmlns:a16="http://schemas.microsoft.com/office/drawing/2014/main" val="1922941870"/>
                  </a:ext>
                </a:extLst>
              </a:tr>
              <a:tr h="429512">
                <a:tc>
                  <a:txBody>
                    <a:bodyPr/>
                    <a:lstStyle/>
                    <a:p>
                      <a:pPr algn="r"/>
                      <a:r>
                        <a:rPr lang="en-GB" sz="900" dirty="0"/>
                        <a:t>Convey</a:t>
                      </a:r>
                      <a:endParaRPr lang="en-GB" sz="900" b="1" dirty="0"/>
                    </a:p>
                  </a:txBody>
                  <a:tcPr>
                    <a:noFill/>
                  </a:tcPr>
                </a:tc>
                <a:tc>
                  <a:txBody>
                    <a:bodyPr/>
                    <a:lstStyle/>
                    <a:p>
                      <a:pPr marR="0" indent="0" algn="l" rtl="0">
                        <a:lnSpc>
                          <a:spcPct val="119000"/>
                        </a:lnSpc>
                        <a:spcBef>
                          <a:spcPts val="0"/>
                        </a:spcBef>
                        <a:spcAft>
                          <a:spcPts val="0"/>
                        </a:spcAft>
                      </a:pPr>
                      <a:r>
                        <a:rPr lang="en-GB" sz="900" kern="1200" dirty="0">
                          <a:effectLst/>
                        </a:rPr>
                        <a:t>To communicate a message, information or idea. </a:t>
                      </a:r>
                      <a:endParaRPr lang="en-GB" sz="1000" kern="1400" dirty="0">
                        <a:solidFill>
                          <a:srgbClr val="000000"/>
                        </a:solidFill>
                        <a:effectLst/>
                        <a:latin typeface="Calibri"/>
                      </a:endParaRPr>
                    </a:p>
                  </a:txBody>
                  <a:tcPr marL="36576" marR="36576" marT="36576" marB="36576">
                    <a:noFill/>
                  </a:tcPr>
                </a:tc>
                <a:extLst>
                  <a:ext uri="{0D108BD9-81ED-4DB2-BD59-A6C34878D82A}">
                    <a16:rowId xmlns:a16="http://schemas.microsoft.com/office/drawing/2014/main" val="1358277780"/>
                  </a:ext>
                </a:extLst>
              </a:tr>
              <a:tr h="454104">
                <a:tc>
                  <a:txBody>
                    <a:bodyPr/>
                    <a:lstStyle/>
                    <a:p>
                      <a:pPr algn="r"/>
                      <a:r>
                        <a:rPr lang="en-GB" sz="900" dirty="0"/>
                        <a:t>Colloquial</a:t>
                      </a:r>
                      <a:r>
                        <a:rPr lang="en-GB" sz="900" baseline="0" dirty="0"/>
                        <a:t> </a:t>
                      </a:r>
                      <a:endParaRPr lang="en-GB" sz="900" b="1" dirty="0"/>
                    </a:p>
                  </a:txBody>
                  <a:tcPr/>
                </a:tc>
                <a:tc>
                  <a:txBody>
                    <a:bodyPr/>
                    <a:lstStyle/>
                    <a:p>
                      <a:pPr marR="0" indent="0" algn="l" rtl="0">
                        <a:lnSpc>
                          <a:spcPct val="119000"/>
                        </a:lnSpc>
                        <a:spcBef>
                          <a:spcPts val="0"/>
                        </a:spcBef>
                        <a:spcAft>
                          <a:spcPts val="0"/>
                        </a:spcAft>
                      </a:pPr>
                      <a:r>
                        <a:rPr lang="en-GB" sz="900" kern="1200" dirty="0">
                          <a:effectLst/>
                        </a:rPr>
                        <a:t>Language used in ordinary and familiar    conversations. Not formal. </a:t>
                      </a:r>
                      <a:endParaRPr lang="en-GB" sz="1000" kern="1400" dirty="0">
                        <a:solidFill>
                          <a:srgbClr val="000000"/>
                        </a:solidFill>
                        <a:effectLst/>
                        <a:latin typeface="Calibri"/>
                      </a:endParaRPr>
                    </a:p>
                  </a:txBody>
                  <a:tcPr marL="36576" marR="36576" marT="36576" marB="36576"/>
                </a:tc>
                <a:extLst>
                  <a:ext uri="{0D108BD9-81ED-4DB2-BD59-A6C34878D82A}">
                    <a16:rowId xmlns:a16="http://schemas.microsoft.com/office/drawing/2014/main" val="2037233164"/>
                  </a:ext>
                </a:extLst>
              </a:tr>
              <a:tr h="295549">
                <a:tc>
                  <a:txBody>
                    <a:bodyPr/>
                    <a:lstStyle/>
                    <a:p>
                      <a:pPr algn="r"/>
                      <a:r>
                        <a:rPr lang="en-GB" sz="900" dirty="0"/>
                        <a:t>Precise </a:t>
                      </a:r>
                      <a:endParaRPr lang="en-GB" sz="900" b="1" dirty="0"/>
                    </a:p>
                  </a:txBody>
                  <a:tcPr/>
                </a:tc>
                <a:tc>
                  <a:txBody>
                    <a:bodyPr/>
                    <a:lstStyle/>
                    <a:p>
                      <a:pPr marR="0" indent="0" algn="l" rtl="0">
                        <a:lnSpc>
                          <a:spcPct val="119000"/>
                        </a:lnSpc>
                        <a:spcBef>
                          <a:spcPts val="0"/>
                        </a:spcBef>
                        <a:spcAft>
                          <a:spcPts val="0"/>
                        </a:spcAft>
                      </a:pPr>
                      <a:r>
                        <a:rPr lang="en-GB" sz="900" kern="1200" dirty="0">
                          <a:effectLst/>
                        </a:rPr>
                        <a:t>Exact and accurate </a:t>
                      </a:r>
                      <a:endParaRPr lang="en-GB" sz="1000" kern="1400" dirty="0">
                        <a:solidFill>
                          <a:srgbClr val="000000"/>
                        </a:solidFill>
                        <a:effectLst/>
                        <a:latin typeface="Calibri"/>
                      </a:endParaRPr>
                    </a:p>
                  </a:txBody>
                  <a:tcPr marL="36576" marR="36576" marT="36576" marB="36576"/>
                </a:tc>
                <a:extLst>
                  <a:ext uri="{0D108BD9-81ED-4DB2-BD59-A6C34878D82A}">
                    <a16:rowId xmlns:a16="http://schemas.microsoft.com/office/drawing/2014/main" val="3392699300"/>
                  </a:ext>
                </a:extLst>
              </a:tr>
              <a:tr h="460168">
                <a:tc>
                  <a:txBody>
                    <a:bodyPr/>
                    <a:lstStyle/>
                    <a:p>
                      <a:pPr algn="r"/>
                      <a:r>
                        <a:rPr lang="en-GB" sz="900" dirty="0"/>
                        <a:t>Concise </a:t>
                      </a:r>
                      <a:endParaRPr lang="en-GB" sz="900" b="1" dirty="0"/>
                    </a:p>
                  </a:txBody>
                  <a:tcPr/>
                </a:tc>
                <a:tc>
                  <a:txBody>
                    <a:bodyPr/>
                    <a:lstStyle/>
                    <a:p>
                      <a:pPr marR="0" indent="0" algn="l" rtl="0">
                        <a:lnSpc>
                          <a:spcPct val="119000"/>
                        </a:lnSpc>
                        <a:spcBef>
                          <a:spcPts val="0"/>
                        </a:spcBef>
                        <a:spcAft>
                          <a:spcPts val="0"/>
                        </a:spcAft>
                      </a:pPr>
                      <a:r>
                        <a:rPr lang="en-GB" sz="900" kern="1200" dirty="0">
                          <a:effectLst/>
                        </a:rPr>
                        <a:t>Giving a lot of information clearly and in a few words. </a:t>
                      </a:r>
                      <a:endParaRPr lang="en-GB" sz="1000" kern="1400" dirty="0">
                        <a:solidFill>
                          <a:srgbClr val="000000"/>
                        </a:solidFill>
                        <a:effectLst/>
                        <a:latin typeface="Calibri"/>
                      </a:endParaRPr>
                    </a:p>
                  </a:txBody>
                  <a:tcPr marL="36576" marR="36576" marT="36576" marB="36576"/>
                </a:tc>
                <a:extLst>
                  <a:ext uri="{0D108BD9-81ED-4DB2-BD59-A6C34878D82A}">
                    <a16:rowId xmlns:a16="http://schemas.microsoft.com/office/drawing/2014/main" val="1507339175"/>
                  </a:ext>
                </a:extLst>
              </a:tr>
              <a:tr h="370584">
                <a:tc>
                  <a:txBody>
                    <a:bodyPr/>
                    <a:lstStyle/>
                    <a:p>
                      <a:pPr algn="r"/>
                      <a:r>
                        <a:rPr lang="en-GB" sz="900" dirty="0"/>
                        <a:t>Criticism </a:t>
                      </a:r>
                      <a:endParaRPr lang="en-GB" sz="900" b="1" dirty="0"/>
                    </a:p>
                  </a:txBody>
                  <a:tcPr/>
                </a:tc>
                <a:tc>
                  <a:txBody>
                    <a:bodyPr/>
                    <a:lstStyle/>
                    <a:p>
                      <a:pPr marR="0" indent="0" algn="l" rtl="0">
                        <a:lnSpc>
                          <a:spcPct val="119000"/>
                        </a:lnSpc>
                        <a:spcBef>
                          <a:spcPts val="0"/>
                        </a:spcBef>
                        <a:spcAft>
                          <a:spcPts val="0"/>
                        </a:spcAft>
                      </a:pPr>
                      <a:r>
                        <a:rPr lang="en-GB" sz="900" kern="1200" dirty="0">
                          <a:effectLst/>
                        </a:rPr>
                        <a:t>Disapproval</a:t>
                      </a:r>
                      <a:endParaRPr lang="en-GB" sz="1000" kern="1400" dirty="0">
                        <a:solidFill>
                          <a:srgbClr val="000000"/>
                        </a:solidFill>
                        <a:effectLst/>
                        <a:latin typeface="Calibri"/>
                      </a:endParaRPr>
                    </a:p>
                  </a:txBody>
                  <a:tcPr marL="36576" marR="36576" marT="36576" marB="36576"/>
                </a:tc>
                <a:extLst>
                  <a:ext uri="{0D108BD9-81ED-4DB2-BD59-A6C34878D82A}">
                    <a16:rowId xmlns:a16="http://schemas.microsoft.com/office/drawing/2014/main" val="516003797"/>
                  </a:ext>
                </a:extLst>
              </a:tr>
              <a:tr h="370584">
                <a:tc>
                  <a:txBody>
                    <a:bodyPr/>
                    <a:lstStyle/>
                    <a:p>
                      <a:pPr algn="r"/>
                      <a:r>
                        <a:rPr lang="en-GB" sz="900" dirty="0"/>
                        <a:t>Courteous </a:t>
                      </a:r>
                      <a:endParaRPr lang="en-GB" sz="900" b="1" dirty="0"/>
                    </a:p>
                  </a:txBody>
                  <a:tcPr/>
                </a:tc>
                <a:tc>
                  <a:txBody>
                    <a:bodyPr/>
                    <a:lstStyle/>
                    <a:p>
                      <a:pPr marR="0" indent="0" algn="l" rtl="0">
                        <a:lnSpc>
                          <a:spcPct val="119000"/>
                        </a:lnSpc>
                        <a:spcBef>
                          <a:spcPts val="0"/>
                        </a:spcBef>
                        <a:spcAft>
                          <a:spcPts val="0"/>
                        </a:spcAft>
                      </a:pPr>
                      <a:r>
                        <a:rPr lang="en-GB" sz="900" kern="1200">
                          <a:effectLst/>
                        </a:rPr>
                        <a:t>Polite and respectful </a:t>
                      </a:r>
                      <a:endParaRPr lang="en-GB" sz="1000" kern="1400">
                        <a:solidFill>
                          <a:srgbClr val="000000"/>
                        </a:solidFill>
                        <a:effectLst/>
                        <a:latin typeface="Calibri"/>
                      </a:endParaRPr>
                    </a:p>
                  </a:txBody>
                  <a:tcPr marL="36576" marR="36576" marT="36576" marB="36576"/>
                </a:tc>
                <a:extLst>
                  <a:ext uri="{0D108BD9-81ED-4DB2-BD59-A6C34878D82A}">
                    <a16:rowId xmlns:a16="http://schemas.microsoft.com/office/drawing/2014/main" val="3066106913"/>
                  </a:ext>
                </a:extLst>
              </a:tr>
              <a:tr h="482722">
                <a:tc>
                  <a:txBody>
                    <a:bodyPr/>
                    <a:lstStyle/>
                    <a:p>
                      <a:pPr algn="r"/>
                      <a:r>
                        <a:rPr lang="en-GB" sz="900" dirty="0"/>
                        <a:t>Facilities</a:t>
                      </a:r>
                      <a:r>
                        <a:rPr lang="en-GB" sz="900" baseline="0" dirty="0"/>
                        <a:t> </a:t>
                      </a:r>
                      <a:endParaRPr lang="en-GB" sz="900" b="1" dirty="0"/>
                    </a:p>
                  </a:txBody>
                  <a:tcPr/>
                </a:tc>
                <a:tc>
                  <a:txBody>
                    <a:bodyPr/>
                    <a:lstStyle/>
                    <a:p>
                      <a:pPr marR="0" indent="0" algn="l" rtl="0">
                        <a:lnSpc>
                          <a:spcPct val="119000"/>
                        </a:lnSpc>
                        <a:spcBef>
                          <a:spcPts val="0"/>
                        </a:spcBef>
                        <a:spcAft>
                          <a:spcPts val="0"/>
                        </a:spcAft>
                      </a:pPr>
                      <a:r>
                        <a:rPr lang="en-GB" sz="900" kern="1200" dirty="0">
                          <a:effectLst/>
                        </a:rPr>
                        <a:t>Places, amenities or things that are provided for a particular purpose </a:t>
                      </a:r>
                      <a:endParaRPr lang="en-GB" sz="1000" kern="1400" dirty="0">
                        <a:solidFill>
                          <a:srgbClr val="000000"/>
                        </a:solidFill>
                        <a:effectLst/>
                        <a:latin typeface="Calibri"/>
                      </a:endParaRPr>
                    </a:p>
                  </a:txBody>
                  <a:tcPr marL="36576" marR="36576" marT="36576" marB="36576"/>
                </a:tc>
                <a:extLst>
                  <a:ext uri="{0D108BD9-81ED-4DB2-BD59-A6C34878D82A}">
                    <a16:rowId xmlns:a16="http://schemas.microsoft.com/office/drawing/2014/main" val="1434232187"/>
                  </a:ext>
                </a:extLst>
              </a:tr>
              <a:tr h="351692">
                <a:tc>
                  <a:txBody>
                    <a:bodyPr/>
                    <a:lstStyle/>
                    <a:p>
                      <a:pPr algn="r"/>
                      <a:r>
                        <a:rPr lang="en-GB" sz="900" dirty="0"/>
                        <a:t>Provision</a:t>
                      </a:r>
                      <a:endParaRPr lang="en-GB" sz="900" b="1" dirty="0"/>
                    </a:p>
                  </a:txBody>
                  <a:tcPr/>
                </a:tc>
                <a:tc>
                  <a:txBody>
                    <a:bodyPr/>
                    <a:lstStyle/>
                    <a:p>
                      <a:pPr marR="0" indent="0" algn="l" rtl="0">
                        <a:lnSpc>
                          <a:spcPct val="119000"/>
                        </a:lnSpc>
                        <a:spcBef>
                          <a:spcPts val="0"/>
                        </a:spcBef>
                        <a:spcAft>
                          <a:spcPts val="0"/>
                        </a:spcAft>
                      </a:pPr>
                      <a:r>
                        <a:rPr lang="en-GB" sz="900" kern="1200">
                          <a:effectLst/>
                        </a:rPr>
                        <a:t>Providing or supplying something. </a:t>
                      </a:r>
                      <a:endParaRPr lang="en-GB" sz="1000" kern="1400">
                        <a:solidFill>
                          <a:srgbClr val="000000"/>
                        </a:solidFill>
                        <a:effectLst/>
                        <a:latin typeface="Calibri"/>
                      </a:endParaRPr>
                    </a:p>
                  </a:txBody>
                  <a:tcPr marL="36576" marR="36576" marT="36576" marB="36576"/>
                </a:tc>
                <a:extLst>
                  <a:ext uri="{0D108BD9-81ED-4DB2-BD59-A6C34878D82A}">
                    <a16:rowId xmlns:a16="http://schemas.microsoft.com/office/drawing/2014/main" val="3333703037"/>
                  </a:ext>
                </a:extLst>
              </a:tr>
              <a:tr h="398883">
                <a:tc>
                  <a:txBody>
                    <a:bodyPr/>
                    <a:lstStyle/>
                    <a:p>
                      <a:pPr algn="r"/>
                      <a:r>
                        <a:rPr lang="en-GB" sz="900" dirty="0"/>
                        <a:t>Reiterate</a:t>
                      </a:r>
                      <a:r>
                        <a:rPr lang="en-GB" sz="900" baseline="0" dirty="0"/>
                        <a:t> </a:t>
                      </a:r>
                      <a:endParaRPr lang="en-GB" sz="900" b="1" dirty="0"/>
                    </a:p>
                  </a:txBody>
                  <a:tcPr/>
                </a:tc>
                <a:tc>
                  <a:txBody>
                    <a:bodyPr/>
                    <a:lstStyle/>
                    <a:p>
                      <a:pPr marR="0" indent="0" algn="l" rtl="0">
                        <a:lnSpc>
                          <a:spcPct val="119000"/>
                        </a:lnSpc>
                        <a:spcBef>
                          <a:spcPts val="0"/>
                        </a:spcBef>
                        <a:spcAft>
                          <a:spcPts val="0"/>
                        </a:spcAft>
                      </a:pPr>
                      <a:r>
                        <a:rPr lang="en-GB" sz="900" kern="1200">
                          <a:effectLst/>
                        </a:rPr>
                        <a:t>To say something a number of times. </a:t>
                      </a:r>
                      <a:endParaRPr lang="en-GB" sz="1000" kern="1400">
                        <a:solidFill>
                          <a:srgbClr val="000000"/>
                        </a:solidFill>
                        <a:effectLst/>
                        <a:latin typeface="Calibri"/>
                      </a:endParaRPr>
                    </a:p>
                  </a:txBody>
                  <a:tcPr marL="36576" marR="36576" marT="36576" marB="36576"/>
                </a:tc>
                <a:extLst>
                  <a:ext uri="{0D108BD9-81ED-4DB2-BD59-A6C34878D82A}">
                    <a16:rowId xmlns:a16="http://schemas.microsoft.com/office/drawing/2014/main" val="3298290614"/>
                  </a:ext>
                </a:extLst>
              </a:tr>
              <a:tr h="566251">
                <a:tc>
                  <a:txBody>
                    <a:bodyPr/>
                    <a:lstStyle/>
                    <a:p>
                      <a:pPr algn="r"/>
                      <a:r>
                        <a:rPr lang="en-GB" sz="900" dirty="0"/>
                        <a:t>Elaborate</a:t>
                      </a:r>
                      <a:r>
                        <a:rPr lang="en-GB" sz="900" baseline="0" dirty="0"/>
                        <a:t> </a:t>
                      </a:r>
                      <a:endParaRPr lang="en-GB" sz="900" b="1" dirty="0"/>
                    </a:p>
                  </a:txBody>
                  <a:tcPr/>
                </a:tc>
                <a:tc>
                  <a:txBody>
                    <a:bodyPr/>
                    <a:lstStyle/>
                    <a:p>
                      <a:pPr marR="0" indent="0" algn="l" rtl="0">
                        <a:lnSpc>
                          <a:spcPct val="119000"/>
                        </a:lnSpc>
                        <a:spcBef>
                          <a:spcPts val="0"/>
                        </a:spcBef>
                        <a:spcAft>
                          <a:spcPts val="0"/>
                        </a:spcAft>
                      </a:pPr>
                      <a:r>
                        <a:rPr lang="en-GB" sz="900" kern="1200" dirty="0">
                          <a:effectLst/>
                        </a:rPr>
                        <a:t>To develop or present something in further detail. </a:t>
                      </a:r>
                      <a:endParaRPr lang="en-GB" sz="1000" kern="1400" dirty="0">
                        <a:solidFill>
                          <a:srgbClr val="000000"/>
                        </a:solidFill>
                        <a:effectLst/>
                        <a:latin typeface="Calibri"/>
                      </a:endParaRPr>
                    </a:p>
                  </a:txBody>
                  <a:tcPr marL="36576" marR="36576" marT="36576" marB="36576"/>
                </a:tc>
                <a:extLst>
                  <a:ext uri="{0D108BD9-81ED-4DB2-BD59-A6C34878D82A}">
                    <a16:rowId xmlns:a16="http://schemas.microsoft.com/office/drawing/2014/main" val="2092944417"/>
                  </a:ext>
                </a:extLst>
              </a:tr>
              <a:tr h="234445">
                <a:tc>
                  <a:txBody>
                    <a:bodyPr/>
                    <a:lstStyle/>
                    <a:p>
                      <a:pPr algn="r"/>
                      <a:r>
                        <a:rPr lang="en-GB" sz="900" dirty="0"/>
                        <a:t>Proposal</a:t>
                      </a:r>
                      <a:endParaRPr lang="en-GB" sz="900" b="1" dirty="0"/>
                    </a:p>
                  </a:txBody>
                  <a:tcPr/>
                </a:tc>
                <a:tc>
                  <a:txBody>
                    <a:bodyPr/>
                    <a:lstStyle/>
                    <a:p>
                      <a:pPr marR="0" indent="0" algn="l" rtl="0">
                        <a:lnSpc>
                          <a:spcPct val="119000"/>
                        </a:lnSpc>
                        <a:spcBef>
                          <a:spcPts val="0"/>
                        </a:spcBef>
                        <a:spcAft>
                          <a:spcPts val="0"/>
                        </a:spcAft>
                      </a:pPr>
                      <a:r>
                        <a:rPr lang="en-GB" sz="900" kern="1400" dirty="0">
                          <a:effectLst/>
                        </a:rPr>
                        <a:t>A plan or suggestion</a:t>
                      </a:r>
                      <a:endParaRPr lang="en-GB" sz="900" kern="1400" dirty="0">
                        <a:solidFill>
                          <a:srgbClr val="000000"/>
                        </a:solidFill>
                        <a:effectLst/>
                        <a:latin typeface="Calibri"/>
                      </a:endParaRPr>
                    </a:p>
                  </a:txBody>
                  <a:tcPr marL="36576" marR="36576" marT="36576" marB="36576"/>
                </a:tc>
                <a:extLst>
                  <a:ext uri="{0D108BD9-81ED-4DB2-BD59-A6C34878D82A}">
                    <a16:rowId xmlns:a16="http://schemas.microsoft.com/office/drawing/2014/main" val="592680169"/>
                  </a:ext>
                </a:extLst>
              </a:tr>
              <a:tr h="234445">
                <a:tc>
                  <a:txBody>
                    <a:bodyPr/>
                    <a:lstStyle/>
                    <a:p>
                      <a:pPr algn="r"/>
                      <a:r>
                        <a:rPr lang="en-GB" sz="900" dirty="0"/>
                        <a:t>Insufficient</a:t>
                      </a:r>
                      <a:r>
                        <a:rPr lang="en-GB" sz="900" baseline="0" dirty="0"/>
                        <a:t> </a:t>
                      </a:r>
                      <a:endParaRPr lang="en-GB" sz="900" b="1" dirty="0"/>
                    </a:p>
                  </a:txBody>
                  <a:tcPr/>
                </a:tc>
                <a:tc>
                  <a:txBody>
                    <a:bodyPr/>
                    <a:lstStyle/>
                    <a:p>
                      <a:pPr marR="0" indent="0" algn="l" rtl="0">
                        <a:lnSpc>
                          <a:spcPct val="119000"/>
                        </a:lnSpc>
                        <a:spcBef>
                          <a:spcPts val="0"/>
                        </a:spcBef>
                        <a:spcAft>
                          <a:spcPts val="0"/>
                        </a:spcAft>
                      </a:pPr>
                      <a:r>
                        <a:rPr lang="en-GB" sz="900" kern="1400" dirty="0">
                          <a:effectLst/>
                        </a:rPr>
                        <a:t>Not enough</a:t>
                      </a:r>
                      <a:endParaRPr lang="en-GB" sz="900" kern="1400" dirty="0">
                        <a:solidFill>
                          <a:srgbClr val="000000"/>
                        </a:solidFill>
                        <a:effectLst/>
                        <a:latin typeface="Calibri"/>
                      </a:endParaRPr>
                    </a:p>
                  </a:txBody>
                  <a:tcPr marL="36576" marR="36576" marT="36576" marB="36576"/>
                </a:tc>
                <a:extLst>
                  <a:ext uri="{0D108BD9-81ED-4DB2-BD59-A6C34878D82A}">
                    <a16:rowId xmlns:a16="http://schemas.microsoft.com/office/drawing/2014/main" val="119844483"/>
                  </a:ext>
                </a:extLst>
              </a:tr>
              <a:tr h="234445">
                <a:tc>
                  <a:txBody>
                    <a:bodyPr/>
                    <a:lstStyle/>
                    <a:p>
                      <a:pPr algn="r"/>
                      <a:r>
                        <a:rPr lang="en-GB" sz="900" dirty="0"/>
                        <a:t>Inadequate</a:t>
                      </a:r>
                      <a:endParaRPr lang="en-GB" sz="900" b="1" dirty="0"/>
                    </a:p>
                  </a:txBody>
                  <a:tcPr/>
                </a:tc>
                <a:tc>
                  <a:txBody>
                    <a:bodyPr/>
                    <a:lstStyle/>
                    <a:p>
                      <a:pPr marR="0" indent="0" algn="l" rtl="0">
                        <a:lnSpc>
                          <a:spcPct val="119000"/>
                        </a:lnSpc>
                        <a:spcBef>
                          <a:spcPts val="0"/>
                        </a:spcBef>
                        <a:spcAft>
                          <a:spcPts val="0"/>
                        </a:spcAft>
                      </a:pPr>
                      <a:r>
                        <a:rPr lang="en-GB" sz="900" kern="1400" dirty="0">
                          <a:effectLst/>
                        </a:rPr>
                        <a:t>Not good enough</a:t>
                      </a:r>
                      <a:endParaRPr lang="en-GB" sz="900" kern="1400" dirty="0">
                        <a:solidFill>
                          <a:srgbClr val="000000"/>
                        </a:solidFill>
                        <a:effectLst/>
                        <a:latin typeface="Calibri"/>
                      </a:endParaRPr>
                    </a:p>
                  </a:txBody>
                  <a:tcPr marL="36576" marR="36576" marT="36576" marB="36576"/>
                </a:tc>
                <a:extLst>
                  <a:ext uri="{0D108BD9-81ED-4DB2-BD59-A6C34878D82A}">
                    <a16:rowId xmlns:a16="http://schemas.microsoft.com/office/drawing/2014/main" val="4264177777"/>
                  </a:ext>
                </a:extLst>
              </a:tr>
              <a:tr h="234445">
                <a:tc>
                  <a:txBody>
                    <a:bodyPr/>
                    <a:lstStyle/>
                    <a:p>
                      <a:pPr algn="r"/>
                      <a:r>
                        <a:rPr lang="en-GB" sz="900" dirty="0"/>
                        <a:t>Negligible</a:t>
                      </a:r>
                      <a:endParaRPr lang="en-GB" sz="900" b="1" dirty="0"/>
                    </a:p>
                  </a:txBody>
                  <a:tcPr/>
                </a:tc>
                <a:tc>
                  <a:txBody>
                    <a:bodyPr/>
                    <a:lstStyle/>
                    <a:p>
                      <a:pPr marR="0" indent="0" algn="l" rtl="0">
                        <a:lnSpc>
                          <a:spcPct val="119000"/>
                        </a:lnSpc>
                        <a:spcBef>
                          <a:spcPts val="0"/>
                        </a:spcBef>
                        <a:spcAft>
                          <a:spcPts val="0"/>
                        </a:spcAft>
                      </a:pPr>
                      <a:r>
                        <a:rPr lang="en-GB" sz="900" kern="1400" dirty="0">
                          <a:effectLst/>
                        </a:rPr>
                        <a:t>Small and unimportant. </a:t>
                      </a:r>
                      <a:endParaRPr lang="en-GB" sz="900" kern="1400" dirty="0">
                        <a:solidFill>
                          <a:srgbClr val="000000"/>
                        </a:solidFill>
                        <a:effectLst/>
                        <a:latin typeface="Calibri"/>
                      </a:endParaRPr>
                    </a:p>
                  </a:txBody>
                  <a:tcPr marL="36576" marR="36576" marT="36576" marB="36576"/>
                </a:tc>
                <a:extLst>
                  <a:ext uri="{0D108BD9-81ED-4DB2-BD59-A6C34878D82A}">
                    <a16:rowId xmlns:a16="http://schemas.microsoft.com/office/drawing/2014/main" val="1415310352"/>
                  </a:ext>
                </a:extLst>
              </a:tr>
              <a:tr h="398883">
                <a:tc>
                  <a:txBody>
                    <a:bodyPr/>
                    <a:lstStyle/>
                    <a:p>
                      <a:pPr algn="r"/>
                      <a:r>
                        <a:rPr lang="en-GB" sz="900" dirty="0"/>
                        <a:t>Recipient</a:t>
                      </a:r>
                      <a:r>
                        <a:rPr lang="en-GB" sz="900" baseline="0" dirty="0"/>
                        <a:t> </a:t>
                      </a:r>
                      <a:endParaRPr lang="en-GB" sz="900" b="1" dirty="0"/>
                    </a:p>
                  </a:txBody>
                  <a:tcPr/>
                </a:tc>
                <a:tc>
                  <a:txBody>
                    <a:bodyPr/>
                    <a:lstStyle/>
                    <a:p>
                      <a:pPr marR="0" indent="0" algn="l" rtl="0">
                        <a:lnSpc>
                          <a:spcPct val="119000"/>
                        </a:lnSpc>
                        <a:spcBef>
                          <a:spcPts val="0"/>
                        </a:spcBef>
                        <a:spcAft>
                          <a:spcPts val="0"/>
                        </a:spcAft>
                      </a:pPr>
                      <a:r>
                        <a:rPr lang="en-GB" sz="900" kern="1400" dirty="0">
                          <a:effectLst/>
                        </a:rPr>
                        <a:t>Someone who  receives</a:t>
                      </a:r>
                      <a:r>
                        <a:rPr lang="en-GB" sz="900" kern="1400" baseline="0" dirty="0">
                          <a:effectLst/>
                        </a:rPr>
                        <a:t> something. </a:t>
                      </a:r>
                      <a:endParaRPr lang="en-GB" sz="900" kern="1400" dirty="0">
                        <a:solidFill>
                          <a:srgbClr val="000000"/>
                        </a:solidFill>
                        <a:effectLst/>
                        <a:latin typeface="Calibri"/>
                      </a:endParaRPr>
                    </a:p>
                  </a:txBody>
                  <a:tcPr marL="36576" marR="36576" marT="36576" marB="36576"/>
                </a:tc>
                <a:extLst>
                  <a:ext uri="{0D108BD9-81ED-4DB2-BD59-A6C34878D82A}">
                    <a16:rowId xmlns:a16="http://schemas.microsoft.com/office/drawing/2014/main" val="3175048008"/>
                  </a:ext>
                </a:extLst>
              </a:tr>
            </a:tbl>
          </a:graphicData>
        </a:graphic>
      </p:graphicFrame>
    </p:spTree>
    <p:extLst>
      <p:ext uri="{BB962C8B-B14F-4D97-AF65-F5344CB8AC3E}">
        <p14:creationId xmlns:p14="http://schemas.microsoft.com/office/powerpoint/2010/main" val="27663480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894</Words>
  <Application>Microsoft Office PowerPoint</Application>
  <PresentationFormat>Widescreen</PresentationFormat>
  <Paragraphs>120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Alexandra Trainer</dc:creator>
  <cp:lastModifiedBy>Alexandra Trainer</cp:lastModifiedBy>
  <cp:revision>3</cp:revision>
  <dcterms:created xsi:type="dcterms:W3CDTF">2019-03-24T19:37:26Z</dcterms:created>
  <dcterms:modified xsi:type="dcterms:W3CDTF">2019-03-24T19:46:59Z</dcterms:modified>
</cp:coreProperties>
</file>