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8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DC2681-1B29-46BB-9D7F-30FA43F7E3EE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1D83AD-BDD0-4349-B19D-C373335176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108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82016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56F0B99-1482-4D2D-B91B-7D99AF9F9E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62E4C268-30BA-4CD9-B570-497E00D566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102DF76-118F-4F37-9EAA-63CF0086A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16465F-6F6B-4DC7-A1A1-FA2A5A7B4C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DBEE705-B01F-49C9-A12C-065B9A068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3">
            <a:extLst>
              <a:ext uri="{FF2B5EF4-FFF2-40B4-BE49-F238E27FC236}">
                <a16:creationId xmlns="" xmlns:a16="http://schemas.microsoft.com/office/drawing/2014/main" id="{B8B83414-A879-4F48-8333-A23D8652A18B}"/>
              </a:ext>
            </a:extLst>
          </p:cNvPr>
          <p:cNvSpPr/>
          <p:nvPr userDrawn="1"/>
        </p:nvSpPr>
        <p:spPr>
          <a:xfrm>
            <a:off x="197706" y="169300"/>
            <a:ext cx="11822886" cy="654084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602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B2BD2FA-2E29-4986-BEB6-F18057FFD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AE85BFE-1E23-43E4-938A-6D006168F9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7465287C-2969-44FD-A654-535217387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092E84B-9C76-4C89-A5DB-14B86624DE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678DC5E-2984-4071-8896-6E76D7DCA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3">
            <a:extLst>
              <a:ext uri="{FF2B5EF4-FFF2-40B4-BE49-F238E27FC236}">
                <a16:creationId xmlns="" xmlns:a16="http://schemas.microsoft.com/office/drawing/2014/main" id="{B8B83414-A879-4F48-8333-A23D8652A18B}"/>
              </a:ext>
            </a:extLst>
          </p:cNvPr>
          <p:cNvSpPr/>
          <p:nvPr userDrawn="1"/>
        </p:nvSpPr>
        <p:spPr>
          <a:xfrm>
            <a:off x="197706" y="169300"/>
            <a:ext cx="11822886" cy="654084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pic>
        <p:nvPicPr>
          <p:cNvPr id="8" name="Picture 2" descr="Image result for greenshaw learning trust logo">
            <a:extLst>
              <a:ext uri="{FF2B5EF4-FFF2-40B4-BE49-F238E27FC236}">
                <a16:creationId xmlns="" xmlns:a16="http://schemas.microsoft.com/office/drawing/2014/main" id="{90F88CBB-028A-47AC-A79D-523FFAC7881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5935" y="5741016"/>
            <a:ext cx="1844746" cy="843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12360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6655EC0-8B84-40D9-A782-CD9AFAD6B1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A67C057-F3DB-4594-91BD-D1EDCA21C0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624A9957-0FEB-4958-973D-EEA18D210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0B91246-1263-476F-8F4F-95C7CD1A8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B0F27C6-272F-4D48-BD51-192519B88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3">
            <a:extLst>
              <a:ext uri="{FF2B5EF4-FFF2-40B4-BE49-F238E27FC236}">
                <a16:creationId xmlns="" xmlns:a16="http://schemas.microsoft.com/office/drawing/2014/main" id="{B8B83414-A879-4F48-8333-A23D8652A18B}"/>
              </a:ext>
            </a:extLst>
          </p:cNvPr>
          <p:cNvSpPr/>
          <p:nvPr userDrawn="1"/>
        </p:nvSpPr>
        <p:spPr>
          <a:xfrm>
            <a:off x="197706" y="169300"/>
            <a:ext cx="11822886" cy="654084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163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3250FFE-C547-4562-AB71-B4E949DAF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9936811-3893-47DC-9A32-23AF42FF87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38F7354C-406A-4D69-AED6-40A1398ABF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BC84EE48-ECCE-4744-B51B-0E0AE867C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F1F7C10-70FC-42C4-A488-D7AB0F1B3F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6E4DADA6-EF49-4A0B-ADA7-90CD3D80D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ounded Rectangle 3">
            <a:extLst>
              <a:ext uri="{FF2B5EF4-FFF2-40B4-BE49-F238E27FC236}">
                <a16:creationId xmlns="" xmlns:a16="http://schemas.microsoft.com/office/drawing/2014/main" id="{B8B83414-A879-4F48-8333-A23D8652A18B}"/>
              </a:ext>
            </a:extLst>
          </p:cNvPr>
          <p:cNvSpPr/>
          <p:nvPr userDrawn="1"/>
        </p:nvSpPr>
        <p:spPr>
          <a:xfrm>
            <a:off x="197706" y="169300"/>
            <a:ext cx="11822886" cy="654084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545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F75E7AD-F720-4393-9600-38CB391709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3ABE0353-AA64-4097-911D-01E41477E1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6952B235-CEB9-4076-99F5-479AFF39C7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0408C9B0-C21A-43FC-BF2D-85BBDA7D2E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9F1BDC6-5782-4C4A-AF91-0620AAE6BF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5457057-9847-422E-BD6B-E208F7481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11176E3D-C3D7-4E85-8D9E-999213003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8A3CC516-AF04-498D-8321-CFDF52A46D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ounded Rectangle 3">
            <a:extLst>
              <a:ext uri="{FF2B5EF4-FFF2-40B4-BE49-F238E27FC236}">
                <a16:creationId xmlns="" xmlns:a16="http://schemas.microsoft.com/office/drawing/2014/main" id="{B8B83414-A879-4F48-8333-A23D8652A18B}"/>
              </a:ext>
            </a:extLst>
          </p:cNvPr>
          <p:cNvSpPr/>
          <p:nvPr userDrawn="1"/>
        </p:nvSpPr>
        <p:spPr>
          <a:xfrm>
            <a:off x="197706" y="169300"/>
            <a:ext cx="11822886" cy="654084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798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0ED50B3-5593-48EC-8675-338065075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45BB5FD2-D9DB-43B3-BBF4-803C6F32D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7E7E0677-5F0E-4665-8699-C45E43DF6B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59645558-D513-4C02-BAF4-8AEDEB999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  <p:sp>
        <p:nvSpPr>
          <p:cNvPr id="6" name="Rounded Rectangle 3">
            <a:extLst>
              <a:ext uri="{FF2B5EF4-FFF2-40B4-BE49-F238E27FC236}">
                <a16:creationId xmlns="" xmlns:a16="http://schemas.microsoft.com/office/drawing/2014/main" id="{B8B83414-A879-4F48-8333-A23D8652A18B}"/>
              </a:ext>
            </a:extLst>
          </p:cNvPr>
          <p:cNvSpPr/>
          <p:nvPr userDrawn="1"/>
        </p:nvSpPr>
        <p:spPr>
          <a:xfrm>
            <a:off x="197706" y="169300"/>
            <a:ext cx="11822886" cy="654084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7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8A39D62D-ECB9-4971-99CA-712100432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6B4FECFC-7015-48A0-A818-C30EAD217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3A2388D1-E3E1-4130-83EE-72C8EC48A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777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E14AFD3-3477-4A0A-A4D3-2780624942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A9A259C-19E3-4DDD-ABE4-CBE0FDE17E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EBC6F679-AD11-4D55-A231-5E5D700D8B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A5E6B8E9-9145-4474-AFCB-80C2E1449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E1DEEDCA-D79D-4730-B24D-9EB8579D2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4F4C41AD-B05E-4165-AEDE-545B0DF334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559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30CF4EE-57DA-49CB-AEF2-FBFAFCDEF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3835B857-F7A1-4A88-B7AD-8FBAFF86EF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DB822B5D-532B-4125-90C6-71FED81EAD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0C8B5053-2713-4819-A25F-9058F2E77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02D55845-8E4D-4644-A16A-5A9F7D61A1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336B8D21-F542-418F-AB61-6A583CDD2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01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6883CA1-D9AA-43B1-9058-8DA6E0D3B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4D73951-25FD-496A-8A4C-81CB6A8097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0D22C65-DF3C-45DF-BAB3-DDF77B9FC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DDAD30B-981E-4BA0-9921-36BA9820C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03ED1A8-4534-41AC-92C6-DEBC5BCBC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649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84AC4D9F-16A4-4D70-BF3F-EC7274551B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B52B335-B3BD-4F1C-9B26-BEBF8B3EED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A2C4C3C-25E6-4719-B1D1-FED95325F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B2A29-19A9-4361-AC9E-FE4F9E75FEB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14410E2-FC0A-4327-8A94-23793527D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B7DC2B8-FBB8-48DB-9EF5-6708CDF39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094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A01A4942-D3F4-4FDA-ACFB-A24BF73F0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2788A37-3F09-4A61-AED2-E910597E43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1A00061-9415-42B1-A60F-E3DBE79076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B2A29-19A9-4361-AC9E-FE4F9E75FEBF}" type="datetimeFigureOut">
              <a:rPr lang="en-GB" smtClean="0"/>
              <a:t>27/06/2019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58D62FF-108B-48A0-8610-A1CD199985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A1EEBA6-2202-45FA-9334-FA2A767E66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45C7C-88C8-4C1B-A2B4-25B709094B4B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3">
            <a:extLst>
              <a:ext uri="{FF2B5EF4-FFF2-40B4-BE49-F238E27FC236}">
                <a16:creationId xmlns="" xmlns:a16="http://schemas.microsoft.com/office/drawing/2014/main" id="{B8B83414-A879-4F48-8333-A23D8652A18B}"/>
              </a:ext>
            </a:extLst>
          </p:cNvPr>
          <p:cNvSpPr/>
          <p:nvPr userDrawn="1"/>
        </p:nvSpPr>
        <p:spPr>
          <a:xfrm>
            <a:off x="197706" y="169300"/>
            <a:ext cx="11822886" cy="654084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prstClr val="white"/>
              </a:solidFill>
            </a:endParaRPr>
          </a:p>
        </p:txBody>
      </p:sp>
      <p:pic>
        <p:nvPicPr>
          <p:cNvPr id="8" name="Picture 2" descr="Image result for greenshaw learning trust logo">
            <a:extLst>
              <a:ext uri="{FF2B5EF4-FFF2-40B4-BE49-F238E27FC236}">
                <a16:creationId xmlns="" xmlns:a16="http://schemas.microsoft.com/office/drawing/2014/main" id="{90F88CBB-028A-47AC-A79D-523FFAC7881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5935" y="5741016"/>
            <a:ext cx="1844746" cy="843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1141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701" y="5322121"/>
            <a:ext cx="4968550" cy="132047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58936" y="238991"/>
            <a:ext cx="3543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Elements of Music</a:t>
            </a:r>
            <a:endParaRPr lang="en-GB" sz="2800" dirty="0"/>
          </a:p>
        </p:txBody>
      </p:sp>
      <p:sp>
        <p:nvSpPr>
          <p:cNvPr id="2" name="TextBox 1"/>
          <p:cNvSpPr txBox="1"/>
          <p:nvPr/>
        </p:nvSpPr>
        <p:spPr>
          <a:xfrm>
            <a:off x="7970448" y="557923"/>
            <a:ext cx="3572453" cy="48320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 smtClean="0"/>
              <a:t>The Stave</a:t>
            </a:r>
          </a:p>
          <a:p>
            <a:endParaRPr lang="en-GB" sz="1400" dirty="0"/>
          </a:p>
          <a:p>
            <a:r>
              <a:rPr lang="en-GB" sz="1400" b="1" dirty="0" smtClean="0"/>
              <a:t>Stave</a:t>
            </a:r>
            <a:r>
              <a:rPr lang="en-GB" sz="1400" dirty="0" smtClean="0"/>
              <a:t>- the 5 lines, 4 spaces where music is written:</a:t>
            </a:r>
          </a:p>
          <a:p>
            <a:endParaRPr lang="en-GB" sz="1400" dirty="0"/>
          </a:p>
          <a:p>
            <a:endParaRPr lang="en-GB" sz="1400" dirty="0" smtClean="0"/>
          </a:p>
          <a:p>
            <a:endParaRPr lang="en-GB" sz="1400" dirty="0"/>
          </a:p>
          <a:p>
            <a:endParaRPr lang="en-GB" sz="1400" dirty="0" smtClean="0"/>
          </a:p>
          <a:p>
            <a:endParaRPr lang="en-GB" sz="1400" dirty="0" smtClean="0"/>
          </a:p>
          <a:p>
            <a:endParaRPr lang="en-GB" sz="1400" dirty="0"/>
          </a:p>
          <a:p>
            <a:endParaRPr lang="en-GB" sz="1400" dirty="0" smtClean="0"/>
          </a:p>
          <a:p>
            <a:r>
              <a:rPr lang="en-GB" sz="1400" b="1" dirty="0" smtClean="0"/>
              <a:t>Time Signature – </a:t>
            </a:r>
            <a:r>
              <a:rPr lang="en-GB" sz="1400" dirty="0" smtClean="0"/>
              <a:t>tells you how many beats there are in each bar </a:t>
            </a:r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9814" y="1469468"/>
            <a:ext cx="3093720" cy="114456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42527" y="393406"/>
            <a:ext cx="3505155" cy="341632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b="1" u="sng" dirty="0" smtClean="0"/>
              <a:t>Keywords</a:t>
            </a:r>
          </a:p>
          <a:p>
            <a:pPr algn="ctr"/>
            <a:endParaRPr lang="en-GB" sz="1200" b="1" u="sng" dirty="0"/>
          </a:p>
          <a:p>
            <a:r>
              <a:rPr lang="en-GB" sz="1200" b="1" dirty="0" smtClean="0"/>
              <a:t>Pitch</a:t>
            </a:r>
            <a:r>
              <a:rPr lang="en-GB" sz="1200" dirty="0" smtClean="0"/>
              <a:t>- highness or lowness in tone </a:t>
            </a:r>
          </a:p>
          <a:p>
            <a:r>
              <a:rPr lang="en-GB" sz="1200" b="1" dirty="0" smtClean="0"/>
              <a:t>Duration</a:t>
            </a:r>
            <a:r>
              <a:rPr lang="en-GB" sz="1200" dirty="0" smtClean="0"/>
              <a:t>- how long notes last for </a:t>
            </a:r>
          </a:p>
          <a:p>
            <a:r>
              <a:rPr lang="en-GB" sz="1200" b="1" dirty="0" smtClean="0"/>
              <a:t>Dynamics</a:t>
            </a:r>
            <a:r>
              <a:rPr lang="en-GB" sz="1200" dirty="0" smtClean="0"/>
              <a:t>- the variation in volume of the sound</a:t>
            </a:r>
          </a:p>
          <a:p>
            <a:r>
              <a:rPr lang="en-GB" sz="1200" b="1" dirty="0" smtClean="0"/>
              <a:t>Timbre</a:t>
            </a:r>
            <a:r>
              <a:rPr lang="en-GB" sz="1200" dirty="0" smtClean="0"/>
              <a:t>- </a:t>
            </a:r>
            <a:r>
              <a:rPr lang="en-GB" sz="1200" dirty="0" smtClean="0"/>
              <a:t> describes the tone or unique quality of the sound</a:t>
            </a:r>
          </a:p>
          <a:p>
            <a:r>
              <a:rPr lang="en-GB" sz="1200" b="1" dirty="0" smtClean="0"/>
              <a:t>Tempo- </a:t>
            </a:r>
            <a:r>
              <a:rPr lang="en-GB" sz="1200" dirty="0" smtClean="0"/>
              <a:t>the speed of the sound; fast or slow </a:t>
            </a:r>
          </a:p>
          <a:p>
            <a:r>
              <a:rPr lang="en-GB" sz="1200" b="1" dirty="0" smtClean="0"/>
              <a:t>Rhythm</a:t>
            </a:r>
            <a:r>
              <a:rPr lang="en-GB" sz="1200" dirty="0" smtClean="0"/>
              <a:t>- a pattern of notes which can be made up of notes of different lengths (duration) </a:t>
            </a:r>
          </a:p>
          <a:p>
            <a:r>
              <a:rPr lang="en-GB" sz="1200" b="1" dirty="0" smtClean="0"/>
              <a:t>Pulse</a:t>
            </a:r>
            <a:r>
              <a:rPr lang="en-GB" sz="1200" dirty="0" smtClean="0"/>
              <a:t>- continual heart beat in </a:t>
            </a:r>
            <a:r>
              <a:rPr lang="en-GB" sz="1200" smtClean="0"/>
              <a:t>the music </a:t>
            </a:r>
            <a:endParaRPr lang="en-GB" sz="1200" dirty="0" smtClean="0"/>
          </a:p>
          <a:p>
            <a:r>
              <a:rPr lang="en-GB" sz="1200" b="1" dirty="0" smtClean="0"/>
              <a:t>Chord-</a:t>
            </a:r>
            <a:r>
              <a:rPr lang="en-GB" sz="1200" dirty="0" smtClean="0"/>
              <a:t> a group of notes which are played together at the same time </a:t>
            </a:r>
          </a:p>
          <a:p>
            <a:r>
              <a:rPr lang="en-GB" sz="1200" b="1" dirty="0" smtClean="0"/>
              <a:t>Composition</a:t>
            </a:r>
            <a:r>
              <a:rPr lang="en-GB" sz="1200" dirty="0" smtClean="0"/>
              <a:t>- the created piece of music </a:t>
            </a:r>
          </a:p>
          <a:p>
            <a:r>
              <a:rPr lang="en-GB" sz="1200" b="1" dirty="0" smtClean="0"/>
              <a:t>Composing</a:t>
            </a:r>
            <a:r>
              <a:rPr lang="en-GB" sz="1200" dirty="0" smtClean="0"/>
              <a:t>- the process of creating a piece of music </a:t>
            </a:r>
            <a:endParaRPr lang="en-GB" sz="1200" b="1" dirty="0" smtClean="0"/>
          </a:p>
          <a:p>
            <a:endParaRPr lang="en-GB" sz="1200" b="1" dirty="0" smtClean="0"/>
          </a:p>
          <a:p>
            <a:endParaRPr lang="en-GB" sz="1200" b="1" u="sng" dirty="0" smtClean="0"/>
          </a:p>
          <a:p>
            <a:endParaRPr lang="en-GB" sz="1200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36428" y="762211"/>
            <a:ext cx="2629858" cy="169541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21032" y="3578080"/>
            <a:ext cx="2841968" cy="1233023"/>
          </a:xfrm>
          <a:prstGeom prst="rect">
            <a:avLst/>
          </a:prstGeom>
        </p:spPr>
      </p:pic>
      <p:cxnSp>
        <p:nvCxnSpPr>
          <p:cNvPr id="17" name="Straight Arrow Connector 16"/>
          <p:cNvCxnSpPr/>
          <p:nvPr/>
        </p:nvCxnSpPr>
        <p:spPr>
          <a:xfrm flipH="1">
            <a:off x="9074480" y="3613302"/>
            <a:ext cx="336023" cy="127499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 flipV="1">
            <a:off x="9015353" y="4564976"/>
            <a:ext cx="454276" cy="49225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9476597" y="3322083"/>
            <a:ext cx="1652155" cy="43088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Top number- How many beats in each bar </a:t>
            </a:r>
            <a:endParaRPr lang="en-GB" sz="1100" dirty="0"/>
          </a:p>
        </p:txBody>
      </p:sp>
      <p:sp>
        <p:nvSpPr>
          <p:cNvPr id="24" name="TextBox 23"/>
          <p:cNvSpPr txBox="1"/>
          <p:nvPr/>
        </p:nvSpPr>
        <p:spPr>
          <a:xfrm>
            <a:off x="9476597" y="4649587"/>
            <a:ext cx="1913293" cy="6001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Bottom number- what type of beat e.g. 4= crotchet 8= quaver 2=minim </a:t>
            </a:r>
            <a:endParaRPr lang="en-GB" sz="1100" dirty="0"/>
          </a:p>
        </p:txBody>
      </p:sp>
      <p:sp>
        <p:nvSpPr>
          <p:cNvPr id="27" name="TextBox 26"/>
          <p:cNvSpPr txBox="1"/>
          <p:nvPr/>
        </p:nvSpPr>
        <p:spPr>
          <a:xfrm>
            <a:off x="560802" y="4411087"/>
            <a:ext cx="1797627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b="1" u="sng" dirty="0" smtClean="0"/>
              <a:t>The </a:t>
            </a:r>
            <a:r>
              <a:rPr lang="en-GB" sz="1400" b="1" u="sng" dirty="0" smtClean="0"/>
              <a:t>Stave </a:t>
            </a:r>
            <a:r>
              <a:rPr lang="en-GB" sz="1400" b="1" u="sng" dirty="0" smtClean="0"/>
              <a:t>Notes</a:t>
            </a:r>
            <a:endParaRPr lang="en-GB" sz="1400" b="1" u="sng" dirty="0"/>
          </a:p>
        </p:txBody>
      </p:sp>
      <p:sp>
        <p:nvSpPr>
          <p:cNvPr id="29" name="TextBox 28"/>
          <p:cNvSpPr txBox="1"/>
          <p:nvPr/>
        </p:nvSpPr>
        <p:spPr>
          <a:xfrm>
            <a:off x="1788674" y="4895713"/>
            <a:ext cx="838175" cy="2616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 smtClean="0"/>
              <a:t>Treble Clef </a:t>
            </a:r>
            <a:endParaRPr lang="en-GB" sz="1100" dirty="0"/>
          </a:p>
        </p:txBody>
      </p:sp>
      <p:cxnSp>
        <p:nvCxnSpPr>
          <p:cNvPr id="28" name="Straight Arrow Connector 27"/>
          <p:cNvCxnSpPr/>
          <p:nvPr/>
        </p:nvCxnSpPr>
        <p:spPr>
          <a:xfrm flipH="1">
            <a:off x="1074554" y="4895713"/>
            <a:ext cx="561109" cy="426408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3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20210" y="2510208"/>
            <a:ext cx="3603661" cy="2879807"/>
          </a:xfrm>
          <a:prstGeom prst="rect">
            <a:avLst/>
          </a:prstGeom>
          <a:ln w="952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00246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152</Words>
  <Application>Microsoft Office PowerPoint</Application>
  <PresentationFormat>Widescreen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Sean Delahoy</dc:creator>
  <cp:lastModifiedBy>Jennifer Young</cp:lastModifiedBy>
  <cp:revision>19</cp:revision>
  <dcterms:created xsi:type="dcterms:W3CDTF">2019-01-05T15:30:34Z</dcterms:created>
  <dcterms:modified xsi:type="dcterms:W3CDTF">2019-06-27T13:28:46Z</dcterms:modified>
</cp:coreProperties>
</file>