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63" r:id="rId4"/>
    <p:sldId id="259" r:id="rId5"/>
    <p:sldId id="260" r:id="rId6"/>
    <p:sldId id="264" r:id="rId7"/>
    <p:sldId id="266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419" autoAdjust="0"/>
  </p:normalViewPr>
  <p:slideViewPr>
    <p:cSldViewPr snapToGrid="0">
      <p:cViewPr varScale="1">
        <p:scale>
          <a:sx n="61" d="100"/>
          <a:sy n="61" d="100"/>
        </p:scale>
        <p:origin x="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B6CF0-0DFA-443E-B946-072D4B2FD9FF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B4174-280B-4C57-88F6-54072E2A6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711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804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334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454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976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264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03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14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21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920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19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78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440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6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20.png"/><Relationship Id="rId5" Type="http://schemas.openxmlformats.org/officeDocument/2006/relationships/image" Target="../media/image20.png"/><Relationship Id="rId15" Type="http://schemas.openxmlformats.org/officeDocument/2006/relationships/image" Target="../media/image6.jpe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tmp"/><Relationship Id="rId5" Type="http://schemas.openxmlformats.org/officeDocument/2006/relationships/image" Target="../media/image41.tmp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5" Type="http://schemas.openxmlformats.org/officeDocument/2006/relationships/image" Target="../media/image6.jpe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 result for unit conversio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10" b="21246"/>
          <a:stretch/>
        </p:blipFill>
        <p:spPr bwMode="auto">
          <a:xfrm>
            <a:off x="5403273" y="1350487"/>
            <a:ext cx="2399367" cy="97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18696076"/>
                  </p:ext>
                </p:extLst>
              </p:nvPr>
            </p:nvGraphicFramePr>
            <p:xfrm>
              <a:off x="637721" y="241755"/>
              <a:ext cx="10918177" cy="638971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11244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678299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2863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2751438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Types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of 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Number: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Odd: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ends in 1, 3, 5, 7, 9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Even: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ends in 0, 2, 4, 6, 8 (is divisible by 2)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Factor: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divides exactly into a number </a:t>
                          </a:r>
                        </a:p>
                        <a:p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5 is a factor of 10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Multiple: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in the times table of a number </a:t>
                          </a:r>
                        </a:p>
                        <a:p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20 is a multiple of 10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Prime Numbers: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can only be divided by one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and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itself: 2, 3, 5, 7, 11, 13, 17... are prime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Triangular</a:t>
                          </a:r>
                          <a:r>
                            <a:rPr lang="en-GB" sz="1200" b="1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number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counts dots arranged in an equilateral triangle</a:t>
                          </a: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Fibonacci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Sequence: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Each number equals the sum of the two numbers before it.0,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1,1,2,3,5,8…</a:t>
                          </a:r>
                          <a:endParaRPr lang="en-GB" sz="1200" b="0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Unit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Conversions: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Length: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mm, cm, m, km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Area: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cm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km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(hectares)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Volume: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cm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ml, litres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Mass: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g, kg</a:t>
                          </a: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 </a:t>
                          </a: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Conversions:	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	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1 litre = 1000 ml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1kg = 1000g</a:t>
                          </a: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Time:</a:t>
                          </a:r>
                        </a:p>
                        <a:p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60 seconds = 1 minute</a:t>
                          </a:r>
                        </a:p>
                        <a:p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60minutes =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1 hour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24 hours = 1 day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365 days = 1 year </a:t>
                          </a:r>
                          <a:endParaRPr lang="en-GB" sz="1200" b="1" u="none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Fraction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Decimal, Percentage: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997774"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Compound Interest: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baseline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amount after n years is: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baseline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Starting amount x (1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±</m:t>
                              </m:r>
                              <m:f>
                                <m:f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𝑟</m:t>
                                  </m:r>
                                </m:num>
                                <m:den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100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𝑛</m:t>
                                  </m:r>
                                </m:sup>
                              </m:sSup>
                            </m:oMath>
                          </a14:m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3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Key Terms: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Sum: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add the numbers together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Product: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multiply the numbers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Difference: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biggest take away the smallest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Estimate: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round the numbers first and give an approximate answer.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149969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4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Compound Measures: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100" b="1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Speed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𝑑𝑖𝑠𝑡𝑎𝑛𝑐𝑒</m:t>
                                  </m:r>
                                </m:num>
                                <m:den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𝑡𝑖𝑚𝑒</m:t>
                                  </m:r>
                                </m:den>
                              </m:f>
                            </m:oMath>
                          </a14:m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Density</a:t>
                          </a: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𝑚𝑎𝑠𝑠</m:t>
                                  </m:r>
                                </m:num>
                                <m:den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𝑣𝑜𝑙𝑢𝑚𝑒</m:t>
                                  </m:r>
                                </m:den>
                              </m:f>
                            </m:oMath>
                          </a14:m>
                          <a:endParaRPr lang="en-GB" sz="1200" b="0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15131303"/>
                      </a:ext>
                    </a:extLst>
                  </a:tr>
                  <a:tr h="196806">
                    <a:tc rowSpan="2">
                      <a:txBody>
                        <a:bodyPr/>
                        <a:lstStyle/>
                        <a:p>
                          <a:r>
                            <a:rPr lang="en-GB" sz="1400" b="1" i="0" u="sng" strike="noStrike" kern="1200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Percentage change: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𝑐h𝑎𝑛𝑔𝑒</m:t>
                                    </m:r>
                                  </m:num>
                                  <m:den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𝑜𝑟𝑔𝑖𝑛𝑖𝑎𝑙</m:t>
                                    </m:r>
                                  </m:den>
                                </m:f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×100</m:t>
                                </m:r>
                              </m:oMath>
                            </m:oMathPara>
                          </a14:m>
                          <a:endParaRPr lang="en-GB" sz="1200" b="1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8133989"/>
                      </a:ext>
                    </a:extLst>
                  </a:tr>
                  <a:tr h="572501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/ Cubes: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Numbers: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can be written as a number multiplied by itself.</a:t>
                          </a:r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g 9 is a square number because it can be written as 3x3. The first 5 square numbers are 1, 4, 9, 16, 25, ...</a:t>
                          </a:r>
                        </a:p>
                        <a:p>
                          <a:pPr>
                            <a:lnSpc>
                              <a:spcPct val="100000"/>
                            </a:lnSpc>
                          </a:pPr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Root: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is a value that, when multiplied by itself, gives the number. Eg: 4 × 4 = 16, so the </a:t>
                          </a:r>
                          <a:r>
                            <a:rPr lang="en-GB" sz="12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square root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of 16 is 4</a:t>
                          </a:r>
                          <a:endParaRPr lang="en-GB" sz="1200" b="1" u="none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>
                            <a:lnSpc>
                              <a:spcPct val="100000"/>
                            </a:lnSpc>
                          </a:pPr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Cube</a:t>
                          </a:r>
                          <a:r>
                            <a:rPr lang="en-GB" sz="1200" b="1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Numbers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a number that is multiplied by itself, and by itself again. Eg 2 x 2 x 2 = 8</a:t>
                          </a:r>
                        </a:p>
                        <a:p>
                          <a:pPr>
                            <a:lnSpc>
                              <a:spcPct val="100000"/>
                            </a:lnSpc>
                          </a:pP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first 5 cube numbers are 1, 8, 27, 64, 125 …..</a:t>
                          </a: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27764036"/>
                      </a:ext>
                    </a:extLst>
                  </a:tr>
                  <a:tr h="1684697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BIDMAS:</a:t>
                          </a:r>
                        </a:p>
                        <a:p>
                          <a:endParaRPr lang="en-GB" sz="1200" b="0" u="none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B</a:t>
                          </a:r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rackets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I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ndices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       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ivision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        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ultiplication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ddition</a:t>
                          </a: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ubtraction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200" b="0" u="none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18696076"/>
                  </p:ext>
                </p:extLst>
              </p:nvPr>
            </p:nvGraphicFramePr>
            <p:xfrm>
              <a:off x="637721" y="241755"/>
              <a:ext cx="10918177" cy="638971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11244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678299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2863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277368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Types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of 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Number: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Odd: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ends in 1, 3, 5, 7, 9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Even: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ends in 0, 2, 4, 6, 8 (is divisible by 2)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Factor: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divides exactly into a number </a:t>
                          </a:r>
                        </a:p>
                        <a:p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5 is a factor of 10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Multiple: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in the times table of a number </a:t>
                          </a:r>
                        </a:p>
                        <a:p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20 is a multiple of 10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Prime Numbers: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can only be divided by one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and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itself: 2, 3, 5, 7, 11, 13, 17... are prime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Triangular</a:t>
                          </a:r>
                          <a:r>
                            <a:rPr lang="en-GB" sz="1200" b="1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number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counts dots arranged in an equilateral triangle</a:t>
                          </a: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Fibonacci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Sequence: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Each number equals the sum of the two numbers before it.0,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1,1,2,3,5,8…</a:t>
                          </a:r>
                          <a:endParaRPr lang="en-GB" sz="1200" b="0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Unit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Conversions: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Length: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mm, cm, m, km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Area: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cm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km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(hectares)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Volume: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cm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ml, litres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Mass: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g, kg</a:t>
                          </a: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 </a:t>
                          </a: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Conversions:	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	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1 litre = 1000 ml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1kg = 1000g</a:t>
                          </a: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Time</a:t>
                          </a:r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</a:t>
                          </a:r>
                        </a:p>
                        <a:p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60 seconds = 1 minute</a:t>
                          </a:r>
                        </a:p>
                        <a:p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60minutes =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1 hour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24 hours = 1 day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365 days = 1 year </a:t>
                          </a:r>
                          <a:endParaRPr lang="en-GB" sz="1200" b="1" u="none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Fraction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Decimal, Percentage: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005840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74" t="-244211" r="-211458" b="-213684"/>
                          </a:stretch>
                        </a:blipFill>
                      </a:tcPr>
                    </a:tc>
                    <a:tc rowSpan="3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Key Terms: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Sum: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add the numbers together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Product: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multiply the numbers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Difference: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biggest take away the smallest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Estimate: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round the numbers first and give an approximate answer.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149969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4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92974" t="-146620" r="-327" b="-46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15131303"/>
                      </a:ext>
                    </a:extLst>
                  </a:tr>
                  <a:tr h="196806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74" t="-514961" r="-211458" b="-219685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8133989"/>
                      </a:ext>
                    </a:extLst>
                  </a:tr>
                  <a:tr h="57872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/ Cubes: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Numbers: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can be written as a number multiplied by itself.</a:t>
                          </a:r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g 9 is a square number because it can be written as 3x3. The first 5 square numbers are 1, 4, 9, 16, 25, ...</a:t>
                          </a:r>
                        </a:p>
                        <a:p>
                          <a:pPr>
                            <a:lnSpc>
                              <a:spcPct val="100000"/>
                            </a:lnSpc>
                          </a:pPr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Root: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is a value that, when multiplied by itself, gives the number. Eg: 4 × 4 = 16, so the </a:t>
                          </a:r>
                          <a:r>
                            <a:rPr lang="en-GB" sz="12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square root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of 16 is 4</a:t>
                          </a:r>
                          <a:endParaRPr lang="en-GB" sz="1200" b="1" u="none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>
                            <a:lnSpc>
                              <a:spcPct val="100000"/>
                            </a:lnSpc>
                          </a:pPr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Cube</a:t>
                          </a:r>
                          <a:r>
                            <a:rPr lang="en-GB" sz="1200" b="1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Numbers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a number that is multiplied by itself, and by itself again. Eg 2 x 2 x 2 = 8</a:t>
                          </a:r>
                        </a:p>
                        <a:p>
                          <a:pPr>
                            <a:lnSpc>
                              <a:spcPct val="100000"/>
                            </a:lnSpc>
                          </a:pP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first 5 cube numbers are 1, 8, 27, 64, 125 …..</a:t>
                          </a:r>
                          <a:endParaRPr lang="en-GB" sz="1200" b="0" u="none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27764036"/>
                      </a:ext>
                    </a:extLst>
                  </a:tr>
                  <a:tr h="1684697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BIDMAS:</a:t>
                          </a:r>
                        </a:p>
                        <a:p>
                          <a:endParaRPr lang="en-GB" sz="1200" b="0" u="none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B</a:t>
                          </a:r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rackets</a:t>
                          </a:r>
                          <a:endParaRPr lang="en-GB" sz="1200" b="0" u="none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I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ndices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       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ivision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        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ultiplication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ddition</a:t>
                          </a: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ubtraction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200" b="0" u="none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66807" t="49473" r="8723" b="3481"/>
          <a:stretch/>
        </p:blipFill>
        <p:spPr>
          <a:xfrm>
            <a:off x="9447547" y="5416829"/>
            <a:ext cx="1012614" cy="81275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88381260"/>
                  </p:ext>
                </p:extLst>
              </p:nvPr>
            </p:nvGraphicFramePr>
            <p:xfrm>
              <a:off x="7907616" y="686231"/>
              <a:ext cx="3543305" cy="3215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91307">
                      <a:extLst>
                        <a:ext uri="{9D8B030D-6E8A-4147-A177-3AD203B41FA5}">
                          <a16:colId xmlns:a16="http://schemas.microsoft.com/office/drawing/2014/main" val="404686876"/>
                        </a:ext>
                      </a:extLst>
                    </a:gridCol>
                    <a:gridCol w="770905">
                      <a:extLst>
                        <a:ext uri="{9D8B030D-6E8A-4147-A177-3AD203B41FA5}">
                          <a16:colId xmlns:a16="http://schemas.microsoft.com/office/drawing/2014/main" val="1395014105"/>
                        </a:ext>
                      </a:extLst>
                    </a:gridCol>
                    <a:gridCol w="794374">
                      <a:extLst>
                        <a:ext uri="{9D8B030D-6E8A-4147-A177-3AD203B41FA5}">
                          <a16:colId xmlns:a16="http://schemas.microsoft.com/office/drawing/2014/main" val="1479675729"/>
                        </a:ext>
                      </a:extLst>
                    </a:gridCol>
                    <a:gridCol w="986719">
                      <a:extLst>
                        <a:ext uri="{9D8B030D-6E8A-4147-A177-3AD203B41FA5}">
                          <a16:colId xmlns:a16="http://schemas.microsoft.com/office/drawing/2014/main" val="3702990415"/>
                        </a:ext>
                      </a:extLst>
                    </a:gridCol>
                  </a:tblGrid>
                  <a:tr h="332509"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Percentage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Decimal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Fractions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Method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28128579"/>
                      </a:ext>
                    </a:extLst>
                  </a:tr>
                  <a:tr h="266008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2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69357311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25%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0.25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4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7157813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0.10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10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22855982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0.01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100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72342323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33.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̇"/>
                                  <m:ctrlPr>
                                    <a:rPr lang="en-GB" sz="110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1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3</m:t>
                                  </m:r>
                                </m:e>
                              </m:acc>
                              <m:r>
                                <a:rPr lang="en-GB" sz="11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Verdana" panose="020B0604030504040204" pitchFamily="34" charset="0"/>
                                  <a:cs typeface="Arial" panose="020B0604020202020204" pitchFamily="34" charset="0"/>
                                </a:rPr>
                                <m:t>%</m:t>
                              </m:r>
                            </m:oMath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0.3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̇"/>
                                  <m:ctrlPr>
                                    <a:rPr lang="en-GB" sz="110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1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3</m:t>
                                  </m:r>
                                </m:e>
                              </m:acc>
                            </m:oMath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3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28654519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0.20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21075173"/>
                      </a:ext>
                    </a:extLst>
                  </a:tr>
                  <a:tr h="402267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0.40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5,</a:t>
                          </a:r>
                          <a:r>
                            <a:rPr lang="en-GB" sz="1100" baseline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multiply by 2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3463565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88381260"/>
                  </p:ext>
                </p:extLst>
              </p:nvPr>
            </p:nvGraphicFramePr>
            <p:xfrm>
              <a:off x="7907616" y="686231"/>
              <a:ext cx="3543305" cy="3215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91307">
                      <a:extLst>
                        <a:ext uri="{9D8B030D-6E8A-4147-A177-3AD203B41FA5}">
                          <a16:colId xmlns:a16="http://schemas.microsoft.com/office/drawing/2014/main" val="404686876"/>
                        </a:ext>
                      </a:extLst>
                    </a:gridCol>
                    <a:gridCol w="770905">
                      <a:extLst>
                        <a:ext uri="{9D8B030D-6E8A-4147-A177-3AD203B41FA5}">
                          <a16:colId xmlns:a16="http://schemas.microsoft.com/office/drawing/2014/main" val="1395014105"/>
                        </a:ext>
                      </a:extLst>
                    </a:gridCol>
                    <a:gridCol w="794374">
                      <a:extLst>
                        <a:ext uri="{9D8B030D-6E8A-4147-A177-3AD203B41FA5}">
                          <a16:colId xmlns:a16="http://schemas.microsoft.com/office/drawing/2014/main" val="1479675729"/>
                        </a:ext>
                      </a:extLst>
                    </a:gridCol>
                    <a:gridCol w="986719">
                      <a:extLst>
                        <a:ext uri="{9D8B030D-6E8A-4147-A177-3AD203B41FA5}">
                          <a16:colId xmlns:a16="http://schemas.microsoft.com/office/drawing/2014/main" val="3702990415"/>
                        </a:ext>
                      </a:extLst>
                    </a:gridCol>
                  </a:tblGrid>
                  <a:tr h="332509"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Percentage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Decimal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Fractions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Method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28128579"/>
                      </a:ext>
                    </a:extLst>
                  </a:tr>
                  <a:tr h="405257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84848" r="-125191" b="-62727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2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69357311"/>
                      </a:ext>
                    </a:extLst>
                  </a:tr>
                  <a:tr h="405257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25%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0.25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182090" r="-125191" b="-5179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4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7157813"/>
                      </a:ext>
                    </a:extLst>
                  </a:tr>
                  <a:tr h="406400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0.10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282090" r="-125191" b="-4179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10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22855982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0.01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365714" r="-125191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100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72342323"/>
                      </a:ext>
                    </a:extLst>
                  </a:tr>
                  <a:tr h="4064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613" t="-486567" r="-258282" b="-2134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30159" t="-486567" r="-234127" b="-2134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486567" r="-125191" b="-2134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3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28654519"/>
                      </a:ext>
                    </a:extLst>
                  </a:tr>
                  <a:tr h="406337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0.20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586567" r="-125191" b="-1134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21075173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0.40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657143" r="-125191" b="-8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5,</a:t>
                          </a:r>
                          <a:r>
                            <a:rPr lang="en-GB" sz="1100" baseline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multiply by 2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34635657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67105" r="9712" b="50044"/>
          <a:stretch/>
        </p:blipFill>
        <p:spPr>
          <a:xfrm>
            <a:off x="9463404" y="4447782"/>
            <a:ext cx="980901" cy="8824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2971" y="2083153"/>
            <a:ext cx="1790700" cy="485775"/>
          </a:xfrm>
          <a:prstGeom prst="rect">
            <a:avLst/>
          </a:prstGeom>
        </p:spPr>
      </p:pic>
      <p:pic>
        <p:nvPicPr>
          <p:cNvPr id="10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48317" y="5508901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35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6941" y="3042458"/>
            <a:ext cx="963633" cy="75309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39631890"/>
                  </p:ext>
                </p:extLst>
              </p:nvPr>
            </p:nvGraphicFramePr>
            <p:xfrm>
              <a:off x="552457" y="280140"/>
              <a:ext cx="11071877" cy="6313527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684368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693358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694151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1419026"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Area: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Rectangle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l x w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Parallelogram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b x 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Triangle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 x 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Trapezium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(a +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b) h</a:t>
                          </a: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Circles: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Circumference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𝑥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𝑑𝑖𝑎𝑚𝑒𝑡𝑒𝑟</m:t>
                              </m:r>
                            </m:oMath>
                          </a14:m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   </a:t>
                          </a:r>
                          <a:r>
                            <a:rPr lang="en-GB" sz="14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=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𝑑</m:t>
                              </m:r>
                            </m:oMath>
                          </a14:m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Area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𝑥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𝑟𝑎𝑑𝑖𝑢𝑠</m:t>
                                  </m:r>
                                </m:e>
                                <m:sup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=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sSup>
                                <m:sSupPr>
                                  <m:ctrlP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5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Volume: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Cuboid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l x w x 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Prism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area of cross section x length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Cylinder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sSup>
                                <m:sSupPr>
                                  <m:ctrlP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h</m:t>
                              </m:r>
                            </m:oMath>
                          </a14:m>
                          <a:endParaRPr lang="en-GB" sz="14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Pyramid/</a:t>
                          </a:r>
                          <a:r>
                            <a:rPr lang="en-GB" sz="14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Cone</a:t>
                          </a:r>
                          <a:r>
                            <a:rPr lang="en-GB" sz="14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x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base area x 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Sphere</a:t>
                          </a:r>
                          <a:r>
                            <a:rPr lang="en-GB" sz="14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14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dirty="0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</m:oMath>
                          </a14:m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400" b="0" i="1" u="none" dirty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400" b="0" i="1" u="none" dirty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sz="1400" b="0" i="1" u="none" dirty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384068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Volume</a:t>
                          </a:r>
                          <a:r>
                            <a:rPr lang="en-GB" sz="1400" b="1" u="sng" kern="1200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of Frustum: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600" b="1" u="sng" kern="1200" baseline="0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portion of a cone or pyramid which remains after its upper part has been cut off by a plane parallel to its base.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Volume of frustum is </a:t>
                          </a:r>
                          <a:r>
                            <a:rPr lang="en-GB" sz="1200" b="1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difference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between </a:t>
                          </a: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volumes of two cones.</a:t>
                          </a:r>
                        </a:p>
                        <a:p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46375328"/>
                      </a:ext>
                    </a:extLst>
                  </a:tr>
                  <a:tr h="658368"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Trigonometry: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Sinx⁰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𝑂𝑃𝑃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𝐻𝑌𝑃</m:t>
                                  </m:r>
                                </m:den>
                              </m:f>
                            </m:oMath>
                          </a14:m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Cosx⁰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𝐴𝐷𝐽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𝐻𝑌𝑃</m:t>
                                  </m:r>
                                </m:den>
                              </m:f>
                            </m:oMath>
                          </a14:m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Tanx⁰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𝑂𝑃𝑃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𝐴𝐷𝐽</m:t>
                                  </m:r>
                                </m:den>
                              </m:f>
                            </m:oMath>
                          </a14:m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58742717"/>
                      </a:ext>
                    </a:extLst>
                  </a:tr>
                  <a:tr h="723993"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Pythagoras: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For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 right-angled triangle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GB" sz="1200" b="0" i="1" u="none" smtClean="0">
                                    <a:effectLst/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GB" sz="1200" b="0" i="1" u="none" smtClean="0">
                                    <a:effectLst/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= </m:t>
                                </m:r>
                                <m:sSup>
                                  <m:sSupPr>
                                    <m:ctrlP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517019"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Sine Rule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- Non Right Angled Triangle:</a:t>
                          </a:r>
                        </a:p>
                        <a:p>
                          <a:endParaRPr lang="en-GB" sz="1200" b="1" u="sng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If </a:t>
                          </a:r>
                          <a:r>
                            <a:rPr lang="en-GB" sz="1200" b="0" u="none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you have 2 sides and 2 </a:t>
                          </a:r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</a:t>
                          </a:r>
                        </a:p>
                        <a:p>
                          <a:endParaRPr lang="en-GB" sz="1200" b="0" u="sng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u="none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Missing side: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𝑎</m:t>
                                  </m:r>
                                </m:num>
                                <m:den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𝑠𝑖𝑛𝐴</m:t>
                                  </m:r>
                                </m:den>
                              </m:f>
                              <m:r>
                                <a:rPr lang="en-GB" sz="1400" b="0" i="1" u="none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𝑏</m:t>
                                  </m:r>
                                </m:num>
                                <m:den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𝑠𝑖𝑛𝐵</m:t>
                                  </m:r>
                                </m:den>
                              </m:f>
                              <m:r>
                                <a:rPr lang="en-GB" sz="1400" b="0" i="1" u="none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𝑐</m:t>
                                  </m:r>
                                </m:num>
                                <m:den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𝑠𝑖𝑛𝐶</m:t>
                                  </m:r>
                                </m:den>
                              </m:f>
                            </m:oMath>
                          </a14:m>
                          <a:endParaRPr lang="en-GB" sz="1200" b="0" u="none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0" u="none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u="none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Missing angle: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𝑠𝑖𝑛𝐴</m:t>
                                  </m:r>
                                </m:num>
                                <m:den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𝑎</m:t>
                                  </m:r>
                                </m:den>
                              </m:f>
                              <m:r>
                                <a:rPr lang="en-GB" sz="1400" b="0" i="1" u="none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𝑠𝑖𝑛𝐵</m:t>
                                  </m:r>
                                </m:num>
                                <m:den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𝑏</m:t>
                                  </m:r>
                                </m:den>
                              </m:f>
                              <m:r>
                                <a:rPr lang="en-GB" sz="1400" b="0" i="1" u="none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𝑠𝑖𝑛𝐶</m:t>
                                  </m:r>
                                </m:num>
                                <m:den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𝑐</m:t>
                                  </m:r>
                                </m:den>
                              </m:f>
                            </m:oMath>
                          </a14:m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Cosine Rule – Non Right Angled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Triangle: </a:t>
                          </a:r>
                        </a:p>
                        <a:p>
                          <a:endParaRPr lang="en-GB" sz="1400" b="1" u="sng" kern="1200" baseline="0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4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If you have 3 sides, 1 angle</a:t>
                          </a:r>
                        </a:p>
                        <a:p>
                          <a:endParaRPr lang="en-GB" sz="1400" b="0" u="none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r>
                            <a:rPr lang="en-GB" sz="1400" b="0" u="none" kern="120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Missing side:</a:t>
                          </a:r>
                          <a:r>
                            <a:rPr lang="en-GB" sz="1400" b="0" u="none" kern="1200" baseline="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400" b="0" i="1" u="none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lang="en-GB" sz="1400" b="0" i="1" u="none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en-GB" sz="1400" b="0" i="1" u="none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1400" b="0" i="1" u="none" kern="1200" baseline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=</m:t>
                              </m:r>
                              <m:sSup>
                                <m:sSupPr>
                                  <m:ctrlPr>
                                    <a:rPr lang="en-GB" sz="1400" b="0" i="1" u="none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lang="en-GB" sz="1400" b="0" i="1" u="none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en-GB" sz="1400" b="0" i="1" u="none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1400" b="0" i="1" u="none" kern="1200" baseline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GB" sz="1400" b="0" i="1" u="none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pPr>
                                <m:e>
                                  <m:r>
                                    <a:rPr lang="en-GB" sz="1400" b="0" i="1" u="none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𝑐</m:t>
                                  </m:r>
                                </m:e>
                                <m:sup>
                                  <m:r>
                                    <a:rPr lang="en-GB" sz="1400" b="0" i="1" u="none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1400" b="0" i="1" u="none" kern="1200" baseline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−2</m:t>
                              </m:r>
                              <m:r>
                                <a:rPr lang="en-GB" sz="1400" b="0" i="1" u="none" kern="1200" baseline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𝑏𝑐𝑐𝑜𝑠𝐴</m:t>
                              </m:r>
                            </m:oMath>
                          </a14:m>
                          <a:endParaRPr lang="en-GB" sz="1400" b="0" u="none" kern="1200" dirty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endParaRPr lang="en-GB" sz="1400" b="0" u="none" kern="1200" dirty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r>
                            <a:rPr lang="en-GB" sz="1400" b="0" u="none" kern="120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Missing angle: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𝑐𝑜𝑠𝐴</m:t>
                              </m:r>
                              <m:r>
                                <a:rPr lang="en-GB" sz="1400" b="0" i="1" u="none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sz="1400" b="0" i="1" u="none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400" b="0" i="1" u="none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𝑏</m:t>
                                      </m:r>
                                    </m:e>
                                    <m:sup>
                                      <m:r>
                                        <a:rPr lang="en-GB" sz="1400" b="0" i="1" u="none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+</m:t>
                                  </m:r>
                                  <m:sSup>
                                    <m:sSupPr>
                                      <m:ctrlPr>
                                        <a:rPr lang="en-GB" sz="1400" b="0" i="1" u="none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400" b="0" i="1" u="none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𝑐</m:t>
                                      </m:r>
                                    </m:e>
                                    <m:sup>
                                      <m:r>
                                        <a:rPr lang="en-GB" sz="1400" b="0" i="1" u="none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GB" sz="1400" b="0" i="1" u="none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400" b="0" i="1" u="none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𝑎</m:t>
                                      </m:r>
                                    </m:e>
                                    <m:sup>
                                      <m:r>
                                        <a:rPr lang="en-GB" sz="1400" b="0" i="1" u="none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  <m:r>
                                    <a:rPr lang="en-GB" sz="14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𝑏𝑐</m:t>
                                  </m:r>
                                </m:den>
                              </m:f>
                            </m:oMath>
                          </a14:m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  <a:tr h="1315672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Area of a Non</a:t>
                          </a:r>
                          <a:r>
                            <a:rPr lang="en-GB" sz="1400" b="1" u="sng" kern="1200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Right Angled Triangle: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½ absinC</a:t>
                          </a: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3858658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39631890"/>
                  </p:ext>
                </p:extLst>
              </p:nvPr>
            </p:nvGraphicFramePr>
            <p:xfrm>
              <a:off x="552457" y="280140"/>
              <a:ext cx="11071877" cy="6313527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684368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693358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694151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1493520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65" t="-1691" r="-200661" b="-11966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000" t="-3265" r="-100330" b="-324082"/>
                          </a:stretch>
                        </a:blipFill>
                      </a:tcPr>
                    </a:tc>
                    <a:tc rowSpan="5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000" t="-974" r="-330" b="-2655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384068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Volume</a:t>
                          </a:r>
                          <a:r>
                            <a:rPr lang="en-GB" sz="1400" b="1" u="sng" kern="1200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of Frustum: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600" b="1" u="sng" kern="1200" baseline="0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portion of a cone or pyramid which remains after its upper part has been cut off by a plane parallel to its base.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Volume of frustum is </a:t>
                          </a:r>
                          <a:r>
                            <a:rPr lang="en-GB" sz="1200" b="1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difference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between </a:t>
                          </a: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volumes of two cones.</a:t>
                          </a:r>
                        </a:p>
                        <a:p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46375328"/>
                      </a:ext>
                    </a:extLst>
                  </a:tr>
                  <a:tr h="658368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65" t="-182890" r="-200661" b="-115209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58742717"/>
                      </a:ext>
                    </a:extLst>
                  </a:tr>
                  <a:tr h="944880"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000" t="-380000" r="-100330" b="-195484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517019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65" t="-247176" r="-200661" b="-664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000" t="-247176" r="-100330" b="-664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  <a:tr h="1315672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Area of a Non</a:t>
                          </a:r>
                          <a:r>
                            <a:rPr lang="en-GB" sz="1400" b="1" u="sng" kern="1200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Right Angled Triangle: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½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absinC</a:t>
                          </a: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385865816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547" t="76732" b="1975"/>
          <a:stretch/>
        </p:blipFill>
        <p:spPr>
          <a:xfrm>
            <a:off x="2710813" y="2458305"/>
            <a:ext cx="1275258" cy="5841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917" t="68388" r="4592"/>
          <a:stretch/>
        </p:blipFill>
        <p:spPr>
          <a:xfrm>
            <a:off x="8970413" y="2216421"/>
            <a:ext cx="1289403" cy="6906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71622" t="10810" b="7588"/>
          <a:stretch/>
        </p:blipFill>
        <p:spPr>
          <a:xfrm>
            <a:off x="6859432" y="4095340"/>
            <a:ext cx="989332" cy="6068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70856" t="10484" r="1045" b="4994"/>
          <a:stretch/>
        </p:blipFill>
        <p:spPr>
          <a:xfrm>
            <a:off x="1944526" y="3795549"/>
            <a:ext cx="1206276" cy="75564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547" t="51065" b="25944"/>
          <a:stretch/>
        </p:blipFill>
        <p:spPr>
          <a:xfrm>
            <a:off x="2682923" y="1810090"/>
            <a:ext cx="1212372" cy="5996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547" t="25397" b="51977"/>
          <a:stretch/>
        </p:blipFill>
        <p:spPr>
          <a:xfrm>
            <a:off x="2796894" y="1217420"/>
            <a:ext cx="984430" cy="4791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547" b="76184"/>
          <a:stretch/>
        </p:blipFill>
        <p:spPr>
          <a:xfrm>
            <a:off x="2707940" y="414768"/>
            <a:ext cx="1162339" cy="5955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917" t="33639" r="3867" b="37066"/>
          <a:stretch/>
        </p:blipFill>
        <p:spPr>
          <a:xfrm>
            <a:off x="10094481" y="1490050"/>
            <a:ext cx="1314341" cy="64008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917" r="3942" b="68010"/>
          <a:stretch/>
        </p:blipFill>
        <p:spPr>
          <a:xfrm>
            <a:off x="9439882" y="466833"/>
            <a:ext cx="1311770" cy="6989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9432" y="335480"/>
            <a:ext cx="1022395" cy="116588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81E50C8-A41C-47CC-ADDA-D206041B9A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50802" y="5222389"/>
            <a:ext cx="1060714" cy="129074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81E50C8-A41C-47CC-ADDA-D206041B9A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81195" y="5494949"/>
            <a:ext cx="836729" cy="10181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67796" y="3445565"/>
            <a:ext cx="605438" cy="6076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62339" y="3489080"/>
            <a:ext cx="630145" cy="6129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2"/>
          <a:srcRect t="1205" b="-1"/>
          <a:stretch/>
        </p:blipFill>
        <p:spPr>
          <a:xfrm>
            <a:off x="9152420" y="4281492"/>
            <a:ext cx="574923" cy="56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60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62323168"/>
                  </p:ext>
                </p:extLst>
              </p:nvPr>
            </p:nvGraphicFramePr>
            <p:xfrm>
              <a:off x="353801" y="477474"/>
              <a:ext cx="11469192" cy="596497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822791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822791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823610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52302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 of Angles: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Acute</a:t>
                          </a:r>
                          <a:r>
                            <a:rPr lang="en-GB" sz="1200" b="1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Less than 90⁰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Right Angles: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90⁰</a:t>
                          </a: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Obtuse</a:t>
                          </a:r>
                          <a:r>
                            <a:rPr lang="en-GB" sz="1200" b="1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 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between 90⁰ and 180⁰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Reflex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between 180⁰ and 360⁰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 facts: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Vertically Opposite 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	         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on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straight line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at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point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360°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		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triangle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quadrilateral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360°	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Alternate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angles in parallel lines (Z angles) 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Corresponding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parallel lines (F angles) 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Co-Interior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angles in parallel lines (C angles)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  <a:endParaRPr lang="en-GB" sz="11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 Polygons: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317454">
                    <a:tc rowSpan="2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 in Polygons Formula: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6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Sum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of 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Interior 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= </a:t>
                          </a:r>
                          <a14:m>
                            <m:oMath xmlns:m="http://schemas.openxmlformats.org/officeDocument/2006/math">
                              <m:d>
                                <m:dPr>
                                  <m:ctrlP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 −2</m:t>
                                  </m:r>
                                </m:e>
                              </m:d>
                              <m:r>
                                <a:rPr lang="en-GB" sz="1200" b="0" i="1" baseline="0" smtClean="0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en-GB" sz="1200" b="0" baseline="0" dirty="0" smtClean="0">
                              <a:effectLst/>
                              <a:cs typeface="Arial" panose="020B0604020202020204" pitchFamily="34" charset="0"/>
                            </a:rPr>
                            <a:t>x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baseline="0" smtClean="0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180</m:t>
                                  </m:r>
                                </m:e>
                                <m:sup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0</m:t>
                                  </m:r>
                                </m:sup>
                              </m:sSup>
                            </m:oMath>
                          </a14:m>
                          <a:endParaRPr lang="en-GB" sz="1200" b="0" i="1" baseline="0" dirty="0" smtClean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n represents the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number of sides</a:t>
                          </a: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0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Exterior</a:t>
                          </a: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 add up to 360⁰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One exterior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 in a regular polygon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3600ͦ</m:t>
                                  </m:r>
                                </m:num>
                                <m:den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</m:den>
                              </m:f>
                            </m:oMath>
                          </a14:m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Pairs of </a:t>
                          </a: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interior and exterior</a:t>
                          </a: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 add up to 180⁰</a:t>
                          </a:r>
                          <a:endParaRPr lang="en-GB" sz="16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12606926"/>
                      </a:ext>
                    </a:extLst>
                  </a:tr>
                  <a:tr h="2124493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6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 of Triangles:</a:t>
                          </a:r>
                        </a:p>
                        <a:p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Equilateral:</a:t>
                          </a:r>
                        </a:p>
                        <a:p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3 equal sides and angles</a:t>
                          </a:r>
                        </a:p>
                        <a:p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Isosceles:</a:t>
                          </a:r>
                        </a:p>
                        <a:p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2 equal sides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and 2 equal angles</a:t>
                          </a:r>
                        </a:p>
                        <a:p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Scalene:</a:t>
                          </a:r>
                        </a:p>
                        <a:p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No equal sides or angles</a:t>
                          </a: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 Parallel Lines:</a:t>
                          </a: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Alternate Angles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Corresponding Angles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Co-Interior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62323168"/>
                  </p:ext>
                </p:extLst>
              </p:nvPr>
            </p:nvGraphicFramePr>
            <p:xfrm>
              <a:off x="353801" y="477474"/>
              <a:ext cx="11469192" cy="596497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822791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822791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823610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52302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 of 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Angles: </a:t>
                          </a: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Acute</a:t>
                          </a:r>
                          <a:r>
                            <a:rPr lang="en-GB" sz="1200" b="1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Less than 90⁰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Right Angles: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90⁰</a:t>
                          </a: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Obtuse</a:t>
                          </a:r>
                          <a:r>
                            <a:rPr lang="en-GB" sz="1200" b="1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 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between 90⁰ and 180⁰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Reflex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between 180⁰ and 360⁰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 facts: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Vertically Opposite 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	         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on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straight line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at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point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360°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		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triangle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quadrilateral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360°	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Alternate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parallel lines (Z angles) 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Corresponding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parallel lines (F angles) 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Co-Interior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parallel lines (C angles)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  <a:endParaRPr lang="en-GB" sz="11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 Polygons: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317454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19" t="-146384" r="-200478" b="-499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12606926"/>
                      </a:ext>
                    </a:extLst>
                  </a:tr>
                  <a:tr h="2124493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6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 of Triangles:</a:t>
                          </a:r>
                        </a:p>
                        <a:p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Equilateral:</a:t>
                          </a:r>
                        </a:p>
                        <a:p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3 equal sides and angles</a:t>
                          </a:r>
                        </a:p>
                        <a:p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Isosceles:</a:t>
                          </a:r>
                        </a:p>
                        <a:p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2 equal sides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and 2 equal angles</a:t>
                          </a:r>
                        </a:p>
                        <a:p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Scalene:</a:t>
                          </a:r>
                        </a:p>
                        <a:p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No equal sides or angles</a:t>
                          </a: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 Parallel Lines:</a:t>
                          </a: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Alternate Angles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Corresponding Angles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Co-Interior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76BDE9"/>
              </a:clrFrom>
              <a:clrTo>
                <a:srgbClr val="76BDE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7413" y="714894"/>
            <a:ext cx="783927" cy="6576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76BDE9"/>
              </a:clrFrom>
              <a:clrTo>
                <a:srgbClr val="76BDE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45113" y="2480855"/>
            <a:ext cx="1048530" cy="5075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clrChange>
              <a:clrFrom>
                <a:srgbClr val="76BDE9"/>
              </a:clrFrom>
              <a:clrTo>
                <a:srgbClr val="76BDE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37266" y="1665328"/>
            <a:ext cx="664223" cy="522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971" t="34543"/>
          <a:stretch/>
        </p:blipFill>
        <p:spPr>
          <a:xfrm>
            <a:off x="10494499" y="3181315"/>
            <a:ext cx="1276323" cy="12646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76BDE9"/>
              </a:clrFrom>
              <a:clrTo>
                <a:srgbClr val="76BDE9">
                  <a:alpha val="0"/>
                </a:srgbClr>
              </a:clrTo>
            </a:clrChange>
          </a:blip>
          <a:srcRect b="6963"/>
          <a:stretch/>
        </p:blipFill>
        <p:spPr>
          <a:xfrm>
            <a:off x="3072613" y="3296382"/>
            <a:ext cx="788727" cy="5559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t="4645"/>
          <a:stretch/>
        </p:blipFill>
        <p:spPr>
          <a:xfrm>
            <a:off x="10165951" y="4622980"/>
            <a:ext cx="843267" cy="6561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35867" y="5231041"/>
            <a:ext cx="802673" cy="5482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15560" y="5779282"/>
            <a:ext cx="888575" cy="6631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41496526"/>
                  </p:ext>
                </p:extLst>
              </p:nvPr>
            </p:nvGraphicFramePr>
            <p:xfrm>
              <a:off x="8063346" y="922848"/>
              <a:ext cx="3707476" cy="221118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21337">
                      <a:extLst>
                        <a:ext uri="{9D8B030D-6E8A-4147-A177-3AD203B41FA5}">
                          <a16:colId xmlns:a16="http://schemas.microsoft.com/office/drawing/2014/main" val="809466247"/>
                        </a:ext>
                      </a:extLst>
                    </a:gridCol>
                    <a:gridCol w="508452">
                      <a:extLst>
                        <a:ext uri="{9D8B030D-6E8A-4147-A177-3AD203B41FA5}">
                          <a16:colId xmlns:a16="http://schemas.microsoft.com/office/drawing/2014/main" val="3839416399"/>
                        </a:ext>
                      </a:extLst>
                    </a:gridCol>
                    <a:gridCol w="1155469">
                      <a:extLst>
                        <a:ext uri="{9D8B030D-6E8A-4147-A177-3AD203B41FA5}">
                          <a16:colId xmlns:a16="http://schemas.microsoft.com/office/drawing/2014/main" val="218663365"/>
                        </a:ext>
                      </a:extLst>
                    </a:gridCol>
                    <a:gridCol w="1122218">
                      <a:extLst>
                        <a:ext uri="{9D8B030D-6E8A-4147-A177-3AD203B41FA5}">
                          <a16:colId xmlns:a16="http://schemas.microsoft.com/office/drawing/2014/main" val="1812931717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Polygon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Sides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Total</a:t>
                          </a:r>
                          <a:r>
                            <a:rPr lang="en-GB" sz="1200" u="sng" baseline="0" dirty="0" smtClean="0"/>
                            <a:t> of Interior Angles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Each interior angle</a:t>
                          </a:r>
                          <a:endParaRPr lang="en-GB" sz="1200" u="sng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07243449"/>
                      </a:ext>
                    </a:extLst>
                  </a:tr>
                  <a:tr h="2682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Triangle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3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180</a:t>
                          </a:r>
                          <a14:m>
                            <m:oMath xmlns:m="http://schemas.openxmlformats.org/officeDocument/2006/math">
                              <m:r>
                                <a:rPr lang="en-GB" sz="1200" i="1" smtClean="0">
                                  <a:latin typeface="Cambria Math" panose="02040503050406030204" pitchFamily="18" charset="0"/>
                                </a:rPr>
                                <m:t>⁰</m:t>
                              </m:r>
                            </m:oMath>
                          </a14:m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60⁰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35646095"/>
                      </a:ext>
                    </a:extLst>
                  </a:tr>
                  <a:tr h="2682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Quadrilateral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4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360⁰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90⁰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07433098"/>
                      </a:ext>
                    </a:extLst>
                  </a:tr>
                  <a:tr h="25162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Pentagon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5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540⁰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108⁰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27001019"/>
                      </a:ext>
                    </a:extLst>
                  </a:tr>
                  <a:tr h="2909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Hexagon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6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720⁰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120⁰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0417962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Any Polygon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/>
                            <a:t>(n – 2) x 180⁰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 −</m:t>
                                        </m:r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e>
                                    </m:d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×</m:t>
                                    </m:r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180</m:t>
                                    </m:r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⁰</m:t>
                                    </m:r>
                                  </m:num>
                                  <m:den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6986845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41496526"/>
                  </p:ext>
                </p:extLst>
              </p:nvPr>
            </p:nvGraphicFramePr>
            <p:xfrm>
              <a:off x="8063346" y="922848"/>
              <a:ext cx="3707476" cy="221118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21337">
                      <a:extLst>
                        <a:ext uri="{9D8B030D-6E8A-4147-A177-3AD203B41FA5}">
                          <a16:colId xmlns:a16="http://schemas.microsoft.com/office/drawing/2014/main" val="809466247"/>
                        </a:ext>
                      </a:extLst>
                    </a:gridCol>
                    <a:gridCol w="508452">
                      <a:extLst>
                        <a:ext uri="{9D8B030D-6E8A-4147-A177-3AD203B41FA5}">
                          <a16:colId xmlns:a16="http://schemas.microsoft.com/office/drawing/2014/main" val="3839416399"/>
                        </a:ext>
                      </a:extLst>
                    </a:gridCol>
                    <a:gridCol w="1155469">
                      <a:extLst>
                        <a:ext uri="{9D8B030D-6E8A-4147-A177-3AD203B41FA5}">
                          <a16:colId xmlns:a16="http://schemas.microsoft.com/office/drawing/2014/main" val="218663365"/>
                        </a:ext>
                      </a:extLst>
                    </a:gridCol>
                    <a:gridCol w="1122218">
                      <a:extLst>
                        <a:ext uri="{9D8B030D-6E8A-4147-A177-3AD203B41FA5}">
                          <a16:colId xmlns:a16="http://schemas.microsoft.com/office/drawing/2014/main" val="1812931717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Polygon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Sides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Total</a:t>
                          </a:r>
                          <a:r>
                            <a:rPr lang="en-GB" sz="1200" u="sng" baseline="0" dirty="0" smtClean="0"/>
                            <a:t> of Interior Angles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Each interior angle</a:t>
                          </a:r>
                          <a:endParaRPr lang="en-GB" sz="1200" u="sng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07243449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Triangle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3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1"/>
                          <a:stretch>
                            <a:fillRect l="-124211" t="-168889" r="-97895" b="-55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60⁰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35646095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Quadrilateral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4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360⁰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90</a:t>
                          </a:r>
                          <a:r>
                            <a:rPr lang="en-GB" sz="1200" dirty="0" smtClean="0"/>
                            <a:t>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07433098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Pentagon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5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540⁰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108</a:t>
                          </a:r>
                          <a:r>
                            <a:rPr lang="en-GB" sz="1200" dirty="0" smtClean="0"/>
                            <a:t>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27001019"/>
                      </a:ext>
                    </a:extLst>
                  </a:tr>
                  <a:tr h="2909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Hexagon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6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720⁰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120</a:t>
                          </a:r>
                          <a:r>
                            <a:rPr lang="en-GB" sz="1200" dirty="0" smtClean="0"/>
                            <a:t>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04179625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Any Polygon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/>
                            <a:t>(n – 2) x 180⁰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1"/>
                          <a:stretch>
                            <a:fillRect l="-231522" t="-386667" r="-1087" b="-9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98684500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62005" y="4526566"/>
            <a:ext cx="758704" cy="75253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62005" y="5231041"/>
            <a:ext cx="978510" cy="573609"/>
          </a:xfrm>
          <a:prstGeom prst="rect">
            <a:avLst/>
          </a:prstGeom>
        </p:spPr>
      </p:pic>
      <p:sp>
        <p:nvSpPr>
          <p:cNvPr id="15" name="Freeform 14"/>
          <p:cNvSpPr/>
          <p:nvPr/>
        </p:nvSpPr>
        <p:spPr>
          <a:xfrm>
            <a:off x="7421113" y="5263007"/>
            <a:ext cx="319510" cy="355278"/>
          </a:xfrm>
          <a:custGeom>
            <a:avLst/>
            <a:gdLst>
              <a:gd name="connsiteX0" fmla="*/ 8387 w 319510"/>
              <a:gd name="connsiteY0" fmla="*/ 12378 h 355278"/>
              <a:gd name="connsiteX1" fmla="*/ 17179 w 319510"/>
              <a:gd name="connsiteY1" fmla="*/ 170639 h 355278"/>
              <a:gd name="connsiteX2" fmla="*/ 34764 w 319510"/>
              <a:gd name="connsiteY2" fmla="*/ 223393 h 355278"/>
              <a:gd name="connsiteX3" fmla="*/ 43556 w 319510"/>
              <a:gd name="connsiteY3" fmla="*/ 249770 h 355278"/>
              <a:gd name="connsiteX4" fmla="*/ 52349 w 319510"/>
              <a:gd name="connsiteY4" fmla="*/ 276147 h 355278"/>
              <a:gd name="connsiteX5" fmla="*/ 61141 w 319510"/>
              <a:gd name="connsiteY5" fmla="*/ 320108 h 355278"/>
              <a:gd name="connsiteX6" fmla="*/ 87518 w 319510"/>
              <a:gd name="connsiteY6" fmla="*/ 337693 h 355278"/>
              <a:gd name="connsiteX7" fmla="*/ 149064 w 319510"/>
              <a:gd name="connsiteY7" fmla="*/ 355278 h 355278"/>
              <a:gd name="connsiteX8" fmla="*/ 254572 w 319510"/>
              <a:gd name="connsiteY8" fmla="*/ 337693 h 355278"/>
              <a:gd name="connsiteX9" fmla="*/ 272156 w 319510"/>
              <a:gd name="connsiteY9" fmla="*/ 311316 h 355278"/>
              <a:gd name="connsiteX10" fmla="*/ 298533 w 319510"/>
              <a:gd name="connsiteY10" fmla="*/ 284939 h 355278"/>
              <a:gd name="connsiteX11" fmla="*/ 307325 w 319510"/>
              <a:gd name="connsiteY11" fmla="*/ 144262 h 355278"/>
              <a:gd name="connsiteX12" fmla="*/ 272156 w 319510"/>
              <a:gd name="connsiteY12" fmla="*/ 91508 h 355278"/>
              <a:gd name="connsiteX13" fmla="*/ 219402 w 319510"/>
              <a:gd name="connsiteY13" fmla="*/ 56339 h 355278"/>
              <a:gd name="connsiteX14" fmla="*/ 166649 w 319510"/>
              <a:gd name="connsiteY14" fmla="*/ 38755 h 355278"/>
              <a:gd name="connsiteX15" fmla="*/ 140272 w 319510"/>
              <a:gd name="connsiteY15" fmla="*/ 21170 h 355278"/>
              <a:gd name="connsiteX16" fmla="*/ 8387 w 319510"/>
              <a:gd name="connsiteY16" fmla="*/ 12378 h 355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19510" h="355278">
                <a:moveTo>
                  <a:pt x="8387" y="12378"/>
                </a:moveTo>
                <a:cubicBezTo>
                  <a:pt x="-12129" y="37290"/>
                  <a:pt x="10626" y="118212"/>
                  <a:pt x="17179" y="170639"/>
                </a:cubicBezTo>
                <a:cubicBezTo>
                  <a:pt x="19478" y="189032"/>
                  <a:pt x="28902" y="205808"/>
                  <a:pt x="34764" y="223393"/>
                </a:cubicBezTo>
                <a:lnTo>
                  <a:pt x="43556" y="249770"/>
                </a:lnTo>
                <a:cubicBezTo>
                  <a:pt x="46487" y="258562"/>
                  <a:pt x="50531" y="267059"/>
                  <a:pt x="52349" y="276147"/>
                </a:cubicBezTo>
                <a:cubicBezTo>
                  <a:pt x="55280" y="290801"/>
                  <a:pt x="53727" y="307133"/>
                  <a:pt x="61141" y="320108"/>
                </a:cubicBezTo>
                <a:cubicBezTo>
                  <a:pt x="66384" y="329283"/>
                  <a:pt x="78066" y="332967"/>
                  <a:pt x="87518" y="337693"/>
                </a:cubicBezTo>
                <a:cubicBezTo>
                  <a:pt x="100128" y="343998"/>
                  <a:pt x="137801" y="352462"/>
                  <a:pt x="149064" y="355278"/>
                </a:cubicBezTo>
                <a:cubicBezTo>
                  <a:pt x="184233" y="349416"/>
                  <a:pt x="220995" y="349685"/>
                  <a:pt x="254572" y="337693"/>
                </a:cubicBezTo>
                <a:cubicBezTo>
                  <a:pt x="264523" y="334139"/>
                  <a:pt x="265391" y="319434"/>
                  <a:pt x="272156" y="311316"/>
                </a:cubicBezTo>
                <a:cubicBezTo>
                  <a:pt x="280116" y="301764"/>
                  <a:pt x="289741" y="293731"/>
                  <a:pt x="298533" y="284939"/>
                </a:cubicBezTo>
                <a:cubicBezTo>
                  <a:pt x="318091" y="226267"/>
                  <a:pt x="329628" y="215632"/>
                  <a:pt x="307325" y="144262"/>
                </a:cubicBezTo>
                <a:cubicBezTo>
                  <a:pt x="301021" y="124090"/>
                  <a:pt x="289741" y="103231"/>
                  <a:pt x="272156" y="91508"/>
                </a:cubicBezTo>
                <a:cubicBezTo>
                  <a:pt x="254571" y="79785"/>
                  <a:pt x="239452" y="63022"/>
                  <a:pt x="219402" y="56339"/>
                </a:cubicBezTo>
                <a:lnTo>
                  <a:pt x="166649" y="38755"/>
                </a:lnTo>
                <a:cubicBezTo>
                  <a:pt x="157857" y="32893"/>
                  <a:pt x="149985" y="25333"/>
                  <a:pt x="140272" y="21170"/>
                </a:cubicBezTo>
                <a:cubicBezTo>
                  <a:pt x="103172" y="5270"/>
                  <a:pt x="28903" y="-12534"/>
                  <a:pt x="8387" y="1237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611266" y="5763806"/>
            <a:ext cx="1079988" cy="678641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7403060" y="5798540"/>
            <a:ext cx="386925" cy="443998"/>
          </a:xfrm>
          <a:custGeom>
            <a:avLst/>
            <a:gdLst>
              <a:gd name="connsiteX0" fmla="*/ 351755 w 386925"/>
              <a:gd name="connsiteY0" fmla="*/ 4383 h 443998"/>
              <a:gd name="connsiteX1" fmla="*/ 61609 w 386925"/>
              <a:gd name="connsiteY1" fmla="*/ 13175 h 443998"/>
              <a:gd name="connsiteX2" fmla="*/ 8855 w 386925"/>
              <a:gd name="connsiteY2" fmla="*/ 65929 h 443998"/>
              <a:gd name="connsiteX3" fmla="*/ 63 w 386925"/>
              <a:gd name="connsiteY3" fmla="*/ 92306 h 443998"/>
              <a:gd name="connsiteX4" fmla="*/ 17648 w 386925"/>
              <a:gd name="connsiteY4" fmla="*/ 241775 h 443998"/>
              <a:gd name="connsiteX5" fmla="*/ 61609 w 386925"/>
              <a:gd name="connsiteY5" fmla="*/ 373660 h 443998"/>
              <a:gd name="connsiteX6" fmla="*/ 70402 w 386925"/>
              <a:gd name="connsiteY6" fmla="*/ 400037 h 443998"/>
              <a:gd name="connsiteX7" fmla="*/ 202286 w 386925"/>
              <a:gd name="connsiteY7" fmla="*/ 408829 h 443998"/>
              <a:gd name="connsiteX8" fmla="*/ 228663 w 386925"/>
              <a:gd name="connsiteY8" fmla="*/ 426414 h 443998"/>
              <a:gd name="connsiteX9" fmla="*/ 263832 w 386925"/>
              <a:gd name="connsiteY9" fmla="*/ 435206 h 443998"/>
              <a:gd name="connsiteX10" fmla="*/ 290209 w 386925"/>
              <a:gd name="connsiteY10" fmla="*/ 443998 h 443998"/>
              <a:gd name="connsiteX11" fmla="*/ 325378 w 386925"/>
              <a:gd name="connsiteY11" fmla="*/ 382452 h 443998"/>
              <a:gd name="connsiteX12" fmla="*/ 334171 w 386925"/>
              <a:gd name="connsiteY12" fmla="*/ 241775 h 443998"/>
              <a:gd name="connsiteX13" fmla="*/ 351755 w 386925"/>
              <a:gd name="connsiteY13" fmla="*/ 206606 h 443998"/>
              <a:gd name="connsiteX14" fmla="*/ 386925 w 386925"/>
              <a:gd name="connsiteY14" fmla="*/ 153852 h 443998"/>
              <a:gd name="connsiteX15" fmla="*/ 378132 w 386925"/>
              <a:gd name="connsiteY15" fmla="*/ 92306 h 443998"/>
              <a:gd name="connsiteX16" fmla="*/ 351755 w 386925"/>
              <a:gd name="connsiteY16" fmla="*/ 83514 h 443998"/>
              <a:gd name="connsiteX17" fmla="*/ 342963 w 386925"/>
              <a:gd name="connsiteY17" fmla="*/ 48345 h 443998"/>
              <a:gd name="connsiteX18" fmla="*/ 351755 w 386925"/>
              <a:gd name="connsiteY18" fmla="*/ 4383 h 4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86925" h="443998">
                <a:moveTo>
                  <a:pt x="351755" y="4383"/>
                </a:moveTo>
                <a:cubicBezTo>
                  <a:pt x="304863" y="-1479"/>
                  <a:pt x="156847" y="-3919"/>
                  <a:pt x="61609" y="13175"/>
                </a:cubicBezTo>
                <a:cubicBezTo>
                  <a:pt x="37132" y="17568"/>
                  <a:pt x="8855" y="65929"/>
                  <a:pt x="8855" y="65929"/>
                </a:cubicBezTo>
                <a:cubicBezTo>
                  <a:pt x="5924" y="74721"/>
                  <a:pt x="63" y="83038"/>
                  <a:pt x="63" y="92306"/>
                </a:cubicBezTo>
                <a:cubicBezTo>
                  <a:pt x="63" y="196288"/>
                  <a:pt x="-2024" y="182763"/>
                  <a:pt x="17648" y="241775"/>
                </a:cubicBezTo>
                <a:cubicBezTo>
                  <a:pt x="53711" y="458158"/>
                  <a:pt x="4289" y="287682"/>
                  <a:pt x="61609" y="373660"/>
                </a:cubicBezTo>
                <a:cubicBezTo>
                  <a:pt x="66750" y="381371"/>
                  <a:pt x="61411" y="397789"/>
                  <a:pt x="70402" y="400037"/>
                </a:cubicBezTo>
                <a:cubicBezTo>
                  <a:pt x="113145" y="410723"/>
                  <a:pt x="158325" y="405898"/>
                  <a:pt x="202286" y="408829"/>
                </a:cubicBezTo>
                <a:cubicBezTo>
                  <a:pt x="211078" y="414691"/>
                  <a:pt x="218950" y="422251"/>
                  <a:pt x="228663" y="426414"/>
                </a:cubicBezTo>
                <a:cubicBezTo>
                  <a:pt x="239770" y="431174"/>
                  <a:pt x="252213" y="431886"/>
                  <a:pt x="263832" y="435206"/>
                </a:cubicBezTo>
                <a:cubicBezTo>
                  <a:pt x="272743" y="437752"/>
                  <a:pt x="281417" y="441067"/>
                  <a:pt x="290209" y="443998"/>
                </a:cubicBezTo>
                <a:cubicBezTo>
                  <a:pt x="298820" y="431082"/>
                  <a:pt x="323218" y="396851"/>
                  <a:pt x="325378" y="382452"/>
                </a:cubicBezTo>
                <a:cubicBezTo>
                  <a:pt x="332348" y="335988"/>
                  <a:pt x="327201" y="288239"/>
                  <a:pt x="334171" y="241775"/>
                </a:cubicBezTo>
                <a:cubicBezTo>
                  <a:pt x="336115" y="228813"/>
                  <a:pt x="345012" y="217845"/>
                  <a:pt x="351755" y="206606"/>
                </a:cubicBezTo>
                <a:cubicBezTo>
                  <a:pt x="362629" y="188484"/>
                  <a:pt x="386925" y="153852"/>
                  <a:pt x="386925" y="153852"/>
                </a:cubicBezTo>
                <a:cubicBezTo>
                  <a:pt x="383994" y="133337"/>
                  <a:pt x="387400" y="110842"/>
                  <a:pt x="378132" y="92306"/>
                </a:cubicBezTo>
                <a:cubicBezTo>
                  <a:pt x="373987" y="84017"/>
                  <a:pt x="357545" y="90751"/>
                  <a:pt x="351755" y="83514"/>
                </a:cubicBezTo>
                <a:cubicBezTo>
                  <a:pt x="344206" y="74078"/>
                  <a:pt x="347451" y="59565"/>
                  <a:pt x="342963" y="48345"/>
                </a:cubicBezTo>
                <a:cubicBezTo>
                  <a:pt x="341424" y="44497"/>
                  <a:pt x="398647" y="10245"/>
                  <a:pt x="351755" y="43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7115" y="5635790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57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6158983"/>
                  </p:ext>
                </p:extLst>
              </p:nvPr>
            </p:nvGraphicFramePr>
            <p:xfrm>
              <a:off x="443302" y="606528"/>
              <a:ext cx="11290189" cy="57730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744629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72376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7318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64848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Cumulative Frequency: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Add up frequencies as you go and plot against the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top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of each group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Box Plots: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Interquartile range (IQR) = UQ-LQ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Scatter Graphs: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Points: 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Plotting coordinates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Correlation: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the relationship between 2 variables</a:t>
                          </a:r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– it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can be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positive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,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negative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or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no correlation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Relationship: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Describing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in words the connection between two variables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Histograms:</a:t>
                          </a: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𝐹𝑟𝑒𝑞𝑢𝑒𝑛𝑐𝑦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𝐷𝑒𝑛𝑠𝑖𝑡𝑦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𝑓𝑟𝑒𝑞𝑢𝑒𝑛𝑐𝑦</m:t>
                                    </m:r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 </m:t>
                                    </m:r>
                                  </m:num>
                                  <m:den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𝑐𝑙𝑎𝑠𝑠</m:t>
                                    </m:r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 </m:t>
                                    </m:r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𝑤𝑖𝑑𝑡h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+mn-cs"/>
                          </a:endParaRPr>
                        </a:p>
                        <a:p>
                          <a:endParaRPr lang="en-GB" sz="1200" b="0" i="0" u="none" strike="noStrike" kern="1200" baseline="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𝐹𝑟𝑒𝑞𝑢𝑒𝑛𝑐𝑦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𝑓𝑟𝑒𝑞𝑢𝑒𝑛𝑐𝑦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𝑑𝑒𝑛𝑠𝑖𝑡𝑦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×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𝑐𝑙𝑎𝑠𝑠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 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𝑤𝑖𝑑𝑡h</m:t>
                                </m:r>
                              </m:oMath>
                            </m:oMathPara>
                          </a14:m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Remember that the frequency is given by the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area of each bar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not the height.</a:t>
                          </a:r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Bars with the same frequency have the same area.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i="0" u="none" strike="noStrike" kern="1200" baseline="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906846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Pie Charts: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The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to draw for each sector is: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𝑓𝑟𝑒𝑞𝑢𝑒𝑛𝑐𝑦</m:t>
                                  </m:r>
                                </m:num>
                                <m:den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𝑡𝑜𝑡𝑎𝑙</m:t>
                                  </m:r>
                                </m:den>
                              </m:f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×360</m:t>
                              </m:r>
                            </m:oMath>
                          </a14:m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⁰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Frequency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Polygon: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on the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midpoint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Two Way Tables: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Two-way tables are a way of sorting data so that the frequency of each category can be seen quickly and easily.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i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05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6158983"/>
                  </p:ext>
                </p:extLst>
              </p:nvPr>
            </p:nvGraphicFramePr>
            <p:xfrm>
              <a:off x="443302" y="606528"/>
              <a:ext cx="11290189" cy="57730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744629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72376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7318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64848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Cumulative Frequency: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Add up frequencies as you go and plot against the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top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of each group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Box Plots: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Interquartile range (IQR) = UQ-LQ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Scatter Graphs: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Points: 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Plotting coordinates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Correlation: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the relationship between 2 variables</a:t>
                          </a:r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– it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can be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positive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,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negative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or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no correlation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Relationship: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Describing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in words the connection between two variables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99515" t="-1503" r="-323" b="-5859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21245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63" t="-174212" r="-201626" b="-57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Frequency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Polygon: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on the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midpoint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Two Way Tables: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Two-way tables are a way of sorting data so that the frequency of each category can be seen quickly and easily.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i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05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2280" y="2701637"/>
            <a:ext cx="1408299" cy="14013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rcRect t="1464" r="1243"/>
          <a:stretch/>
        </p:blipFill>
        <p:spPr>
          <a:xfrm>
            <a:off x="2253121" y="4863154"/>
            <a:ext cx="1708961" cy="10495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23705" y="2372353"/>
            <a:ext cx="2427662" cy="1343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Line of Best Fit: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a line that roughly through the middle of all the scatter points on a graph. The line of best fit does not have to go through the origin.</a:t>
            </a: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123705" y="3445565"/>
            <a:ext cx="24276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Estimate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Using the line of best fit to predict values when given one variable. </a:t>
            </a:r>
          </a:p>
          <a:p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4834" y="4665017"/>
            <a:ext cx="1810356" cy="13713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4123705" y="4863154"/>
            <a:ext cx="1599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Connect points with a </a:t>
            </a:r>
            <a:r>
              <a:rPr lang="en-GB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straight line</a:t>
            </a:r>
          </a:p>
          <a:p>
            <a:endParaRPr lang="en-GB" sz="1200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742826"/>
              </p:ext>
            </p:extLst>
          </p:nvPr>
        </p:nvGraphicFramePr>
        <p:xfrm>
          <a:off x="8777536" y="5049838"/>
          <a:ext cx="1998853" cy="11182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6763">
                  <a:extLst>
                    <a:ext uri="{9D8B030D-6E8A-4147-A177-3AD203B41FA5}">
                      <a16:colId xmlns:a16="http://schemas.microsoft.com/office/drawing/2014/main" val="2230458748"/>
                    </a:ext>
                  </a:extLst>
                </a:gridCol>
                <a:gridCol w="525272">
                  <a:extLst>
                    <a:ext uri="{9D8B030D-6E8A-4147-A177-3AD203B41FA5}">
                      <a16:colId xmlns:a16="http://schemas.microsoft.com/office/drawing/2014/main" val="2559039168"/>
                    </a:ext>
                  </a:extLst>
                </a:gridCol>
                <a:gridCol w="440055">
                  <a:extLst>
                    <a:ext uri="{9D8B030D-6E8A-4147-A177-3AD203B41FA5}">
                      <a16:colId xmlns:a16="http://schemas.microsoft.com/office/drawing/2014/main" val="1190487202"/>
                    </a:ext>
                  </a:extLst>
                </a:gridCol>
                <a:gridCol w="516763">
                  <a:extLst>
                    <a:ext uri="{9D8B030D-6E8A-4147-A177-3AD203B41FA5}">
                      <a16:colId xmlns:a16="http://schemas.microsoft.com/office/drawing/2014/main" val="3008466311"/>
                    </a:ext>
                  </a:extLst>
                </a:gridCol>
              </a:tblGrid>
              <a:tr h="285548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Walk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Bus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Total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596284"/>
                  </a:ext>
                </a:extLst>
              </a:tr>
              <a:tr h="282633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Boys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18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4221113"/>
                  </a:ext>
                </a:extLst>
              </a:tr>
              <a:tr h="290945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Girls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22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57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3014534"/>
                  </a:ext>
                </a:extLst>
              </a:tr>
              <a:tr h="257695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Total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100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9416791"/>
                  </a:ext>
                </a:extLst>
              </a:tr>
            </a:tbl>
          </a:graphicData>
        </a:graphic>
      </p:graphicFrame>
      <p:pic>
        <p:nvPicPr>
          <p:cNvPr id="15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04748" y="5570447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83BF71C-5BD1-4BD6-9CD0-543D1E6BE1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1172" y="2397966"/>
            <a:ext cx="2781300" cy="17049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5C035E1-FFB0-429F-85C0-A1C08D887E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3066" y="2173709"/>
            <a:ext cx="2476500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859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55106859"/>
                  </p:ext>
                </p:extLst>
              </p:nvPr>
            </p:nvGraphicFramePr>
            <p:xfrm>
              <a:off x="681291" y="243840"/>
              <a:ext cx="10812711" cy="5798189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664955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573495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574261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4059936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6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Probability Scale: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All probabilities add up to 1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Impossible: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Never going to happen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Unlikely: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Little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Even Chance: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 50%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Likely: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High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Certain: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Definitely gong to happen</a:t>
                          </a: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Probability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Rules: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sng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Multiply for independent events: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P(6 on dice and H on coin)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6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x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6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sng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Add for mutually exclusive events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P(5 or 6 on dice)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sng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6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+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6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endParaRPr lang="en-GB" sz="1200" b="0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Venn Diagrams: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                                       </a:t>
                          </a:r>
                          <a:r>
                            <a:rPr lang="en-GB" sz="1400" b="1" u="none" dirty="0" err="1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</a:t>
                          </a: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’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                  </a:t>
                          </a:r>
                          <a:r>
                            <a:rPr lang="en-GB" sz="1400" b="1" u="none" dirty="0" err="1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</a:t>
                          </a: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’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1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∪</m:t>
                              </m:r>
                            </m:oMath>
                          </a14:m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                                A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1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∩</m:t>
                              </m:r>
                            </m:oMath>
                          </a14:m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738253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Stratified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Sampling:</a:t>
                          </a:r>
                        </a:p>
                        <a:p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The frequency for a group in a stratified sample is</a:t>
                          </a:r>
                        </a:p>
                        <a:p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𝑓𝑟𝑒𝑞𝑢𝑒𝑛𝑐𝑦</m:t>
                                    </m:r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 </m:t>
                                    </m:r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𝑜𝑓</m:t>
                                    </m:r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 </m:t>
                                    </m:r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𝑔𝑟𝑜𝑢𝑝</m:t>
                                    </m:r>
                                  </m:num>
                                  <m:den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𝑡𝑜𝑡𝑎𝑙</m:t>
                                    </m:r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 </m:t>
                                    </m:r>
                                    <m:r>
                                      <a:rPr lang="en-GB" sz="1200" b="0" i="1" u="none" strike="noStrike" kern="1200" baseline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𝑓𝑟𝑒𝑞𝑢𝑒𝑛𝑐𝑦</m:t>
                                    </m:r>
                                  </m:den>
                                </m:f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×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𝑠𝑎𝑚𝑝𝑙𝑒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 </m:t>
                                </m:r>
                                <m:r>
                                  <a:rPr lang="en-GB" sz="1200" b="0" i="1" u="none" strike="noStrike" kern="1200" baseline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𝑠𝑖𝑧𝑒</m:t>
                                </m:r>
                              </m:oMath>
                            </m:oMathPara>
                          </a14:m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0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7349502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55106859"/>
                  </p:ext>
                </p:extLst>
              </p:nvPr>
            </p:nvGraphicFramePr>
            <p:xfrm>
              <a:off x="681291" y="243840"/>
              <a:ext cx="10812711" cy="5798189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664955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573495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574261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4059936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6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Probability Scale: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All probabilities add up to 1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Impossible: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Never going to happen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Unlikely: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Little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Even Chance: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 50%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Likely: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High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Certain: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Definitely gong to happen</a:t>
                          </a: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2901" t="-1499" r="-100512" b="-4302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02555" t="-1499" r="-341" b="-4302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738253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2901" t="-237544" r="-100512" b="-7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7349502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73086" t="62583" r="6010" b="19746"/>
          <a:stretch/>
        </p:blipFill>
        <p:spPr>
          <a:xfrm>
            <a:off x="10159112" y="3393029"/>
            <a:ext cx="1133136" cy="6503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8373" t="62852" r="71268" b="20281"/>
          <a:stretch/>
        </p:blipFill>
        <p:spPr>
          <a:xfrm>
            <a:off x="10159112" y="2252842"/>
            <a:ext cx="1139819" cy="6411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200A00"/>
              </a:clrFrom>
              <a:clrTo>
                <a:srgbClr val="200A00">
                  <a:alpha val="0"/>
                </a:srgbClr>
              </a:clrTo>
            </a:clrChange>
          </a:blip>
          <a:srcRect l="73994" t="20549" r="6738" b="63119"/>
          <a:stretch/>
        </p:blipFill>
        <p:spPr>
          <a:xfrm>
            <a:off x="10159112" y="957510"/>
            <a:ext cx="1139819" cy="6559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41373" t="62749" r="38102" b="20427"/>
          <a:stretch/>
        </p:blipFill>
        <p:spPr>
          <a:xfrm>
            <a:off x="8222546" y="3332268"/>
            <a:ext cx="1201861" cy="6688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41762" t="19288" r="38875" b="62048"/>
          <a:stretch/>
        </p:blipFill>
        <p:spPr>
          <a:xfrm>
            <a:off x="8247524" y="2003802"/>
            <a:ext cx="1130459" cy="7397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02" t="19726" r="71595" b="62662"/>
          <a:stretch/>
        </p:blipFill>
        <p:spPr>
          <a:xfrm>
            <a:off x="8176122" y="961680"/>
            <a:ext cx="1201861" cy="6941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529" y="1096457"/>
            <a:ext cx="3488479" cy="378039"/>
          </a:xfrm>
          <a:prstGeom prst="rect">
            <a:avLst/>
          </a:prstGeom>
        </p:spPr>
      </p:pic>
      <p:pic>
        <p:nvPicPr>
          <p:cNvPr id="11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04748" y="5570447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010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reen Clipping">
            <a:extLst>
              <a:ext uri="{FF2B5EF4-FFF2-40B4-BE49-F238E27FC236}">
                <a16:creationId xmlns:a16="http://schemas.microsoft.com/office/drawing/2014/main" id="{DEFD8F1E-81B4-4610-9A8F-DE590EEFF4C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70" y="5472318"/>
            <a:ext cx="2019935" cy="11055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2171205"/>
                  </p:ext>
                </p:extLst>
              </p:nvPr>
            </p:nvGraphicFramePr>
            <p:xfrm>
              <a:off x="658205" y="282353"/>
              <a:ext cx="10863236" cy="64243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620820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926191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316225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1275393"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Key words: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Solve: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work out the value of the letter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Expand: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multiply out brackets   2(x+3)=2x+6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Factorise: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put brackets back in x</a:t>
                          </a:r>
                          <a:r>
                            <a:rPr lang="en-GB" sz="1200" kern="1200" baseline="30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–3x = x(x–3)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Changing the subject: 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rearranging a formula,</a:t>
                          </a:r>
                          <a:r>
                            <a:rPr lang="en-GB" sz="1200" b="0" kern="1200" baseline="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using balancing, to make another variable the subject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Substitution: 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Exchanging letters for numbers.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Equation: 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</a:t>
                          </a:r>
                          <a:r>
                            <a:rPr lang="en-GB" sz="1200" b="0" kern="1200" baseline="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true for some particular value of x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Identity: 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 true for every value of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</a:p>
                        <a:p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Equation of a circle: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𝑥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+𝑦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=𝑟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is a circle with centre (0 ,0) </a:t>
                          </a:r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                                              and 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radius 𝑟. </a:t>
                          </a:r>
                        </a:p>
                        <a:p>
                          <a:endParaRPr lang="en-GB" sz="1200" b="0" i="0" u="none" strike="noStrike" kern="1200" baseline="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 𝒙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𝟐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+𝒚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𝟐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=𝟐𝟓 </a:t>
                          </a:r>
                          <a:r>
                            <a:rPr lang="en-GB" sz="1200" b="1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has centre (0 ,0) and radius 5 </a:t>
                          </a:r>
                          <a:endParaRPr lang="en-GB" sz="1200" b="0" u="sng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4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</a:t>
                          </a:r>
                          <a:r>
                            <a:rPr lang="en-GB" sz="1400" b="1" u="sng" baseline="0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of graph: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Straight Line</a:t>
                          </a:r>
                          <a:r>
                            <a:rPr lang="en-GB" sz="1200" b="0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Quadratic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Cubic 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Graph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Reciprocal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Graph</a:t>
                          </a: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511591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Exact Trig Values:</a:t>
                          </a:r>
                          <a:endParaRPr lang="en-GB" sz="1200" b="0" u="none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43093"/>
                      </a:ext>
                    </a:extLst>
                  </a:tr>
                  <a:tr h="2657284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Equation of straight line graphs:</a:t>
                          </a: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b="0" i="1" u="none" dirty="0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  <m:t>𝑦</m:t>
                                </m:r>
                                <m:r>
                                  <a:rPr lang="en-GB" sz="1200" b="0" i="1" u="none" dirty="0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  <m:t> = </m:t>
                                </m:r>
                                <m:r>
                                  <a:rPr lang="en-GB" sz="1200" b="0" i="1" u="none" dirty="0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  <m:t>𝑚𝑥</m:t>
                                </m:r>
                                <m:r>
                                  <a:rPr lang="en-GB" sz="1200" b="0" i="1" u="none" dirty="0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  <m:t> + </m:t>
                                </m:r>
                                <m:r>
                                  <a:rPr lang="en-GB" sz="1200" b="0" i="1" u="none" dirty="0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Arial" panose="020B0604020202020204" pitchFamily="34" charset="0"/>
                                  </a:rPr>
                                  <m:t>𝑐</m:t>
                                </m:r>
                              </m:oMath>
                            </m:oMathPara>
                          </a14:m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m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is the </a:t>
                          </a:r>
                          <a:r>
                            <a:rPr lang="en-GB" sz="1200" b="1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gradient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, </a:t>
                          </a:r>
                          <a:r>
                            <a:rPr lang="en-GB" sz="1200" b="1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is</a:t>
                          </a:r>
                          <a:r>
                            <a:rPr lang="en-GB" sz="1200" b="0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the </a:t>
                          </a:r>
                          <a:r>
                            <a:rPr lang="en-GB" sz="1200" b="1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y intercept</a:t>
                          </a:r>
                        </a:p>
                        <a:p>
                          <a:endParaRPr lang="en-GB" sz="1200" b="0" u="sng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14:m>
                            <m:oMath xmlns:m="http://schemas.openxmlformats.org/officeDocument/2006/math">
                              <m:r>
                                <a:rPr lang="en-GB" sz="1200" b="0" i="1" u="none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𝐺𝑟𝑎𝑑𝑖𝑒𝑛𝑡</m:t>
                              </m:r>
                              <m:r>
                                <a:rPr lang="en-GB" sz="1200" b="0" i="1" u="none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𝑐h𝑎𝑛𝑔𝑒</m:t>
                                  </m:r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 </m:t>
                                  </m:r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𝑖𝑛</m:t>
                                  </m:r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 </m:t>
                                  </m:r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𝑦</m:t>
                                  </m:r>
                                </m:num>
                                <m:den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𝑐h𝑎𝑛𝑔𝑒</m:t>
                                  </m:r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 </m:t>
                                  </m:r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𝑖𝑛</m:t>
                                  </m:r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 </m:t>
                                  </m:r>
                                  <m:r>
                                    <a:rPr lang="en-GB" sz="1200" b="0" i="1" u="none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𝑥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200" b="0" u="none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Two lines are </a:t>
                          </a:r>
                          <a:r>
                            <a:rPr lang="en-GB" sz="1200" b="0" u="sng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parallel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if they have the </a:t>
                          </a:r>
                          <a:r>
                            <a:rPr lang="en-GB" sz="1200" b="0" u="sng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same gradient</a:t>
                          </a:r>
                        </a:p>
                        <a:p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Two lines are </a:t>
                          </a:r>
                          <a:r>
                            <a:rPr lang="en-GB" sz="1200" b="0" u="sng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perpendicular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if the </a:t>
                          </a:r>
                          <a:r>
                            <a:rPr lang="en-GB" sz="1200" b="0" u="sng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product of their gradients is -1.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To find the midpoint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between 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,</a:t>
                          </a: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) and (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,</a:t>
                          </a: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) use the formula:</a:t>
                          </a:r>
                        </a:p>
                        <a:p>
                          <a:pPr algn="l"/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                   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(</m:t>
                              </m:r>
                              <m:f>
                                <m:f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,</m:t>
                              </m:r>
                              <m:f>
                                <m:f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𝑦</m:t>
                                      </m:r>
                                    </m:e>
                                    <m:sub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𝑦</m:t>
                                      </m:r>
                                    </m:e>
                                    <m:sub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)</m:t>
                              </m:r>
                            </m:oMath>
                          </a14:m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rtl="0" latinLnBrk="0"/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1800290">
                    <a:tc gridSpan="2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Trigonometric Graphs:</a:t>
                          </a:r>
                          <a:r>
                            <a:rPr lang="en-GB" sz="1400" b="1" u="none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(LEARN the shapes and key values)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= sin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                                                y = cos x                                     y = tan x </a:t>
                          </a: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2171205"/>
                  </p:ext>
                </p:extLst>
              </p:nvPr>
            </p:nvGraphicFramePr>
            <p:xfrm>
              <a:off x="658205" y="282353"/>
              <a:ext cx="10863236" cy="64243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620820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926191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316225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1310640"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Key words: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Solve: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work out the value of the letter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Expand: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multiply out brackets   2(x+3)=2x+6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Factorise: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put brackets back in x</a:t>
                          </a:r>
                          <a:r>
                            <a:rPr lang="en-GB" sz="1200" kern="1200" baseline="30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–3x = x(x–3)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Changing the subject: 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rearranging a formula,</a:t>
                          </a:r>
                          <a:r>
                            <a:rPr lang="en-GB" sz="1200" b="0" kern="1200" baseline="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using balancing, to make another variable the subject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Substitution: 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Exchanging letters for numbers.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Equation: 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</a:t>
                          </a:r>
                          <a:r>
                            <a:rPr lang="en-GB" sz="1200" b="0" kern="1200" baseline="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true for some particular value of x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Identity: 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 true for every value of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</a:p>
                        <a:p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Equation of a circle: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𝑥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+𝑦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=𝑟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is a circle with centre (0 ,0) </a:t>
                          </a:r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                                              and 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radius 𝑟. </a:t>
                          </a:r>
                        </a:p>
                        <a:p>
                          <a:endParaRPr lang="en-GB" sz="1200" b="0" i="0" u="none" strike="noStrike" kern="1200" baseline="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 𝒙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𝟐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+𝒚</a:t>
                          </a:r>
                          <a:r>
                            <a:rPr lang="en-GB" sz="1200" b="0" i="0" u="none" strike="noStrike" kern="1200" baseline="3000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𝟐</a:t>
                          </a:r>
                          <a:r>
                            <a:rPr lang="en-GB" sz="1200" b="0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=𝟐𝟓 </a:t>
                          </a:r>
                          <a:r>
                            <a:rPr lang="en-GB" sz="1200" b="1" i="0" u="none" strike="noStrike" kern="1200" baseline="0" dirty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has centre (0 ,0) and radius 5 </a:t>
                          </a:r>
                          <a:endParaRPr lang="en-GB" sz="1200" b="0" u="sng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4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</a:t>
                          </a:r>
                          <a:r>
                            <a:rPr lang="en-GB" sz="1400" b="1" u="sng" baseline="0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of graph: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Straight Line</a:t>
                          </a:r>
                          <a:r>
                            <a:rPr lang="en-GB" sz="1200" b="0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Quadratic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Cubic 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Graph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Reciprocal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Graph</a:t>
                          </a: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548640"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Exact Trig Values:</a:t>
                          </a:r>
                          <a:endParaRPr lang="en-GB" sz="1200" b="0" u="none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43093"/>
                      </a:ext>
                    </a:extLst>
                  </a:tr>
                  <a:tr h="27647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68" t="-69163" r="-200168" b="-65639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pPr rtl="0" latinLnBrk="0"/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1800290">
                    <a:tc gridSpan="2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Trigonometric Graphs:</a:t>
                          </a:r>
                          <a:r>
                            <a:rPr lang="en-GB" sz="1400" b="1" u="none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(LEARN the shapes and key values)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= sin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                                                y = cos x                                     y = tan x </a:t>
                          </a: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82596" r="1188"/>
          <a:stretch/>
        </p:blipFill>
        <p:spPr>
          <a:xfrm>
            <a:off x="9525833" y="5152865"/>
            <a:ext cx="1005842" cy="12573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66216" r="16978"/>
          <a:stretch/>
        </p:blipFill>
        <p:spPr>
          <a:xfrm>
            <a:off x="9233768" y="3727306"/>
            <a:ext cx="1152211" cy="13897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48002" r="37747"/>
          <a:stretch/>
        </p:blipFill>
        <p:spPr>
          <a:xfrm>
            <a:off x="9233768" y="2360122"/>
            <a:ext cx="882946" cy="12559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2941" r="85461"/>
          <a:stretch/>
        </p:blipFill>
        <p:spPr>
          <a:xfrm>
            <a:off x="8340960" y="1072341"/>
            <a:ext cx="808006" cy="10933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5149" r="67941" b="4218"/>
          <a:stretch/>
        </p:blipFill>
        <p:spPr>
          <a:xfrm>
            <a:off x="9339973" y="1038448"/>
            <a:ext cx="939800" cy="10789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32059" r="51856"/>
          <a:stretch/>
        </p:blipFill>
        <p:spPr>
          <a:xfrm>
            <a:off x="10531675" y="1038448"/>
            <a:ext cx="893926" cy="1126512"/>
          </a:xfrm>
          <a:prstGeom prst="rect">
            <a:avLst/>
          </a:prstGeom>
        </p:spPr>
      </p:pic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 descr="Screen Clipping">
            <a:extLst>
              <a:ext uri="{FF2B5EF4-FFF2-40B4-BE49-F238E27FC236}">
                <a16:creationId xmlns:a16="http://schemas.microsoft.com/office/drawing/2014/main" id="{CBA8DD0D-2D8F-4F9F-916F-3FE13374796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878" y="5510227"/>
            <a:ext cx="1877846" cy="973469"/>
          </a:xfrm>
          <a:prstGeom prst="rect">
            <a:avLst/>
          </a:prstGeom>
        </p:spPr>
      </p:pic>
      <p:pic>
        <p:nvPicPr>
          <p:cNvPr id="15" name="Picture 14" descr="Screen Clipping">
            <a:extLst>
              <a:ext uri="{FF2B5EF4-FFF2-40B4-BE49-F238E27FC236}">
                <a16:creationId xmlns:a16="http://schemas.microsoft.com/office/drawing/2014/main" id="{227D14FF-CFE1-40F5-939F-FF2E213A1DB7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07"/>
          <a:stretch/>
        </p:blipFill>
        <p:spPr>
          <a:xfrm>
            <a:off x="5416437" y="5472318"/>
            <a:ext cx="2167869" cy="101137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70B5925D-AAB1-4836-80A9-496E94F9E38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24011009"/>
                  </p:ext>
                </p:extLst>
              </p:nvPr>
            </p:nvGraphicFramePr>
            <p:xfrm>
              <a:off x="4468103" y="1904412"/>
              <a:ext cx="3581348" cy="245153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95337">
                      <a:extLst>
                        <a:ext uri="{9D8B030D-6E8A-4147-A177-3AD203B41FA5}">
                          <a16:colId xmlns:a16="http://schemas.microsoft.com/office/drawing/2014/main" val="187319575"/>
                        </a:ext>
                      </a:extLst>
                    </a:gridCol>
                    <a:gridCol w="895337">
                      <a:extLst>
                        <a:ext uri="{9D8B030D-6E8A-4147-A177-3AD203B41FA5}">
                          <a16:colId xmlns:a16="http://schemas.microsoft.com/office/drawing/2014/main" val="4066049206"/>
                        </a:ext>
                      </a:extLst>
                    </a:gridCol>
                    <a:gridCol w="895337">
                      <a:extLst>
                        <a:ext uri="{9D8B030D-6E8A-4147-A177-3AD203B41FA5}">
                          <a16:colId xmlns:a16="http://schemas.microsoft.com/office/drawing/2014/main" val="1556983308"/>
                        </a:ext>
                      </a:extLst>
                    </a:gridCol>
                    <a:gridCol w="895337">
                      <a:extLst>
                        <a:ext uri="{9D8B030D-6E8A-4147-A177-3AD203B41FA5}">
                          <a16:colId xmlns:a16="http://schemas.microsoft.com/office/drawing/2014/main" val="3442191035"/>
                        </a:ext>
                      </a:extLst>
                    </a:gridCol>
                  </a:tblGrid>
                  <a:tr h="326687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𝜽</m:t>
                                </m:r>
                                <m:r>
                                  <a:rPr lang="en-GB" sz="12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oMath>
                            </m:oMathPara>
                          </a14:m>
                          <a:endParaRPr lang="en-GB" sz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𝒔𝒊𝒏</m:t>
                                </m:r>
                                <m:r>
                                  <a:rPr lang="en-GB" sz="12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𝜽</m:t>
                                </m:r>
                                <m:r>
                                  <a:rPr lang="en-GB" sz="12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oMath>
                            </m:oMathPara>
                          </a14:m>
                          <a:endParaRPr lang="en-GB" sz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𝒄𝒐𝒔</m:t>
                                </m:r>
                                <m:r>
                                  <a:rPr lang="en-GB" sz="12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𝜽</m:t>
                                </m:r>
                                <m:r>
                                  <a:rPr lang="en-GB" sz="12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oMath>
                            </m:oMathPara>
                          </a14:m>
                          <a:endParaRPr lang="en-GB" sz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1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𝒕𝒂𝒏</m:t>
                                </m:r>
                                <m:r>
                                  <a:rPr lang="en-GB" sz="12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𝜽</m:t>
                                </m:r>
                                <m:r>
                                  <a:rPr lang="en-GB" sz="12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°</m:t>
                                </m:r>
                              </m:oMath>
                            </m:oMathPara>
                          </a14:m>
                          <a:endParaRPr lang="en-GB" sz="1200" dirty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571140147"/>
                      </a:ext>
                    </a:extLst>
                  </a:tr>
                  <a:tr h="34912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704934533"/>
                      </a:ext>
                    </a:extLst>
                  </a:tr>
                  <a:tr h="4539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en-GB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en-GB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74351155"/>
                      </a:ext>
                    </a:extLst>
                  </a:tr>
                  <a:tr h="45339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en-GB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en-GB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73550992"/>
                      </a:ext>
                    </a:extLst>
                  </a:tr>
                  <a:tr h="45279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60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en-GB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en-GB" sz="12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796879518"/>
                      </a:ext>
                    </a:extLst>
                  </a:tr>
                  <a:tr h="34912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Undefined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84240164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70B5925D-AAB1-4836-80A9-496E94F9E38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24011009"/>
                  </p:ext>
                </p:extLst>
              </p:nvPr>
            </p:nvGraphicFramePr>
            <p:xfrm>
              <a:off x="4468103" y="1904412"/>
              <a:ext cx="3581348" cy="245153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95337">
                      <a:extLst>
                        <a:ext uri="{9D8B030D-6E8A-4147-A177-3AD203B41FA5}">
                          <a16:colId xmlns:a16="http://schemas.microsoft.com/office/drawing/2014/main" val="187319575"/>
                        </a:ext>
                      </a:extLst>
                    </a:gridCol>
                    <a:gridCol w="895337">
                      <a:extLst>
                        <a:ext uri="{9D8B030D-6E8A-4147-A177-3AD203B41FA5}">
                          <a16:colId xmlns:a16="http://schemas.microsoft.com/office/drawing/2014/main" val="4066049206"/>
                        </a:ext>
                      </a:extLst>
                    </a:gridCol>
                    <a:gridCol w="895337">
                      <a:extLst>
                        <a:ext uri="{9D8B030D-6E8A-4147-A177-3AD203B41FA5}">
                          <a16:colId xmlns:a16="http://schemas.microsoft.com/office/drawing/2014/main" val="1556983308"/>
                        </a:ext>
                      </a:extLst>
                    </a:gridCol>
                    <a:gridCol w="895337">
                      <a:extLst>
                        <a:ext uri="{9D8B030D-6E8A-4147-A177-3AD203B41FA5}">
                          <a16:colId xmlns:a16="http://schemas.microsoft.com/office/drawing/2014/main" val="3442191035"/>
                        </a:ext>
                      </a:extLst>
                    </a:gridCol>
                  </a:tblGrid>
                  <a:tr h="32668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680" t="-1852" r="-302041" b="-6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00000" t="-1852" r="-200000" b="-6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1361" t="-1852" r="-101361" b="-6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301361" t="-1852" r="-1361" b="-65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71140147"/>
                      </a:ext>
                    </a:extLst>
                  </a:tr>
                  <a:tr h="34912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704934533"/>
                      </a:ext>
                    </a:extLst>
                  </a:tr>
                  <a:tr h="4761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00000" t="-143590" r="-200000" b="-2769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1361" t="-143590" r="-101361" b="-2769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301361" t="-143590" r="-1361" b="-27692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74351155"/>
                      </a:ext>
                    </a:extLst>
                  </a:tr>
                  <a:tr h="4755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00000" t="-240506" r="-200000" b="-1734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1361" t="-240506" r="-101361" b="-1734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73550992"/>
                      </a:ext>
                    </a:extLst>
                  </a:tr>
                  <a:tr h="47491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60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00000" t="-344872" r="-200000" b="-756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1361" t="-344872" r="-101361" b="-7564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301361" t="-344872" r="-1361" b="-756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96879518"/>
                      </a:ext>
                    </a:extLst>
                  </a:tr>
                  <a:tr h="34912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Undefined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842401645"/>
                      </a:ext>
                    </a:extLst>
                  </a:tr>
                </a:tbl>
              </a:graphicData>
            </a:graphic>
          </p:graphicFrame>
        </mc:Fallback>
      </mc:AlternateContent>
      <p:grpSp>
        <p:nvGrpSpPr>
          <p:cNvPr id="16" name="Group 15"/>
          <p:cNvGrpSpPr/>
          <p:nvPr/>
        </p:nvGrpSpPr>
        <p:grpSpPr>
          <a:xfrm>
            <a:off x="7086232" y="489592"/>
            <a:ext cx="653415" cy="481965"/>
            <a:chOff x="7709535" y="4684270"/>
            <a:chExt cx="653415" cy="481965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A5338357-2BBB-4A83-91C3-FCA1ECF51C71}"/>
                </a:ext>
              </a:extLst>
            </p:cNvPr>
            <p:cNvGrpSpPr/>
            <p:nvPr/>
          </p:nvGrpSpPr>
          <p:grpSpPr>
            <a:xfrm>
              <a:off x="7709535" y="4684270"/>
              <a:ext cx="653415" cy="481965"/>
              <a:chOff x="0" y="0"/>
              <a:chExt cx="653415" cy="481965"/>
            </a:xfrm>
          </p:grpSpPr>
          <p:cxnSp>
            <p:nvCxnSpPr>
              <p:cNvPr id="19" name="AutoShape 256">
                <a:extLst>
                  <a:ext uri="{FF2B5EF4-FFF2-40B4-BE49-F238E27FC236}">
                    <a16:creationId xmlns:a16="http://schemas.microsoft.com/office/drawing/2014/main" id="{0907D788-A1F2-4B87-B08F-84DF74C04D2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01924" y="0"/>
                <a:ext cx="0" cy="48196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0" name="AutoShape 257">
                <a:extLst>
                  <a:ext uri="{FF2B5EF4-FFF2-40B4-BE49-F238E27FC236}">
                    <a16:creationId xmlns:a16="http://schemas.microsoft.com/office/drawing/2014/main" id="{C4D84482-61AD-4541-B73F-8AD0D492D1A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0" y="250166"/>
                <a:ext cx="653415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76D1AED-1AC5-49E0-9EAE-43AEE94DB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5905" y="4804920"/>
              <a:ext cx="270510" cy="26987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21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48313" y="5440871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445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83209218"/>
                  </p:ext>
                </p:extLst>
              </p:nvPr>
            </p:nvGraphicFramePr>
            <p:xfrm>
              <a:off x="609600" y="346979"/>
              <a:ext cx="10972800" cy="624977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328416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248030">
                      <a:extLst>
                        <a:ext uri="{9D8B030D-6E8A-4147-A177-3AD203B41FA5}">
                          <a16:colId xmlns:a16="http://schemas.microsoft.com/office/drawing/2014/main" val="711497118"/>
                        </a:ext>
                      </a:extLst>
                    </a:gridCol>
                    <a:gridCol w="439635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847306">
                    <a:tc grid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Circle Theorems: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3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Transformations: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Reflection: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                                      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Line of reflection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Translation: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Vector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Rotation: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Centre of rotation – a coordinate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 of rotation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Clockwise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or anti clockwise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u="sng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Enlargement:</a:t>
                          </a:r>
                        </a:p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Centre</a:t>
                          </a:r>
                          <a:r>
                            <a:rPr lang="en-GB" sz="120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of enlargement – a coordinate</a:t>
                          </a:r>
                        </a:p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Scale Factor (if the SF is less than 1 the shape will get smaller)</a:t>
                          </a:r>
                          <a:endParaRPr lang="en-GB" sz="120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19469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Area of a Sector:</a:t>
                          </a:r>
                          <a:endParaRPr lang="en-GB" sz="1400" b="0" i="1" kern="1200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GB" sz="1400" b="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Arial" panose="020B0604020202020204" pitchFamily="34" charset="0"/>
                                  </a:rPr>
                                  <m:t> </m:t>
                                </m:r>
                                <m:f>
                                  <m:fPr>
                                    <m:ctrlPr>
                                      <a:rPr lang="en-GB" sz="14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Arial" panose="020B0604020202020204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4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𝜃</m:t>
                                    </m:r>
                                  </m:num>
                                  <m:den>
                                    <m:r>
                                      <a:rPr lang="en-GB" sz="14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Arial" panose="020B0604020202020204" pitchFamily="34" charset="0"/>
                                      </a:rPr>
                                      <m:t>360</m:t>
                                    </m:r>
                                    <m:r>
                                      <a:rPr lang="en-GB" sz="14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°</m:t>
                                    </m:r>
                                  </m:den>
                                </m:f>
                                <m:r>
                                  <a:rPr lang="en-GB" sz="1400" b="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×</m:t>
                                </m:r>
                                <m:r>
                                  <a:rPr lang="en-GB" sz="1400" b="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𝜋</m:t>
                                </m:r>
                                <m:r>
                                  <a:rPr lang="en-GB" sz="1400" b="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GB" sz="14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4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4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400" b="1" u="sng" kern="1200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b="1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Similar Shapes:</a:t>
                          </a:r>
                        </a:p>
                        <a:p>
                          <a:endParaRPr lang="en-GB" sz="1200" b="1" i="0" u="sng" strike="noStrike" kern="1200" baseline="0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Ratios in similar shapes and solids: </a:t>
                          </a:r>
                        </a:p>
                        <a:p>
                          <a:r>
                            <a:rPr lang="en-GB" sz="1200" b="0" i="0" u="sng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Length/perimeter: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1:𝑛 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𝑎:𝑏 </a:t>
                          </a:r>
                        </a:p>
                        <a:p>
                          <a:r>
                            <a:rPr lang="en-GB" sz="1200" b="0" i="0" u="sng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Area: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1:𝑛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𝑎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:𝑏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r>
                            <a:rPr lang="en-GB" sz="1200" b="0" i="0" u="sng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Volume: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1:𝑛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𝑎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:𝑏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 </a:t>
                          </a:r>
                          <a:endParaRPr lang="en-GB" sz="1400" b="1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  <a:tr h="119469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Arc Length: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100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𝜃</m:t>
                                  </m:r>
                                </m:num>
                                <m:den>
                                  <m:r>
                                    <a:rPr lang="en-GB" sz="14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360</m:t>
                                  </m:r>
                                  <m:r>
                                    <a:rPr lang="en-GB" sz="14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°</m:t>
                                  </m:r>
                                </m:den>
                              </m:f>
                              <m:r>
                                <a:rPr lang="en-GB" sz="14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×</m:t>
                              </m:r>
                              <m:r>
                                <a:rPr lang="en-GB" sz="14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r>
                                <a:rPr lang="en-GB" sz="14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14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d</a:t>
                          </a:r>
                          <a:endParaRPr lang="en-GB" sz="1400" b="1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3768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83209218"/>
                  </p:ext>
                </p:extLst>
              </p:nvPr>
            </p:nvGraphicFramePr>
            <p:xfrm>
              <a:off x="609600" y="346979"/>
              <a:ext cx="10972800" cy="624977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328416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248030">
                      <a:extLst>
                        <a:ext uri="{9D8B030D-6E8A-4147-A177-3AD203B41FA5}">
                          <a16:colId xmlns:a16="http://schemas.microsoft.com/office/drawing/2014/main" val="711497118"/>
                        </a:ext>
                      </a:extLst>
                    </a:gridCol>
                    <a:gridCol w="439635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847306">
                    <a:tc grid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Circle Theorems: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rowSpan="3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Transformations: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Reflection: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                                      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Line of reflection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Translation: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Vector</a:t>
                          </a: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285750" indent="-285750">
                            <a:buFont typeface="Arial" panose="020B0604020202020204" pitchFamily="34" charset="0"/>
                            <a:buChar char="•"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Rotation: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Centre of rotation – a coordinate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 of rotation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Clockwise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or anti clockwise</a:t>
                          </a: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indent="0">
                            <a:buFont typeface="Arial" panose="020B0604020202020204" pitchFamily="34" charset="0"/>
                            <a:buNone/>
                          </a:pP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u="sng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Enlargement:</a:t>
                          </a:r>
                        </a:p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Centre</a:t>
                          </a:r>
                          <a:r>
                            <a:rPr lang="en-GB" sz="120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of enlargement – a coordinate</a:t>
                          </a:r>
                        </a:p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Scale Factor (if the SF is less than 1 the shape will get smaller)</a:t>
                          </a:r>
                          <a:endParaRPr lang="en-GB" sz="120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20777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66" t="-321608" r="-230220" b="-99497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Similar Shapes:</a:t>
                          </a:r>
                        </a:p>
                        <a:p>
                          <a:endParaRPr lang="en-GB" sz="1200" b="1" i="0" u="sng" strike="noStrike" kern="1200" baseline="0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Ratios in similar shapes and solids: </a:t>
                          </a:r>
                        </a:p>
                        <a:p>
                          <a:r>
                            <a:rPr lang="en-GB" sz="1200" b="0" i="0" u="sng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Length/perimeter: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1:𝑛 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𝑎:𝑏 </a:t>
                          </a:r>
                        </a:p>
                        <a:p>
                          <a:r>
                            <a:rPr lang="en-GB" sz="1200" b="0" i="0" u="sng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Area: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1:𝑛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𝑎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:𝑏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r>
                            <a:rPr lang="en-GB" sz="1200" b="0" i="0" u="sng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Volume: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1:𝑛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𝑎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:𝑏</a:t>
                          </a:r>
                          <a:r>
                            <a:rPr lang="en-GB" sz="1200" b="0" i="0" u="none" strike="noStrike" kern="1200" baseline="3000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 </a:t>
                          </a:r>
                          <a:endParaRPr lang="en-GB" sz="1400" b="1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  <a:tr h="119469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66" t="-428061" r="-230220" b="-1020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376800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6" name="Picture 25">
            <a:extLst>
              <a:ext uri="{FF2B5EF4-FFF2-40B4-BE49-F238E27FC236}">
                <a16:creationId xmlns:a16="http://schemas.microsoft.com/office/drawing/2014/main" id="{42C8DE4F-65FA-46D1-BA6C-A6BAE1B85B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5887" y="2952134"/>
            <a:ext cx="771024" cy="1005684"/>
          </a:xfrm>
          <a:prstGeom prst="rect">
            <a:avLst/>
          </a:prstGeom>
        </p:spPr>
      </p:pic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A4B6DF4-1E72-4932-AFBB-E57429838E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5887" y="1063153"/>
            <a:ext cx="847796" cy="980921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375846"/>
              </p:ext>
            </p:extLst>
          </p:nvPr>
        </p:nvGraphicFramePr>
        <p:xfrm>
          <a:off x="995680" y="695282"/>
          <a:ext cx="5929376" cy="3205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8752">
                  <a:extLst>
                    <a:ext uri="{9D8B030D-6E8A-4147-A177-3AD203B41FA5}">
                      <a16:colId xmlns:a16="http://schemas.microsoft.com/office/drawing/2014/main" val="3349357879"/>
                    </a:ext>
                  </a:extLst>
                </a:gridCol>
                <a:gridCol w="1158240">
                  <a:extLst>
                    <a:ext uri="{9D8B030D-6E8A-4147-A177-3AD203B41FA5}">
                      <a16:colId xmlns:a16="http://schemas.microsoft.com/office/drawing/2014/main" val="1529923443"/>
                    </a:ext>
                  </a:extLst>
                </a:gridCol>
                <a:gridCol w="1889760">
                  <a:extLst>
                    <a:ext uri="{9D8B030D-6E8A-4147-A177-3AD203B41FA5}">
                      <a16:colId xmlns:a16="http://schemas.microsoft.com/office/drawing/2014/main" val="3240514894"/>
                    </a:ext>
                  </a:extLst>
                </a:gridCol>
                <a:gridCol w="1182624">
                  <a:extLst>
                    <a:ext uri="{9D8B030D-6E8A-4147-A177-3AD203B41FA5}">
                      <a16:colId xmlns:a16="http://schemas.microsoft.com/office/drawing/2014/main" val="9860344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b="1" u="sng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Circle Theorems</a:t>
                      </a:r>
                      <a:endParaRPr lang="en-GB" sz="1200" b="1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u="sng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Circle Theorems</a:t>
                      </a:r>
                      <a:endParaRPr lang="en-GB" sz="1200" b="1" u="sng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066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Angle in a semicircle is 90°</a:t>
                      </a:r>
                    </a:p>
                    <a:p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Angle between radius and tangent is 90°  </a:t>
                      </a:r>
                    </a:p>
                    <a:p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1654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Angles in the same segment are equal</a:t>
                      </a:r>
                    </a:p>
                    <a:p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Opposite angles in a cyclic quadrilateral add up to 180°</a:t>
                      </a:r>
                    </a:p>
                    <a:p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4641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Angle in the centre is double the angle at the circumference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Alternate Segment Theorem</a:t>
                      </a:r>
                    </a:p>
                    <a:p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7120526"/>
                  </a:ext>
                </a:extLst>
              </a:tr>
            </a:tbl>
          </a:graphicData>
        </a:graphic>
      </p:graphicFrame>
      <p:pic>
        <p:nvPicPr>
          <p:cNvPr id="22" name="Picture 21">
            <a:extLst>
              <a:ext uri="{FF2B5EF4-FFF2-40B4-BE49-F238E27FC236}">
                <a16:creationId xmlns:a16="http://schemas.microsoft.com/office/drawing/2014/main" id="{39E75F82-6F5D-4DB8-B953-8C7F2158E6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4754" y="2075077"/>
            <a:ext cx="762204" cy="8510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6C68B66-0181-44BA-8FA0-4DDC716205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6852" y="1144404"/>
            <a:ext cx="833438" cy="8184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B263D55-FE87-4AB9-A2C3-9EDB8B9A4D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0188" y="3041711"/>
            <a:ext cx="880102" cy="8265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B0DA6D-2C90-4D4A-A26C-6C31C557C5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5887" y="2075077"/>
            <a:ext cx="799759" cy="79975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4787" y="4403723"/>
            <a:ext cx="1310802" cy="8687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79344" y="745447"/>
            <a:ext cx="1098640" cy="107878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79344" y="2038689"/>
            <a:ext cx="1024841" cy="91344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77984" y="2038689"/>
            <a:ext cx="573294" cy="55820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54387" y="3166591"/>
            <a:ext cx="1067309" cy="1057381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0521696" y="3386081"/>
            <a:ext cx="646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180⁰</a:t>
            </a:r>
          </a:p>
          <a:p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(0,0)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679344" y="4945582"/>
            <a:ext cx="1333408" cy="941852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0064631" y="5272510"/>
            <a:ext cx="51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SF 2</a:t>
            </a:r>
          </a:p>
          <a:p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(2,2)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93656" y="5546789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064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8046792"/>
                  </p:ext>
                </p:extLst>
              </p:nvPr>
            </p:nvGraphicFramePr>
            <p:xfrm>
              <a:off x="646175" y="292609"/>
              <a:ext cx="11167873" cy="629291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06573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962828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698472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1987295">
                    <a:tc>
                      <a:txBody>
                        <a:bodyPr/>
                        <a:lstStyle/>
                        <a:p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Surds:</a:t>
                          </a:r>
                          <a:endParaRPr lang="en-GB" sz="1400" b="1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i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Surds are numbers left in square root form that are used when detailed accuracy is required in a calculation. </a:t>
                          </a:r>
                        </a:p>
                        <a:p>
                          <a:endParaRPr lang="en-GB" sz="1200" b="0" i="0" u="sng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u="none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General Rules:</a:t>
                          </a:r>
                        </a:p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en-GB" sz="120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GB" sz="12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𝑎</m:t>
                                    </m:r>
                                  </m:e>
                                </m:rad>
                                <m:r>
                                  <a:rPr lang="en-GB" sz="120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×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en-GB" sz="120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GB" sz="12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  <m:t>𝑎</m:t>
                                    </m:r>
                                  </m:e>
                                </m:rad>
                                <m:r>
                                  <a:rPr lang="en-GB" sz="1200" b="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=</m:t>
                                </m:r>
                                <m:r>
                                  <a:rPr lang="en-GB" sz="1200" b="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𝑎</m:t>
                                </m:r>
                              </m:oMath>
                            </m:oMathPara>
                          </a14:m>
                          <a:endParaRPr lang="en-GB" sz="1200" b="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mbria Math" panose="02040503050406030204" pitchFamily="18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en-GB" sz="120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GB" sz="12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𝑎</m:t>
                                    </m:r>
                                  </m:e>
                                </m:rad>
                                <m:r>
                                  <a:rPr lang="en-GB" sz="120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×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en-GB" sz="120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GB" sz="12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  <m:t>𝑏</m:t>
                                    </m:r>
                                  </m:e>
                                </m:rad>
                                <m:r>
                                  <a:rPr lang="en-GB" sz="1200" b="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=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en-GB" sz="120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GB" sz="12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  <m:t>𝑎</m:t>
                                    </m:r>
                                    <m:r>
                                      <a:rPr lang="en-GB" sz="12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  <m:t>×</m:t>
                                    </m:r>
                                    <m:r>
                                      <a:rPr lang="en-GB" sz="12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  <m:t>𝑏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en-GB" sz="1200" b="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mbria Math" panose="02040503050406030204" pitchFamily="18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en-GB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GB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  <m:t>𝑎</m:t>
                                        </m:r>
                                      </m:e>
                                    </m:rad>
                                  </m:num>
                                  <m:den>
                                    <m:rad>
                                      <m:radPr>
                                        <m:degHide m:val="on"/>
                                        <m:ctrlPr>
                                          <a:rPr lang="en-GB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en-GB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  <m:t>𝑏</m:t>
                                        </m:r>
                                      </m:e>
                                    </m:rad>
                                  </m:den>
                                </m:f>
                                <m:r>
                                  <a:rPr lang="en-GB" sz="1200" b="0" i="1" kern="120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=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en-GB" sz="1200" b="0" i="1" kern="1200" smtClean="0">
                                        <a:solidFill>
                                          <a:schemeClr val="tx1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+mn-cs"/>
                                      </a:rPr>
                                    </m:ctrlPr>
                                  </m:radPr>
                                  <m:deg/>
                                  <m:e>
                                    <m:f>
                                      <m:fPr>
                                        <m:ctrlPr>
                                          <a:rPr lang="en-GB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GB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  <m:t>𝑎</m:t>
                                        </m:r>
                                      </m:num>
                                      <m:den>
                                        <m:r>
                                          <a:rPr lang="en-GB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  <m:t>𝑏</m:t>
                                        </m:r>
                                      </m:den>
                                    </m:f>
                                  </m:e>
                                </m:rad>
                              </m:oMath>
                            </m:oMathPara>
                          </a14:m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kern="1200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Simultaneous </a:t>
                          </a: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Equations:</a:t>
                          </a:r>
                          <a:endParaRPr lang="en-GB" sz="1400" b="1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Linear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Eg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2x + 3y = 1       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Make y terms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(or x)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             3x – 5y = 11     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ame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igns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ubtract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                                     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ifferent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Signs A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dd</a:t>
                          </a: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Quadratic and Linear</a:t>
                          </a:r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Make y (or x) the subject in the linear equation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Substitute into the quadratic equation and solve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Remember to work out the value of both letters</a:t>
                          </a: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Functions:</a:t>
                          </a:r>
                          <a:endParaRPr lang="en-GB" sz="1400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Domain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 all values of </a:t>
                          </a:r>
                          <a:r>
                            <a:rPr lang="en-GB" sz="1200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to which the function is applied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</a:t>
                          </a: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Range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 all values of f(</a:t>
                          </a:r>
                          <a:r>
                            <a:rPr lang="en-GB" sz="1200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)</a:t>
                          </a: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err="1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fg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</a:t>
                          </a:r>
                          <a:r>
                            <a:rPr lang="en-GB" sz="1200" b="1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)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means f(g(</a:t>
                          </a:r>
                          <a:r>
                            <a:rPr lang="en-GB" sz="1200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))    i.e. apply  g first followed by f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</a:t>
                          </a: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 </a:t>
                          </a:r>
                          <a:r>
                            <a:rPr lang="en-GB" sz="1200" b="1" kern="1200" baseline="30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-1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</a:t>
                          </a:r>
                          <a:r>
                            <a:rPr lang="en-GB" sz="1200" b="1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)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is the inverse function</a:t>
                          </a:r>
                        </a:p>
                        <a:p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2062288"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Indices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1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Multiplying Indices: </a:t>
                          </a:r>
                          <a:r>
                            <a:rPr lang="en-GB" sz="1200" b="0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Add the powers</a:t>
                          </a:r>
                          <a:endParaRPr lang="en-GB" sz="1200" b="1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20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𝑦</m:t>
                                    </m:r>
                                  </m:e>
                                  <m:sup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sup>
                                </m:sSup>
                                <m:r>
                                  <a:rPr lang="en-GB" sz="1200" i="1" smtClean="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GB" sz="120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𝑦</m:t>
                                    </m:r>
                                  </m:e>
                                  <m:sup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𝑏</m:t>
                                    </m:r>
                                  </m:sup>
                                </m:sSup>
                                <m:r>
                                  <a:rPr lang="en-GB" sz="1200" b="0" i="1" smtClean="0"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𝑦</m:t>
                                    </m:r>
                                  </m:e>
                                  <m:sup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𝑏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1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1" u="none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Dividing</a:t>
                          </a:r>
                          <a:r>
                            <a:rPr lang="en-GB" sz="1200" b="1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Indices: </a:t>
                          </a:r>
                          <a:r>
                            <a:rPr lang="en-GB" sz="1200" b="0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Subtract the powers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20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𝑦</m:t>
                                    </m:r>
                                  </m:e>
                                  <m:sup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sup>
                                </m:sSup>
                                <m:r>
                                  <a:rPr lang="en-GB" sz="1200" b="0" i="1" smtClean="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÷</m:t>
                                </m:r>
                                <m:sSup>
                                  <m:sSupPr>
                                    <m:ctrlPr>
                                      <a:rPr lang="en-GB" sz="120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𝑦</m:t>
                                    </m:r>
                                  </m:e>
                                  <m:sup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𝑏</m:t>
                                    </m:r>
                                  </m:sup>
                                </m:sSup>
                                <m:r>
                                  <a:rPr lang="en-GB" sz="1200" b="0" i="1" smtClean="0"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𝑦</m:t>
                                    </m:r>
                                  </m:e>
                                  <m:sup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𝑏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u="none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1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Anything to the power 0: </a:t>
                          </a:r>
                          <a:r>
                            <a:rPr lang="en-GB" sz="1200" b="0" u="none" baseline="0" dirty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always equals 1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20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𝑦</m:t>
                                    </m:r>
                                  </m:e>
                                  <m:sup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p>
                                </m:sSup>
                                <m:r>
                                  <a:rPr lang="en-GB" sz="1200" b="0" i="1" smtClean="0"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=1</m:t>
                                </m:r>
                              </m:oMath>
                            </m:oMathPara>
                          </a14:m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Arial" panose="020B0604020202020204" pitchFamily="34" charset="0"/>
                            <a:buNone/>
                            <a:tabLst/>
                            <a:defRPr/>
                          </a:pPr>
                          <a:r>
                            <a:rPr lang="en-GB" sz="1200" b="1" i="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Indices</a:t>
                          </a:r>
                          <a:r>
                            <a:rPr lang="en-GB" sz="1200" b="1" i="0" baseline="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within brackets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20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(</m:t>
                                  </m:r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𝑏</m:t>
                                  </m:r>
                                </m:sup>
                              </m:sSup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sSup>
                                <m:sSup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𝑎</m:t>
                                  </m:r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×</m:t>
                                  </m:r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𝑏</m:t>
                                  </m:r>
                                </m:sup>
                              </m:sSup>
                            </m:oMath>
                          </a14:m>
                          <a:endParaRPr lang="en-GB" sz="120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285750" marR="0" lvl="0" indent="-28575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Arial" panose="020B0604020202020204" pitchFamily="34" charset="0"/>
                            <a:buChar char="•"/>
                            <a:tabLst/>
                            <a:defRPr/>
                          </a:pP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1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Negative indices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20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𝑛</m:t>
                                  </m:r>
                                </m:sup>
                              </m:sSup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𝑛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endParaRPr lang="en-GB" sz="1200" b="0" i="1" dirty="0" smtClean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285750" indent="-28575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Char char="•"/>
                          </a:pPr>
                          <a:endParaRPr lang="en-GB" sz="1200" b="0" i="1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200" b="1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Fractional Indices</a:t>
                          </a:r>
                          <a:r>
                            <a:rPr lang="en-GB" sz="1200" b="1" baseline="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20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  <m:sup>
                                  <m:f>
                                    <m:fPr>
                                      <m:ctrlP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num>
                                    <m:den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den>
                                  </m:f>
                                </m:sup>
                              </m:sSup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rad>
                                <m:rad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radPr>
                                <m:deg>
                                  <m:r>
                                    <m:rPr>
                                      <m:brk m:alnAt="7"/>
                                    </m:r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𝑏</m:t>
                                  </m:r>
                                </m:deg>
                                <m:e>
                                  <m:sSup>
                                    <m:sSupPr>
                                      <m:ctrlP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GB" sz="1200" b="0" i="1" smtClean="0">
                                          <a:effectLst/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sup>
                                  </m:sSup>
                                </m:e>
                              </m:rad>
                            </m:oMath>
                          </a14:m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kern="1200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Solving </a:t>
                          </a: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Quadratics:</a:t>
                          </a:r>
                          <a:endParaRPr lang="en-GB" sz="1400" b="1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First rearrange into ax</a:t>
                          </a:r>
                          <a:r>
                            <a:rPr lang="en-GB" sz="1200" b="0" kern="1200" baseline="30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b="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+ bx + c = 0 then either:</a:t>
                          </a:r>
                        </a:p>
                        <a:p>
                          <a:endParaRPr lang="en-GB" sz="1200" b="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lvl="0"/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Factorise 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put into 2 brackets and one of the brackets must </a:t>
                          </a:r>
                          <a:r>
                            <a:rPr lang="en-GB" sz="1200" kern="120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= </a:t>
                          </a:r>
                          <a:r>
                            <a:rPr lang="en-GB" sz="1200" kern="120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0</a:t>
                          </a:r>
                        </a:p>
                        <a:p>
                          <a:pPr lvl="0"/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lvl="0"/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Use the Formula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1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 </m:t>
                              </m:r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−</m:t>
                                  </m:r>
                                  <m: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𝑏</m:t>
                                  </m:r>
                                  <m: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+mn-cs"/>
                                    </a:rPr>
                                    <m:t>±</m:t>
                                  </m:r>
                                  <m:rad>
                                    <m:radPr>
                                      <m:degHide m:val="on"/>
                                      <m:ctrlPr>
                                        <a:rPr lang="en-GB" sz="1200" b="0" i="1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+mn-cs"/>
                                        </a:rPr>
                                      </m:ctrlPr>
                                    </m:radPr>
                                    <m:deg/>
                                    <m:e>
                                      <m:sSup>
                                        <m:sSupPr>
                                          <m:ctrlPr>
                                            <a:rPr lang="en-GB" sz="1200" b="0" i="1" kern="1200" smtClean="0">
                                              <a:solidFill>
                                                <a:schemeClr val="tx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+mn-cs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GB" sz="1200" b="0" i="1" kern="1200" smtClean="0">
                                              <a:solidFill>
                                                <a:schemeClr val="tx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+mn-cs"/>
                                            </a:rPr>
                                            <m:t>𝑏</m:t>
                                          </m:r>
                                        </m:e>
                                        <m:sup>
                                          <m:r>
                                            <a:rPr lang="en-GB" sz="1200" b="0" i="1" kern="1200" smtClean="0">
                                              <a:solidFill>
                                                <a:schemeClr val="tx1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  <a:cs typeface="+mn-cs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  <m:r>
                                        <a:rPr lang="en-GB" sz="1200" b="0" i="1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+mn-cs"/>
                                        </a:rPr>
                                        <m:t>−4</m:t>
                                      </m:r>
                                      <m:r>
                                        <a:rPr lang="en-GB" sz="1200" b="0" i="1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+mn-cs"/>
                                        </a:rPr>
                                        <m:t>𝑎𝑐</m:t>
                                      </m:r>
                                    </m:e>
                                  </m:rad>
                                </m:num>
                                <m:den>
                                  <m: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  <m: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𝑎</m:t>
                                  </m:r>
                                </m:den>
                              </m:f>
                            </m:oMath>
                          </a14:m>
                          <a:endParaRPr lang="en-GB" sz="1200" b="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</a:t>
                          </a:r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kern="1200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Transforming y = f(x</a:t>
                          </a: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):</a:t>
                          </a:r>
                          <a:endParaRPr lang="en-GB" sz="1400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y = f(x + a )  is a translation </a:t>
                          </a:r>
                          <a14:m>
                            <m:oMath xmlns:m="http://schemas.openxmlformats.org/officeDocument/2006/math">
                              <m:d>
                                <m:dPr>
                                  <m:ctrlPr>
                                    <a:rPr lang="en-GB" sz="1200" i="1" kern="12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dPr>
                                <m:e>
                                  <m:m>
                                    <m:mPr>
                                      <m:mcs>
                                        <m:mc>
                                          <m:mcPr>
                                            <m:count m:val="1"/>
                                            <m:mcJc m:val="center"/>
                                          </m:mcPr>
                                        </m:mc>
                                      </m:mcs>
                                      <m:ctrlPr>
                                        <a:rPr lang="en-GB" sz="1200" i="1" kern="120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mPr>
                                    <m:mr>
                                      <m:e>
                                        <m:r>
                                          <a:rPr lang="en-GB" sz="1200" i="1" kern="12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−</m:t>
                                        </m:r>
                                        <m:r>
                                          <a:rPr lang="en-GB" sz="1200" i="1" kern="12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𝑎</m:t>
                                        </m:r>
                                      </m:e>
                                    </m:mr>
                                    <m:mr>
                                      <m:e>
                                        <m:r>
                                          <a:rPr lang="en-GB" sz="1200" i="1" kern="12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0</m:t>
                                        </m:r>
                                      </m:e>
                                    </m:mr>
                                  </m:m>
                                </m:e>
                              </m:d>
                            </m:oMath>
                          </a14:m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y = f(x) + a   is a translation </a:t>
                          </a:r>
                          <a14:m>
                            <m:oMath xmlns:m="http://schemas.openxmlformats.org/officeDocument/2006/math">
                              <m:d>
                                <m:dPr>
                                  <m:ctrlPr>
                                    <a:rPr lang="en-GB" sz="1200" i="1" kern="120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dPr>
                                <m:e>
                                  <m:m>
                                    <m:mPr>
                                      <m:mcs>
                                        <m:mc>
                                          <m:mcPr>
                                            <m:count m:val="1"/>
                                            <m:mcJc m:val="center"/>
                                          </m:mcPr>
                                        </m:mc>
                                      </m:mcs>
                                      <m:ctrlPr>
                                        <a:rPr lang="en-GB" sz="1200" i="1" kern="120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mPr>
                                    <m:mr>
                                      <m:e>
                                        <m:r>
                                          <a:rPr lang="en-GB" sz="1200" i="1" kern="12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0</m:t>
                                        </m:r>
                                      </m:e>
                                    </m:mr>
                                    <m:mr>
                                      <m:e>
                                        <m:r>
                                          <a:rPr lang="en-GB" sz="1200" i="1" kern="1200">
                                            <a:solidFill>
                                              <a:schemeClr val="tx1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𝑎</m:t>
                                        </m:r>
                                      </m:e>
                                    </m:mr>
                                  </m:m>
                                </m:e>
                              </m:d>
                            </m:oMath>
                          </a14:m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 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y = f(-x) is a reflection in the y-axis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y = -f(x) is a reflection in the x-axis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1232724">
                    <a:tc vMerge="1">
                      <a:txBody>
                        <a:bodyPr/>
                        <a:lstStyle/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Direct</a:t>
                          </a:r>
                          <a:r>
                            <a:rPr lang="en-GB" sz="1400" b="1" u="sng" kern="1200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and Inverse proportion:</a:t>
                          </a:r>
                        </a:p>
                        <a:p>
                          <a:endParaRPr lang="en-GB" sz="1400" b="1" u="sng" kern="1200" baseline="0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If </a:t>
                          </a:r>
                          <a14:m>
                            <m:oMath xmlns:m="http://schemas.openxmlformats.org/officeDocument/2006/math">
                              <m:r>
                                <a:rPr lang="en-GB" sz="1200" i="1" kern="1200" baseline="0" dirty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is directly proportional to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20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GB" sz="12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</m:sup>
                              </m:sSup>
                            </m:oMath>
                          </a14:m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then: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𝑥</m:t>
                              </m:r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∝</m:t>
                              </m:r>
                              <m:sSup>
                                <m:sSupPr>
                                  <m:ctrlPr>
                                    <a:rPr lang="en-GB" sz="120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GB" sz="12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</m:sup>
                              </m:sSup>
                            </m:oMath>
                          </a14:m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so 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𝑥</m:t>
                              </m:r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=</m:t>
                              </m:r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𝑘</m:t>
                              </m:r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 ×</m:t>
                              </m:r>
                              <m:sSup>
                                <m:sSupPr>
                                  <m:ctrlPr>
                                    <a:rPr lang="en-GB" sz="120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GB" sz="12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</m:sup>
                              </m:sSup>
                            </m:oMath>
                          </a14:m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If </a:t>
                          </a:r>
                          <a14:m>
                            <m:oMath xmlns:m="http://schemas.openxmlformats.org/officeDocument/2006/math">
                              <m:r>
                                <a:rPr lang="en-GB" sz="1200" i="1" kern="1200" baseline="0" dirty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is inversely proportional to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20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GB" sz="1200" b="0" i="1" kern="1200" baseline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</m:sup>
                              </m:sSup>
                            </m:oMath>
                          </a14:m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then: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𝑥</m:t>
                              </m:r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∝</m:t>
                              </m:r>
                              <m:f>
                                <m:fPr>
                                  <m:ctrlP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GB" sz="1200" b="0" i="1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200" b="0" i="1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GB" sz="1200" b="0" i="1" kern="120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𝑛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so 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𝑥</m:t>
                              </m:r>
                              <m:r>
                                <a:rPr lang="en-GB" sz="12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  <a:cs typeface="Arial" panose="020B0604020202020204" pitchFamily="34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Arial" panose="020B0604020202020204" pitchFamily="34" charset="0"/>
                                    </a:rPr>
                                    <m:t>𝑘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GB" sz="1200" i="1" kern="1200" baseline="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Arial" panose="020B0604020202020204" pitchFamily="3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200" b="0" i="1" kern="1200" baseline="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Arial" panose="020B0604020202020204" pitchFamily="34" charset="0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en-GB" sz="1200" b="0" i="1" kern="1200" baseline="0" smtClean="0">
                                          <a:solidFill>
                                            <a:schemeClr val="tx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+mn-ea"/>
                                          <a:cs typeface="Arial" panose="020B0604020202020204" pitchFamily="34" charset="0"/>
                                        </a:rPr>
                                        <m:t>𝑛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Velocity-Time graph:</a:t>
                          </a:r>
                        </a:p>
                        <a:p>
                          <a:endParaRPr lang="en-GB" sz="1400" b="1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Gradient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= acceleration (you may need to draw a tangent to the curve at a point to find the gradient); </a:t>
                          </a:r>
                        </a:p>
                        <a:p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Area under curve 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= distance travelled. </a:t>
                          </a: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  <a:tr h="778766">
                    <a:tc>
                      <a:txBody>
                        <a:bodyPr/>
                        <a:lstStyle/>
                        <a:p>
                          <a:pPr marL="0" indent="0" algn="l">
                            <a:spcAft>
                              <a:spcPts val="0"/>
                            </a:spcAft>
                            <a:buFont typeface="Arial" panose="020B0604020202020204" pitchFamily="34" charset="0"/>
                            <a:buNone/>
                          </a:pP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Difference of two squares:</a:t>
                          </a:r>
                          <a:endParaRPr lang="en-GB" sz="1400" b="1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20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GB" sz="1200" b="0" i="1" smtClean="0"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GB" sz="120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GB" sz="1200" b="0" i="1" smtClean="0">
                                    <a:effectLst/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=</m:t>
                                </m:r>
                                <m:d>
                                  <m:dPr>
                                    <m:ctrlP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+</m:t>
                                    </m:r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𝑏</m:t>
                                    </m:r>
                                  </m:e>
                                </m:d>
                                <m:d>
                                  <m:dPr>
                                    <m:ctrlP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𝑎</m:t>
                                    </m:r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−</m:t>
                                    </m:r>
                                    <m:r>
                                      <a:rPr lang="en-GB" sz="1200" b="0" i="1" smtClean="0">
                                        <a:effectLst/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𝑏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GB" sz="1200" b="0" i="1" dirty="0" smtClean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i="1" dirty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dirty="0">
                              <a:effectLst/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Eg.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20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−25=</m:t>
                              </m:r>
                              <m:d>
                                <m:d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+5</m:t>
                                  </m:r>
                                </m:e>
                              </m:d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−5)</m:t>
                              </m:r>
                            </m:oMath>
                          </a14:m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8894033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8046792"/>
                  </p:ext>
                </p:extLst>
              </p:nvPr>
            </p:nvGraphicFramePr>
            <p:xfrm>
              <a:off x="646175" y="292609"/>
              <a:ext cx="11167873" cy="6292912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06573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962828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698472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2042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74" t="-2687" r="-218750" b="-2125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kern="1200" dirty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Simultaneous </a:t>
                          </a:r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Equations:</a:t>
                          </a:r>
                          <a:endParaRPr lang="en-GB" sz="1400" b="1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Linear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Eg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2x + 3y = 1       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Make y terms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(or x)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             3x – 5y = 11     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ame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igns 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ubtract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                                     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ifferent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Signs A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dd</a:t>
                          </a: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Quadratic and Linear</a:t>
                          </a:r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Make y (or x) the subject in the linear equation</a:t>
                          </a:r>
                        </a:p>
                        <a:p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Substitute into the quadratic equation and solve</a:t>
                          </a: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Remember to work out the value of both letters</a:t>
                          </a: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Functions:</a:t>
                          </a:r>
                          <a:endParaRPr lang="en-GB" sz="1400" u="sng" kern="1200" dirty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Domain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 all values of </a:t>
                          </a:r>
                          <a:r>
                            <a:rPr lang="en-GB" sz="1200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to which the function is applied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</a:t>
                          </a: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Range 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 all values of f(</a:t>
                          </a:r>
                          <a:r>
                            <a:rPr lang="en-GB" sz="1200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)</a:t>
                          </a: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err="1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fg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</a:t>
                          </a:r>
                          <a:r>
                            <a:rPr lang="en-GB" sz="1200" b="1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)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means f(g(</a:t>
                          </a:r>
                          <a:r>
                            <a:rPr lang="en-GB" sz="1200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))    i.e. apply  g first followed by f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</a:t>
                          </a:r>
                        </a:p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 </a:t>
                          </a:r>
                          <a:r>
                            <a:rPr lang="en-GB" sz="1200" b="1" kern="1200" baseline="300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-1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(</a:t>
                          </a:r>
                          <a:r>
                            <a:rPr lang="en-GB" sz="1200" b="1" i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x</a:t>
                          </a:r>
                          <a:r>
                            <a:rPr lang="en-GB" sz="1200" b="1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)</a:t>
                          </a:r>
                          <a:r>
                            <a:rPr lang="en-GB" sz="1200" kern="1200" dirty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is the inverse function</a:t>
                          </a:r>
                        </a:p>
                        <a:p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2073148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74" t="-63352" r="-218750" b="-3112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88769" t="-100880" r="-93846" b="-10879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02142" t="-100880" r="-494" b="-10879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1232724">
                    <a:tc vMerge="1">
                      <a:txBody>
                        <a:bodyPr/>
                        <a:lstStyle/>
                        <a:p>
                          <a:endParaRPr lang="en-GB" sz="1200" kern="1200" dirty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88769" t="-191877" r="-93846" b="-3922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r>
                            <a:rPr lang="en-GB" sz="1400" b="1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Velocity-Time graph:</a:t>
                          </a:r>
                        </a:p>
                        <a:p>
                          <a:endParaRPr lang="en-GB" sz="1400" b="1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Gradient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= acceleration (you may need to draw a tangent to the curve at a point to find the gradient); </a:t>
                          </a:r>
                        </a:p>
                        <a:p>
                          <a:endParaRPr lang="en-GB" sz="1200" b="0" i="0" u="none" strike="noStrike" kern="1200" baseline="0" dirty="0" smtClean="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Area under curve </a:t>
                          </a:r>
                          <a:r>
                            <a:rPr lang="en-GB" sz="1200" b="0" i="0" u="none" strike="noStrike" kern="1200" baseline="0" dirty="0" smtClean="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= distance travelled. </a:t>
                          </a: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  <a:tr h="9448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952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74" t="-572258" r="-218750" b="-9032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8894033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3837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1501</Words>
  <Application>Microsoft Office PowerPoint</Application>
  <PresentationFormat>Widescreen</PresentationFormat>
  <Paragraphs>606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Times New Roman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Lakers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MORGAN</dc:creator>
  <cp:lastModifiedBy>Emma Lawes</cp:lastModifiedBy>
  <cp:revision>75</cp:revision>
  <dcterms:created xsi:type="dcterms:W3CDTF">2019-07-10T09:26:30Z</dcterms:created>
  <dcterms:modified xsi:type="dcterms:W3CDTF">2019-09-26T13:53:18Z</dcterms:modified>
</cp:coreProperties>
</file>