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72" r:id="rId7"/>
    <p:sldId id="261" r:id="rId8"/>
    <p:sldId id="268" r:id="rId9"/>
    <p:sldId id="271" r:id="rId10"/>
    <p:sldId id="269" r:id="rId11"/>
    <p:sldId id="270" r:id="rId12"/>
    <p:sldId id="267" r:id="rId13"/>
    <p:sldId id="262" r:id="rId14"/>
    <p:sldId id="263" r:id="rId15"/>
    <p:sldId id="264" r:id="rId16"/>
    <p:sldId id="265" r:id="rId17"/>
  </p:sldIdLst>
  <p:sldSz cx="12192000" cy="6858000"/>
  <p:notesSz cx="6794500" cy="9906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9" roundtripDataSignature="AMtx7mhOm2oLmiZZyKNIPgMDYeS6LkyCu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7248" autoAdjust="0"/>
  </p:normalViewPr>
  <p:slideViewPr>
    <p:cSldViewPr snapToGrid="0">
      <p:cViewPr varScale="1">
        <p:scale>
          <a:sx n="37" d="100"/>
          <a:sy n="37" d="100"/>
        </p:scale>
        <p:origin x="1764" y="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4283" cy="49702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8645" y="0"/>
            <a:ext cx="2944283" cy="49702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08981"/>
            <a:ext cx="2944283" cy="497019"/>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1: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1" name="Google Shape;81;p1: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2" name="Google Shape;82;p1: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4: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4: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88" name="Google Shape;88;p4: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 name="Google Shape;93;p2: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94" name="Google Shape;94;p2: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5: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Google Shape;99;p5: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00" name="Google Shape;100;p5: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6: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08" name="Google Shape;108;p6: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7: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14" name="Google Shape;114;p7: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7: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14" name="Google Shape;114;p7: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8</a:t>
            </a:fld>
            <a:endParaRPr/>
          </a:p>
        </p:txBody>
      </p:sp>
    </p:spTree>
    <p:extLst>
      <p:ext uri="{BB962C8B-B14F-4D97-AF65-F5344CB8AC3E}">
        <p14:creationId xmlns:p14="http://schemas.microsoft.com/office/powerpoint/2010/main" val="1191270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7: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14" name="Google Shape;114;p7: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extLst>
      <p:ext uri="{BB962C8B-B14F-4D97-AF65-F5344CB8AC3E}">
        <p14:creationId xmlns:p14="http://schemas.microsoft.com/office/powerpoint/2010/main" val="19741164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t"/>
            <a:r>
              <a:rPr lang="en-GB" dirty="0"/>
              <a:t>Learning languages has so many benefits which will advantage your child in future studies and work:</a:t>
            </a:r>
            <a:endParaRPr lang="en-GB" b="0" dirty="0">
              <a:effectLst/>
            </a:endParaRPr>
          </a:p>
          <a:p>
            <a:pPr rtl="0" fontAlgn="base"/>
            <a:r>
              <a:rPr lang="en-GB" dirty="0"/>
              <a:t>1. Improved academic skills (cognitive benefits- problem solving, memory, improves your English) Basically the skills you learn in languages help in all other subjects! </a:t>
            </a:r>
          </a:p>
          <a:p>
            <a:pPr rtl="0" fontAlgn="base"/>
            <a:r>
              <a:rPr lang="en-GB" dirty="0"/>
              <a:t>2. Gives you choice (will make you stand out in </a:t>
            </a:r>
            <a:r>
              <a:rPr lang="en-GB" dirty="0" err="1"/>
              <a:t>uni</a:t>
            </a:r>
            <a:r>
              <a:rPr lang="en-GB" dirty="0"/>
              <a:t>/job applications- using a language at work can increase your salary by up to 20%, many top universities require a language GCSE Edinburgh/UCL)</a:t>
            </a:r>
          </a:p>
          <a:p>
            <a:pPr rtl="0" fontAlgn="base"/>
            <a:r>
              <a:rPr lang="en-GB" dirty="0"/>
              <a:t>3. Cultivates social skills (communication, public speaking, listening and pronunciation skills)</a:t>
            </a:r>
          </a:p>
          <a:p>
            <a:pPr rtl="0" fontAlgn="base"/>
            <a:r>
              <a:rPr lang="en-GB" dirty="0"/>
              <a:t>4. Boosts self-esteem (accept constructive criticism, builds confidence and growth mindset)</a:t>
            </a:r>
          </a:p>
          <a:p>
            <a:pPr defTabSz="917052" fontAlgn="base">
              <a:defRPr/>
            </a:pPr>
            <a:r>
              <a:rPr lang="en-GB" dirty="0"/>
              <a:t>5. Introduces you to other cultures (promotes intercultural understanding, we live in a world of global trade, travel and communication, leaving EU will impact our students’ futures best way to mitigate this is to give them the skills necessary to bridge cultural and linguistic gaps, see their personal identity in relation to the wider world) Increased era of globalisation </a:t>
            </a:r>
            <a:r>
              <a:rPr lang="en-GB" i="1" dirty="0"/>
              <a:t>begin to think of themselves as citizens of the world as well as of the United Kingdom.” </a:t>
            </a:r>
            <a:r>
              <a:rPr lang="en-GB" dirty="0"/>
              <a:t>promoting intercultural understanding</a:t>
            </a:r>
          </a:p>
          <a:p>
            <a:pPr defTabSz="917052" fontAlgn="base">
              <a:defRPr/>
            </a:pP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CFDF7C-4D89-4311-B1B7-B8A71BF9111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9687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7: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14" name="Google Shape;114;p7: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11</a:t>
            </a:fld>
            <a:endParaRPr/>
          </a:p>
        </p:txBody>
      </p:sp>
    </p:spTree>
    <p:extLst>
      <p:ext uri="{BB962C8B-B14F-4D97-AF65-F5344CB8AC3E}">
        <p14:creationId xmlns:p14="http://schemas.microsoft.com/office/powerpoint/2010/main" val="422806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7: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14" name="Google Shape;114;p7: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12</a:t>
            </a:fld>
            <a:endParaRPr/>
          </a:p>
        </p:txBody>
      </p:sp>
    </p:spTree>
    <p:extLst>
      <p:ext uri="{BB962C8B-B14F-4D97-AF65-F5344CB8AC3E}">
        <p14:creationId xmlns:p14="http://schemas.microsoft.com/office/powerpoint/2010/main" val="3582607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8: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20" name="Google Shape;120;p8: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5" name="Google Shape;125;p9: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26" name="Google Shape;126;p9: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10: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32" name="Google Shape;132;p10: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11:notes"/>
          <p:cNvSpPr txBox="1">
            <a:spLocks noGrp="1"/>
          </p:cNvSpPr>
          <p:nvPr>
            <p:ph type="body" idx="1"/>
          </p:nvPr>
        </p:nvSpPr>
        <p:spPr>
          <a:xfrm>
            <a:off x="679450" y="4767262"/>
            <a:ext cx="5435600" cy="390048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Steph</a:t>
            </a:r>
            <a:endParaRPr/>
          </a:p>
        </p:txBody>
      </p:sp>
      <p:sp>
        <p:nvSpPr>
          <p:cNvPr id="138" name="Google Shape;138;p11:notes"/>
          <p:cNvSpPr txBox="1">
            <a:spLocks noGrp="1"/>
          </p:cNvSpPr>
          <p:nvPr>
            <p:ph type="sldNum" idx="12"/>
          </p:nvPr>
        </p:nvSpPr>
        <p:spPr>
          <a:xfrm>
            <a:off x="3848645" y="9408981"/>
            <a:ext cx="2944283" cy="497019"/>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6"/>
        <p:cNvGrpSpPr/>
        <p:nvPr/>
      </p:nvGrpSpPr>
      <p:grpSpPr>
        <a:xfrm>
          <a:off x="0" y="0"/>
          <a:ext cx="0" cy="0"/>
          <a:chOff x="0" y="0"/>
          <a:chExt cx="0" cy="0"/>
        </a:xfrm>
      </p:grpSpPr>
      <p:sp>
        <p:nvSpPr>
          <p:cNvPr id="27" name="Google Shape;27;p2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2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9" name="Google Shape;2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2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2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9"/>
        <p:cNvGrpSpPr/>
        <p:nvPr/>
      </p:nvGrpSpPr>
      <p:grpSpPr>
        <a:xfrm>
          <a:off x="0" y="0"/>
          <a:ext cx="0" cy="0"/>
          <a:chOff x="0" y="0"/>
          <a:chExt cx="0" cy="0"/>
        </a:xfrm>
      </p:grpSpPr>
      <p:sp>
        <p:nvSpPr>
          <p:cNvPr id="40" name="Google Shape;40;p2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2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2" name="Google Shape;42;p2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2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8"/>
        <p:cNvGrpSpPr/>
        <p:nvPr/>
      </p:nvGrpSpPr>
      <p:grpSpPr>
        <a:xfrm>
          <a:off x="0" y="0"/>
          <a:ext cx="0" cy="0"/>
          <a:chOff x="0" y="0"/>
          <a:chExt cx="0" cy="0"/>
        </a:xfrm>
      </p:grpSpPr>
      <p:sp>
        <p:nvSpPr>
          <p:cNvPr id="49" name="Google Shape;49;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3"/>
        <p:cNvGrpSpPr/>
        <p:nvPr/>
      </p:nvGrpSpPr>
      <p:grpSpPr>
        <a:xfrm>
          <a:off x="0" y="0"/>
          <a:ext cx="0" cy="0"/>
          <a:chOff x="0" y="0"/>
          <a:chExt cx="0" cy="0"/>
        </a:xfrm>
      </p:grpSpPr>
      <p:sp>
        <p:nvSpPr>
          <p:cNvPr id="54" name="Google Shape;54;p3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3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6" name="Google Shape;56;p3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7" name="Google Shape;57;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0"/>
        <p:cNvGrpSpPr/>
        <p:nvPr/>
      </p:nvGrpSpPr>
      <p:grpSpPr>
        <a:xfrm>
          <a:off x="0" y="0"/>
          <a:ext cx="0" cy="0"/>
          <a:chOff x="0" y="0"/>
          <a:chExt cx="0" cy="0"/>
        </a:xfrm>
      </p:grpSpPr>
      <p:sp>
        <p:nvSpPr>
          <p:cNvPr id="61" name="Google Shape;61;p3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32"/>
          <p:cNvSpPr>
            <a:spLocks noGrp="1"/>
          </p:cNvSpPr>
          <p:nvPr>
            <p:ph type="pic" idx="2"/>
          </p:nvPr>
        </p:nvSpPr>
        <p:spPr>
          <a:xfrm>
            <a:off x="5183188" y="987425"/>
            <a:ext cx="6172200" cy="4873625"/>
          </a:xfrm>
          <a:prstGeom prst="rect">
            <a:avLst/>
          </a:prstGeom>
          <a:noFill/>
          <a:ln>
            <a:noFill/>
          </a:ln>
        </p:spPr>
      </p:sp>
      <p:sp>
        <p:nvSpPr>
          <p:cNvPr id="63" name="Google Shape;63;p3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4" name="Google Shape;64;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7"/>
        <p:cNvGrpSpPr/>
        <p:nvPr/>
      </p:nvGrpSpPr>
      <p:grpSpPr>
        <a:xfrm>
          <a:off x="0" y="0"/>
          <a:ext cx="0" cy="0"/>
          <a:chOff x="0" y="0"/>
          <a:chExt cx="0" cy="0"/>
        </a:xfrm>
      </p:grpSpPr>
      <p:sp>
        <p:nvSpPr>
          <p:cNvPr id="68" name="Google Shape;68;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3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 name="Google Shape;70;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3"/>
        <p:cNvGrpSpPr/>
        <p:nvPr/>
      </p:nvGrpSpPr>
      <p:grpSpPr>
        <a:xfrm>
          <a:off x="0" y="0"/>
          <a:ext cx="0" cy="0"/>
          <a:chOff x="0" y="0"/>
          <a:chExt cx="0" cy="0"/>
        </a:xfrm>
      </p:grpSpPr>
      <p:sp>
        <p:nvSpPr>
          <p:cNvPr id="74" name="Google Shape;74;p3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E74684-47E4-4D42-A5E1-7D223AEF3D92}" type="datetimeFigureOut">
              <a:rPr lang="en-GB" smtClean="0"/>
              <a:t>11/02/2025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8C11AA-C62B-44EC-B36F-3320A207915B}" type="slidenum">
              <a:rPr lang="en-GB" smtClean="0"/>
              <a:t>‹#›</a:t>
            </a:fld>
            <a:endParaRPr lang="en-GB"/>
          </a:p>
        </p:txBody>
      </p:sp>
    </p:spTree>
    <p:extLst>
      <p:ext uri="{BB962C8B-B14F-4D97-AF65-F5344CB8AC3E}">
        <p14:creationId xmlns:p14="http://schemas.microsoft.com/office/powerpoint/2010/main" val="1746294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grpSp>
        <p:nvGrpSpPr>
          <p:cNvPr id="15" name="Google Shape;15;p23"/>
          <p:cNvGrpSpPr/>
          <p:nvPr/>
        </p:nvGrpSpPr>
        <p:grpSpPr>
          <a:xfrm>
            <a:off x="0" y="5690146"/>
            <a:ext cx="12192000" cy="1194198"/>
            <a:chOff x="0" y="5690146"/>
            <a:chExt cx="12192000" cy="1194198"/>
          </a:xfrm>
        </p:grpSpPr>
        <p:sp>
          <p:nvSpPr>
            <p:cNvPr id="16" name="Google Shape;16;p23"/>
            <p:cNvSpPr/>
            <p:nvPr/>
          </p:nvSpPr>
          <p:spPr>
            <a:xfrm>
              <a:off x="0" y="6059978"/>
              <a:ext cx="12192000" cy="798022"/>
            </a:xfrm>
            <a:prstGeom prst="rect">
              <a:avLst/>
            </a:prstGeom>
            <a:solidFill>
              <a:srgbClr val="C00000"/>
            </a:solidFill>
            <a:ln w="127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7" name="Google Shape;17;p23"/>
            <p:cNvSpPr txBox="1"/>
            <p:nvPr/>
          </p:nvSpPr>
          <p:spPr>
            <a:xfrm>
              <a:off x="1055716" y="6089657"/>
              <a:ext cx="5128953"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1" i="0" u="none" strike="noStrike" cap="none">
                  <a:solidFill>
                    <a:srgbClr val="FFFFFF"/>
                  </a:solidFill>
                  <a:latin typeface="Calibri"/>
                  <a:ea typeface="Calibri"/>
                  <a:cs typeface="Calibri"/>
                  <a:sym typeface="Calibri"/>
                </a:rPr>
                <a:t>YATE ACADEMY</a:t>
              </a:r>
              <a:endParaRPr sz="1400" b="0" i="0" u="none" strike="noStrike" cap="none">
                <a:solidFill>
                  <a:srgbClr val="000000"/>
                </a:solidFill>
                <a:latin typeface="Arial"/>
                <a:ea typeface="Arial"/>
                <a:cs typeface="Arial"/>
                <a:sym typeface="Arial"/>
              </a:endParaRPr>
            </a:p>
          </p:txBody>
        </p:sp>
        <p:sp>
          <p:nvSpPr>
            <p:cNvPr id="18" name="Google Shape;18;p23"/>
            <p:cNvSpPr txBox="1"/>
            <p:nvPr/>
          </p:nvSpPr>
          <p:spPr>
            <a:xfrm>
              <a:off x="4073236" y="6422679"/>
              <a:ext cx="4727863"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GB" sz="2400" b="0" i="1" u="none" strike="noStrike" cap="none">
                  <a:solidFill>
                    <a:srgbClr val="FFFFFF"/>
                  </a:solidFill>
                  <a:latin typeface="Calibri"/>
                  <a:ea typeface="Calibri"/>
                  <a:cs typeface="Calibri"/>
                  <a:sym typeface="Calibri"/>
                </a:rPr>
                <a:t>A BETTER CHANCE OF SUCCESS</a:t>
              </a:r>
              <a:endParaRPr sz="1400" b="0" i="0" u="none" strike="noStrike" cap="none">
                <a:solidFill>
                  <a:srgbClr val="000000"/>
                </a:solidFill>
                <a:latin typeface="Arial"/>
                <a:ea typeface="Arial"/>
                <a:cs typeface="Arial"/>
                <a:sym typeface="Arial"/>
              </a:endParaRPr>
            </a:p>
          </p:txBody>
        </p:sp>
        <p:sp>
          <p:nvSpPr>
            <p:cNvPr id="19" name="Google Shape;19;p23"/>
            <p:cNvSpPr/>
            <p:nvPr/>
          </p:nvSpPr>
          <p:spPr>
            <a:xfrm>
              <a:off x="9519458" y="6059978"/>
              <a:ext cx="2672542" cy="798022"/>
            </a:xfrm>
            <a:prstGeom prst="flowChartInputOutpu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0" name="Google Shape;20;p23"/>
            <p:cNvSpPr/>
            <p:nvPr/>
          </p:nvSpPr>
          <p:spPr>
            <a:xfrm>
              <a:off x="11305310" y="6059293"/>
              <a:ext cx="886690" cy="798708"/>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1" name="Google Shape;21;p23"/>
            <p:cNvPicPr preferRelativeResize="0"/>
            <p:nvPr/>
          </p:nvPicPr>
          <p:blipFill rotWithShape="1">
            <a:blip r:embed="rId11">
              <a:alphaModFix/>
            </a:blip>
            <a:srcRect/>
            <a:stretch/>
          </p:blipFill>
          <p:spPr>
            <a:xfrm>
              <a:off x="10719783" y="6274666"/>
              <a:ext cx="1118235" cy="510817"/>
            </a:xfrm>
            <a:prstGeom prst="rect">
              <a:avLst/>
            </a:prstGeom>
            <a:noFill/>
            <a:ln>
              <a:noFill/>
            </a:ln>
          </p:spPr>
        </p:pic>
        <p:sp>
          <p:nvSpPr>
            <p:cNvPr id="22" name="Google Shape;22;p23"/>
            <p:cNvSpPr txBox="1"/>
            <p:nvPr/>
          </p:nvSpPr>
          <p:spPr>
            <a:xfrm>
              <a:off x="10262062" y="6059223"/>
              <a:ext cx="1354975"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rgbClr val="A5A5A5"/>
                  </a:solidFill>
                  <a:latin typeface="Calibri"/>
                  <a:ea typeface="Calibri"/>
                  <a:cs typeface="Calibri"/>
                  <a:sym typeface="Calibri"/>
                </a:rPr>
                <a:t>Proud to be part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en-GB" sz="1050" b="0" i="0" u="none" strike="noStrike" cap="none">
                  <a:solidFill>
                    <a:srgbClr val="A5A5A5"/>
                  </a:solidFill>
                  <a:latin typeface="Calibri"/>
                  <a:ea typeface="Calibri"/>
                  <a:cs typeface="Calibri"/>
                  <a:sym typeface="Calibri"/>
                </a:rPr>
                <a:t>of the </a:t>
              </a:r>
              <a:endParaRPr sz="1400" b="0" i="0" u="none" strike="noStrike" cap="none">
                <a:solidFill>
                  <a:srgbClr val="000000"/>
                </a:solidFill>
                <a:latin typeface="Arial"/>
                <a:ea typeface="Arial"/>
                <a:cs typeface="Arial"/>
                <a:sym typeface="Arial"/>
              </a:endParaRPr>
            </a:p>
          </p:txBody>
        </p:sp>
        <p:cxnSp>
          <p:nvCxnSpPr>
            <p:cNvPr id="23" name="Google Shape;23;p23"/>
            <p:cNvCxnSpPr/>
            <p:nvPr/>
          </p:nvCxnSpPr>
          <p:spPr>
            <a:xfrm flipH="1">
              <a:off x="9519458" y="6051266"/>
              <a:ext cx="562756" cy="832928"/>
            </a:xfrm>
            <a:prstGeom prst="straightConnector1">
              <a:avLst/>
            </a:prstGeom>
            <a:noFill/>
            <a:ln w="57150" cap="flat" cmpd="sng">
              <a:solidFill>
                <a:schemeClr val="accent4"/>
              </a:solidFill>
              <a:prstDash val="solid"/>
              <a:miter lim="800000"/>
              <a:headEnd type="none" w="sm" len="sm"/>
              <a:tailEnd type="none" w="sm" len="sm"/>
            </a:ln>
          </p:spPr>
        </p:cxnSp>
        <p:sp>
          <p:nvSpPr>
            <p:cNvPr id="24" name="Google Shape;24;p23"/>
            <p:cNvSpPr/>
            <p:nvPr/>
          </p:nvSpPr>
          <p:spPr>
            <a:xfrm>
              <a:off x="0" y="6010102"/>
              <a:ext cx="12192000" cy="49876"/>
            </a:xfrm>
            <a:prstGeom prst="rect">
              <a:avLst/>
            </a:prstGeom>
            <a:solidFill>
              <a:srgbClr val="1E4E79"/>
            </a:solidFill>
            <a:ln w="12700" cap="flat" cmpd="sng">
              <a:solidFill>
                <a:srgbClr val="1E4E7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pic>
          <p:nvPicPr>
            <p:cNvPr id="25" name="Google Shape;25;p23"/>
            <p:cNvPicPr preferRelativeResize="0"/>
            <p:nvPr/>
          </p:nvPicPr>
          <p:blipFill rotWithShape="1">
            <a:blip r:embed="rId12">
              <a:alphaModFix/>
            </a:blip>
            <a:srcRect/>
            <a:stretch/>
          </p:blipFill>
          <p:spPr>
            <a:xfrm>
              <a:off x="200544" y="5690146"/>
              <a:ext cx="855172" cy="1032315"/>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hyperlink" Target="https://www.freepngimg.com/png/17751-spain-flag-picture" TargetMode="External"/><Relationship Id="rId12"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hyperlink" Target="https://en.wikipedia.org/wiki/French_nationalism" TargetMode="External"/><Relationship Id="rId10" Type="http://schemas.openxmlformats.org/officeDocument/2006/relationships/image" Target="../media/image9.png"/><Relationship Id="rId4" Type="http://schemas.openxmlformats.org/officeDocument/2006/relationships/image" Target="../media/image5.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mailto:options@yateacademy.co.uk"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p:nvPr/>
        </p:nvSpPr>
        <p:spPr>
          <a:xfrm>
            <a:off x="0" y="2350870"/>
            <a:ext cx="11790900" cy="1816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4800" b="1" i="0" u="none" strike="noStrike" cap="none">
                <a:solidFill>
                  <a:schemeClr val="dk1"/>
                </a:solidFill>
                <a:latin typeface="Calibri"/>
                <a:ea typeface="Calibri"/>
                <a:cs typeface="Calibri"/>
                <a:sym typeface="Calibri"/>
              </a:rPr>
              <a:t>Year 9 Options</a:t>
            </a:r>
            <a:br>
              <a:rPr lang="en-GB" sz="4800" b="1" i="0" u="none" strike="noStrike" cap="none">
                <a:solidFill>
                  <a:schemeClr val="dk1"/>
                </a:solidFill>
                <a:latin typeface="Calibri"/>
                <a:ea typeface="Calibri"/>
                <a:cs typeface="Calibri"/>
                <a:sym typeface="Calibri"/>
              </a:rPr>
            </a:br>
            <a:br>
              <a:rPr lang="en-GB" sz="3200" b="1" i="1" u="none" strike="noStrike" cap="none">
                <a:solidFill>
                  <a:schemeClr val="dk1"/>
                </a:solidFill>
                <a:latin typeface="Calibri"/>
                <a:ea typeface="Calibri"/>
                <a:cs typeface="Calibri"/>
                <a:sym typeface="Calibri"/>
              </a:rPr>
            </a:br>
            <a:r>
              <a:rPr lang="en-GB" sz="3200" b="1" i="1" u="none" strike="noStrike" cap="none">
                <a:solidFill>
                  <a:schemeClr val="dk1"/>
                </a:solidFill>
                <a:latin typeface="Calibri"/>
                <a:ea typeface="Calibri"/>
                <a:cs typeface="Calibri"/>
                <a:sym typeface="Calibri"/>
              </a:rPr>
              <a:t>2025</a:t>
            </a:r>
            <a:endParaRPr sz="3200" b="0" i="1"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4"/>
          <p:cNvSpPr/>
          <p:nvPr/>
        </p:nvSpPr>
        <p:spPr>
          <a:xfrm>
            <a:off x="533400" y="585917"/>
            <a:ext cx="11125200" cy="457351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What are they?</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400" b="0" i="0" u="none" strike="noStrike" cap="none" dirty="0">
              <a:solidFill>
                <a:srgbClr val="000000"/>
              </a:solidFill>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rgbClr val="000000"/>
                </a:solidFill>
                <a:latin typeface="Calibri"/>
                <a:ea typeface="Calibri"/>
                <a:cs typeface="Calibri"/>
                <a:sym typeface="Calibri"/>
              </a:rPr>
              <a:t>Opportunity for </a:t>
            </a:r>
            <a:r>
              <a:rPr lang="en-GB" sz="3200" dirty="0">
                <a:latin typeface="Calibri"/>
                <a:ea typeface="Calibri"/>
                <a:cs typeface="Calibri"/>
                <a:sym typeface="Calibri"/>
              </a:rPr>
              <a:t>students </a:t>
            </a:r>
            <a:r>
              <a:rPr lang="en-GB" sz="3200" b="0" i="0" u="none" strike="noStrike" cap="none" dirty="0">
                <a:solidFill>
                  <a:srgbClr val="000000"/>
                </a:solidFill>
                <a:latin typeface="Calibri"/>
                <a:ea typeface="Calibri"/>
                <a:cs typeface="Calibri"/>
                <a:sym typeface="Calibri"/>
              </a:rPr>
              <a:t> to decide what courses </a:t>
            </a:r>
            <a:r>
              <a:rPr lang="en-GB" sz="3200" dirty="0">
                <a:latin typeface="Calibri"/>
                <a:ea typeface="Calibri"/>
                <a:cs typeface="Calibri"/>
                <a:sym typeface="Calibri"/>
              </a:rPr>
              <a:t>they</a:t>
            </a:r>
            <a:r>
              <a:rPr lang="en-GB" sz="3200" b="0" i="0" u="none" strike="noStrike" cap="none" dirty="0">
                <a:solidFill>
                  <a:srgbClr val="000000"/>
                </a:solidFill>
                <a:latin typeface="Calibri"/>
                <a:ea typeface="Calibri"/>
                <a:cs typeface="Calibri"/>
                <a:sym typeface="Calibri"/>
              </a:rPr>
              <a:t> would like to study in Year 10 &amp; Year 11 (Key Stage 4)</a:t>
            </a:r>
            <a:endParaRPr dirty="0"/>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rgbClr val="000000"/>
                </a:solidFill>
                <a:latin typeface="Calibri"/>
                <a:ea typeface="Calibri"/>
                <a:cs typeface="Calibri"/>
                <a:sym typeface="Calibri"/>
              </a:rPr>
              <a:t>Narrow the number of subjects </a:t>
            </a:r>
            <a:r>
              <a:rPr lang="en-GB" sz="3200" dirty="0">
                <a:latin typeface="Calibri"/>
                <a:ea typeface="Calibri"/>
                <a:cs typeface="Calibri"/>
                <a:sym typeface="Calibri"/>
              </a:rPr>
              <a:t>they</a:t>
            </a:r>
            <a:r>
              <a:rPr lang="en-GB" sz="3200" b="0" i="0" u="none" strike="noStrike" cap="none" dirty="0">
                <a:solidFill>
                  <a:srgbClr val="000000"/>
                </a:solidFill>
                <a:latin typeface="Calibri"/>
                <a:ea typeface="Calibri"/>
                <a:cs typeface="Calibri"/>
                <a:sym typeface="Calibri"/>
              </a:rPr>
              <a:t> are studying compared to Year 7 – 9</a:t>
            </a:r>
            <a:endParaRPr dirty="0"/>
          </a:p>
          <a:p>
            <a:pPr marL="285750" marR="0" lvl="0" indent="-285750" algn="l" rtl="0">
              <a:lnSpc>
                <a:spcPct val="120000"/>
              </a:lnSpc>
              <a:spcBef>
                <a:spcPts val="0"/>
              </a:spcBef>
              <a:spcAft>
                <a:spcPts val="0"/>
              </a:spcAft>
              <a:buClr>
                <a:srgbClr val="000000"/>
              </a:buClr>
              <a:buSzPts val="3200"/>
              <a:buFont typeface="Arial"/>
              <a:buChar char="•"/>
            </a:pPr>
            <a:r>
              <a:rPr lang="en-GB" sz="3200" dirty="0">
                <a:latin typeface="Calibri"/>
                <a:ea typeface="Calibri"/>
                <a:cs typeface="Calibri"/>
                <a:sym typeface="Calibri"/>
              </a:rPr>
              <a:t>Opportunity</a:t>
            </a:r>
            <a:r>
              <a:rPr lang="en-GB" sz="3200" b="0" i="0" u="none" strike="noStrike" cap="none" dirty="0">
                <a:solidFill>
                  <a:srgbClr val="000000"/>
                </a:solidFill>
                <a:latin typeface="Calibri"/>
                <a:ea typeface="Calibri"/>
                <a:cs typeface="Calibri"/>
                <a:sym typeface="Calibri"/>
              </a:rPr>
              <a:t> to learn in more depth about each subject </a:t>
            </a:r>
            <a:r>
              <a:rPr lang="en-GB" sz="3200" dirty="0">
                <a:latin typeface="Calibri"/>
                <a:ea typeface="Calibri"/>
                <a:cs typeface="Calibri"/>
                <a:sym typeface="Calibri"/>
              </a:rPr>
              <a:t>they</a:t>
            </a:r>
            <a:r>
              <a:rPr lang="en-GB" sz="3200" b="0" i="0" u="none" strike="noStrike" cap="none" dirty="0">
                <a:solidFill>
                  <a:srgbClr val="000000"/>
                </a:solidFill>
                <a:latin typeface="Calibri"/>
                <a:ea typeface="Calibri"/>
                <a:cs typeface="Calibri"/>
                <a:sym typeface="Calibri"/>
              </a:rPr>
              <a:t> choose</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p:nvPr/>
        </p:nvSpPr>
        <p:spPr>
          <a:xfrm>
            <a:off x="533400" y="172528"/>
            <a:ext cx="11125200" cy="488129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What’s the process?</a:t>
            </a:r>
            <a:endParaRPr sz="44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3200" b="0" i="0" u="none" strike="noStrike" cap="none" dirty="0">
              <a:solidFill>
                <a:srgbClr val="000000"/>
              </a:solidFill>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Options Assembly – Today</a:t>
            </a:r>
          </a:p>
          <a:p>
            <a:pPr marL="285750" marR="0" lvl="0" indent="-285750" algn="l" rtl="0">
              <a:lnSpc>
                <a:spcPct val="120000"/>
              </a:lnSpc>
              <a:spcBef>
                <a:spcPts val="0"/>
              </a:spcBef>
              <a:spcAft>
                <a:spcPts val="0"/>
              </a:spcAft>
              <a:buClr>
                <a:srgbClr val="000000"/>
              </a:buClr>
              <a:buSzPts val="2800"/>
              <a:buFont typeface="Arial"/>
              <a:buChar char="•"/>
            </a:pP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Options</a:t>
            </a:r>
            <a:r>
              <a:rPr lang="en-GB" sz="2800" dirty="0">
                <a:latin typeface="Calibri"/>
                <a:ea typeface="Calibri"/>
                <a:cs typeface="Calibri"/>
                <a:sym typeface="Calibri"/>
              </a:rPr>
              <a:t> B</a:t>
            </a:r>
            <a:r>
              <a:rPr lang="en-GB" sz="2800" b="0" i="0" u="none" strike="noStrike" cap="none" dirty="0">
                <a:solidFill>
                  <a:srgbClr val="000000"/>
                </a:solidFill>
                <a:latin typeface="Calibri"/>
                <a:ea typeface="Calibri"/>
                <a:cs typeface="Calibri"/>
                <a:sym typeface="Calibri"/>
              </a:rPr>
              <a:t>ooklets – Today</a:t>
            </a:r>
          </a:p>
          <a:p>
            <a:pPr marL="285750" marR="0" lvl="0" indent="-285750" algn="l" rtl="0">
              <a:lnSpc>
                <a:spcPct val="120000"/>
              </a:lnSpc>
              <a:spcBef>
                <a:spcPts val="0"/>
              </a:spcBef>
              <a:spcAft>
                <a:spcPts val="0"/>
              </a:spcAft>
              <a:buClr>
                <a:srgbClr val="000000"/>
              </a:buClr>
              <a:buSzPts val="2800"/>
              <a:buFont typeface="Arial"/>
              <a:buChar char="•"/>
            </a:pP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Options </a:t>
            </a:r>
            <a:r>
              <a:rPr lang="en-GB" sz="2800" dirty="0">
                <a:latin typeface="Calibri"/>
                <a:ea typeface="Calibri"/>
                <a:cs typeface="Calibri"/>
                <a:sym typeface="Calibri"/>
              </a:rPr>
              <a:t>Online Information Evening </a:t>
            </a:r>
            <a:r>
              <a:rPr lang="en-GB" sz="2800" b="0" i="0" u="none" strike="noStrike" cap="none" dirty="0">
                <a:solidFill>
                  <a:srgbClr val="000000"/>
                </a:solidFill>
                <a:latin typeface="Calibri"/>
                <a:ea typeface="Calibri"/>
                <a:cs typeface="Calibri"/>
                <a:sym typeface="Calibri"/>
              </a:rPr>
              <a:t>– Today 17:00 – 17:30</a:t>
            </a:r>
          </a:p>
          <a:p>
            <a:pPr marL="285750" marR="0" lvl="0" indent="-285750" algn="l" rtl="0">
              <a:lnSpc>
                <a:spcPct val="120000"/>
              </a:lnSpc>
              <a:spcBef>
                <a:spcPts val="0"/>
              </a:spcBef>
              <a:spcAft>
                <a:spcPts val="0"/>
              </a:spcAft>
              <a:buClr>
                <a:srgbClr val="000000"/>
              </a:buClr>
              <a:buSzPts val="2800"/>
              <a:buFont typeface="Arial"/>
              <a:buChar char="•"/>
            </a:pP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dirty="0">
                <a:latin typeface="Calibri"/>
                <a:ea typeface="Calibri"/>
                <a:cs typeface="Calibri"/>
                <a:sym typeface="Calibri"/>
              </a:rPr>
              <a:t>Option </a:t>
            </a:r>
            <a:r>
              <a:rPr lang="en-GB" sz="2800" b="0" i="0" u="none" strike="noStrike" cap="none" dirty="0">
                <a:solidFill>
                  <a:srgbClr val="000000"/>
                </a:solidFill>
                <a:latin typeface="Calibri"/>
                <a:ea typeface="Calibri"/>
                <a:cs typeface="Calibri"/>
                <a:sym typeface="Calibri"/>
              </a:rPr>
              <a:t>Evening (</a:t>
            </a:r>
            <a:r>
              <a:rPr lang="en-GB" sz="2800" dirty="0">
                <a:latin typeface="Calibri"/>
                <a:ea typeface="Calibri"/>
                <a:cs typeface="Calibri"/>
                <a:sym typeface="Calibri"/>
              </a:rPr>
              <a:t>in person)</a:t>
            </a:r>
            <a:r>
              <a:rPr lang="en-GB" sz="2800" b="0" i="0" u="none" strike="noStrike" cap="none" dirty="0">
                <a:solidFill>
                  <a:srgbClr val="000000"/>
                </a:solidFill>
                <a:latin typeface="Calibri"/>
                <a:ea typeface="Calibri"/>
                <a:cs typeface="Calibri"/>
                <a:sym typeface="Calibri"/>
              </a:rPr>
              <a:t> – </a:t>
            </a:r>
            <a:r>
              <a:rPr lang="en-GB" sz="2800" dirty="0">
                <a:latin typeface="Calibri"/>
                <a:ea typeface="Calibri"/>
                <a:cs typeface="Calibri"/>
                <a:sym typeface="Calibri"/>
              </a:rPr>
              <a:t>Wednesday 26th February - 16:00 – 18:30</a:t>
            </a:r>
          </a:p>
          <a:p>
            <a:pPr marL="285750" marR="0" lvl="0" indent="-285750" algn="l" rtl="0">
              <a:lnSpc>
                <a:spcPct val="120000"/>
              </a:lnSpc>
              <a:spcBef>
                <a:spcPts val="0"/>
              </a:spcBef>
              <a:spcAft>
                <a:spcPts val="0"/>
              </a:spcAft>
              <a:buClr>
                <a:srgbClr val="000000"/>
              </a:buClr>
              <a:buSzPts val="2800"/>
              <a:buFont typeface="Arial"/>
              <a:buChar char="•"/>
            </a:pP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1" i="0" u="none" strike="noStrike" cap="none" dirty="0">
                <a:solidFill>
                  <a:srgbClr val="000000"/>
                </a:solidFill>
                <a:latin typeface="Calibri"/>
                <a:ea typeface="Calibri"/>
                <a:cs typeface="Calibri"/>
                <a:sym typeface="Calibri"/>
              </a:rPr>
              <a:t>Choices Deadline – Friday 7</a:t>
            </a:r>
            <a:r>
              <a:rPr lang="en-GB" sz="2800" b="1" i="0" u="none" strike="noStrike" cap="none" baseline="30000" dirty="0">
                <a:solidFill>
                  <a:srgbClr val="000000"/>
                </a:solidFill>
                <a:latin typeface="Calibri"/>
                <a:ea typeface="Calibri"/>
                <a:cs typeface="Calibri"/>
                <a:sym typeface="Calibri"/>
              </a:rPr>
              <a:t>th</a:t>
            </a:r>
            <a:r>
              <a:rPr lang="en-GB" sz="2800" b="1" i="0" u="none" strike="noStrike" cap="none" dirty="0">
                <a:solidFill>
                  <a:srgbClr val="000000"/>
                </a:solidFill>
                <a:latin typeface="Calibri"/>
                <a:ea typeface="Calibri"/>
                <a:cs typeface="Calibri"/>
                <a:sym typeface="Calibri"/>
              </a:rPr>
              <a:t> March</a:t>
            </a:r>
            <a:endParaRPr sz="28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5"/>
          <p:cNvSpPr/>
          <p:nvPr/>
        </p:nvSpPr>
        <p:spPr>
          <a:xfrm>
            <a:off x="329119" y="184825"/>
            <a:ext cx="11125200" cy="126188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a:solidFill>
                  <a:srgbClr val="000000"/>
                </a:solidFill>
                <a:latin typeface="Calibri"/>
                <a:ea typeface="Calibri"/>
                <a:cs typeface="Calibri"/>
                <a:sym typeface="Calibri"/>
              </a:rPr>
              <a:t>Options Booklet</a:t>
            </a:r>
            <a:endParaRPr sz="4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None/>
            </a:pPr>
            <a:endParaRPr sz="3200" b="0" i="0" u="none" strike="noStrike" cap="none">
              <a:solidFill>
                <a:srgbClr val="000000"/>
              </a:solidFill>
              <a:latin typeface="Calibri"/>
              <a:ea typeface="Calibri"/>
              <a:cs typeface="Calibri"/>
              <a:sym typeface="Calibri"/>
            </a:endParaRPr>
          </a:p>
        </p:txBody>
      </p:sp>
      <p:pic>
        <p:nvPicPr>
          <p:cNvPr id="3" name="Picture 2">
            <a:extLst>
              <a:ext uri="{FF2B5EF4-FFF2-40B4-BE49-F238E27FC236}">
                <a16:creationId xmlns:a16="http://schemas.microsoft.com/office/drawing/2014/main" id="{64264AD7-7B39-4364-81C7-3887571335C8}"/>
              </a:ext>
            </a:extLst>
          </p:cNvPr>
          <p:cNvPicPr>
            <a:picLocks noChangeAspect="1"/>
          </p:cNvPicPr>
          <p:nvPr/>
        </p:nvPicPr>
        <p:blipFill>
          <a:blip r:embed="rId3"/>
          <a:stretch>
            <a:fillRect/>
          </a:stretch>
        </p:blipFill>
        <p:spPr>
          <a:xfrm>
            <a:off x="4522223" y="1194302"/>
            <a:ext cx="3147554" cy="44693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6"/>
          <p:cNvSpPr/>
          <p:nvPr/>
        </p:nvSpPr>
        <p:spPr>
          <a:xfrm>
            <a:off x="416675" y="323276"/>
            <a:ext cx="11125200" cy="48320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Core Offer</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400" b="0" i="0" u="none" strike="noStrike" cap="none" dirty="0">
              <a:solidFill>
                <a:srgbClr val="000000"/>
              </a:solidFill>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chemeClr val="tx1"/>
                </a:solidFill>
                <a:latin typeface="Calibri"/>
                <a:ea typeface="Calibri"/>
                <a:cs typeface="Calibri"/>
                <a:sym typeface="Calibri"/>
              </a:rPr>
              <a:t>GCSE Maths</a:t>
            </a:r>
            <a:endParaRPr dirty="0">
              <a:solidFill>
                <a:schemeClr val="tx1"/>
              </a:solidFill>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chemeClr val="tx1"/>
                </a:solidFill>
                <a:latin typeface="Calibri"/>
                <a:ea typeface="Calibri"/>
                <a:cs typeface="Calibri"/>
                <a:sym typeface="Calibri"/>
              </a:rPr>
              <a:t>GCSE English Language</a:t>
            </a: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chemeClr val="tx1"/>
                </a:solidFill>
                <a:latin typeface="Calibri"/>
                <a:ea typeface="Calibri"/>
                <a:cs typeface="Calibri"/>
                <a:sym typeface="Calibri"/>
              </a:rPr>
              <a:t>GCSE English Literature</a:t>
            </a:r>
            <a:endParaRPr dirty="0">
              <a:solidFill>
                <a:schemeClr val="tx1"/>
              </a:solidFill>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chemeClr val="tx1"/>
                </a:solidFill>
                <a:latin typeface="Calibri"/>
                <a:ea typeface="Calibri"/>
                <a:cs typeface="Calibri"/>
                <a:sym typeface="Calibri"/>
              </a:rPr>
              <a:t>GCSE Combined Science</a:t>
            </a:r>
          </a:p>
          <a:p>
            <a:pPr marL="285750" marR="0" lvl="0" indent="-285750" algn="l" rtl="0">
              <a:lnSpc>
                <a:spcPct val="120000"/>
              </a:lnSpc>
              <a:spcBef>
                <a:spcPts val="0"/>
              </a:spcBef>
              <a:spcAft>
                <a:spcPts val="0"/>
              </a:spcAft>
              <a:buClr>
                <a:srgbClr val="000000"/>
              </a:buClr>
              <a:buSzPts val="3200"/>
              <a:buFont typeface="Arial"/>
              <a:buChar char="•"/>
            </a:pPr>
            <a:endParaRPr lang="en-GB" sz="3200" b="0" i="0" u="none" strike="noStrike" cap="none" dirty="0">
              <a:solidFill>
                <a:schemeClr val="tx1"/>
              </a:solidFill>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3200"/>
              <a:buFont typeface="Arial"/>
              <a:buChar char="•"/>
            </a:pPr>
            <a:r>
              <a:rPr lang="en-GB" sz="3200" dirty="0">
                <a:solidFill>
                  <a:schemeClr val="tx1"/>
                </a:solidFill>
                <a:latin typeface="Calibri"/>
                <a:ea typeface="Calibri"/>
                <a:cs typeface="Calibri"/>
                <a:sym typeface="Calibri"/>
              </a:rPr>
              <a:t>PSHE / Philosophy &amp; Ethics / Core PE (not examined)</a:t>
            </a:r>
            <a:endParaRPr dirty="0">
              <a:solidFill>
                <a:schemeClr val="tx1"/>
              </a:solidFill>
            </a:endParaRPr>
          </a:p>
          <a:p>
            <a:pPr marR="0" lvl="0" algn="l" rtl="0">
              <a:lnSpc>
                <a:spcPct val="120000"/>
              </a:lnSpc>
              <a:spcBef>
                <a:spcPts val="0"/>
              </a:spcBef>
              <a:spcAft>
                <a:spcPts val="0"/>
              </a:spcAft>
              <a:buClr>
                <a:srgbClr val="C00000"/>
              </a:buClr>
              <a:buSzPts val="3200"/>
            </a:pPr>
            <a:endParaRPr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0">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38C40-9EDC-4F8D-B0A1-61F4EF35103E}"/>
              </a:ext>
            </a:extLst>
          </p:cNvPr>
          <p:cNvSpPr>
            <a:spLocks noGrp="1"/>
          </p:cNvSpPr>
          <p:nvPr>
            <p:ph type="title"/>
          </p:nvPr>
        </p:nvSpPr>
        <p:spPr/>
        <p:txBody>
          <a:bodyPr/>
          <a:lstStyle/>
          <a:p>
            <a:r>
              <a:rPr lang="en-GB" b="1" dirty="0"/>
              <a:t>Triple Science</a:t>
            </a:r>
          </a:p>
        </p:txBody>
      </p:sp>
      <p:sp>
        <p:nvSpPr>
          <p:cNvPr id="3" name="Text Placeholder 2">
            <a:extLst>
              <a:ext uri="{FF2B5EF4-FFF2-40B4-BE49-F238E27FC236}">
                <a16:creationId xmlns:a16="http://schemas.microsoft.com/office/drawing/2014/main" id="{8ED5E7BB-940D-4B28-8961-C2BD77BA1BF4}"/>
              </a:ext>
            </a:extLst>
          </p:cNvPr>
          <p:cNvSpPr>
            <a:spLocks noGrp="1"/>
          </p:cNvSpPr>
          <p:nvPr>
            <p:ph type="body" idx="1"/>
          </p:nvPr>
        </p:nvSpPr>
        <p:spPr/>
        <p:txBody>
          <a:bodyPr/>
          <a:lstStyle/>
          <a:p>
            <a:endParaRPr lang="en-GB"/>
          </a:p>
        </p:txBody>
      </p:sp>
      <p:sp>
        <p:nvSpPr>
          <p:cNvPr id="4" name="Text Placeholder 3">
            <a:extLst>
              <a:ext uri="{FF2B5EF4-FFF2-40B4-BE49-F238E27FC236}">
                <a16:creationId xmlns:a16="http://schemas.microsoft.com/office/drawing/2014/main" id="{99AB3C62-EAF6-46D0-AAAA-76580FE71F17}"/>
              </a:ext>
            </a:extLst>
          </p:cNvPr>
          <p:cNvSpPr>
            <a:spLocks noGrp="1"/>
          </p:cNvSpPr>
          <p:nvPr>
            <p:ph type="body" idx="2"/>
          </p:nvPr>
        </p:nvSpPr>
        <p:spPr/>
        <p:txBody>
          <a:bodyPr/>
          <a:lstStyle/>
          <a:p>
            <a:endParaRPr lang="en-GB"/>
          </a:p>
        </p:txBody>
      </p:sp>
    </p:spTree>
    <p:extLst>
      <p:ext uri="{BB962C8B-B14F-4D97-AF65-F5344CB8AC3E}">
        <p14:creationId xmlns:p14="http://schemas.microsoft.com/office/powerpoint/2010/main" val="625715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7"/>
          <p:cNvSpPr/>
          <p:nvPr/>
        </p:nvSpPr>
        <p:spPr>
          <a:xfrm>
            <a:off x="445851" y="332998"/>
            <a:ext cx="11125200" cy="171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Option Pathways &amp; Subjects</a:t>
            </a:r>
            <a:br>
              <a:rPr lang="en-GB" sz="4400" b="1" i="0" u="none" strike="noStrike" cap="none" dirty="0">
                <a:solidFill>
                  <a:srgbClr val="000000"/>
                </a:solidFill>
                <a:latin typeface="Calibri"/>
                <a:ea typeface="Calibri"/>
                <a:cs typeface="Calibri"/>
                <a:sym typeface="Calibri"/>
              </a:rPr>
            </a:br>
            <a:r>
              <a:rPr lang="en-GB" sz="1100" b="1" i="0" u="none" strike="noStrike" cap="none" dirty="0">
                <a:solidFill>
                  <a:srgbClr val="000000"/>
                </a:solidFill>
                <a:latin typeface="Calibri"/>
                <a:ea typeface="Calibri"/>
                <a:cs typeface="Calibri"/>
                <a:sym typeface="Calibri"/>
              </a:rPr>
              <a:t> </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a:p>
            <a:pPr marL="285750" marR="0" lvl="0" indent="-196850" algn="l" rtl="0">
              <a:lnSpc>
                <a:spcPct val="12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graphicFrame>
        <p:nvGraphicFramePr>
          <p:cNvPr id="2" name="Table 1">
            <a:extLst>
              <a:ext uri="{FF2B5EF4-FFF2-40B4-BE49-F238E27FC236}">
                <a16:creationId xmlns:a16="http://schemas.microsoft.com/office/drawing/2014/main" id="{8918AC9B-59EA-4683-8D1B-AEA9F63AA5B6}"/>
              </a:ext>
            </a:extLst>
          </p:cNvPr>
          <p:cNvGraphicFramePr>
            <a:graphicFrameLocks noGrp="1"/>
          </p:cNvGraphicFramePr>
          <p:nvPr>
            <p:extLst>
              <p:ext uri="{D42A27DB-BD31-4B8C-83A1-F6EECF244321}">
                <p14:modId xmlns:p14="http://schemas.microsoft.com/office/powerpoint/2010/main" val="3050576307"/>
              </p:ext>
            </p:extLst>
          </p:nvPr>
        </p:nvGraphicFramePr>
        <p:xfrm>
          <a:off x="706883" y="1293964"/>
          <a:ext cx="10123872" cy="3516764"/>
        </p:xfrm>
        <a:graphic>
          <a:graphicData uri="http://schemas.openxmlformats.org/drawingml/2006/table">
            <a:tbl>
              <a:tblPr/>
              <a:tblGrid>
                <a:gridCol w="2454272">
                  <a:extLst>
                    <a:ext uri="{9D8B030D-6E8A-4147-A177-3AD203B41FA5}">
                      <a16:colId xmlns:a16="http://schemas.microsoft.com/office/drawing/2014/main" val="2328009446"/>
                    </a:ext>
                  </a:extLst>
                </a:gridCol>
                <a:gridCol w="1917400">
                  <a:extLst>
                    <a:ext uri="{9D8B030D-6E8A-4147-A177-3AD203B41FA5}">
                      <a16:colId xmlns:a16="http://schemas.microsoft.com/office/drawing/2014/main" val="2002300057"/>
                    </a:ext>
                  </a:extLst>
                </a:gridCol>
                <a:gridCol w="1917400">
                  <a:extLst>
                    <a:ext uri="{9D8B030D-6E8A-4147-A177-3AD203B41FA5}">
                      <a16:colId xmlns:a16="http://schemas.microsoft.com/office/drawing/2014/main" val="2948133738"/>
                    </a:ext>
                  </a:extLst>
                </a:gridCol>
                <a:gridCol w="1917400">
                  <a:extLst>
                    <a:ext uri="{9D8B030D-6E8A-4147-A177-3AD203B41FA5}">
                      <a16:colId xmlns:a16="http://schemas.microsoft.com/office/drawing/2014/main" val="834168095"/>
                    </a:ext>
                  </a:extLst>
                </a:gridCol>
                <a:gridCol w="1917400">
                  <a:extLst>
                    <a:ext uri="{9D8B030D-6E8A-4147-A177-3AD203B41FA5}">
                      <a16:colId xmlns:a16="http://schemas.microsoft.com/office/drawing/2014/main" val="1111526209"/>
                    </a:ext>
                  </a:extLst>
                </a:gridCol>
              </a:tblGrid>
              <a:tr h="1073746">
                <a:tc>
                  <a:txBody>
                    <a:bodyPr/>
                    <a:lstStyle/>
                    <a:p>
                      <a:pPr fontAlgn="t"/>
                      <a:br>
                        <a:rPr lang="en-GB" b="1" dirty="0">
                          <a:solidFill>
                            <a:schemeClr val="bg1"/>
                          </a:solidFill>
                          <a:effectLst/>
                        </a:rPr>
                      </a:br>
                      <a:endParaRPr lang="en-GB"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1</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2</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3</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4</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088086910"/>
                  </a:ext>
                </a:extLst>
              </a:tr>
              <a:tr h="1546588">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EBacc Pathway</a:t>
                      </a:r>
                      <a:br>
                        <a:rPr lang="en-GB" sz="2000" b="1" i="0" u="none" strike="noStrike" dirty="0">
                          <a:solidFill>
                            <a:schemeClr val="bg1"/>
                          </a:solidFill>
                          <a:effectLst/>
                          <a:latin typeface="Calibri" panose="020F0502020204030204" pitchFamily="34" charset="0"/>
                        </a:rPr>
                      </a:br>
                      <a:r>
                        <a:rPr lang="en-GB" sz="2000" b="1" i="0" u="none" strike="noStrike" dirty="0">
                          <a:solidFill>
                            <a:schemeClr val="bg1"/>
                          </a:solidFill>
                          <a:effectLst/>
                          <a:latin typeface="Calibri" panose="020F0502020204030204" pitchFamily="34" charset="0"/>
                        </a:rPr>
                        <a:t>(English Baccalaureate) </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Language</a:t>
                      </a:r>
                      <a:br>
                        <a:rPr lang="en-GB" sz="2000" b="0" i="0" u="none" strike="noStrike" dirty="0">
                          <a:solidFill>
                            <a:srgbClr val="000000"/>
                          </a:solidFill>
                          <a:effectLst/>
                          <a:latin typeface="Calibri" panose="020F0502020204030204" pitchFamily="34" charset="0"/>
                        </a:rPr>
                      </a:br>
                      <a:r>
                        <a:rPr lang="en-GB" sz="2000" b="0" i="0" u="none" strike="noStrike" dirty="0">
                          <a:solidFill>
                            <a:srgbClr val="000000"/>
                          </a:solidFill>
                          <a:effectLst/>
                          <a:latin typeface="Calibri" panose="020F0502020204030204" pitchFamily="34" charset="0"/>
                        </a:rPr>
                        <a:t>(French / Spanish)</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Free Choice</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9321595"/>
                  </a:ext>
                </a:extLst>
              </a:tr>
              <a:tr h="896430">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Academic Pathway</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Sport / Health</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7397937"/>
                  </a:ext>
                </a:extLst>
              </a:tr>
            </a:tbl>
          </a:graphicData>
        </a:graphic>
      </p:graphicFrame>
      <p:sp>
        <p:nvSpPr>
          <p:cNvPr id="3" name="Rectangle 1">
            <a:extLst>
              <a:ext uri="{FF2B5EF4-FFF2-40B4-BE49-F238E27FC236}">
                <a16:creationId xmlns:a16="http://schemas.microsoft.com/office/drawing/2014/main" id="{A98D4DD7-D93E-49F7-94E9-00EC36969C19}"/>
              </a:ext>
            </a:extLst>
          </p:cNvPr>
          <p:cNvSpPr>
            <a:spLocks noChangeArrowheads="1"/>
          </p:cNvSpPr>
          <p:nvPr/>
        </p:nvSpPr>
        <p:spPr bwMode="auto">
          <a:xfrm>
            <a:off x="4000500" y="30940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7"/>
          <p:cNvSpPr/>
          <p:nvPr/>
        </p:nvSpPr>
        <p:spPr>
          <a:xfrm>
            <a:off x="445851" y="332998"/>
            <a:ext cx="11125200" cy="145574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Option Pathways &amp; Subjects</a:t>
            </a:r>
            <a:br>
              <a:rPr lang="en-GB" sz="4400" b="1" i="0" u="none" strike="noStrike" cap="none" dirty="0">
                <a:solidFill>
                  <a:srgbClr val="000000"/>
                </a:solidFill>
                <a:latin typeface="Calibri"/>
                <a:ea typeface="Calibri"/>
                <a:cs typeface="Calibri"/>
                <a:sym typeface="Calibri"/>
              </a:rPr>
            </a:br>
            <a:r>
              <a:rPr lang="en-GB" sz="1100" b="1" i="0" u="none" strike="noStrike" cap="none" dirty="0">
                <a:solidFill>
                  <a:srgbClr val="000000"/>
                </a:solidFill>
                <a:latin typeface="Calibri"/>
                <a:ea typeface="Calibri"/>
                <a:cs typeface="Calibri"/>
                <a:sym typeface="Calibri"/>
              </a:rPr>
              <a:t> </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p:txBody>
      </p:sp>
      <p:sp>
        <p:nvSpPr>
          <p:cNvPr id="3" name="Rectangle 1">
            <a:extLst>
              <a:ext uri="{FF2B5EF4-FFF2-40B4-BE49-F238E27FC236}">
                <a16:creationId xmlns:a16="http://schemas.microsoft.com/office/drawing/2014/main" id="{A98D4DD7-D93E-49F7-94E9-00EC36969C19}"/>
              </a:ext>
            </a:extLst>
          </p:cNvPr>
          <p:cNvSpPr>
            <a:spLocks noChangeArrowheads="1"/>
          </p:cNvSpPr>
          <p:nvPr/>
        </p:nvSpPr>
        <p:spPr bwMode="auto">
          <a:xfrm>
            <a:off x="4000500" y="30940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TextBox 3">
            <a:extLst>
              <a:ext uri="{FF2B5EF4-FFF2-40B4-BE49-F238E27FC236}">
                <a16:creationId xmlns:a16="http://schemas.microsoft.com/office/drawing/2014/main" id="{DB44AA77-6F71-456F-BCD6-D856C9490AE7}"/>
              </a:ext>
            </a:extLst>
          </p:cNvPr>
          <p:cNvSpPr txBox="1"/>
          <p:nvPr/>
        </p:nvSpPr>
        <p:spPr>
          <a:xfrm>
            <a:off x="445667" y="1388956"/>
            <a:ext cx="5513033" cy="3410164"/>
          </a:xfrm>
          <a:prstGeom prst="rect">
            <a:avLst/>
          </a:prstGeom>
          <a:noFill/>
        </p:spPr>
        <p:txBody>
          <a:bodyPr wrap="square" rtlCol="0">
            <a:spAutoFit/>
          </a:bodyPr>
          <a:lstStyle/>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GCSE Geography</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dirty="0">
                <a:latin typeface="Calibri"/>
                <a:ea typeface="Calibri"/>
                <a:cs typeface="Calibri"/>
                <a:sym typeface="Calibri"/>
              </a:rPr>
              <a:t>GCSE History</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GCSE Religious Education</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dirty="0">
                <a:latin typeface="Calibri"/>
                <a:ea typeface="Calibri"/>
                <a:cs typeface="Calibri"/>
                <a:sym typeface="Calibri"/>
              </a:rPr>
              <a:t>GCSE French</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GCSE Spanish</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dirty="0">
                <a:latin typeface="Calibri"/>
                <a:ea typeface="Calibri"/>
                <a:cs typeface="Calibri"/>
                <a:sym typeface="Calibri"/>
              </a:rPr>
              <a:t>GCSE Art</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GCSE Photography</a:t>
            </a:r>
          </a:p>
          <a:p>
            <a:endParaRPr lang="en-GB" dirty="0"/>
          </a:p>
        </p:txBody>
      </p:sp>
      <p:sp>
        <p:nvSpPr>
          <p:cNvPr id="6" name="TextBox 5">
            <a:extLst>
              <a:ext uri="{FF2B5EF4-FFF2-40B4-BE49-F238E27FC236}">
                <a16:creationId xmlns:a16="http://schemas.microsoft.com/office/drawing/2014/main" id="{E281B26A-8A17-49FC-9687-A8D1D145A4F6}"/>
              </a:ext>
            </a:extLst>
          </p:cNvPr>
          <p:cNvSpPr txBox="1"/>
          <p:nvPr/>
        </p:nvSpPr>
        <p:spPr>
          <a:xfrm>
            <a:off x="6233302" y="1500326"/>
            <a:ext cx="5513033" cy="2523768"/>
          </a:xfrm>
          <a:prstGeom prst="rect">
            <a:avLst/>
          </a:prstGeom>
          <a:noFill/>
        </p:spPr>
        <p:txBody>
          <a:bodyPr wrap="square" rtlCol="0">
            <a:spAutoFit/>
          </a:bodyPr>
          <a:lstStyle/>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BTEC Sport Studies</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dirty="0">
                <a:latin typeface="Calibri"/>
                <a:ea typeface="Calibri"/>
                <a:cs typeface="Calibri"/>
                <a:sym typeface="Calibri"/>
              </a:rPr>
              <a:t>BTEC Health &amp; Social Care</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Hospitality &amp; Catering</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dirty="0">
                <a:latin typeface="Calibri"/>
                <a:ea typeface="Calibri"/>
                <a:cs typeface="Calibri"/>
                <a:sym typeface="Calibri"/>
              </a:rPr>
              <a:t>Music</a:t>
            </a:r>
          </a:p>
          <a:p>
            <a:pPr marL="374650" marR="0" lvl="0" indent="-285750" algn="l" rtl="0">
              <a:lnSpc>
                <a:spcPct val="120000"/>
              </a:lnSpc>
              <a:spcBef>
                <a:spcPts val="0"/>
              </a:spcBef>
              <a:spcAft>
                <a:spcPts val="0"/>
              </a:spcAft>
              <a:buClr>
                <a:srgbClr val="000000"/>
              </a:buClr>
              <a:buSzPts val="1400"/>
              <a:buFont typeface="Arial" panose="020B0604020202020204" pitchFamily="34" charset="0"/>
              <a:buChar char="•"/>
            </a:pPr>
            <a:r>
              <a:rPr lang="en-US" sz="2400" b="0" i="0" u="none" strike="noStrike" cap="none" dirty="0">
                <a:solidFill>
                  <a:srgbClr val="000000"/>
                </a:solidFill>
                <a:latin typeface="Calibri"/>
                <a:ea typeface="Calibri"/>
                <a:cs typeface="Calibri"/>
                <a:sym typeface="Calibri"/>
              </a:rPr>
              <a:t>Music Tech</a:t>
            </a:r>
          </a:p>
          <a:p>
            <a:endParaRPr lang="en-GB" dirty="0"/>
          </a:p>
        </p:txBody>
      </p:sp>
    </p:spTree>
    <p:extLst>
      <p:ext uri="{BB962C8B-B14F-4D97-AF65-F5344CB8AC3E}">
        <p14:creationId xmlns:p14="http://schemas.microsoft.com/office/powerpoint/2010/main" val="39266725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7"/>
          <p:cNvSpPr/>
          <p:nvPr/>
        </p:nvSpPr>
        <p:spPr>
          <a:xfrm>
            <a:off x="445851" y="332998"/>
            <a:ext cx="11125200" cy="171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Option Pathways &amp; Subjects</a:t>
            </a:r>
            <a:br>
              <a:rPr lang="en-GB" sz="4400" b="1" i="0" u="none" strike="noStrike" cap="none" dirty="0">
                <a:solidFill>
                  <a:srgbClr val="000000"/>
                </a:solidFill>
                <a:latin typeface="Calibri"/>
                <a:ea typeface="Calibri"/>
                <a:cs typeface="Calibri"/>
                <a:sym typeface="Calibri"/>
              </a:rPr>
            </a:br>
            <a:r>
              <a:rPr lang="en-GB" sz="1100" b="1" i="0" u="none" strike="noStrike" cap="none" dirty="0">
                <a:solidFill>
                  <a:srgbClr val="000000"/>
                </a:solidFill>
                <a:latin typeface="Calibri"/>
                <a:ea typeface="Calibri"/>
                <a:cs typeface="Calibri"/>
                <a:sym typeface="Calibri"/>
              </a:rPr>
              <a:t> </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a:p>
            <a:pPr marL="285750" marR="0" lvl="0" indent="-196850" algn="l" rtl="0">
              <a:lnSpc>
                <a:spcPct val="12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graphicFrame>
        <p:nvGraphicFramePr>
          <p:cNvPr id="2" name="Table 1">
            <a:extLst>
              <a:ext uri="{FF2B5EF4-FFF2-40B4-BE49-F238E27FC236}">
                <a16:creationId xmlns:a16="http://schemas.microsoft.com/office/drawing/2014/main" id="{8918AC9B-59EA-4683-8D1B-AEA9F63AA5B6}"/>
              </a:ext>
            </a:extLst>
          </p:cNvPr>
          <p:cNvGraphicFramePr>
            <a:graphicFrameLocks noGrp="1"/>
          </p:cNvGraphicFramePr>
          <p:nvPr/>
        </p:nvGraphicFramePr>
        <p:xfrm>
          <a:off x="706883" y="1293964"/>
          <a:ext cx="10123872" cy="3516764"/>
        </p:xfrm>
        <a:graphic>
          <a:graphicData uri="http://schemas.openxmlformats.org/drawingml/2006/table">
            <a:tbl>
              <a:tblPr/>
              <a:tblGrid>
                <a:gridCol w="2454272">
                  <a:extLst>
                    <a:ext uri="{9D8B030D-6E8A-4147-A177-3AD203B41FA5}">
                      <a16:colId xmlns:a16="http://schemas.microsoft.com/office/drawing/2014/main" val="2328009446"/>
                    </a:ext>
                  </a:extLst>
                </a:gridCol>
                <a:gridCol w="1917400">
                  <a:extLst>
                    <a:ext uri="{9D8B030D-6E8A-4147-A177-3AD203B41FA5}">
                      <a16:colId xmlns:a16="http://schemas.microsoft.com/office/drawing/2014/main" val="2002300057"/>
                    </a:ext>
                  </a:extLst>
                </a:gridCol>
                <a:gridCol w="1917400">
                  <a:extLst>
                    <a:ext uri="{9D8B030D-6E8A-4147-A177-3AD203B41FA5}">
                      <a16:colId xmlns:a16="http://schemas.microsoft.com/office/drawing/2014/main" val="2948133738"/>
                    </a:ext>
                  </a:extLst>
                </a:gridCol>
                <a:gridCol w="1917400">
                  <a:extLst>
                    <a:ext uri="{9D8B030D-6E8A-4147-A177-3AD203B41FA5}">
                      <a16:colId xmlns:a16="http://schemas.microsoft.com/office/drawing/2014/main" val="834168095"/>
                    </a:ext>
                  </a:extLst>
                </a:gridCol>
                <a:gridCol w="1917400">
                  <a:extLst>
                    <a:ext uri="{9D8B030D-6E8A-4147-A177-3AD203B41FA5}">
                      <a16:colId xmlns:a16="http://schemas.microsoft.com/office/drawing/2014/main" val="1111526209"/>
                    </a:ext>
                  </a:extLst>
                </a:gridCol>
              </a:tblGrid>
              <a:tr h="1073746">
                <a:tc>
                  <a:txBody>
                    <a:bodyPr/>
                    <a:lstStyle/>
                    <a:p>
                      <a:pPr fontAlgn="t"/>
                      <a:br>
                        <a:rPr lang="en-GB" b="1" dirty="0">
                          <a:solidFill>
                            <a:schemeClr val="bg1"/>
                          </a:solidFill>
                          <a:effectLst/>
                        </a:rPr>
                      </a:br>
                      <a:endParaRPr lang="en-GB"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1</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2</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3</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4</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088086910"/>
                  </a:ext>
                </a:extLst>
              </a:tr>
              <a:tr h="1546588">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EBacc Pathway</a:t>
                      </a:r>
                      <a:br>
                        <a:rPr lang="en-GB" sz="2000" b="1" i="0" u="none" strike="noStrike" dirty="0">
                          <a:solidFill>
                            <a:schemeClr val="bg1"/>
                          </a:solidFill>
                          <a:effectLst/>
                          <a:latin typeface="Calibri" panose="020F0502020204030204" pitchFamily="34" charset="0"/>
                        </a:rPr>
                      </a:br>
                      <a:r>
                        <a:rPr lang="en-GB" sz="2000" b="1" i="0" u="none" strike="noStrike" dirty="0">
                          <a:solidFill>
                            <a:schemeClr val="bg1"/>
                          </a:solidFill>
                          <a:effectLst/>
                          <a:latin typeface="Calibri" panose="020F0502020204030204" pitchFamily="34" charset="0"/>
                        </a:rPr>
                        <a:t>(English Baccalaureate) </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Language</a:t>
                      </a:r>
                      <a:br>
                        <a:rPr lang="en-GB" sz="2000" b="0" i="0" u="none" strike="noStrike" dirty="0">
                          <a:solidFill>
                            <a:srgbClr val="000000"/>
                          </a:solidFill>
                          <a:effectLst/>
                          <a:latin typeface="Calibri" panose="020F0502020204030204" pitchFamily="34" charset="0"/>
                        </a:rPr>
                      </a:br>
                      <a:r>
                        <a:rPr lang="en-GB" sz="2000" b="0" i="0" u="none" strike="noStrike" dirty="0">
                          <a:solidFill>
                            <a:srgbClr val="000000"/>
                          </a:solidFill>
                          <a:effectLst/>
                          <a:latin typeface="Calibri" panose="020F0502020204030204" pitchFamily="34" charset="0"/>
                        </a:rPr>
                        <a:t>(French / Spanish)</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Free Choice</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9321595"/>
                  </a:ext>
                </a:extLst>
              </a:tr>
              <a:tr h="896430">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Academic Pathway</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Sport / Health</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7397937"/>
                  </a:ext>
                </a:extLst>
              </a:tr>
            </a:tbl>
          </a:graphicData>
        </a:graphic>
      </p:graphicFrame>
      <p:sp>
        <p:nvSpPr>
          <p:cNvPr id="3" name="Rectangle 1">
            <a:extLst>
              <a:ext uri="{FF2B5EF4-FFF2-40B4-BE49-F238E27FC236}">
                <a16:creationId xmlns:a16="http://schemas.microsoft.com/office/drawing/2014/main" id="{A98D4DD7-D93E-49F7-94E9-00EC36969C19}"/>
              </a:ext>
            </a:extLst>
          </p:cNvPr>
          <p:cNvSpPr>
            <a:spLocks noChangeArrowheads="1"/>
          </p:cNvSpPr>
          <p:nvPr/>
        </p:nvSpPr>
        <p:spPr bwMode="auto">
          <a:xfrm>
            <a:off x="4000500" y="30940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3325293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2BEAF-5D73-46F4-8FD5-604FF4D0E21A}"/>
              </a:ext>
            </a:extLst>
          </p:cNvPr>
          <p:cNvSpPr>
            <a:spLocks noGrp="1"/>
          </p:cNvSpPr>
          <p:nvPr>
            <p:ph type="title"/>
          </p:nvPr>
        </p:nvSpPr>
        <p:spPr>
          <a:xfrm>
            <a:off x="0" y="-41462"/>
            <a:ext cx="12192000" cy="1325563"/>
          </a:xfrm>
          <a:solidFill>
            <a:schemeClr val="accent1">
              <a:lumMod val="20000"/>
              <a:lumOff val="80000"/>
            </a:schemeClr>
          </a:solidFill>
        </p:spPr>
        <p:txBody>
          <a:bodyPr/>
          <a:lstStyle/>
          <a:p>
            <a:r>
              <a:rPr lang="en-GB" dirty="0"/>
              <a:t>Why choose a GCSE in Spanish or French?</a:t>
            </a:r>
          </a:p>
        </p:txBody>
      </p:sp>
      <p:grpSp>
        <p:nvGrpSpPr>
          <p:cNvPr id="4" name="Group 3">
            <a:extLst>
              <a:ext uri="{FF2B5EF4-FFF2-40B4-BE49-F238E27FC236}">
                <a16:creationId xmlns:a16="http://schemas.microsoft.com/office/drawing/2014/main" id="{97371977-8673-4E61-B220-72FE27B9053E}"/>
              </a:ext>
            </a:extLst>
          </p:cNvPr>
          <p:cNvGrpSpPr/>
          <p:nvPr/>
        </p:nvGrpSpPr>
        <p:grpSpPr>
          <a:xfrm>
            <a:off x="4288930" y="652575"/>
            <a:ext cx="3271574" cy="1889349"/>
            <a:chOff x="737718" y="678004"/>
            <a:chExt cx="9813978" cy="5682862"/>
          </a:xfrm>
        </p:grpSpPr>
        <p:pic>
          <p:nvPicPr>
            <p:cNvPr id="5" name="Picture 4">
              <a:extLst>
                <a:ext uri="{FF2B5EF4-FFF2-40B4-BE49-F238E27FC236}">
                  <a16:creationId xmlns:a16="http://schemas.microsoft.com/office/drawing/2014/main" id="{6F8D001A-0460-4E62-90F3-C9A9668C71C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1567"/>
            <a:stretch/>
          </p:blipFill>
          <p:spPr>
            <a:xfrm>
              <a:off x="2674163" y="678004"/>
              <a:ext cx="6858000" cy="5378921"/>
            </a:xfrm>
            <a:prstGeom prst="rect">
              <a:avLst/>
            </a:prstGeom>
          </p:spPr>
        </p:pic>
        <p:pic>
          <p:nvPicPr>
            <p:cNvPr id="6" name="Picture 5">
              <a:extLst>
                <a:ext uri="{FF2B5EF4-FFF2-40B4-BE49-F238E27FC236}">
                  <a16:creationId xmlns:a16="http://schemas.microsoft.com/office/drawing/2014/main" id="{4A8BF000-2B2D-48E4-870E-6DF3E3F3A458}"/>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7342419" y="4221348"/>
              <a:ext cx="3209277" cy="2139518"/>
            </a:xfrm>
            <a:prstGeom prst="rect">
              <a:avLst/>
            </a:prstGeom>
          </p:spPr>
        </p:pic>
        <p:pic>
          <p:nvPicPr>
            <p:cNvPr id="7" name="Picture 6">
              <a:extLst>
                <a:ext uri="{FF2B5EF4-FFF2-40B4-BE49-F238E27FC236}">
                  <a16:creationId xmlns:a16="http://schemas.microsoft.com/office/drawing/2014/main" id="{297B23A4-E952-4314-8C23-7F9CA0124438}"/>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37718" y="4221348"/>
              <a:ext cx="3211284" cy="2139518"/>
            </a:xfrm>
            <a:prstGeom prst="rect">
              <a:avLst/>
            </a:prstGeom>
          </p:spPr>
        </p:pic>
      </p:grpSp>
      <p:cxnSp>
        <p:nvCxnSpPr>
          <p:cNvPr id="9" name="Straight Arrow Connector 8">
            <a:extLst>
              <a:ext uri="{FF2B5EF4-FFF2-40B4-BE49-F238E27FC236}">
                <a16:creationId xmlns:a16="http://schemas.microsoft.com/office/drawing/2014/main" id="{9CA01901-6E96-4A35-8071-28D7BEDFC44F}"/>
              </a:ext>
            </a:extLst>
          </p:cNvPr>
          <p:cNvCxnSpPr/>
          <p:nvPr/>
        </p:nvCxnSpPr>
        <p:spPr>
          <a:xfrm flipH="1">
            <a:off x="2322201" y="2388105"/>
            <a:ext cx="1554480"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056D7AA-A81C-4F5C-BB48-73FECCAB3990}"/>
              </a:ext>
            </a:extLst>
          </p:cNvPr>
          <p:cNvCxnSpPr>
            <a:cxnSpLocks/>
          </p:cNvCxnSpPr>
          <p:nvPr/>
        </p:nvCxnSpPr>
        <p:spPr>
          <a:xfrm flipH="1">
            <a:off x="3342406" y="2979282"/>
            <a:ext cx="1060518" cy="1265864"/>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B3858D84-A020-435B-A0F5-5617345F0663}"/>
              </a:ext>
            </a:extLst>
          </p:cNvPr>
          <p:cNvCxnSpPr>
            <a:cxnSpLocks/>
          </p:cNvCxnSpPr>
          <p:nvPr/>
        </p:nvCxnSpPr>
        <p:spPr>
          <a:xfrm>
            <a:off x="7669006" y="2891538"/>
            <a:ext cx="1045312" cy="1029169"/>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9A52229-9F71-4700-AFC4-FB39E40BD444}"/>
              </a:ext>
            </a:extLst>
          </p:cNvPr>
          <p:cNvCxnSpPr>
            <a:cxnSpLocks/>
          </p:cNvCxnSpPr>
          <p:nvPr/>
        </p:nvCxnSpPr>
        <p:spPr>
          <a:xfrm>
            <a:off x="7704104" y="2388105"/>
            <a:ext cx="1974817"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89132EE3-F2F9-4596-8AFC-7310A6BB8C11}"/>
              </a:ext>
            </a:extLst>
          </p:cNvPr>
          <p:cNvCxnSpPr>
            <a:cxnSpLocks/>
          </p:cNvCxnSpPr>
          <p:nvPr/>
        </p:nvCxnSpPr>
        <p:spPr>
          <a:xfrm flipH="1">
            <a:off x="5988660" y="2771194"/>
            <a:ext cx="32587" cy="134621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39EA5049-CE7C-4BCA-AA79-D3388F4FCB4A}"/>
              </a:ext>
            </a:extLst>
          </p:cNvPr>
          <p:cNvSpPr txBox="1"/>
          <p:nvPr/>
        </p:nvSpPr>
        <p:spPr>
          <a:xfrm>
            <a:off x="185995" y="1392213"/>
            <a:ext cx="2084214" cy="1650742"/>
          </a:xfrm>
          <a:prstGeom prst="wave">
            <a:avLst/>
          </a:prstGeom>
          <a:noFill/>
          <a:ln w="28575"/>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1) Academic skills</a:t>
            </a:r>
          </a:p>
        </p:txBody>
      </p:sp>
      <p:sp>
        <p:nvSpPr>
          <p:cNvPr id="21" name="TextBox 20">
            <a:extLst>
              <a:ext uri="{FF2B5EF4-FFF2-40B4-BE49-F238E27FC236}">
                <a16:creationId xmlns:a16="http://schemas.microsoft.com/office/drawing/2014/main" id="{0A864619-516E-416C-AF12-8A80C4B45974}"/>
              </a:ext>
            </a:extLst>
          </p:cNvPr>
          <p:cNvSpPr txBox="1"/>
          <p:nvPr/>
        </p:nvSpPr>
        <p:spPr>
          <a:xfrm>
            <a:off x="427962" y="3916354"/>
            <a:ext cx="2728405" cy="1377494"/>
          </a:xfrm>
          <a:prstGeom prst="flowChartPunchedTape">
            <a:avLst/>
          </a:prstGeom>
          <a:noFill/>
          <a:ln w="28575">
            <a:solidFill>
              <a:schemeClr val="tx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 Give yourself more choice</a:t>
            </a:r>
          </a:p>
        </p:txBody>
      </p:sp>
      <p:sp>
        <p:nvSpPr>
          <p:cNvPr id="22" name="TextBox 21">
            <a:extLst>
              <a:ext uri="{FF2B5EF4-FFF2-40B4-BE49-F238E27FC236}">
                <a16:creationId xmlns:a16="http://schemas.microsoft.com/office/drawing/2014/main" id="{777D1032-4265-45C2-AA52-C45D5AA66649}"/>
              </a:ext>
            </a:extLst>
          </p:cNvPr>
          <p:cNvSpPr txBox="1"/>
          <p:nvPr/>
        </p:nvSpPr>
        <p:spPr>
          <a:xfrm>
            <a:off x="5060280" y="4245146"/>
            <a:ext cx="2034533" cy="917079"/>
          </a:xfrm>
          <a:prstGeom prst="wave">
            <a:avLst/>
          </a:prstGeom>
          <a:noFill/>
          <a:ln w="28575">
            <a:solidFill>
              <a:schemeClr val="tx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3) Social skills</a:t>
            </a:r>
          </a:p>
        </p:txBody>
      </p:sp>
      <p:sp>
        <p:nvSpPr>
          <p:cNvPr id="23" name="TextBox 22">
            <a:extLst>
              <a:ext uri="{FF2B5EF4-FFF2-40B4-BE49-F238E27FC236}">
                <a16:creationId xmlns:a16="http://schemas.microsoft.com/office/drawing/2014/main" id="{CB5366CD-C5A6-41F0-9034-AA32E989D933}"/>
              </a:ext>
            </a:extLst>
          </p:cNvPr>
          <p:cNvSpPr txBox="1"/>
          <p:nvPr/>
        </p:nvSpPr>
        <p:spPr>
          <a:xfrm>
            <a:off x="8259243" y="4117404"/>
            <a:ext cx="2839354" cy="613470"/>
          </a:xfrm>
          <a:prstGeom prst="doubleWave">
            <a:avLst/>
          </a:prstGeom>
          <a:noFill/>
          <a:ln w="28575">
            <a:solidFill>
              <a:schemeClr val="tx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4) Build self-esteem</a:t>
            </a:r>
          </a:p>
        </p:txBody>
      </p:sp>
      <p:sp>
        <p:nvSpPr>
          <p:cNvPr id="24" name="TextBox 23">
            <a:extLst>
              <a:ext uri="{FF2B5EF4-FFF2-40B4-BE49-F238E27FC236}">
                <a16:creationId xmlns:a16="http://schemas.microsoft.com/office/drawing/2014/main" id="{8A12E65E-A3DA-462F-BA41-BBC8E914DA79}"/>
              </a:ext>
            </a:extLst>
          </p:cNvPr>
          <p:cNvSpPr txBox="1"/>
          <p:nvPr/>
        </p:nvSpPr>
        <p:spPr>
          <a:xfrm>
            <a:off x="9670834" y="1416466"/>
            <a:ext cx="2357527" cy="1650742"/>
          </a:xfrm>
          <a:prstGeom prst="wave">
            <a:avLst/>
          </a:prstGeom>
          <a:noFill/>
          <a:ln w="28575">
            <a:solidFill>
              <a:schemeClr val="tx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5) Understanding other cultures</a:t>
            </a:r>
          </a:p>
        </p:txBody>
      </p:sp>
      <p:pic>
        <p:nvPicPr>
          <p:cNvPr id="30" name="Graphic 29" descr="Graduation cap">
            <a:extLst>
              <a:ext uri="{FF2B5EF4-FFF2-40B4-BE49-F238E27FC236}">
                <a16:creationId xmlns:a16="http://schemas.microsoft.com/office/drawing/2014/main" id="{CE015D8A-6508-47C0-9591-A58A6C731DB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319594" y="2313994"/>
            <a:ext cx="914400" cy="914400"/>
          </a:xfrm>
          <a:prstGeom prst="rect">
            <a:avLst/>
          </a:prstGeom>
        </p:spPr>
      </p:pic>
      <p:pic>
        <p:nvPicPr>
          <p:cNvPr id="32" name="Picture 31">
            <a:extLst>
              <a:ext uri="{FF2B5EF4-FFF2-40B4-BE49-F238E27FC236}">
                <a16:creationId xmlns:a16="http://schemas.microsoft.com/office/drawing/2014/main" id="{D950F5C8-3BEF-400B-940F-38E998A208BB}"/>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12859"/>
          <a:stretch/>
        </p:blipFill>
        <p:spPr>
          <a:xfrm>
            <a:off x="2189610" y="5093048"/>
            <a:ext cx="1079367" cy="940573"/>
          </a:xfrm>
          <a:prstGeom prst="rect">
            <a:avLst/>
          </a:prstGeom>
        </p:spPr>
      </p:pic>
      <p:pic>
        <p:nvPicPr>
          <p:cNvPr id="34" name="Picture 33">
            <a:extLst>
              <a:ext uri="{FF2B5EF4-FFF2-40B4-BE49-F238E27FC236}">
                <a16:creationId xmlns:a16="http://schemas.microsoft.com/office/drawing/2014/main" id="{9BDA563A-143D-4E29-B12D-3C469F4FC2F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12859"/>
          <a:stretch/>
        </p:blipFill>
        <p:spPr>
          <a:xfrm>
            <a:off x="4824184" y="4766150"/>
            <a:ext cx="1735923" cy="1512705"/>
          </a:xfrm>
          <a:prstGeom prst="rect">
            <a:avLst/>
          </a:prstGeom>
        </p:spPr>
      </p:pic>
      <p:pic>
        <p:nvPicPr>
          <p:cNvPr id="36" name="Picture 35">
            <a:extLst>
              <a:ext uri="{FF2B5EF4-FFF2-40B4-BE49-F238E27FC236}">
                <a16:creationId xmlns:a16="http://schemas.microsoft.com/office/drawing/2014/main" id="{5D80B7DC-641C-47C9-933B-1BE08C3CF07A}"/>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15545"/>
          <a:stretch/>
        </p:blipFill>
        <p:spPr>
          <a:xfrm>
            <a:off x="8958006" y="4784682"/>
            <a:ext cx="1441829" cy="1217706"/>
          </a:xfrm>
          <a:prstGeom prst="rect">
            <a:avLst/>
          </a:prstGeom>
        </p:spPr>
      </p:pic>
      <p:pic>
        <p:nvPicPr>
          <p:cNvPr id="38" name="Picture 37">
            <a:extLst>
              <a:ext uri="{FF2B5EF4-FFF2-40B4-BE49-F238E27FC236}">
                <a16:creationId xmlns:a16="http://schemas.microsoft.com/office/drawing/2014/main" id="{2056FD0D-3C0A-48D1-8710-9A79BB0B5E2B}"/>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b="12859"/>
          <a:stretch/>
        </p:blipFill>
        <p:spPr>
          <a:xfrm>
            <a:off x="9494959" y="2614103"/>
            <a:ext cx="1499409" cy="1306604"/>
          </a:xfrm>
          <a:prstGeom prst="rect">
            <a:avLst/>
          </a:prstGeom>
        </p:spPr>
      </p:pic>
    </p:spTree>
    <p:extLst>
      <p:ext uri="{BB962C8B-B14F-4D97-AF65-F5344CB8AC3E}">
        <p14:creationId xmlns:p14="http://schemas.microsoft.com/office/powerpoint/2010/main" val="40607631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7"/>
          <p:cNvSpPr/>
          <p:nvPr/>
        </p:nvSpPr>
        <p:spPr>
          <a:xfrm>
            <a:off x="445851" y="332998"/>
            <a:ext cx="11125200" cy="17142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Option Pathways &amp; Subjects</a:t>
            </a:r>
            <a:br>
              <a:rPr lang="en-GB" sz="4400" b="1" i="0" u="none" strike="noStrike" cap="none" dirty="0">
                <a:solidFill>
                  <a:srgbClr val="000000"/>
                </a:solidFill>
                <a:latin typeface="Calibri"/>
                <a:ea typeface="Calibri"/>
                <a:cs typeface="Calibri"/>
                <a:sym typeface="Calibri"/>
              </a:rPr>
            </a:br>
            <a:r>
              <a:rPr lang="en-GB" sz="1100" b="1" i="0" u="none" strike="noStrike" cap="none" dirty="0">
                <a:solidFill>
                  <a:srgbClr val="000000"/>
                </a:solidFill>
                <a:latin typeface="Calibri"/>
                <a:ea typeface="Calibri"/>
                <a:cs typeface="Calibri"/>
                <a:sym typeface="Calibri"/>
              </a:rPr>
              <a:t> </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a:p>
            <a:pPr marL="285750" marR="0" lvl="0" indent="-196850" algn="l" rtl="0">
              <a:lnSpc>
                <a:spcPct val="12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graphicFrame>
        <p:nvGraphicFramePr>
          <p:cNvPr id="2" name="Table 1">
            <a:extLst>
              <a:ext uri="{FF2B5EF4-FFF2-40B4-BE49-F238E27FC236}">
                <a16:creationId xmlns:a16="http://schemas.microsoft.com/office/drawing/2014/main" id="{8918AC9B-59EA-4683-8D1B-AEA9F63AA5B6}"/>
              </a:ext>
            </a:extLst>
          </p:cNvPr>
          <p:cNvGraphicFramePr>
            <a:graphicFrameLocks noGrp="1"/>
          </p:cNvGraphicFramePr>
          <p:nvPr/>
        </p:nvGraphicFramePr>
        <p:xfrm>
          <a:off x="706883" y="1293964"/>
          <a:ext cx="10123872" cy="3516764"/>
        </p:xfrm>
        <a:graphic>
          <a:graphicData uri="http://schemas.openxmlformats.org/drawingml/2006/table">
            <a:tbl>
              <a:tblPr/>
              <a:tblGrid>
                <a:gridCol w="2454272">
                  <a:extLst>
                    <a:ext uri="{9D8B030D-6E8A-4147-A177-3AD203B41FA5}">
                      <a16:colId xmlns:a16="http://schemas.microsoft.com/office/drawing/2014/main" val="2328009446"/>
                    </a:ext>
                  </a:extLst>
                </a:gridCol>
                <a:gridCol w="1917400">
                  <a:extLst>
                    <a:ext uri="{9D8B030D-6E8A-4147-A177-3AD203B41FA5}">
                      <a16:colId xmlns:a16="http://schemas.microsoft.com/office/drawing/2014/main" val="2002300057"/>
                    </a:ext>
                  </a:extLst>
                </a:gridCol>
                <a:gridCol w="1917400">
                  <a:extLst>
                    <a:ext uri="{9D8B030D-6E8A-4147-A177-3AD203B41FA5}">
                      <a16:colId xmlns:a16="http://schemas.microsoft.com/office/drawing/2014/main" val="2948133738"/>
                    </a:ext>
                  </a:extLst>
                </a:gridCol>
                <a:gridCol w="1917400">
                  <a:extLst>
                    <a:ext uri="{9D8B030D-6E8A-4147-A177-3AD203B41FA5}">
                      <a16:colId xmlns:a16="http://schemas.microsoft.com/office/drawing/2014/main" val="834168095"/>
                    </a:ext>
                  </a:extLst>
                </a:gridCol>
                <a:gridCol w="1917400">
                  <a:extLst>
                    <a:ext uri="{9D8B030D-6E8A-4147-A177-3AD203B41FA5}">
                      <a16:colId xmlns:a16="http://schemas.microsoft.com/office/drawing/2014/main" val="1111526209"/>
                    </a:ext>
                  </a:extLst>
                </a:gridCol>
              </a:tblGrid>
              <a:tr h="1073746">
                <a:tc>
                  <a:txBody>
                    <a:bodyPr/>
                    <a:lstStyle/>
                    <a:p>
                      <a:pPr fontAlgn="t"/>
                      <a:br>
                        <a:rPr lang="en-GB" b="1" dirty="0">
                          <a:solidFill>
                            <a:schemeClr val="bg1"/>
                          </a:solidFill>
                          <a:effectLst/>
                        </a:rPr>
                      </a:br>
                      <a:endParaRPr lang="en-GB"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1</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2</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3</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Option 4</a:t>
                      </a:r>
                      <a:endParaRPr lang="en-GB" sz="2000" b="1" dirty="0">
                        <a:solidFill>
                          <a:schemeClr val="bg1"/>
                        </a:solidFill>
                        <a:effectLst/>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088086910"/>
                  </a:ext>
                </a:extLst>
              </a:tr>
              <a:tr h="1546588">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EBacc Pathway</a:t>
                      </a:r>
                      <a:br>
                        <a:rPr lang="en-GB" sz="2000" b="1" i="0" u="none" strike="noStrike" dirty="0">
                          <a:solidFill>
                            <a:schemeClr val="bg1"/>
                          </a:solidFill>
                          <a:effectLst/>
                          <a:latin typeface="Calibri" panose="020F0502020204030204" pitchFamily="34" charset="0"/>
                        </a:rPr>
                      </a:br>
                      <a:r>
                        <a:rPr lang="en-GB" sz="2000" b="1" i="0" u="none" strike="noStrike" dirty="0">
                          <a:solidFill>
                            <a:schemeClr val="bg1"/>
                          </a:solidFill>
                          <a:effectLst/>
                          <a:latin typeface="Calibri" panose="020F0502020204030204" pitchFamily="34" charset="0"/>
                        </a:rPr>
                        <a:t>(English Baccalaureate) </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Language</a:t>
                      </a:r>
                      <a:br>
                        <a:rPr lang="en-GB" sz="2000" b="0" i="0" u="none" strike="noStrike" dirty="0">
                          <a:solidFill>
                            <a:srgbClr val="000000"/>
                          </a:solidFill>
                          <a:effectLst/>
                          <a:latin typeface="Calibri" panose="020F0502020204030204" pitchFamily="34" charset="0"/>
                        </a:rPr>
                      </a:br>
                      <a:r>
                        <a:rPr lang="en-GB" sz="2000" b="0" i="0" u="none" strike="noStrike" dirty="0">
                          <a:solidFill>
                            <a:srgbClr val="000000"/>
                          </a:solidFill>
                          <a:effectLst/>
                          <a:latin typeface="Calibri" panose="020F0502020204030204" pitchFamily="34" charset="0"/>
                        </a:rPr>
                        <a:t>(French / Spanish)</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Free Choice</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9321595"/>
                  </a:ext>
                </a:extLst>
              </a:tr>
              <a:tr h="896430">
                <a:tc>
                  <a:txBody>
                    <a:bodyPr/>
                    <a:lstStyle/>
                    <a:p>
                      <a:pPr rtl="0" fontAlgn="t">
                        <a:spcBef>
                          <a:spcPts val="0"/>
                        </a:spcBef>
                        <a:spcAft>
                          <a:spcPts val="0"/>
                        </a:spcAft>
                      </a:pPr>
                      <a:r>
                        <a:rPr lang="en-GB" sz="2000" b="1" i="0" u="none" strike="noStrike" dirty="0">
                          <a:solidFill>
                            <a:schemeClr val="bg1"/>
                          </a:solidFill>
                          <a:effectLst/>
                          <a:latin typeface="Calibri" panose="020F0502020204030204" pitchFamily="34" charset="0"/>
                        </a:rPr>
                        <a:t>Academic Pathway</a:t>
                      </a:r>
                      <a:endParaRPr lang="en-GB" sz="2000" dirty="0">
                        <a:solidFill>
                          <a:schemeClr val="bg1"/>
                        </a:solidFill>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History / Geography</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a:solidFill>
                            <a:srgbClr val="000000"/>
                          </a:solidFill>
                          <a:effectLst/>
                          <a:latin typeface="Calibri" panose="020F0502020204030204" pitchFamily="34" charset="0"/>
                        </a:rPr>
                        <a:t>Sport / Health</a:t>
                      </a:r>
                      <a:endParaRPr lang="en-GB" sz="200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GB" sz="2000" b="0" i="0" u="none" strike="noStrike" dirty="0">
                          <a:solidFill>
                            <a:srgbClr val="000000"/>
                          </a:solidFill>
                          <a:effectLst/>
                          <a:latin typeface="Calibri" panose="020F0502020204030204" pitchFamily="34" charset="0"/>
                        </a:rPr>
                        <a:t>Free Choice</a:t>
                      </a:r>
                      <a:endParaRPr lang="en-GB" sz="2000" dirty="0">
                        <a:effectLst/>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7397937"/>
                  </a:ext>
                </a:extLst>
              </a:tr>
            </a:tbl>
          </a:graphicData>
        </a:graphic>
      </p:graphicFrame>
      <p:sp>
        <p:nvSpPr>
          <p:cNvPr id="3" name="Rectangle 1">
            <a:extLst>
              <a:ext uri="{FF2B5EF4-FFF2-40B4-BE49-F238E27FC236}">
                <a16:creationId xmlns:a16="http://schemas.microsoft.com/office/drawing/2014/main" id="{A98D4DD7-D93E-49F7-94E9-00EC36969C19}"/>
              </a:ext>
            </a:extLst>
          </p:cNvPr>
          <p:cNvSpPr>
            <a:spLocks noChangeArrowheads="1"/>
          </p:cNvSpPr>
          <p:nvPr/>
        </p:nvSpPr>
        <p:spPr bwMode="auto">
          <a:xfrm>
            <a:off x="4000500" y="30940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479112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7"/>
          <p:cNvSpPr/>
          <p:nvPr/>
        </p:nvSpPr>
        <p:spPr>
          <a:xfrm>
            <a:off x="445851" y="332998"/>
            <a:ext cx="11125200" cy="48166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What are good reasons for choosing a subject?</a:t>
            </a:r>
            <a:br>
              <a:rPr lang="en-GB" sz="4400" b="1" i="0" u="none" strike="noStrike" cap="none" dirty="0">
                <a:solidFill>
                  <a:srgbClr val="000000"/>
                </a:solidFill>
                <a:latin typeface="Calibri"/>
                <a:ea typeface="Calibri"/>
                <a:cs typeface="Calibri"/>
                <a:sym typeface="Calibri"/>
              </a:rPr>
            </a:br>
            <a:r>
              <a:rPr lang="en-GB" sz="1100" b="1" i="0" u="none" strike="noStrike" cap="none" dirty="0">
                <a:solidFill>
                  <a:srgbClr val="000000"/>
                </a:solidFill>
                <a:latin typeface="Calibri"/>
                <a:ea typeface="Calibri"/>
                <a:cs typeface="Calibri"/>
                <a:sym typeface="Calibri"/>
              </a:rPr>
              <a:t> </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FF0000"/>
                </a:solidFill>
                <a:latin typeface="Calibri"/>
                <a:ea typeface="Calibri"/>
                <a:cs typeface="Calibri"/>
                <a:sym typeface="Calibri"/>
              </a:rPr>
              <a:t>You are good </a:t>
            </a:r>
            <a:r>
              <a:rPr lang="en-GB" sz="2800" b="0" i="0" u="none" strike="noStrike" cap="none" dirty="0">
                <a:solidFill>
                  <a:schemeClr val="dk1"/>
                </a:solidFill>
                <a:latin typeface="Calibri"/>
                <a:ea typeface="Calibri"/>
                <a:cs typeface="Calibri"/>
                <a:sym typeface="Calibri"/>
              </a:rPr>
              <a:t>at the subject</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think you </a:t>
            </a:r>
            <a:r>
              <a:rPr lang="en-GB" sz="2800" b="0" i="0" u="none" strike="noStrike" cap="none" dirty="0">
                <a:solidFill>
                  <a:srgbClr val="FF0000"/>
                </a:solidFill>
                <a:latin typeface="Calibri"/>
                <a:ea typeface="Calibri"/>
                <a:cs typeface="Calibri"/>
                <a:sym typeface="Calibri"/>
              </a:rPr>
              <a:t>will enjoy</a:t>
            </a:r>
            <a:r>
              <a:rPr lang="en-GB" sz="2800" b="0" i="0" u="none" strike="noStrike" cap="none" dirty="0">
                <a:solidFill>
                  <a:schemeClr val="dk1"/>
                </a:solidFill>
                <a:latin typeface="Calibri"/>
                <a:ea typeface="Calibri"/>
                <a:cs typeface="Calibri"/>
                <a:sym typeface="Calibri"/>
              </a:rPr>
              <a:t> the course</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It </a:t>
            </a:r>
            <a:r>
              <a:rPr lang="en-GB" sz="2800" b="0" i="0" u="none" strike="noStrike" cap="none" dirty="0">
                <a:solidFill>
                  <a:srgbClr val="FF0000"/>
                </a:solidFill>
                <a:latin typeface="Calibri"/>
                <a:ea typeface="Calibri"/>
                <a:cs typeface="Calibri"/>
                <a:sym typeface="Calibri"/>
              </a:rPr>
              <a:t>goes well</a:t>
            </a:r>
            <a:r>
              <a:rPr lang="en-GB" sz="2800" b="0" i="0" u="none" strike="noStrike" cap="none" dirty="0">
                <a:solidFill>
                  <a:schemeClr val="dk1"/>
                </a:solidFill>
                <a:latin typeface="Calibri"/>
                <a:ea typeface="Calibri"/>
                <a:cs typeface="Calibri"/>
                <a:sym typeface="Calibri"/>
              </a:rPr>
              <a:t> with your other choices</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a:t>
            </a:r>
            <a:r>
              <a:rPr lang="en-GB" sz="2800" b="0" i="0" u="none" strike="noStrike" cap="none" dirty="0">
                <a:solidFill>
                  <a:srgbClr val="FF0000"/>
                </a:solidFill>
                <a:latin typeface="Calibri"/>
                <a:ea typeface="Calibri"/>
                <a:cs typeface="Calibri"/>
                <a:sym typeface="Calibri"/>
              </a:rPr>
              <a:t>are interested</a:t>
            </a:r>
            <a:r>
              <a:rPr lang="en-GB" sz="2800" b="0" i="0" u="none" strike="noStrike" cap="none" dirty="0">
                <a:solidFill>
                  <a:schemeClr val="dk1"/>
                </a:solidFill>
                <a:latin typeface="Calibri"/>
                <a:ea typeface="Calibri"/>
                <a:cs typeface="Calibri"/>
                <a:sym typeface="Calibri"/>
              </a:rPr>
              <a:t> in the knowledge and skills it develops</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It will give you plenty of choice in the </a:t>
            </a:r>
            <a:r>
              <a:rPr lang="en-GB" sz="2800" b="0" i="0" u="none" strike="noStrike" cap="none" dirty="0">
                <a:solidFill>
                  <a:srgbClr val="FF0000"/>
                </a:solidFill>
                <a:latin typeface="Calibri"/>
                <a:ea typeface="Calibri"/>
                <a:cs typeface="Calibri"/>
                <a:sym typeface="Calibri"/>
              </a:rPr>
              <a:t>future</a:t>
            </a:r>
            <a:endParaRPr dirty="0">
              <a:solidFill>
                <a:srgbClr val="FF0000"/>
              </a:solidFill>
            </a:endParaRPr>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think that you might want to continue studying it </a:t>
            </a:r>
            <a:r>
              <a:rPr lang="en-GB" sz="2800" b="0" i="0" u="none" strike="noStrike" cap="none" dirty="0">
                <a:solidFill>
                  <a:srgbClr val="FF0000"/>
                </a:solidFill>
                <a:latin typeface="Calibri"/>
                <a:ea typeface="Calibri"/>
                <a:cs typeface="Calibri"/>
                <a:sym typeface="Calibri"/>
              </a:rPr>
              <a:t>after Year 11</a:t>
            </a:r>
            <a:endParaRPr sz="1400" b="0" i="0" u="none" strike="noStrike" cap="none" dirty="0">
              <a:solidFill>
                <a:srgbClr val="FF0000"/>
              </a:solidFill>
              <a:latin typeface="Calibri"/>
              <a:ea typeface="Calibri"/>
              <a:cs typeface="Calibri"/>
              <a:sym typeface="Calibri"/>
            </a:endParaRPr>
          </a:p>
          <a:p>
            <a:pPr marL="285750" marR="0" lvl="0" indent="-196850" algn="l" rtl="0">
              <a:lnSpc>
                <a:spcPct val="12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637650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8"/>
          <p:cNvSpPr/>
          <p:nvPr/>
        </p:nvSpPr>
        <p:spPr>
          <a:xfrm>
            <a:off x="445851" y="332998"/>
            <a:ext cx="11125200" cy="4782807"/>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What are bad reasons for choosing a subject?</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2800" b="1" dirty="0">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Your friends are doing it </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People say it is easy</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think it is a good course for a boy or for a girl</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Someone else thinks that it is a good idea</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like the teacher you have now</a:t>
            </a:r>
            <a:endParaRPr dirty="0"/>
          </a:p>
          <a:p>
            <a:pPr marL="285750" marR="0" lvl="0"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chemeClr val="dk1"/>
                </a:solidFill>
                <a:latin typeface="Calibri"/>
                <a:ea typeface="Calibri"/>
                <a:cs typeface="Calibri"/>
                <a:sym typeface="Calibri"/>
              </a:rPr>
              <a:t>You did not have time to research your options properly</a:t>
            </a:r>
            <a:endParaRPr dirty="0"/>
          </a:p>
          <a:p>
            <a:pPr marL="285750" marR="0" lvl="0" indent="-196850" algn="l" rtl="0">
              <a:lnSpc>
                <a:spcPct val="120000"/>
              </a:lnSpc>
              <a:spcBef>
                <a:spcPts val="0"/>
              </a:spcBef>
              <a:spcAft>
                <a:spcPts val="0"/>
              </a:spcAft>
              <a:buClr>
                <a:srgbClr val="000000"/>
              </a:buClr>
              <a:buSzPts val="1400"/>
              <a:buFont typeface="Arial"/>
              <a:buNone/>
            </a:pPr>
            <a:endParaRPr sz="1400" b="0" i="0" u="none" strike="noStrike" cap="none" dirty="0">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9"/>
          <p:cNvSpPr/>
          <p:nvPr/>
        </p:nvSpPr>
        <p:spPr>
          <a:xfrm>
            <a:off x="465306" y="148172"/>
            <a:ext cx="11125200" cy="523216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600" b="1" i="0" u="none" strike="noStrike" cap="none" dirty="0">
                <a:solidFill>
                  <a:srgbClr val="000000"/>
                </a:solidFill>
                <a:latin typeface="Calibri"/>
                <a:ea typeface="Calibri"/>
                <a:cs typeface="Calibri"/>
                <a:sym typeface="Calibri"/>
              </a:rPr>
              <a:t>How do students choose their options?</a:t>
            </a:r>
          </a:p>
          <a:p>
            <a:pPr marL="0" marR="0" lvl="0" indent="0" algn="l" rtl="0">
              <a:lnSpc>
                <a:spcPct val="100000"/>
              </a:lnSpc>
              <a:spcBef>
                <a:spcPts val="0"/>
              </a:spcBef>
              <a:spcAft>
                <a:spcPts val="0"/>
              </a:spcAft>
              <a:buNone/>
            </a:pPr>
            <a:endParaRPr lang="en-GB" sz="3600" b="1" dirty="0">
              <a:latin typeface="Calibri"/>
              <a:ea typeface="Calibri"/>
              <a:cs typeface="Calibri"/>
              <a:sym typeface="Calibri"/>
            </a:endParaRPr>
          </a:p>
          <a:p>
            <a:pPr marL="571500" marR="0" lvl="0" indent="-571500" algn="l" rtl="0">
              <a:lnSpc>
                <a:spcPct val="100000"/>
              </a:lnSpc>
              <a:spcBef>
                <a:spcPts val="0"/>
              </a:spcBef>
              <a:spcAft>
                <a:spcPts val="0"/>
              </a:spcAft>
              <a:buFont typeface="Arial" panose="020B0604020202020204" pitchFamily="34" charset="0"/>
              <a:buChar char="•"/>
            </a:pPr>
            <a:r>
              <a:rPr lang="en-GB" sz="3600" b="1" i="0" u="none" strike="noStrike" cap="none" dirty="0">
                <a:solidFill>
                  <a:srgbClr val="000000"/>
                </a:solidFill>
                <a:latin typeface="Calibri"/>
                <a:ea typeface="Calibri"/>
                <a:cs typeface="Calibri"/>
                <a:sym typeface="Calibri"/>
              </a:rPr>
              <a:t>Choose 4 options and a reserve choice</a:t>
            </a:r>
          </a:p>
          <a:p>
            <a:pPr marL="0" marR="0" lvl="0" indent="0" algn="l" rtl="0">
              <a:lnSpc>
                <a:spcPct val="100000"/>
              </a:lnSpc>
              <a:spcBef>
                <a:spcPts val="0"/>
              </a:spcBef>
              <a:spcAft>
                <a:spcPts val="0"/>
              </a:spcAft>
              <a:buNone/>
            </a:pPr>
            <a:endParaRPr lang="en-GB" sz="3600" b="1" i="0" u="none" strike="noStrike" cap="none" dirty="0">
              <a:solidFill>
                <a:srgbClr val="000000"/>
              </a:solidFill>
              <a:latin typeface="Calibri"/>
              <a:ea typeface="Calibri"/>
              <a:cs typeface="Calibri"/>
              <a:sym typeface="Calibri"/>
            </a:endParaRPr>
          </a:p>
          <a:p>
            <a:pPr marL="571500" marR="0" lvl="0" indent="-571500" algn="l" rtl="0">
              <a:lnSpc>
                <a:spcPct val="100000"/>
              </a:lnSpc>
              <a:spcBef>
                <a:spcPts val="0"/>
              </a:spcBef>
              <a:spcAft>
                <a:spcPts val="0"/>
              </a:spcAft>
              <a:buFont typeface="Arial" panose="020B0604020202020204" pitchFamily="34" charset="0"/>
              <a:buChar char="•"/>
            </a:pPr>
            <a:r>
              <a:rPr lang="en-GB" sz="3200" dirty="0">
                <a:latin typeface="Calibri"/>
                <a:ea typeface="Calibri"/>
                <a:cs typeface="Calibri"/>
                <a:sym typeface="Calibri"/>
              </a:rPr>
              <a:t>Submit their choices on Options evening on Wednesday 26</a:t>
            </a:r>
            <a:r>
              <a:rPr lang="en-GB" sz="3200" baseline="30000" dirty="0">
                <a:latin typeface="Calibri"/>
                <a:ea typeface="Calibri"/>
                <a:cs typeface="Calibri"/>
                <a:sym typeface="Calibri"/>
              </a:rPr>
              <a:t>th</a:t>
            </a:r>
            <a:r>
              <a:rPr lang="en-GB" sz="3200" dirty="0">
                <a:latin typeface="Calibri"/>
                <a:ea typeface="Calibri"/>
                <a:cs typeface="Calibri"/>
                <a:sym typeface="Calibri"/>
              </a:rPr>
              <a:t> February. </a:t>
            </a:r>
          </a:p>
          <a:p>
            <a:pPr marL="571500" marR="0" lvl="0" indent="-571500" algn="l" rtl="0">
              <a:lnSpc>
                <a:spcPct val="100000"/>
              </a:lnSpc>
              <a:spcBef>
                <a:spcPts val="0"/>
              </a:spcBef>
              <a:spcAft>
                <a:spcPts val="0"/>
              </a:spcAft>
              <a:buFont typeface="Arial" panose="020B0604020202020204" pitchFamily="34" charset="0"/>
              <a:buChar char="•"/>
            </a:pPr>
            <a:r>
              <a:rPr lang="en-GB" sz="3200" i="0" u="none" strike="noStrike" cap="none" dirty="0">
                <a:solidFill>
                  <a:srgbClr val="000000"/>
                </a:solidFill>
                <a:latin typeface="Calibri"/>
                <a:ea typeface="Calibri"/>
                <a:cs typeface="Calibri"/>
                <a:sym typeface="Calibri"/>
              </a:rPr>
              <a:t>Alternatively parents can email </a:t>
            </a:r>
            <a:r>
              <a:rPr lang="en-GB" sz="3200" i="0" u="none" strike="noStrike" cap="none" dirty="0">
                <a:solidFill>
                  <a:srgbClr val="000000"/>
                </a:solidFill>
                <a:latin typeface="Calibri"/>
                <a:ea typeface="Calibri"/>
                <a:cs typeface="Calibri"/>
                <a:sym typeface="Calibri"/>
                <a:hlinkClick r:id="rId3"/>
              </a:rPr>
              <a:t>options@yateacademy.co.uk</a:t>
            </a:r>
            <a:endParaRPr lang="en-GB" sz="3200" i="0" u="none" strike="noStrike" cap="none" dirty="0">
              <a:solidFill>
                <a:srgbClr val="000000"/>
              </a:solidFill>
              <a:latin typeface="Calibri"/>
              <a:ea typeface="Calibri"/>
              <a:cs typeface="Calibri"/>
              <a:sym typeface="Calibri"/>
            </a:endParaRPr>
          </a:p>
          <a:p>
            <a:pPr marL="571500" marR="0" lvl="0" indent="-571500" algn="l" rtl="0">
              <a:lnSpc>
                <a:spcPct val="100000"/>
              </a:lnSpc>
              <a:spcBef>
                <a:spcPts val="0"/>
              </a:spcBef>
              <a:spcAft>
                <a:spcPts val="0"/>
              </a:spcAft>
              <a:buFont typeface="Arial" panose="020B0604020202020204" pitchFamily="34" charset="0"/>
              <a:buChar char="•"/>
            </a:pPr>
            <a:endParaRPr lang="en-GB" sz="3200" dirty="0">
              <a:latin typeface="Calibri"/>
              <a:ea typeface="Calibri"/>
              <a:cs typeface="Calibri"/>
              <a:sym typeface="Calibri"/>
            </a:endParaRPr>
          </a:p>
          <a:p>
            <a:pPr marL="571500" marR="0" lvl="0" indent="-571500" algn="l" rtl="0">
              <a:lnSpc>
                <a:spcPct val="100000"/>
              </a:lnSpc>
              <a:spcBef>
                <a:spcPts val="0"/>
              </a:spcBef>
              <a:spcAft>
                <a:spcPts val="0"/>
              </a:spcAft>
              <a:buFont typeface="Arial" panose="020B0604020202020204" pitchFamily="34" charset="0"/>
              <a:buChar char="•"/>
            </a:pPr>
            <a:r>
              <a:rPr lang="en-GB" sz="3200" dirty="0">
                <a:latin typeface="Calibri"/>
                <a:ea typeface="Calibri"/>
                <a:cs typeface="Calibri"/>
                <a:sym typeface="Calibri"/>
              </a:rPr>
              <a:t>Deadline: Friday 7</a:t>
            </a:r>
            <a:r>
              <a:rPr lang="en-GB" sz="3200" baseline="30000" dirty="0">
                <a:latin typeface="Calibri"/>
                <a:ea typeface="Calibri"/>
                <a:cs typeface="Calibri"/>
                <a:sym typeface="Calibri"/>
              </a:rPr>
              <a:t>th</a:t>
            </a:r>
            <a:r>
              <a:rPr lang="en-GB" sz="3200" dirty="0">
                <a:latin typeface="Calibri"/>
                <a:ea typeface="Calibri"/>
                <a:cs typeface="Calibri"/>
                <a:sym typeface="Calibri"/>
              </a:rPr>
              <a:t> March 2025</a:t>
            </a:r>
            <a:endParaRPr sz="320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100" b="0" i="0" u="none" strike="noStrike" cap="none" dirty="0">
              <a:solidFill>
                <a:srgbClr val="000000"/>
              </a:solidFill>
              <a:latin typeface="Calibri"/>
              <a:ea typeface="Calibri"/>
              <a:cs typeface="Calibri"/>
              <a:sym typeface="Calibri"/>
            </a:endParaRPr>
          </a:p>
          <a:p>
            <a:pPr marL="457200" marR="0" lvl="0" indent="0" algn="l" rtl="0">
              <a:lnSpc>
                <a:spcPct val="120000"/>
              </a:lnSpc>
              <a:spcBef>
                <a:spcPts val="0"/>
              </a:spcBef>
              <a:spcAft>
                <a:spcPts val="0"/>
              </a:spcAft>
              <a:buNone/>
            </a:pP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0"/>
          <p:cNvSpPr/>
          <p:nvPr/>
        </p:nvSpPr>
        <p:spPr>
          <a:xfrm>
            <a:off x="533400" y="585917"/>
            <a:ext cx="11125200" cy="280072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Will students get what they choose?</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400" b="0" i="0" u="none" strike="noStrike" cap="none" dirty="0">
              <a:solidFill>
                <a:srgbClr val="000000"/>
              </a:solidFill>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rgbClr val="000000"/>
                </a:solidFill>
                <a:latin typeface="Calibri"/>
                <a:ea typeface="Calibri"/>
                <a:cs typeface="Calibri"/>
                <a:sym typeface="Calibri"/>
              </a:rPr>
              <a:t>Hopefully, most people do!</a:t>
            </a:r>
            <a:endParaRPr sz="3200" dirty="0">
              <a:latin typeface="Calibri"/>
              <a:ea typeface="Calibri"/>
              <a:cs typeface="Calibri"/>
              <a:sym typeface="Calibri"/>
            </a:endParaRPr>
          </a:p>
          <a:p>
            <a:pPr marL="285750" marR="0" lvl="0" indent="-285750" algn="l" rtl="0">
              <a:lnSpc>
                <a:spcPct val="120000"/>
              </a:lnSpc>
              <a:spcBef>
                <a:spcPts val="0"/>
              </a:spcBef>
              <a:spcAft>
                <a:spcPts val="0"/>
              </a:spcAft>
              <a:buClr>
                <a:srgbClr val="000000"/>
              </a:buClr>
              <a:buSzPts val="3200"/>
              <a:buFont typeface="Arial"/>
              <a:buChar char="•"/>
            </a:pPr>
            <a:r>
              <a:rPr lang="en-GB" sz="3200" b="0" i="0" u="none" strike="noStrike" cap="none" dirty="0">
                <a:solidFill>
                  <a:srgbClr val="000000"/>
                </a:solidFill>
                <a:latin typeface="Calibri"/>
                <a:ea typeface="Calibri"/>
                <a:cs typeface="Calibri"/>
                <a:sym typeface="Calibri"/>
              </a:rPr>
              <a:t>Not everyone will get all of their choices</a:t>
            </a:r>
            <a:endParaRPr dirty="0"/>
          </a:p>
          <a:p>
            <a:pPr marL="285750" marR="0" lvl="0" indent="-285750" algn="l" rtl="0">
              <a:lnSpc>
                <a:spcPct val="120000"/>
              </a:lnSpc>
              <a:spcBef>
                <a:spcPts val="0"/>
              </a:spcBef>
              <a:spcAft>
                <a:spcPts val="0"/>
              </a:spcAft>
              <a:buClr>
                <a:srgbClr val="000000"/>
              </a:buClr>
              <a:buSzPts val="3200"/>
              <a:buFont typeface="Arial"/>
              <a:buChar char="•"/>
            </a:pPr>
            <a:r>
              <a:rPr lang="en-GB" sz="3200" dirty="0">
                <a:latin typeface="Calibri"/>
                <a:ea typeface="Calibri"/>
                <a:cs typeface="Calibri"/>
                <a:sym typeface="Calibri"/>
              </a:rPr>
              <a:t>S</a:t>
            </a:r>
            <a:r>
              <a:rPr lang="en-GB" sz="3200" b="0" i="0" u="none" strike="noStrike" cap="none" dirty="0">
                <a:solidFill>
                  <a:srgbClr val="000000"/>
                </a:solidFill>
                <a:latin typeface="Calibri"/>
                <a:ea typeface="Calibri"/>
                <a:cs typeface="Calibri"/>
                <a:sym typeface="Calibri"/>
              </a:rPr>
              <a:t>tudents must pick a reserve!</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1"/>
          <p:cNvSpPr/>
          <p:nvPr/>
        </p:nvSpPr>
        <p:spPr>
          <a:xfrm>
            <a:off x="533400" y="235721"/>
            <a:ext cx="11125200" cy="512751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4400" b="1" i="0" u="none" strike="noStrike" cap="none" dirty="0">
                <a:solidFill>
                  <a:srgbClr val="000000"/>
                </a:solidFill>
                <a:latin typeface="Calibri"/>
                <a:ea typeface="Calibri"/>
                <a:cs typeface="Calibri"/>
                <a:sym typeface="Calibri"/>
              </a:rPr>
              <a:t>What should students be doing now?</a:t>
            </a:r>
            <a:endParaRPr sz="4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4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1400" b="0" i="0" u="none" strike="noStrike" cap="none" dirty="0">
              <a:solidFill>
                <a:srgbClr val="000000"/>
              </a:solidFill>
              <a:latin typeface="Calibri"/>
              <a:ea typeface="Calibri"/>
              <a:cs typeface="Calibri"/>
              <a:sym typeface="Calibri"/>
            </a:endParaRPr>
          </a:p>
          <a:p>
            <a:pPr marL="457200" marR="0" lvl="0" indent="-457200" algn="l" rtl="0">
              <a:lnSpc>
                <a:spcPct val="120000"/>
              </a:lnSpc>
              <a:spcBef>
                <a:spcPts val="0"/>
              </a:spcBef>
              <a:spcAft>
                <a:spcPts val="0"/>
              </a:spcAft>
              <a:buFont typeface="Arial" panose="020B0604020202020204" pitchFamily="34" charset="0"/>
              <a:buChar char="•"/>
            </a:pPr>
            <a:r>
              <a:rPr lang="en-GB" sz="3200" b="0" i="0" u="none" strike="noStrike" cap="none" dirty="0">
                <a:solidFill>
                  <a:srgbClr val="000000"/>
                </a:solidFill>
                <a:latin typeface="Calibri"/>
                <a:ea typeface="Calibri"/>
                <a:cs typeface="Calibri"/>
                <a:sym typeface="Calibri"/>
              </a:rPr>
              <a:t>Talk to </a:t>
            </a:r>
            <a:r>
              <a:rPr lang="en-GB" sz="3200" dirty="0">
                <a:latin typeface="Calibri"/>
                <a:ea typeface="Calibri"/>
                <a:cs typeface="Calibri"/>
                <a:sym typeface="Calibri"/>
              </a:rPr>
              <a:t>their</a:t>
            </a:r>
            <a:r>
              <a:rPr lang="en-GB" sz="3200" b="0" i="0" u="none" strike="noStrike" cap="none" dirty="0">
                <a:solidFill>
                  <a:srgbClr val="000000"/>
                </a:solidFill>
                <a:latin typeface="Calibri"/>
                <a:ea typeface="Calibri"/>
                <a:cs typeface="Calibri"/>
                <a:sym typeface="Calibri"/>
              </a:rPr>
              <a:t> teachers &amp; parents!</a:t>
            </a:r>
          </a:p>
          <a:p>
            <a:pPr marL="457200" marR="0" lvl="0" indent="-457200" algn="l" rtl="0">
              <a:lnSpc>
                <a:spcPct val="120000"/>
              </a:lnSpc>
              <a:spcBef>
                <a:spcPts val="0"/>
              </a:spcBef>
              <a:spcAft>
                <a:spcPts val="0"/>
              </a:spcAft>
              <a:buFont typeface="Arial" panose="020B0604020202020204" pitchFamily="34" charset="0"/>
              <a:buChar char="•"/>
            </a:pPr>
            <a:r>
              <a:rPr lang="en-GB" sz="3200" dirty="0">
                <a:latin typeface="Calibri"/>
                <a:ea typeface="Calibri"/>
                <a:cs typeface="Calibri"/>
                <a:sym typeface="Calibri"/>
              </a:rPr>
              <a:t>Read the options booklet</a:t>
            </a:r>
            <a:endParaRPr sz="3200" b="0" i="0" u="none" strike="noStrike" cap="none" dirty="0">
              <a:solidFill>
                <a:srgbClr val="000000"/>
              </a:solidFill>
              <a:latin typeface="Calibri"/>
              <a:ea typeface="Calibri"/>
              <a:cs typeface="Calibri"/>
              <a:sym typeface="Calibri"/>
            </a:endParaRPr>
          </a:p>
          <a:p>
            <a:pPr marL="0" marR="0" lvl="0" indent="0" algn="l" rtl="0">
              <a:lnSpc>
                <a:spcPct val="120000"/>
              </a:lnSpc>
              <a:spcBef>
                <a:spcPts val="0"/>
              </a:spcBef>
              <a:spcAft>
                <a:spcPts val="0"/>
              </a:spcAft>
              <a:buNone/>
            </a:pPr>
            <a:endParaRPr sz="3200" dirty="0">
              <a:latin typeface="Calibri"/>
              <a:ea typeface="Calibri"/>
              <a:cs typeface="Calibri"/>
              <a:sym typeface="Calibri"/>
            </a:endParaRPr>
          </a:p>
          <a:p>
            <a:pPr marL="285750" marR="0" lvl="3"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What will I be learning about?</a:t>
            </a:r>
            <a:endParaRPr dirty="0"/>
          </a:p>
          <a:p>
            <a:pPr marL="285750" marR="0" lvl="3"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How will I be assessed?</a:t>
            </a:r>
            <a:endParaRPr dirty="0"/>
          </a:p>
          <a:p>
            <a:pPr marL="285750" marR="0" lvl="3"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What qualification do I gain?</a:t>
            </a:r>
            <a:endParaRPr dirty="0"/>
          </a:p>
          <a:p>
            <a:pPr marL="285750" marR="0" lvl="3" indent="-285750" algn="l" rtl="0">
              <a:lnSpc>
                <a:spcPct val="120000"/>
              </a:lnSpc>
              <a:spcBef>
                <a:spcPts val="0"/>
              </a:spcBef>
              <a:spcAft>
                <a:spcPts val="0"/>
              </a:spcAft>
              <a:buClr>
                <a:srgbClr val="000000"/>
              </a:buClr>
              <a:buSzPts val="2800"/>
              <a:buFont typeface="Arial"/>
              <a:buChar char="•"/>
            </a:pPr>
            <a:r>
              <a:rPr lang="en-GB" sz="2800" b="0" i="0" u="none" strike="noStrike" cap="none" dirty="0">
                <a:solidFill>
                  <a:srgbClr val="000000"/>
                </a:solidFill>
                <a:latin typeface="Calibri"/>
                <a:ea typeface="Calibri"/>
                <a:cs typeface="Calibri"/>
                <a:sym typeface="Calibri"/>
              </a:rPr>
              <a:t>Where can the subject take me in the future?</a:t>
            </a:r>
            <a:endParaRPr dirty="0"/>
          </a:p>
        </p:txBody>
      </p:sp>
    </p:spTree>
  </p:cSld>
  <p:clrMapOvr>
    <a:masterClrMapping/>
  </p:clrMapOvr>
</p:sld>
</file>

<file path=ppt/theme/theme1.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TotalTime>
  <Words>813</Words>
  <Application>Microsoft Office PowerPoint</Application>
  <PresentationFormat>Widescreen</PresentationFormat>
  <Paragraphs>167</Paragraphs>
  <Slides>16</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2_Office Theme</vt:lpstr>
      <vt:lpstr>PowerPoint Presentation</vt:lpstr>
      <vt:lpstr>PowerPoint Presentation</vt:lpstr>
      <vt:lpstr>PowerPoint Presentation</vt:lpstr>
      <vt:lpstr>PowerPoint Presentation</vt:lpstr>
      <vt:lpstr>PowerPoint Presentation</vt:lpstr>
      <vt:lpstr>Triple Science</vt:lpstr>
      <vt:lpstr>PowerPoint Presentation</vt:lpstr>
      <vt:lpstr>PowerPoint Presentation</vt:lpstr>
      <vt:lpstr>PowerPoint Presentation</vt:lpstr>
      <vt:lpstr>Why choose a GCSE in Spanish or French?</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Izzy Ambrose</dc:creator>
  <cp:lastModifiedBy>Tim Pottle</cp:lastModifiedBy>
  <cp:revision>16</cp:revision>
  <dcterms:created xsi:type="dcterms:W3CDTF">2020-08-27T08:48:20Z</dcterms:created>
  <dcterms:modified xsi:type="dcterms:W3CDTF">2025-02-11T23:34:41Z</dcterms:modified>
</cp:coreProperties>
</file>