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38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DC2681-1B29-46BB-9D7F-30FA43F7E3EE}" type="datetimeFigureOut">
              <a:rPr lang="en-GB" smtClean="0"/>
              <a:t>18/07/2019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1D83AD-BDD0-4349-B19D-C373335176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108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2016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56F0B99-1482-4D2D-B91B-7D99AF9F9E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62E4C268-30BA-4CD9-B570-497E00D566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102DF76-118F-4F37-9EAA-63CF0086A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18/07/2019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16465F-6F6B-4DC7-A1A1-FA2A5A7B4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DBEE705-B01F-49C9-A12C-065B9A068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3">
            <a:extLst>
              <a:ext uri="{FF2B5EF4-FFF2-40B4-BE49-F238E27FC236}">
                <a16:creationId xmlns="" xmlns:a16="http://schemas.microsoft.com/office/drawing/2014/main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60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B2BD2FA-2E29-4986-BEB6-F18057FFD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AE85BFE-1E23-43E4-938A-6D006168F9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465287C-2969-44FD-A654-535217387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18/07/2019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092E84B-9C76-4C89-A5DB-14B86624D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678DC5E-2984-4071-8896-6E76D7DCA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3">
            <a:extLst>
              <a:ext uri="{FF2B5EF4-FFF2-40B4-BE49-F238E27FC236}">
                <a16:creationId xmlns="" xmlns:a16="http://schemas.microsoft.com/office/drawing/2014/main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2" descr="Image result for greenshaw learning trust logo">
            <a:extLst>
              <a:ext uri="{FF2B5EF4-FFF2-40B4-BE49-F238E27FC236}">
                <a16:creationId xmlns="" xmlns:a16="http://schemas.microsoft.com/office/drawing/2014/main" id="{90F88CBB-028A-47AC-A79D-523FFAC7881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5935" y="5741016"/>
            <a:ext cx="1844746" cy="843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236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6655EC0-8B84-40D9-A782-CD9AFAD6B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A67C057-F3DB-4594-91BD-D1EDCA21C0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24A9957-0FEB-4958-973D-EEA18D210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18/07/2019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0B91246-1263-476F-8F4F-95C7CD1A8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B0F27C6-272F-4D48-BD51-192519B88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3">
            <a:extLst>
              <a:ext uri="{FF2B5EF4-FFF2-40B4-BE49-F238E27FC236}">
                <a16:creationId xmlns="" xmlns:a16="http://schemas.microsoft.com/office/drawing/2014/main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16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3250FFE-C547-4562-AB71-B4E949DAF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9936811-3893-47DC-9A32-23AF42FF87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8F7354C-406A-4D69-AED6-40A1398ABF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C84EE48-ECCE-4744-B51B-0E0AE867C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18/07/2019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F1F7C10-70FC-42C4-A488-D7AB0F1B3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6E4DADA6-EF49-4A0B-ADA7-90CD3D80D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ounded Rectangle 3">
            <a:extLst>
              <a:ext uri="{FF2B5EF4-FFF2-40B4-BE49-F238E27FC236}">
                <a16:creationId xmlns="" xmlns:a16="http://schemas.microsoft.com/office/drawing/2014/main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545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F75E7AD-F720-4393-9600-38CB39170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ABE0353-AA64-4097-911D-01E41477E1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6952B235-CEB9-4076-99F5-479AFF39C7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0408C9B0-C21A-43FC-BF2D-85BBDA7D2E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9F1BDC6-5782-4C4A-AF91-0620AAE6BF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5457057-9847-422E-BD6B-E208F7481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18/07/2019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11176E3D-C3D7-4E85-8D9E-999213003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8A3CC516-AF04-498D-8321-CFDF52A46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ounded Rectangle 3">
            <a:extLst>
              <a:ext uri="{FF2B5EF4-FFF2-40B4-BE49-F238E27FC236}">
                <a16:creationId xmlns="" xmlns:a16="http://schemas.microsoft.com/office/drawing/2014/main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798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0ED50B3-5593-48EC-8675-338065075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45BB5FD2-D9DB-43B3-BBF4-803C6F32D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18/07/2019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7E7E0677-5F0E-4665-8699-C45E43DF6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59645558-D513-4C02-BAF4-8AEDEB999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6" name="Rounded Rectangle 3">
            <a:extLst>
              <a:ext uri="{FF2B5EF4-FFF2-40B4-BE49-F238E27FC236}">
                <a16:creationId xmlns="" xmlns:a16="http://schemas.microsoft.com/office/drawing/2014/main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7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8A39D62D-ECB9-4971-99CA-712100432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18/07/2019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6B4FECFC-7015-48A0-A818-C30EAD217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3A2388D1-E3E1-4130-83EE-72C8EC48A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777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E14AFD3-3477-4A0A-A4D3-278062494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A9A259C-19E3-4DDD-ABE4-CBE0FDE17E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EBC6F679-AD11-4D55-A231-5E5D700D8B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5E6B8E9-9145-4474-AFCB-80C2E1449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18/07/2019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E1DEEDCA-D79D-4730-B24D-9EB8579D2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4F4C41AD-B05E-4165-AEDE-545B0DF33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559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30CF4EE-57DA-49CB-AEF2-FBFAFCDEF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3835B857-F7A1-4A88-B7AD-8FBAFF86EF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B822B5D-532B-4125-90C6-71FED81EAD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C8B5053-2713-4819-A25F-9058F2E77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18/07/2019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2D55845-8E4D-4644-A16A-5A9F7D61A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36B8D21-F542-418F-AB61-6A583CDD2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01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6883CA1-D9AA-43B1-9058-8DA6E0D3B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4D73951-25FD-496A-8A4C-81CB6A8097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0D22C65-DF3C-45DF-BAB3-DDF77B9FC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18/07/2019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DDAD30B-981E-4BA0-9921-36BA9820C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03ED1A8-4534-41AC-92C6-DEBC5BCBC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649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84AC4D9F-16A4-4D70-BF3F-EC7274551B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B52B335-B3BD-4F1C-9B26-BEBF8B3EED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A2C4C3C-25E6-4719-B1D1-FED95325F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18/07/2019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14410E2-FC0A-4327-8A94-23793527D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B7DC2B8-FBB8-48DB-9EF5-6708CDF39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094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A01A4942-D3F4-4FDA-ACFB-A24BF73F0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2788A37-3F09-4A61-AED2-E910597E43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1A00061-9415-42B1-A60F-E3DBE79076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B2A29-19A9-4361-AC9E-FE4F9E75FEBF}" type="datetimeFigureOut">
              <a:rPr lang="en-GB" smtClean="0"/>
              <a:t>18/07/2019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58D62FF-108B-48A0-8610-A1CD199985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A1EEBA6-2202-45FA-9334-FA2A767E66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3">
            <a:extLst>
              <a:ext uri="{FF2B5EF4-FFF2-40B4-BE49-F238E27FC236}">
                <a16:creationId xmlns="" xmlns:a16="http://schemas.microsoft.com/office/drawing/2014/main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2" descr="Image result for greenshaw learning trust logo">
            <a:extLst>
              <a:ext uri="{FF2B5EF4-FFF2-40B4-BE49-F238E27FC236}">
                <a16:creationId xmlns="" xmlns:a16="http://schemas.microsoft.com/office/drawing/2014/main" id="{90F88CBB-028A-47AC-A79D-523FFAC7881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5935" y="5741016"/>
            <a:ext cx="1844746" cy="843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1141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58999" y="238991"/>
            <a:ext cx="3543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Theme &amp; Variation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8932600" y="500601"/>
            <a:ext cx="2754815" cy="21852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/>
              <a:t>Suggested Listening </a:t>
            </a:r>
          </a:p>
          <a:p>
            <a:endParaRPr lang="en-GB" sz="1600" b="1" dirty="0"/>
          </a:p>
          <a:p>
            <a:r>
              <a:rPr lang="en-GB" sz="1200" dirty="0"/>
              <a:t>You can listen to Minimalist music by searching for the following composers and their pieces on YouTube: </a:t>
            </a:r>
            <a:endParaRPr lang="en-GB" sz="1200" dirty="0" smtClean="0"/>
          </a:p>
          <a:p>
            <a:endParaRPr lang="en-GB" sz="1200" dirty="0"/>
          </a:p>
          <a:p>
            <a:r>
              <a:rPr lang="en-GB" sz="1200" b="1" dirty="0" smtClean="0"/>
              <a:t>Mozart</a:t>
            </a:r>
            <a:r>
              <a:rPr lang="en-GB" sz="1200" dirty="0" smtClean="0"/>
              <a:t>- Twinkle, Twinkle 12 Variations</a:t>
            </a:r>
          </a:p>
          <a:p>
            <a:r>
              <a:rPr lang="en-GB" sz="1200" b="1" dirty="0" smtClean="0"/>
              <a:t>JS</a:t>
            </a:r>
            <a:r>
              <a:rPr lang="en-GB" sz="1200" b="1" dirty="0"/>
              <a:t>. Bach BWV </a:t>
            </a:r>
            <a:r>
              <a:rPr lang="en-GB" sz="1200" b="1" dirty="0" smtClean="0"/>
              <a:t>988-</a:t>
            </a:r>
            <a:endParaRPr lang="en-GB" sz="1200" b="1" dirty="0"/>
          </a:p>
          <a:p>
            <a:r>
              <a:rPr lang="en-GB" sz="1200" dirty="0" smtClean="0"/>
              <a:t>Goldberg </a:t>
            </a:r>
            <a:r>
              <a:rPr lang="en-GB" sz="1200" dirty="0"/>
              <a:t>Variations Complete </a:t>
            </a:r>
          </a:p>
          <a:p>
            <a:r>
              <a:rPr lang="en-GB" sz="1200" b="1" dirty="0" smtClean="0"/>
              <a:t>Edward Elgar- </a:t>
            </a:r>
            <a:r>
              <a:rPr lang="en-GB" sz="1200" dirty="0" err="1" smtClean="0"/>
              <a:t>Engima</a:t>
            </a:r>
            <a:r>
              <a:rPr lang="en-GB" sz="1200" dirty="0" smtClean="0"/>
              <a:t> Variations </a:t>
            </a:r>
          </a:p>
          <a:p>
            <a:r>
              <a:rPr lang="en-GB" sz="1200" b="1" dirty="0" smtClean="0"/>
              <a:t>Mario Bros 9 Variations on the theme </a:t>
            </a:r>
            <a:endParaRPr lang="en-GB" sz="1200" b="1" dirty="0"/>
          </a:p>
        </p:txBody>
      </p:sp>
      <p:sp>
        <p:nvSpPr>
          <p:cNvPr id="7" name="Rectangle 6"/>
          <p:cNvSpPr/>
          <p:nvPr/>
        </p:nvSpPr>
        <p:spPr>
          <a:xfrm>
            <a:off x="547264" y="500601"/>
            <a:ext cx="3589006" cy="581697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u="sng" dirty="0" smtClean="0"/>
              <a:t>Keywords</a:t>
            </a:r>
            <a:endParaRPr lang="en-GB" sz="1200" b="1" u="sng" dirty="0"/>
          </a:p>
          <a:p>
            <a:r>
              <a:rPr lang="en-GB" sz="1200" b="1" dirty="0" smtClean="0"/>
              <a:t>Melody</a:t>
            </a:r>
            <a:r>
              <a:rPr lang="en-GB" sz="1200" dirty="0" smtClean="0"/>
              <a:t>- main tune </a:t>
            </a:r>
          </a:p>
          <a:p>
            <a:r>
              <a:rPr lang="en-GB" sz="1200" b="1" dirty="0" smtClean="0"/>
              <a:t>Theme- </a:t>
            </a:r>
            <a:r>
              <a:rPr lang="en-GB" sz="1200" dirty="0" smtClean="0"/>
              <a:t>the first tune </a:t>
            </a:r>
          </a:p>
          <a:p>
            <a:r>
              <a:rPr lang="en-GB" sz="1200" b="1" dirty="0" smtClean="0"/>
              <a:t>Variation- </a:t>
            </a:r>
            <a:r>
              <a:rPr lang="en-GB" sz="1200" dirty="0" smtClean="0"/>
              <a:t>when the theme is repeated or altered (changed</a:t>
            </a:r>
            <a:r>
              <a:rPr lang="en-GB" sz="1200" dirty="0" smtClean="0"/>
              <a:t>)</a:t>
            </a:r>
          </a:p>
          <a:p>
            <a:r>
              <a:rPr lang="en-GB" sz="1200" b="1" dirty="0" smtClean="0"/>
              <a:t>Ground Bass- </a:t>
            </a:r>
            <a:r>
              <a:rPr lang="en-GB" sz="1200" dirty="0" smtClean="0"/>
              <a:t>repeated bass pattern </a:t>
            </a:r>
            <a:endParaRPr lang="en-GB" sz="1200" b="1" dirty="0" smtClean="0"/>
          </a:p>
          <a:p>
            <a:r>
              <a:rPr lang="en-GB" sz="1200" b="1" dirty="0" smtClean="0"/>
              <a:t>Basso Continuo- </a:t>
            </a:r>
            <a:r>
              <a:rPr lang="en-GB" sz="1200" dirty="0" smtClean="0"/>
              <a:t>accompanying bass part e.g. piano, double bass, bassoon, harpsicord in baroque music</a:t>
            </a:r>
          </a:p>
          <a:p>
            <a:r>
              <a:rPr lang="en-GB" sz="1200" b="1" dirty="0" smtClean="0"/>
              <a:t>Baroque Music- </a:t>
            </a:r>
            <a:r>
              <a:rPr lang="en-GB" sz="1200" dirty="0" smtClean="0"/>
              <a:t>period between 1600-1750</a:t>
            </a:r>
            <a:endParaRPr lang="en-GB" sz="1200" dirty="0" smtClean="0"/>
          </a:p>
          <a:p>
            <a:r>
              <a:rPr lang="en-GB" sz="1200" b="1" dirty="0" smtClean="0"/>
              <a:t>Drone- </a:t>
            </a:r>
            <a:r>
              <a:rPr lang="en-GB" sz="1200" dirty="0" smtClean="0"/>
              <a:t>continual held note in bass (low pitch)</a:t>
            </a:r>
          </a:p>
          <a:p>
            <a:r>
              <a:rPr lang="en-GB" sz="1200" b="1" dirty="0" smtClean="0"/>
              <a:t>Retrograde</a:t>
            </a:r>
            <a:r>
              <a:rPr lang="en-GB" sz="1200" dirty="0" smtClean="0"/>
              <a:t>- play the melody backwards (from end to start)</a:t>
            </a:r>
            <a:endParaRPr lang="en-GB" sz="1200" b="1" dirty="0" smtClean="0"/>
          </a:p>
          <a:p>
            <a:r>
              <a:rPr lang="en-GB" sz="1200" b="1" dirty="0" smtClean="0"/>
              <a:t>Inversion </a:t>
            </a:r>
            <a:r>
              <a:rPr lang="mr-IN" sz="1200" b="1" dirty="0" smtClean="0"/>
              <a:t>–</a:t>
            </a:r>
            <a:r>
              <a:rPr lang="en-GB" sz="1200" b="1" dirty="0" smtClean="0"/>
              <a:t> </a:t>
            </a:r>
            <a:r>
              <a:rPr lang="en-GB" sz="1200" dirty="0" smtClean="0"/>
              <a:t>flipping the melody- e.g. if melody goes down (descends) to </a:t>
            </a:r>
            <a:r>
              <a:rPr lang="en-GB" sz="1200" dirty="0" smtClean="0"/>
              <a:t>invert it </a:t>
            </a:r>
            <a:r>
              <a:rPr lang="en-GB" sz="1200" dirty="0" smtClean="0"/>
              <a:t>would mean it then goes up (ascends)</a:t>
            </a:r>
          </a:p>
          <a:p>
            <a:r>
              <a:rPr lang="en-GB" sz="1200" b="1" dirty="0" smtClean="0"/>
              <a:t>Ostinato -</a:t>
            </a:r>
            <a:r>
              <a:rPr lang="en-GB" sz="1200" dirty="0"/>
              <a:t>repeated rhythm or melody (classical tune</a:t>
            </a:r>
            <a:r>
              <a:rPr lang="en-GB" sz="1200" dirty="0" smtClean="0"/>
              <a:t>)</a:t>
            </a:r>
            <a:endParaRPr lang="en-GB" sz="1200" b="1" dirty="0" smtClean="0"/>
          </a:p>
          <a:p>
            <a:r>
              <a:rPr lang="en-GB" sz="1200" b="1" dirty="0" smtClean="0"/>
              <a:t>Ornamentation </a:t>
            </a:r>
            <a:r>
              <a:rPr lang="mr-IN" sz="1200" b="1" dirty="0" smtClean="0"/>
              <a:t>–</a:t>
            </a:r>
            <a:r>
              <a:rPr lang="en-GB" sz="1200" b="1" dirty="0" smtClean="0"/>
              <a:t> </a:t>
            </a:r>
            <a:r>
              <a:rPr lang="en-GB" sz="1200" dirty="0" smtClean="0"/>
              <a:t>adding extra notes to ‘decorate’ the melody</a:t>
            </a:r>
          </a:p>
          <a:p>
            <a:r>
              <a:rPr lang="en-GB" sz="1200" b="1" dirty="0" smtClean="0"/>
              <a:t>Major- </a:t>
            </a:r>
            <a:r>
              <a:rPr lang="en-GB" sz="1200" dirty="0" smtClean="0"/>
              <a:t>happy, bright sounding </a:t>
            </a:r>
          </a:p>
          <a:p>
            <a:r>
              <a:rPr lang="en-GB" sz="1200" b="1" dirty="0" smtClean="0"/>
              <a:t>Minor </a:t>
            </a:r>
            <a:r>
              <a:rPr lang="mr-IN" sz="1200" b="1" dirty="0" smtClean="0"/>
              <a:t>–</a:t>
            </a:r>
            <a:r>
              <a:rPr lang="en-GB" sz="1200" b="1" dirty="0" smtClean="0"/>
              <a:t> </a:t>
            </a:r>
            <a:r>
              <a:rPr lang="en-GB" sz="1200" dirty="0" smtClean="0"/>
              <a:t>darker, sad-sounding mood</a:t>
            </a:r>
          </a:p>
          <a:p>
            <a:r>
              <a:rPr lang="en-GB" sz="1200" b="1" dirty="0" smtClean="0"/>
              <a:t>Orchestration- </a:t>
            </a:r>
            <a:r>
              <a:rPr lang="en-GB" sz="1200" dirty="0" smtClean="0"/>
              <a:t>what instruments are used in a piece of music </a:t>
            </a:r>
          </a:p>
          <a:p>
            <a:r>
              <a:rPr lang="en-GB" sz="1200" b="1" dirty="0"/>
              <a:t>Texture</a:t>
            </a:r>
            <a:r>
              <a:rPr lang="en-GB" sz="1200" dirty="0"/>
              <a:t>- </a:t>
            </a:r>
            <a:r>
              <a:rPr lang="en-GB" sz="1200" b="1" dirty="0"/>
              <a:t> </a:t>
            </a:r>
            <a:r>
              <a:rPr lang="en-GB" sz="1200" dirty="0"/>
              <a:t>lots of instruments= thick texture; few instruments= thin texture; interweaving parts (like spaghetti on a plate)= polyphonic texture </a:t>
            </a:r>
          </a:p>
          <a:p>
            <a:r>
              <a:rPr lang="en-GB" sz="1200" b="1" dirty="0"/>
              <a:t>Addition</a:t>
            </a:r>
            <a:r>
              <a:rPr lang="en-GB" sz="1200" dirty="0"/>
              <a:t>- when cell is repeated and new notes are added to the cell pattern</a:t>
            </a:r>
          </a:p>
          <a:p>
            <a:r>
              <a:rPr lang="en-GB" sz="1200" b="1" dirty="0"/>
              <a:t>Subtraction </a:t>
            </a:r>
            <a:r>
              <a:rPr lang="en-GB" sz="1200" dirty="0"/>
              <a:t>– when cell is repeated and notes are removed</a:t>
            </a:r>
            <a:endParaRPr lang="en-GB" sz="1200" b="1" dirty="0"/>
          </a:p>
          <a:p>
            <a:r>
              <a:rPr lang="en-GB" sz="1200" b="1" dirty="0"/>
              <a:t>Augmentation </a:t>
            </a:r>
            <a:r>
              <a:rPr lang="en-GB" sz="1200" dirty="0"/>
              <a:t>– when note lengths are doubled </a:t>
            </a:r>
            <a:endParaRPr lang="en-GB" sz="1200" b="1" dirty="0"/>
          </a:p>
          <a:p>
            <a:r>
              <a:rPr lang="en-GB" sz="1200" b="1" dirty="0"/>
              <a:t>Diminution </a:t>
            </a:r>
            <a:r>
              <a:rPr lang="en-GB" sz="1200" dirty="0"/>
              <a:t>– when note lengths are </a:t>
            </a:r>
            <a:r>
              <a:rPr lang="en-GB" sz="1200" dirty="0" smtClean="0"/>
              <a:t>halved</a:t>
            </a:r>
            <a:endParaRPr lang="en-GB" sz="1200" b="1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E04B260-04B3-4448-92BD-775AA2FB73D9}"/>
              </a:ext>
            </a:extLst>
          </p:cNvPr>
          <p:cNvSpPr txBox="1"/>
          <p:nvPr/>
        </p:nvSpPr>
        <p:spPr>
          <a:xfrm>
            <a:off x="4212472" y="762211"/>
            <a:ext cx="4593389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/>
              <a:t>What is </a:t>
            </a:r>
            <a:r>
              <a:rPr lang="en-GB" sz="1200" b="1" u="sng" dirty="0" smtClean="0"/>
              <a:t>Theme &amp; Variation</a:t>
            </a:r>
          </a:p>
          <a:p>
            <a:pPr algn="ctr"/>
            <a:endParaRPr lang="en-GB" sz="1200" b="1" u="sng" dirty="0" smtClean="0"/>
          </a:p>
          <a:p>
            <a:pPr algn="ctr"/>
            <a:r>
              <a:rPr lang="en-GB" sz="1200" dirty="0" smtClean="0"/>
              <a:t>In </a:t>
            </a:r>
            <a:r>
              <a:rPr lang="en-GB" sz="1200" dirty="0"/>
              <a:t>music, variation is a formal technique where material is repeated in an altered form. The changes may involve melody, rhythm, </a:t>
            </a:r>
            <a:r>
              <a:rPr lang="en-GB" sz="1200" dirty="0" smtClean="0"/>
              <a:t>harmony, </a:t>
            </a:r>
            <a:r>
              <a:rPr lang="en-GB" sz="1200" dirty="0"/>
              <a:t>timbre, orchestration or any combination of these.</a:t>
            </a:r>
            <a:endParaRPr lang="en-GB" sz="1200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4564126" y="4286253"/>
            <a:ext cx="3477511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u="sng" dirty="0" smtClean="0">
                <a:latin typeface="Arial" charset="0"/>
                <a:ea typeface="Arial" charset="0"/>
                <a:cs typeface="Arial" charset="0"/>
              </a:rPr>
              <a:t>Dynamics</a:t>
            </a:r>
            <a:endParaRPr lang="en-US" sz="1600" b="1" u="sng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US" sz="1200" b="1" dirty="0" smtClean="0">
                <a:latin typeface="Arial" charset="0"/>
                <a:ea typeface="Arial" charset="0"/>
                <a:cs typeface="Arial" charset="0"/>
              </a:rPr>
              <a:t>Dynamics</a:t>
            </a:r>
            <a:r>
              <a:rPr lang="en-US" sz="1200" dirty="0" smtClean="0">
                <a:latin typeface="Arial" charset="0"/>
                <a:ea typeface="Arial" charset="0"/>
                <a:cs typeface="Arial" charset="0"/>
              </a:rPr>
              <a:t>- the volume of the music </a:t>
            </a:r>
            <a:endParaRPr lang="en-US" sz="1200" b="1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US" sz="1200" b="1" dirty="0" smtClean="0">
                <a:latin typeface="Arial" charset="0"/>
                <a:ea typeface="Arial" charset="0"/>
                <a:cs typeface="Arial" charset="0"/>
              </a:rPr>
              <a:t>Forte </a:t>
            </a:r>
            <a:r>
              <a:rPr lang="en-US" sz="1200" b="1" i="1" dirty="0" smtClean="0">
                <a:latin typeface="Arial" charset="0"/>
                <a:ea typeface="Arial" charset="0"/>
                <a:cs typeface="Arial" charset="0"/>
              </a:rPr>
              <a:t>f</a:t>
            </a:r>
            <a:r>
              <a:rPr lang="en-US" sz="1200" b="1" dirty="0" smtClean="0">
                <a:latin typeface="Arial" charset="0"/>
                <a:ea typeface="Arial" charset="0"/>
                <a:cs typeface="Arial" charset="0"/>
              </a:rPr>
              <a:t>-</a:t>
            </a:r>
            <a:r>
              <a:rPr lang="en-US" sz="1200" dirty="0" smtClean="0">
                <a:latin typeface="Arial" charset="0"/>
                <a:ea typeface="Arial" charset="0"/>
                <a:cs typeface="Arial" charset="0"/>
              </a:rPr>
              <a:t> loud </a:t>
            </a:r>
          </a:p>
          <a:p>
            <a:r>
              <a:rPr lang="en-US" sz="1200" b="1" dirty="0" smtClean="0">
                <a:latin typeface="Arial" charset="0"/>
                <a:ea typeface="Arial" charset="0"/>
                <a:cs typeface="Arial" charset="0"/>
              </a:rPr>
              <a:t>Piano </a:t>
            </a:r>
            <a:r>
              <a:rPr lang="en-US" sz="1200" b="1" i="1" dirty="0" smtClean="0">
                <a:latin typeface="Arial" charset="0"/>
                <a:ea typeface="Arial" charset="0"/>
                <a:cs typeface="Arial" charset="0"/>
              </a:rPr>
              <a:t>p </a:t>
            </a:r>
            <a:r>
              <a:rPr lang="en-US" sz="1200" b="1" dirty="0" smtClean="0">
                <a:latin typeface="Arial" charset="0"/>
                <a:ea typeface="Arial" charset="0"/>
                <a:cs typeface="Arial" charset="0"/>
              </a:rPr>
              <a:t>-</a:t>
            </a:r>
            <a:r>
              <a:rPr lang="en-US" sz="1200" dirty="0" smtClean="0">
                <a:latin typeface="Arial" charset="0"/>
                <a:ea typeface="Arial" charset="0"/>
                <a:cs typeface="Arial" charset="0"/>
              </a:rPr>
              <a:t> quiet </a:t>
            </a:r>
          </a:p>
          <a:p>
            <a:r>
              <a:rPr lang="en-US" sz="1200" b="1" dirty="0" smtClean="0">
                <a:latin typeface="Arial" charset="0"/>
                <a:ea typeface="Arial" charset="0"/>
                <a:cs typeface="Arial" charset="0"/>
              </a:rPr>
              <a:t>Crescendo-</a:t>
            </a:r>
            <a:r>
              <a:rPr lang="en-US" sz="1200" dirty="0" smtClean="0">
                <a:latin typeface="Arial" charset="0"/>
                <a:ea typeface="Arial" charset="0"/>
                <a:cs typeface="Arial" charset="0"/>
              </a:rPr>
              <a:t> gradually getting louder </a:t>
            </a:r>
          </a:p>
          <a:p>
            <a:r>
              <a:rPr lang="en-US" sz="1200" b="1" dirty="0" smtClean="0">
                <a:latin typeface="Arial" charset="0"/>
                <a:ea typeface="Arial" charset="0"/>
                <a:cs typeface="Arial" charset="0"/>
              </a:rPr>
              <a:t>Diminuendo</a:t>
            </a:r>
            <a:r>
              <a:rPr lang="en-US" sz="12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mr-IN" sz="1200" dirty="0" smtClean="0">
                <a:latin typeface="Arial" charset="0"/>
                <a:ea typeface="Arial" charset="0"/>
                <a:cs typeface="Arial" charset="0"/>
              </a:rPr>
              <a:t>–</a:t>
            </a:r>
            <a:r>
              <a:rPr lang="en-US" sz="1200" dirty="0" smtClean="0">
                <a:latin typeface="Arial" charset="0"/>
                <a:ea typeface="Arial" charset="0"/>
                <a:cs typeface="Arial" charset="0"/>
              </a:rPr>
              <a:t> gradually getting quieter</a:t>
            </a:r>
          </a:p>
          <a:p>
            <a:endParaRPr lang="en-US" sz="1200" dirty="0">
              <a:latin typeface="Arial" charset="0"/>
              <a:ea typeface="Arial" charset="0"/>
              <a:cs typeface="Arial" charset="0"/>
            </a:endParaRPr>
          </a:p>
          <a:p>
            <a:endParaRPr lang="en-US" sz="1200" dirty="0" smtClean="0">
              <a:latin typeface="Arial" charset="0"/>
              <a:ea typeface="Arial" charset="0"/>
              <a:cs typeface="Arial" charset="0"/>
            </a:endParaRPr>
          </a:p>
          <a:p>
            <a:endParaRPr lang="en-US" sz="1200" dirty="0">
              <a:latin typeface="Arial" charset="0"/>
              <a:ea typeface="Arial" charset="0"/>
              <a:cs typeface="Arial" charset="0"/>
            </a:endParaRPr>
          </a:p>
          <a:p>
            <a:endParaRPr lang="en-US" sz="1200" dirty="0" smtClean="0">
              <a:latin typeface="Arial" charset="0"/>
              <a:ea typeface="Arial" charset="0"/>
              <a:cs typeface="Arial" charset="0"/>
            </a:endParaRPr>
          </a:p>
          <a:p>
            <a:endParaRPr lang="en-US" sz="1200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sz="1200" dirty="0" smtClean="0">
                <a:latin typeface="Arial" charset="0"/>
                <a:ea typeface="Arial" charset="0"/>
                <a:cs typeface="Arial" charset="0"/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30470" y="2826635"/>
            <a:ext cx="2723464" cy="14465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u="sng" dirty="0" smtClean="0">
                <a:latin typeface="Arial" charset="0"/>
                <a:ea typeface="Arial" charset="0"/>
                <a:cs typeface="Arial" charset="0"/>
              </a:rPr>
              <a:t>Tempo</a:t>
            </a:r>
          </a:p>
          <a:p>
            <a:pPr algn="ctr"/>
            <a:endParaRPr lang="en-US" sz="1600" b="1" u="sng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US" sz="1200" b="1" dirty="0" smtClean="0">
                <a:latin typeface="Arial" charset="0"/>
                <a:ea typeface="Arial" charset="0"/>
                <a:cs typeface="Arial" charset="0"/>
              </a:rPr>
              <a:t>Tempo</a:t>
            </a:r>
            <a:r>
              <a:rPr lang="en-US" sz="1200" dirty="0" smtClean="0">
                <a:latin typeface="Arial" charset="0"/>
                <a:ea typeface="Arial" charset="0"/>
                <a:cs typeface="Arial" charset="0"/>
              </a:rPr>
              <a:t>- how fast or slow the music is </a:t>
            </a:r>
            <a:endParaRPr lang="en-US" sz="1200" b="1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US" sz="1200" b="1" dirty="0" smtClean="0">
                <a:latin typeface="Arial" charset="0"/>
                <a:ea typeface="Arial" charset="0"/>
                <a:cs typeface="Arial" charset="0"/>
              </a:rPr>
              <a:t>Allegro </a:t>
            </a:r>
            <a:r>
              <a:rPr lang="en-US" sz="1200" dirty="0" smtClean="0">
                <a:latin typeface="Arial" charset="0"/>
                <a:ea typeface="Arial" charset="0"/>
                <a:cs typeface="Arial" charset="0"/>
              </a:rPr>
              <a:t>- fast</a:t>
            </a:r>
            <a:endParaRPr lang="en-US" sz="1200" b="1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US" sz="1200" b="1" dirty="0" smtClean="0">
                <a:latin typeface="Arial" charset="0"/>
                <a:ea typeface="Arial" charset="0"/>
                <a:cs typeface="Arial" charset="0"/>
              </a:rPr>
              <a:t>Andante</a:t>
            </a:r>
            <a:r>
              <a:rPr lang="en-US" sz="1200" dirty="0" smtClean="0">
                <a:latin typeface="Arial" charset="0"/>
                <a:ea typeface="Arial" charset="0"/>
                <a:cs typeface="Arial" charset="0"/>
              </a:rPr>
              <a:t>- walking speed</a:t>
            </a:r>
          </a:p>
          <a:p>
            <a:r>
              <a:rPr lang="en-US" sz="1200" b="1" dirty="0" smtClean="0">
                <a:latin typeface="Arial" charset="0"/>
                <a:ea typeface="Arial" charset="0"/>
                <a:cs typeface="Arial" charset="0"/>
              </a:rPr>
              <a:t>Allegretto- </a:t>
            </a:r>
            <a:r>
              <a:rPr lang="en-US" sz="1200" dirty="0" smtClean="0">
                <a:latin typeface="Arial" charset="0"/>
                <a:ea typeface="Arial" charset="0"/>
                <a:cs typeface="Arial" charset="0"/>
              </a:rPr>
              <a:t>a little bit joyful </a:t>
            </a:r>
            <a:endParaRPr lang="en-US" sz="1200" b="1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US" sz="1200" b="1" dirty="0" smtClean="0">
                <a:latin typeface="Arial" charset="0"/>
                <a:ea typeface="Arial" charset="0"/>
                <a:cs typeface="Arial" charset="0"/>
              </a:rPr>
              <a:t>Largo </a:t>
            </a:r>
            <a:r>
              <a:rPr lang="mr-IN" sz="1200" dirty="0" smtClean="0">
                <a:latin typeface="Arial" charset="0"/>
                <a:ea typeface="Arial" charset="0"/>
                <a:cs typeface="Arial" charset="0"/>
              </a:rPr>
              <a:t>–</a:t>
            </a:r>
            <a:r>
              <a:rPr lang="en-US" sz="1200" dirty="0" smtClean="0">
                <a:latin typeface="Arial" charset="0"/>
                <a:ea typeface="Arial" charset="0"/>
                <a:cs typeface="Arial" charset="0"/>
              </a:rPr>
              <a:t> slow speed</a:t>
            </a:r>
            <a:endParaRPr lang="en-US" sz="1200" b="1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5034" y="5620710"/>
            <a:ext cx="2900951" cy="80387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791332" y="4414005"/>
            <a:ext cx="2404421" cy="14465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u="sng" dirty="0" smtClean="0">
                <a:latin typeface="Arial" charset="0"/>
                <a:ea typeface="Arial" charset="0"/>
                <a:cs typeface="Arial" charset="0"/>
              </a:rPr>
              <a:t>Performance Directions</a:t>
            </a:r>
          </a:p>
          <a:p>
            <a:pPr algn="ctr"/>
            <a:endParaRPr lang="en-US" sz="1600" b="1" u="sng" dirty="0" smtClean="0">
              <a:latin typeface="Arial" charset="0"/>
              <a:ea typeface="Arial" charset="0"/>
              <a:cs typeface="Arial" charset="0"/>
            </a:endParaRPr>
          </a:p>
          <a:p>
            <a:r>
              <a:rPr lang="en-GB" sz="1200" b="1" dirty="0" smtClean="0">
                <a:latin typeface="Arial" charset="0"/>
                <a:ea typeface="Arial" charset="0"/>
                <a:cs typeface="Arial" charset="0"/>
              </a:rPr>
              <a:t>Staccato </a:t>
            </a:r>
            <a:r>
              <a:rPr lang="mr-IN" sz="1200" dirty="0" smtClean="0">
                <a:latin typeface="Arial" charset="0"/>
                <a:ea typeface="Arial" charset="0"/>
                <a:cs typeface="Arial" charset="0"/>
              </a:rPr>
              <a:t>–</a:t>
            </a:r>
            <a:r>
              <a:rPr lang="en-GB" sz="1200" dirty="0" smtClean="0">
                <a:latin typeface="Arial" charset="0"/>
                <a:ea typeface="Arial" charset="0"/>
                <a:cs typeface="Arial" charset="0"/>
              </a:rPr>
              <a:t> short, detached, ‘jaggy’ notes</a:t>
            </a:r>
          </a:p>
          <a:p>
            <a:r>
              <a:rPr lang="en-GB" sz="1200" b="1" dirty="0" smtClean="0">
                <a:latin typeface="Arial" charset="0"/>
                <a:ea typeface="Arial" charset="0"/>
                <a:cs typeface="Arial" charset="0"/>
              </a:rPr>
              <a:t>Legato </a:t>
            </a:r>
            <a:r>
              <a:rPr lang="mr-IN" sz="1200" dirty="0" smtClean="0">
                <a:latin typeface="Arial" charset="0"/>
                <a:ea typeface="Arial" charset="0"/>
                <a:cs typeface="Arial" charset="0"/>
              </a:rPr>
              <a:t>–</a:t>
            </a:r>
            <a:r>
              <a:rPr lang="en-GB" sz="1200" dirty="0" smtClean="0">
                <a:latin typeface="Arial" charset="0"/>
                <a:ea typeface="Arial" charset="0"/>
                <a:cs typeface="Arial" charset="0"/>
              </a:rPr>
              <a:t> smooth </a:t>
            </a:r>
          </a:p>
          <a:p>
            <a:r>
              <a:rPr lang="en-GB" sz="1200" b="1" dirty="0" smtClean="0">
                <a:latin typeface="Arial" charset="0"/>
                <a:ea typeface="Arial" charset="0"/>
                <a:cs typeface="Arial" charset="0"/>
              </a:rPr>
              <a:t>Cantabile </a:t>
            </a:r>
            <a:r>
              <a:rPr lang="mr-IN" sz="1200" dirty="0" smtClean="0">
                <a:latin typeface="Arial" charset="0"/>
                <a:ea typeface="Arial" charset="0"/>
                <a:cs typeface="Arial" charset="0"/>
              </a:rPr>
              <a:t>–</a:t>
            </a:r>
            <a:r>
              <a:rPr lang="en-GB" sz="1200" dirty="0" smtClean="0">
                <a:latin typeface="Arial" charset="0"/>
                <a:ea typeface="Arial" charset="0"/>
                <a:cs typeface="Arial" charset="0"/>
              </a:rPr>
              <a:t> in a singing style</a:t>
            </a:r>
          </a:p>
          <a:p>
            <a:r>
              <a:rPr lang="en-GB" sz="1200" b="1" dirty="0" smtClean="0">
                <a:latin typeface="Arial" charset="0"/>
                <a:ea typeface="Arial" charset="0"/>
                <a:cs typeface="Arial" charset="0"/>
              </a:rPr>
              <a:t>Accented </a:t>
            </a:r>
            <a:r>
              <a:rPr lang="mr-IN" sz="1200" dirty="0" smtClean="0">
                <a:latin typeface="Arial" charset="0"/>
                <a:ea typeface="Arial" charset="0"/>
                <a:cs typeface="Arial" charset="0"/>
              </a:rPr>
              <a:t>–</a:t>
            </a:r>
            <a:r>
              <a:rPr lang="en-GB" sz="1200" dirty="0" smtClean="0">
                <a:latin typeface="Arial" charset="0"/>
                <a:ea typeface="Arial" charset="0"/>
                <a:cs typeface="Arial" charset="0"/>
              </a:rPr>
              <a:t> emphasis on notes</a:t>
            </a:r>
            <a:endParaRPr lang="en-US" sz="1200" b="1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698" y="2196514"/>
            <a:ext cx="3145689" cy="1881344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15" name="Straight Arrow Connector 14"/>
          <p:cNvCxnSpPr/>
          <p:nvPr/>
        </p:nvCxnSpPr>
        <p:spPr>
          <a:xfrm flipH="1" flipV="1">
            <a:off x="7908388" y="3506065"/>
            <a:ext cx="897473" cy="2208935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0246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362</Words>
  <Application>Microsoft Macintosh PowerPoint</Application>
  <PresentationFormat>Widescreen</PresentationFormat>
  <Paragraphs>58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Calibri Light</vt:lpstr>
      <vt:lpstr>Mangal</vt:lpstr>
      <vt:lpstr>Arial</vt:lpstr>
      <vt:lpstr>Office Theme</vt:lpstr>
      <vt:lpstr>PowerPoint Presentation</vt:lpstr>
    </vt:vector>
  </TitlesOfParts>
  <LinksUpToDate>false</LinksUpToDate>
  <SharedDoc>false</SharedDoc>
  <HyperlinksChanged>false</HyperlinksChanged>
  <AppVersion>15.0028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Sean Delahoy</dc:creator>
  <cp:lastModifiedBy>Hamish Charters</cp:lastModifiedBy>
  <cp:revision>32</cp:revision>
  <dcterms:created xsi:type="dcterms:W3CDTF">2019-01-05T15:30:34Z</dcterms:created>
  <dcterms:modified xsi:type="dcterms:W3CDTF">2019-07-18T11:08:43Z</dcterms:modified>
</cp:coreProperties>
</file>