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 id="2147483654"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Lst>
  <p:sldSz cy="6858000" cx="12192000"/>
  <p:notesSz cx="6808775" cy="99409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44" roundtripDataSignature="AMtx7mhm947tEgcVZHwbxoOpDNS+PthAv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8CFFE3F-051E-4387-A68D-4DDEB36B757B}">
  <a:tblStyle styleId="{68CFFE3F-051E-4387-A68D-4DDEB36B757B}"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20" Type="http://schemas.openxmlformats.org/officeDocument/2006/relationships/slide" Target="slides/slide13.xml"/><Relationship Id="rId42" Type="http://schemas.openxmlformats.org/officeDocument/2006/relationships/slide" Target="slides/slide35.xml"/><Relationship Id="rId41" Type="http://schemas.openxmlformats.org/officeDocument/2006/relationships/slide" Target="slides/slide34.xml"/><Relationship Id="rId22" Type="http://schemas.openxmlformats.org/officeDocument/2006/relationships/slide" Target="slides/slide15.xml"/><Relationship Id="rId44" Type="http://customschemas.google.com/relationships/presentationmetadata" Target="metadata"/><Relationship Id="rId21" Type="http://schemas.openxmlformats.org/officeDocument/2006/relationships/slide" Target="slides/slide14.xml"/><Relationship Id="rId43" Type="http://schemas.openxmlformats.org/officeDocument/2006/relationships/slide" Target="slides/slide36.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slide" Target="slides/slide32.xml"/><Relationship Id="rId16" Type="http://schemas.openxmlformats.org/officeDocument/2006/relationships/slide" Target="slides/slide9.xml"/><Relationship Id="rId38" Type="http://schemas.openxmlformats.org/officeDocument/2006/relationships/slide" Target="slides/slide31.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2"/>
            <a:ext cx="2951217" cy="497603"/>
          </a:xfrm>
          <a:prstGeom prst="rect">
            <a:avLst/>
          </a:prstGeom>
          <a:noFill/>
          <a:ln>
            <a:noFill/>
          </a:ln>
        </p:spPr>
        <p:txBody>
          <a:bodyPr anchorCtr="0" anchor="t" bIns="45750" lIns="91500" spcFirstLastPara="1" rIns="91500" wrap="square" tIns="4575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5983" y="2"/>
            <a:ext cx="2951217" cy="497603"/>
          </a:xfrm>
          <a:prstGeom prst="rect">
            <a:avLst/>
          </a:prstGeom>
          <a:noFill/>
          <a:ln>
            <a:noFill/>
          </a:ln>
        </p:spPr>
        <p:txBody>
          <a:bodyPr anchorCtr="0" anchor="t" bIns="45750" lIns="91500" spcFirstLastPara="1" rIns="91500" wrap="square" tIns="4575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23863" y="1243013"/>
            <a:ext cx="5961062" cy="33543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43323"/>
            <a:ext cx="2951217" cy="497603"/>
          </a:xfrm>
          <a:prstGeom prst="rect">
            <a:avLst/>
          </a:prstGeom>
          <a:noFill/>
          <a:ln>
            <a:noFill/>
          </a:ln>
        </p:spPr>
        <p:txBody>
          <a:bodyPr anchorCtr="0" anchor="b" bIns="45750" lIns="91500" spcFirstLastPara="1" rIns="91500" wrap="square" tIns="4575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5983" y="9443323"/>
            <a:ext cx="2951217" cy="497603"/>
          </a:xfrm>
          <a:prstGeom prst="rect">
            <a:avLst/>
          </a:prstGeom>
          <a:noFill/>
          <a:ln>
            <a:noFill/>
          </a:ln>
        </p:spPr>
        <p:txBody>
          <a:bodyPr anchorCtr="0" anchor="b" bIns="45750" lIns="91500" spcFirstLastPara="1" rIns="91500" wrap="square" tIns="4575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 name="Shape 49"/>
        <p:cNvGrpSpPr/>
        <p:nvPr/>
      </p:nvGrpSpPr>
      <p:grpSpPr>
        <a:xfrm>
          <a:off x="0" y="0"/>
          <a:ext cx="0" cy="0"/>
          <a:chOff x="0" y="0"/>
          <a:chExt cx="0" cy="0"/>
        </a:xfrm>
      </p:grpSpPr>
      <p:sp>
        <p:nvSpPr>
          <p:cNvPr id="50" name="Google Shape;50;p1: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0" lvl="0" marL="0" rtl="0" algn="l">
              <a:lnSpc>
                <a:spcPct val="100000"/>
              </a:lnSpc>
              <a:spcBef>
                <a:spcPts val="0"/>
              </a:spcBef>
              <a:spcAft>
                <a:spcPts val="0"/>
              </a:spcAft>
              <a:buSzPts val="1400"/>
              <a:buNone/>
            </a:pPr>
            <a:r>
              <a:t/>
            </a:r>
            <a:endParaRPr/>
          </a:p>
        </p:txBody>
      </p:sp>
      <p:sp>
        <p:nvSpPr>
          <p:cNvPr id="51" name="Google Shape;51;p1:notes"/>
          <p:cNvSpPr/>
          <p:nvPr>
            <p:ph idx="2" type="sldImg"/>
          </p:nvPr>
        </p:nvSpPr>
        <p:spPr>
          <a:xfrm>
            <a:off x="423863" y="1243013"/>
            <a:ext cx="5961062" cy="33543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75:notes"/>
          <p:cNvSpPr txBox="1"/>
          <p:nvPr>
            <p:ph idx="1" type="body"/>
          </p:nvPr>
        </p:nvSpPr>
        <p:spPr>
          <a:xfrm>
            <a:off x="680880" y="4793631"/>
            <a:ext cx="5450212" cy="3922205"/>
          </a:xfrm>
          <a:prstGeom prst="rect">
            <a:avLst/>
          </a:prstGeom>
          <a:noFill/>
          <a:ln>
            <a:noFill/>
          </a:ln>
        </p:spPr>
        <p:txBody>
          <a:bodyPr anchorCtr="0" anchor="t" bIns="45825" lIns="91650" spcFirstLastPara="1" rIns="91650" wrap="square" tIns="45825">
            <a:noAutofit/>
          </a:bodyPr>
          <a:lstStyle/>
          <a:p>
            <a:pPr indent="0" lvl="0" marL="0" rtl="0" algn="l">
              <a:lnSpc>
                <a:spcPct val="100000"/>
              </a:lnSpc>
              <a:spcBef>
                <a:spcPts val="0"/>
              </a:spcBef>
              <a:spcAft>
                <a:spcPts val="0"/>
              </a:spcAft>
              <a:buSzPts val="1400"/>
              <a:buNone/>
            </a:pPr>
            <a:r>
              <a:t/>
            </a:r>
            <a:endParaRPr/>
          </a:p>
        </p:txBody>
      </p:sp>
      <p:sp>
        <p:nvSpPr>
          <p:cNvPr id="61" name="Google Shape;61;p75:notes"/>
          <p:cNvSpPr/>
          <p:nvPr>
            <p:ph idx="2" type="sldImg"/>
          </p:nvPr>
        </p:nvSpPr>
        <p:spPr>
          <a:xfrm>
            <a:off x="419100" y="1246188"/>
            <a:ext cx="5973763" cy="336073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54:notes"/>
          <p:cNvSpPr/>
          <p:nvPr>
            <p:ph idx="2" type="sldImg"/>
          </p:nvPr>
        </p:nvSpPr>
        <p:spPr>
          <a:xfrm>
            <a:off x="142875" y="768350"/>
            <a:ext cx="6818313" cy="38369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7" name="Google Shape;67;p54: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68" name="Google Shape;68;p54:notes"/>
          <p:cNvSpPr txBox="1"/>
          <p:nvPr>
            <p:ph idx="12" type="sldNum"/>
          </p:nvPr>
        </p:nvSpPr>
        <p:spPr>
          <a:xfrm>
            <a:off x="3855983" y="9443323"/>
            <a:ext cx="2951217" cy="497603"/>
          </a:xfrm>
          <a:prstGeom prst="rect">
            <a:avLst/>
          </a:prstGeom>
          <a:noFill/>
          <a:ln>
            <a:noFill/>
          </a:ln>
        </p:spPr>
        <p:txBody>
          <a:bodyPr anchorCtr="0" anchor="b" bIns="45750" lIns="91500" spcFirstLastPara="1" rIns="91500" wrap="square" tIns="45750">
            <a:noAutofit/>
          </a:bodyPr>
          <a:lstStyle/>
          <a:p>
            <a:pPr indent="0" lvl="0" marL="0" rtl="0" algn="l">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 name="Shape 74"/>
        <p:cNvGrpSpPr/>
        <p:nvPr/>
      </p:nvGrpSpPr>
      <p:grpSpPr>
        <a:xfrm>
          <a:off x="0" y="0"/>
          <a:ext cx="0" cy="0"/>
          <a:chOff x="0" y="0"/>
          <a:chExt cx="0" cy="0"/>
        </a:xfrm>
      </p:grpSpPr>
      <p:sp>
        <p:nvSpPr>
          <p:cNvPr id="75" name="Google Shape;75;p55:notes"/>
          <p:cNvSpPr/>
          <p:nvPr>
            <p:ph idx="2" type="sldImg"/>
          </p:nvPr>
        </p:nvSpPr>
        <p:spPr>
          <a:xfrm>
            <a:off x="142875" y="768350"/>
            <a:ext cx="6818313" cy="38369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6" name="Google Shape;76;p55: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77" name="Google Shape;77;p55:notes"/>
          <p:cNvSpPr txBox="1"/>
          <p:nvPr>
            <p:ph idx="12" type="sldNum"/>
          </p:nvPr>
        </p:nvSpPr>
        <p:spPr>
          <a:xfrm>
            <a:off x="3855983" y="9443323"/>
            <a:ext cx="2951217" cy="497603"/>
          </a:xfrm>
          <a:prstGeom prst="rect">
            <a:avLst/>
          </a:prstGeom>
          <a:noFill/>
          <a:ln>
            <a:noFill/>
          </a:ln>
        </p:spPr>
        <p:txBody>
          <a:bodyPr anchorCtr="0" anchor="b" bIns="45750" lIns="91500" spcFirstLastPara="1" rIns="91500" wrap="square" tIns="45750">
            <a:noAutofit/>
          </a:bodyPr>
          <a:lstStyle/>
          <a:p>
            <a:pPr indent="0" lvl="0" marL="0" rtl="0" algn="l">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5:notes"/>
          <p:cNvSpPr/>
          <p:nvPr>
            <p:ph idx="2" type="sldImg"/>
          </p:nvPr>
        </p:nvSpPr>
        <p:spPr>
          <a:xfrm>
            <a:off x="142875" y="768350"/>
            <a:ext cx="6818313" cy="38369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5" name="Google Shape;85;p5: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86" name="Google Shape;86;p5:notes"/>
          <p:cNvSpPr txBox="1"/>
          <p:nvPr>
            <p:ph idx="12" type="sldNum"/>
          </p:nvPr>
        </p:nvSpPr>
        <p:spPr>
          <a:xfrm>
            <a:off x="3847891" y="9410146"/>
            <a:ext cx="2945024" cy="495855"/>
          </a:xfrm>
          <a:prstGeom prst="rect">
            <a:avLst/>
          </a:prstGeom>
          <a:noFill/>
          <a:ln>
            <a:noFill/>
          </a:ln>
        </p:spPr>
        <p:txBody>
          <a:bodyPr anchorCtr="0" anchor="b" bIns="45625" lIns="91250" spcFirstLastPara="1" rIns="91250" wrap="square" tIns="45625">
            <a:noAutofit/>
          </a:bodyPr>
          <a:lstStyle/>
          <a:p>
            <a:pPr indent="0" lvl="0" marL="0" rtl="0" algn="l">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59:notes"/>
          <p:cNvSpPr/>
          <p:nvPr>
            <p:ph idx="2" type="sldImg"/>
          </p:nvPr>
        </p:nvSpPr>
        <p:spPr>
          <a:xfrm>
            <a:off x="142875" y="768350"/>
            <a:ext cx="6818313" cy="38369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 name="Google Shape;93;p59: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94" name="Google Shape;94;p59:notes"/>
          <p:cNvSpPr txBox="1"/>
          <p:nvPr>
            <p:ph idx="12" type="sldNum"/>
          </p:nvPr>
        </p:nvSpPr>
        <p:spPr>
          <a:xfrm>
            <a:off x="3855983" y="9443323"/>
            <a:ext cx="2951217" cy="497603"/>
          </a:xfrm>
          <a:prstGeom prst="rect">
            <a:avLst/>
          </a:prstGeom>
          <a:noFill/>
          <a:ln>
            <a:noFill/>
          </a:ln>
        </p:spPr>
        <p:txBody>
          <a:bodyPr anchorCtr="0" anchor="b" bIns="45750" lIns="91500" spcFirstLastPara="1" rIns="91500" wrap="square" tIns="45750">
            <a:noAutofit/>
          </a:bodyPr>
          <a:lstStyle/>
          <a:p>
            <a:pPr indent="0" lvl="0" marL="0" rtl="0" algn="l">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57:notes"/>
          <p:cNvSpPr/>
          <p:nvPr>
            <p:ph idx="2" type="sldImg"/>
          </p:nvPr>
        </p:nvSpPr>
        <p:spPr>
          <a:xfrm>
            <a:off x="142875" y="768350"/>
            <a:ext cx="6818313" cy="38369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 name="Google Shape;112;p57: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13" name="Google Shape;113;p57:notes"/>
          <p:cNvSpPr txBox="1"/>
          <p:nvPr>
            <p:ph idx="12" type="sldNum"/>
          </p:nvPr>
        </p:nvSpPr>
        <p:spPr>
          <a:xfrm>
            <a:off x="3855983" y="9443323"/>
            <a:ext cx="2951217" cy="497603"/>
          </a:xfrm>
          <a:prstGeom prst="rect">
            <a:avLst/>
          </a:prstGeom>
          <a:noFill/>
          <a:ln>
            <a:noFill/>
          </a:ln>
        </p:spPr>
        <p:txBody>
          <a:bodyPr anchorCtr="0" anchor="b" bIns="45750" lIns="91500" spcFirstLastPara="1" rIns="91500" wrap="square" tIns="45750">
            <a:noAutofit/>
          </a:bodyPr>
          <a:lstStyle/>
          <a:p>
            <a:pPr indent="0" lvl="0" marL="0" rtl="0" algn="l">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58:notes"/>
          <p:cNvSpPr/>
          <p:nvPr>
            <p:ph idx="2" type="sldImg"/>
          </p:nvPr>
        </p:nvSpPr>
        <p:spPr>
          <a:xfrm>
            <a:off x="142875" y="768350"/>
            <a:ext cx="6818313" cy="38369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1" name="Google Shape;121;p58: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22" name="Google Shape;122;p58:notes"/>
          <p:cNvSpPr txBox="1"/>
          <p:nvPr>
            <p:ph idx="12" type="sldNum"/>
          </p:nvPr>
        </p:nvSpPr>
        <p:spPr>
          <a:xfrm>
            <a:off x="3855983" y="9443323"/>
            <a:ext cx="2951217" cy="497603"/>
          </a:xfrm>
          <a:prstGeom prst="rect">
            <a:avLst/>
          </a:prstGeom>
          <a:noFill/>
          <a:ln>
            <a:noFill/>
          </a:ln>
        </p:spPr>
        <p:txBody>
          <a:bodyPr anchorCtr="0" anchor="b" bIns="45750" lIns="91500" spcFirstLastPara="1" rIns="91500" wrap="square" tIns="45750">
            <a:noAutofit/>
          </a:bodyPr>
          <a:lstStyle/>
          <a:p>
            <a:pPr indent="0" lvl="0" marL="0" rtl="0" algn="l">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6:notes"/>
          <p:cNvSpPr/>
          <p:nvPr>
            <p:ph idx="2" type="sldImg"/>
          </p:nvPr>
        </p:nvSpPr>
        <p:spPr>
          <a:xfrm>
            <a:off x="142875" y="768350"/>
            <a:ext cx="6818313" cy="383698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0" name="Google Shape;130;p6: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31" name="Google Shape;131;p6:notes"/>
          <p:cNvSpPr txBox="1"/>
          <p:nvPr>
            <p:ph idx="12" type="sldNum"/>
          </p:nvPr>
        </p:nvSpPr>
        <p:spPr>
          <a:xfrm>
            <a:off x="3855983" y="9443323"/>
            <a:ext cx="2951217" cy="497603"/>
          </a:xfrm>
          <a:prstGeom prst="rect">
            <a:avLst/>
          </a:prstGeom>
          <a:noFill/>
          <a:ln>
            <a:noFill/>
          </a:ln>
        </p:spPr>
        <p:txBody>
          <a:bodyPr anchorCtr="0" anchor="b" bIns="45750" lIns="91500" spcFirstLastPara="1" rIns="91500" wrap="square" tIns="45750">
            <a:noAutofit/>
          </a:bodyPr>
          <a:lstStyle/>
          <a:p>
            <a:pPr indent="0" lvl="0" marL="0" rtl="0" algn="l">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9: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0" lvl="0" marL="0" rtl="0" algn="l">
              <a:lnSpc>
                <a:spcPct val="100000"/>
              </a:lnSpc>
              <a:spcBef>
                <a:spcPts val="0"/>
              </a:spcBef>
              <a:spcAft>
                <a:spcPts val="0"/>
              </a:spcAft>
              <a:buSzPts val="1400"/>
              <a:buNone/>
            </a:pPr>
            <a:r>
              <a:t/>
            </a:r>
            <a:endParaRPr/>
          </a:p>
        </p:txBody>
      </p:sp>
      <p:sp>
        <p:nvSpPr>
          <p:cNvPr id="140" name="Google Shape;140;p9:notes"/>
          <p:cNvSpPr/>
          <p:nvPr>
            <p:ph idx="2" type="sldImg"/>
          </p:nvPr>
        </p:nvSpPr>
        <p:spPr>
          <a:xfrm>
            <a:off x="425450" y="1238250"/>
            <a:ext cx="5943600" cy="3343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9: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0" lvl="0" marL="0" rtl="0" algn="l">
              <a:lnSpc>
                <a:spcPct val="100000"/>
              </a:lnSpc>
              <a:spcBef>
                <a:spcPts val="0"/>
              </a:spcBef>
              <a:spcAft>
                <a:spcPts val="0"/>
              </a:spcAft>
              <a:buSzPts val="1400"/>
              <a:buNone/>
            </a:pPr>
            <a:r>
              <a:t/>
            </a:r>
            <a:endParaRPr/>
          </a:p>
        </p:txBody>
      </p:sp>
      <p:sp>
        <p:nvSpPr>
          <p:cNvPr id="147" name="Google Shape;147;p19:notes"/>
          <p:cNvSpPr/>
          <p:nvPr>
            <p:ph idx="2" type="sldImg"/>
          </p:nvPr>
        </p:nvSpPr>
        <p:spPr>
          <a:xfrm>
            <a:off x="425450" y="1238250"/>
            <a:ext cx="5943600" cy="3343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20: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0" lvl="0" marL="0" rtl="0" algn="l">
              <a:lnSpc>
                <a:spcPct val="100000"/>
              </a:lnSpc>
              <a:spcBef>
                <a:spcPts val="0"/>
              </a:spcBef>
              <a:spcAft>
                <a:spcPts val="0"/>
              </a:spcAft>
              <a:buSzPts val="1400"/>
              <a:buNone/>
            </a:pPr>
            <a:r>
              <a:t/>
            </a:r>
            <a:endParaRPr/>
          </a:p>
        </p:txBody>
      </p:sp>
      <p:sp>
        <p:nvSpPr>
          <p:cNvPr id="154" name="Google Shape;154;p20:notes"/>
          <p:cNvSpPr/>
          <p:nvPr>
            <p:ph idx="2" type="sldImg"/>
          </p:nvPr>
        </p:nvSpPr>
        <p:spPr>
          <a:xfrm>
            <a:off x="425450" y="1238250"/>
            <a:ext cx="5943600" cy="3343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21: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0" lvl="0" marL="0" rtl="0" algn="l">
              <a:lnSpc>
                <a:spcPct val="100000"/>
              </a:lnSpc>
              <a:spcBef>
                <a:spcPts val="0"/>
              </a:spcBef>
              <a:spcAft>
                <a:spcPts val="0"/>
              </a:spcAft>
              <a:buSzPts val="1400"/>
              <a:buNone/>
            </a:pPr>
            <a:r>
              <a:t/>
            </a:r>
            <a:endParaRPr/>
          </a:p>
        </p:txBody>
      </p:sp>
      <p:sp>
        <p:nvSpPr>
          <p:cNvPr id="161" name="Google Shape;161;p21:notes"/>
          <p:cNvSpPr/>
          <p:nvPr>
            <p:ph idx="2" type="sldImg"/>
          </p:nvPr>
        </p:nvSpPr>
        <p:spPr>
          <a:xfrm>
            <a:off x="425450" y="1238250"/>
            <a:ext cx="5943600" cy="3343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22: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0" lvl="0" marL="0" rtl="0" algn="l">
              <a:lnSpc>
                <a:spcPct val="100000"/>
              </a:lnSpc>
              <a:spcBef>
                <a:spcPts val="0"/>
              </a:spcBef>
              <a:spcAft>
                <a:spcPts val="0"/>
              </a:spcAft>
              <a:buSzPts val="1400"/>
              <a:buNone/>
            </a:pPr>
            <a:r>
              <a:t/>
            </a:r>
            <a:endParaRPr/>
          </a:p>
        </p:txBody>
      </p:sp>
      <p:sp>
        <p:nvSpPr>
          <p:cNvPr id="168" name="Google Shape;168;p22:notes"/>
          <p:cNvSpPr/>
          <p:nvPr>
            <p:ph idx="2" type="sldImg"/>
          </p:nvPr>
        </p:nvSpPr>
        <p:spPr>
          <a:xfrm>
            <a:off x="425450" y="1238250"/>
            <a:ext cx="5943600" cy="3343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23: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0" lvl="0" marL="0" rtl="0" algn="l">
              <a:lnSpc>
                <a:spcPct val="100000"/>
              </a:lnSpc>
              <a:spcBef>
                <a:spcPts val="0"/>
              </a:spcBef>
              <a:spcAft>
                <a:spcPts val="0"/>
              </a:spcAft>
              <a:buSzPts val="1400"/>
              <a:buNone/>
            </a:pPr>
            <a:r>
              <a:t/>
            </a:r>
            <a:endParaRPr/>
          </a:p>
        </p:txBody>
      </p:sp>
      <p:sp>
        <p:nvSpPr>
          <p:cNvPr id="175" name="Google Shape;175;p23:notes"/>
          <p:cNvSpPr/>
          <p:nvPr>
            <p:ph idx="2" type="sldImg"/>
          </p:nvPr>
        </p:nvSpPr>
        <p:spPr>
          <a:xfrm>
            <a:off x="425450" y="1238250"/>
            <a:ext cx="5943600" cy="3343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24: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0" lvl="0" marL="0" rtl="0" algn="l">
              <a:lnSpc>
                <a:spcPct val="100000"/>
              </a:lnSpc>
              <a:spcBef>
                <a:spcPts val="0"/>
              </a:spcBef>
              <a:spcAft>
                <a:spcPts val="0"/>
              </a:spcAft>
              <a:buSzPts val="1400"/>
              <a:buNone/>
            </a:pPr>
            <a:r>
              <a:t/>
            </a:r>
            <a:endParaRPr/>
          </a:p>
        </p:txBody>
      </p:sp>
      <p:sp>
        <p:nvSpPr>
          <p:cNvPr id="182" name="Google Shape;182;p24:notes"/>
          <p:cNvSpPr/>
          <p:nvPr>
            <p:ph idx="2" type="sldImg"/>
          </p:nvPr>
        </p:nvSpPr>
        <p:spPr>
          <a:xfrm>
            <a:off x="425450" y="1238250"/>
            <a:ext cx="5943600" cy="3343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27:notes"/>
          <p:cNvSpPr txBox="1"/>
          <p:nvPr>
            <p:ph idx="1" type="body"/>
          </p:nvPr>
        </p:nvSpPr>
        <p:spPr>
          <a:xfrm>
            <a:off x="679134" y="4766858"/>
            <a:ext cx="5436235" cy="3900299"/>
          </a:xfrm>
          <a:prstGeom prst="rect">
            <a:avLst/>
          </a:prstGeom>
          <a:noFill/>
          <a:ln>
            <a:noFill/>
          </a:ln>
        </p:spPr>
        <p:txBody>
          <a:bodyPr anchorCtr="0" anchor="t" bIns="45625" lIns="91250" spcFirstLastPara="1" rIns="91250" wrap="square" tIns="45625">
            <a:noAutofit/>
          </a:bodyPr>
          <a:lstStyle/>
          <a:p>
            <a:pPr indent="0" lvl="0" marL="0" rtl="0" algn="l">
              <a:lnSpc>
                <a:spcPct val="100000"/>
              </a:lnSpc>
              <a:spcBef>
                <a:spcPts val="0"/>
              </a:spcBef>
              <a:spcAft>
                <a:spcPts val="0"/>
              </a:spcAft>
              <a:buSzPts val="1400"/>
              <a:buNone/>
            </a:pPr>
            <a:r>
              <a:t/>
            </a:r>
            <a:endParaRPr/>
          </a:p>
        </p:txBody>
      </p:sp>
      <p:sp>
        <p:nvSpPr>
          <p:cNvPr id="189" name="Google Shape;189;p27:notes"/>
          <p:cNvSpPr/>
          <p:nvPr>
            <p:ph idx="2" type="sldImg"/>
          </p:nvPr>
        </p:nvSpPr>
        <p:spPr>
          <a:xfrm>
            <a:off x="425450" y="1238250"/>
            <a:ext cx="5943600" cy="33432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28: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0" lvl="0" marL="0" rtl="0" algn="l">
              <a:lnSpc>
                <a:spcPct val="100000"/>
              </a:lnSpc>
              <a:spcBef>
                <a:spcPts val="0"/>
              </a:spcBef>
              <a:spcAft>
                <a:spcPts val="0"/>
              </a:spcAft>
              <a:buSzPts val="1400"/>
              <a:buNone/>
            </a:pPr>
            <a:r>
              <a:t/>
            </a:r>
            <a:endParaRPr/>
          </a:p>
        </p:txBody>
      </p:sp>
      <p:sp>
        <p:nvSpPr>
          <p:cNvPr id="196" name="Google Shape;196;p28:notes"/>
          <p:cNvSpPr/>
          <p:nvPr>
            <p:ph idx="2" type="sldImg"/>
          </p:nvPr>
        </p:nvSpPr>
        <p:spPr>
          <a:xfrm>
            <a:off x="423863" y="1243013"/>
            <a:ext cx="5961062" cy="33543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29: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0" lvl="0" marL="0" rtl="0" algn="l">
              <a:lnSpc>
                <a:spcPct val="100000"/>
              </a:lnSpc>
              <a:spcBef>
                <a:spcPts val="0"/>
              </a:spcBef>
              <a:spcAft>
                <a:spcPts val="0"/>
              </a:spcAft>
              <a:buSzPts val="1400"/>
              <a:buNone/>
            </a:pPr>
            <a:r>
              <a:t/>
            </a:r>
            <a:endParaRPr/>
          </a:p>
        </p:txBody>
      </p:sp>
      <p:sp>
        <p:nvSpPr>
          <p:cNvPr id="205" name="Google Shape;205;p29:notes"/>
          <p:cNvSpPr/>
          <p:nvPr>
            <p:ph idx="2" type="sldImg"/>
          </p:nvPr>
        </p:nvSpPr>
        <p:spPr>
          <a:xfrm>
            <a:off x="423863" y="1243013"/>
            <a:ext cx="5961062" cy="33543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30: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0" lvl="0" marL="0" rtl="0" algn="l">
              <a:lnSpc>
                <a:spcPct val="100000"/>
              </a:lnSpc>
              <a:spcBef>
                <a:spcPts val="0"/>
              </a:spcBef>
              <a:spcAft>
                <a:spcPts val="0"/>
              </a:spcAft>
              <a:buSzPts val="1400"/>
              <a:buNone/>
            </a:pPr>
            <a:r>
              <a:t/>
            </a:r>
            <a:endParaRPr/>
          </a:p>
        </p:txBody>
      </p:sp>
      <p:sp>
        <p:nvSpPr>
          <p:cNvPr id="214" name="Google Shape;214;p30:notes"/>
          <p:cNvSpPr/>
          <p:nvPr>
            <p:ph idx="2" type="sldImg"/>
          </p:nvPr>
        </p:nvSpPr>
        <p:spPr>
          <a:xfrm>
            <a:off x="423863" y="1243013"/>
            <a:ext cx="5961062" cy="33543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32: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0" lvl="0" marL="0" rtl="0" algn="l">
              <a:lnSpc>
                <a:spcPct val="100000"/>
              </a:lnSpc>
              <a:spcBef>
                <a:spcPts val="0"/>
              </a:spcBef>
              <a:spcAft>
                <a:spcPts val="0"/>
              </a:spcAft>
              <a:buSzPts val="1400"/>
              <a:buNone/>
            </a:pPr>
            <a:r>
              <a:t/>
            </a:r>
            <a:endParaRPr/>
          </a:p>
        </p:txBody>
      </p:sp>
      <p:sp>
        <p:nvSpPr>
          <p:cNvPr id="223" name="Google Shape;223;p32:notes"/>
          <p:cNvSpPr/>
          <p:nvPr>
            <p:ph idx="2" type="sldImg"/>
          </p:nvPr>
        </p:nvSpPr>
        <p:spPr>
          <a:xfrm>
            <a:off x="423863" y="1243013"/>
            <a:ext cx="5961062" cy="33543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33:notes"/>
          <p:cNvSpPr txBox="1"/>
          <p:nvPr>
            <p:ph idx="1" type="body"/>
          </p:nvPr>
        </p:nvSpPr>
        <p:spPr>
          <a:xfrm>
            <a:off x="679452" y="4776790"/>
            <a:ext cx="5438775" cy="3908425"/>
          </a:xfrm>
          <a:prstGeom prst="rect">
            <a:avLst/>
          </a:prstGeom>
          <a:noFill/>
          <a:ln>
            <a:noFill/>
          </a:ln>
        </p:spPr>
        <p:txBody>
          <a:bodyPr anchorCtr="0" anchor="t" bIns="45675" lIns="91375" spcFirstLastPara="1" rIns="91375" wrap="square" tIns="45675">
            <a:noAutofit/>
          </a:bodyPr>
          <a:lstStyle/>
          <a:p>
            <a:pPr indent="0" lvl="0" marL="0" rtl="0" algn="l">
              <a:lnSpc>
                <a:spcPct val="100000"/>
              </a:lnSpc>
              <a:spcBef>
                <a:spcPts val="0"/>
              </a:spcBef>
              <a:spcAft>
                <a:spcPts val="0"/>
              </a:spcAft>
              <a:buSzPts val="1400"/>
              <a:buNone/>
            </a:pPr>
            <a:r>
              <a:t/>
            </a:r>
            <a:endParaRPr/>
          </a:p>
        </p:txBody>
      </p:sp>
      <p:sp>
        <p:nvSpPr>
          <p:cNvPr id="234" name="Google Shape;234;p33: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34:notes"/>
          <p:cNvSpPr txBox="1"/>
          <p:nvPr>
            <p:ph idx="1" type="body"/>
          </p:nvPr>
        </p:nvSpPr>
        <p:spPr>
          <a:xfrm>
            <a:off x="680563" y="4783665"/>
            <a:ext cx="5447667" cy="3914050"/>
          </a:xfrm>
          <a:prstGeom prst="rect">
            <a:avLst/>
          </a:prstGeom>
          <a:noFill/>
          <a:ln>
            <a:noFill/>
          </a:ln>
        </p:spPr>
        <p:txBody>
          <a:bodyPr anchorCtr="0" anchor="t" bIns="45750" lIns="91500" spcFirstLastPara="1" rIns="91500" wrap="square" tIns="45750">
            <a:noAutofit/>
          </a:bodyPr>
          <a:lstStyle/>
          <a:p>
            <a:pPr indent="0" lvl="0" marL="0" rtl="0" algn="l">
              <a:lnSpc>
                <a:spcPct val="100000"/>
              </a:lnSpc>
              <a:spcBef>
                <a:spcPts val="0"/>
              </a:spcBef>
              <a:spcAft>
                <a:spcPts val="0"/>
              </a:spcAft>
              <a:buSzPts val="1400"/>
              <a:buNone/>
            </a:pPr>
            <a:r>
              <a:t/>
            </a:r>
            <a:endParaRPr/>
          </a:p>
        </p:txBody>
      </p:sp>
      <p:sp>
        <p:nvSpPr>
          <p:cNvPr id="244" name="Google Shape;244;p34:notes"/>
          <p:cNvSpPr/>
          <p:nvPr>
            <p:ph idx="2" type="sldImg"/>
          </p:nvPr>
        </p:nvSpPr>
        <p:spPr>
          <a:xfrm>
            <a:off x="423863" y="1243013"/>
            <a:ext cx="5961062" cy="33543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69: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251" name="Google Shape;251;p69: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70: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259" name="Google Shape;259;p70: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266" name="Google Shape;266;p2: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3: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273" name="Google Shape;273;p3: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4: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281" name="Google Shape;281;p4: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117242614ac_1_37: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288" name="Google Shape;288;g117242614ac_1_37: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71: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299" name="Google Shape;299;p71: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72: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310" name="Google Shape;310;p72: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73: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317" name="Google Shape;317;p73: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74:notes"/>
          <p:cNvSpPr txBox="1"/>
          <p:nvPr>
            <p:ph idx="1" type="body"/>
          </p:nvPr>
        </p:nvSpPr>
        <p:spPr>
          <a:xfrm>
            <a:off x="680562" y="4721663"/>
            <a:ext cx="5447666" cy="4473654"/>
          </a:xfrm>
          <a:prstGeom prst="rect">
            <a:avLst/>
          </a:prstGeom>
          <a:noFill/>
          <a:ln>
            <a:noFill/>
          </a:ln>
        </p:spPr>
        <p:txBody>
          <a:bodyPr anchorCtr="0" anchor="t" bIns="45750" lIns="91550" spcFirstLastPara="1" rIns="91550" wrap="square" tIns="45750">
            <a:noAutofit/>
          </a:bodyPr>
          <a:lstStyle/>
          <a:p>
            <a:pPr indent="0" lvl="0" marL="0" rtl="0" algn="l">
              <a:lnSpc>
                <a:spcPct val="100000"/>
              </a:lnSpc>
              <a:spcBef>
                <a:spcPts val="0"/>
              </a:spcBef>
              <a:spcAft>
                <a:spcPts val="0"/>
              </a:spcAft>
              <a:buSzPts val="1400"/>
              <a:buNone/>
            </a:pPr>
            <a:r>
              <a:t/>
            </a:r>
            <a:endParaRPr/>
          </a:p>
        </p:txBody>
      </p:sp>
      <p:sp>
        <p:nvSpPr>
          <p:cNvPr id="326" name="Google Shape;326;p74:notes"/>
          <p:cNvSpPr/>
          <p:nvPr>
            <p:ph idx="2" type="sldImg"/>
          </p:nvPr>
        </p:nvSpPr>
        <p:spPr>
          <a:xfrm>
            <a:off x="92075" y="746125"/>
            <a:ext cx="6624638" cy="37274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7:notes"/>
          <p:cNvSpPr txBox="1"/>
          <p:nvPr>
            <p:ph idx="1" type="body"/>
          </p:nvPr>
        </p:nvSpPr>
        <p:spPr>
          <a:xfrm>
            <a:off x="680880" y="4793631"/>
            <a:ext cx="5450212" cy="3922205"/>
          </a:xfrm>
          <a:prstGeom prst="rect">
            <a:avLst/>
          </a:prstGeom>
          <a:noFill/>
          <a:ln>
            <a:noFill/>
          </a:ln>
        </p:spPr>
        <p:txBody>
          <a:bodyPr anchorCtr="0" anchor="t" bIns="45825" lIns="91650" spcFirstLastPara="1" rIns="91650" wrap="square" tIns="45825">
            <a:noAutofit/>
          </a:bodyPr>
          <a:lstStyle/>
          <a:p>
            <a:pPr indent="0" lvl="0" marL="0" rtl="0" algn="l">
              <a:lnSpc>
                <a:spcPct val="100000"/>
              </a:lnSpc>
              <a:spcBef>
                <a:spcPts val="0"/>
              </a:spcBef>
              <a:spcAft>
                <a:spcPts val="0"/>
              </a:spcAft>
              <a:buSzPts val="1400"/>
              <a:buNone/>
            </a:pPr>
            <a:r>
              <a:t/>
            </a:r>
            <a:endParaRPr/>
          </a:p>
        </p:txBody>
      </p:sp>
      <p:sp>
        <p:nvSpPr>
          <p:cNvPr id="340" name="Google Shape;340;p37:notes"/>
          <p:cNvSpPr/>
          <p:nvPr>
            <p:ph idx="2" type="sldImg"/>
          </p:nvPr>
        </p:nvSpPr>
        <p:spPr>
          <a:xfrm>
            <a:off x="419100" y="1246188"/>
            <a:ext cx="5973763" cy="336073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101:notes"/>
          <p:cNvSpPr txBox="1"/>
          <p:nvPr>
            <p:ph idx="1" type="body"/>
          </p:nvPr>
        </p:nvSpPr>
        <p:spPr>
          <a:xfrm>
            <a:off x="680880" y="4793631"/>
            <a:ext cx="5450212" cy="3922205"/>
          </a:xfrm>
          <a:prstGeom prst="rect">
            <a:avLst/>
          </a:prstGeom>
          <a:noFill/>
          <a:ln>
            <a:noFill/>
          </a:ln>
        </p:spPr>
        <p:txBody>
          <a:bodyPr anchorCtr="0" anchor="t" bIns="45825" lIns="91650" spcFirstLastPara="1" rIns="91650" wrap="square" tIns="45825">
            <a:noAutofit/>
          </a:bodyPr>
          <a:lstStyle/>
          <a:p>
            <a:pPr indent="0" lvl="0" marL="0" rtl="0" algn="l">
              <a:lnSpc>
                <a:spcPct val="100000"/>
              </a:lnSpc>
              <a:spcBef>
                <a:spcPts val="0"/>
              </a:spcBef>
              <a:spcAft>
                <a:spcPts val="0"/>
              </a:spcAft>
              <a:buSzPts val="1400"/>
              <a:buNone/>
            </a:pPr>
            <a:r>
              <a:t/>
            </a:r>
            <a:endParaRPr/>
          </a:p>
        </p:txBody>
      </p:sp>
      <p:sp>
        <p:nvSpPr>
          <p:cNvPr id="348" name="Google Shape;348;p101:notes"/>
          <p:cNvSpPr/>
          <p:nvPr>
            <p:ph idx="2" type="sldImg"/>
          </p:nvPr>
        </p:nvSpPr>
        <p:spPr>
          <a:xfrm>
            <a:off x="419100" y="1246188"/>
            <a:ext cx="5973763" cy="336073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102:notes"/>
          <p:cNvSpPr txBox="1"/>
          <p:nvPr>
            <p:ph idx="1" type="body"/>
          </p:nvPr>
        </p:nvSpPr>
        <p:spPr>
          <a:xfrm>
            <a:off x="680880" y="4793631"/>
            <a:ext cx="5450212" cy="3922205"/>
          </a:xfrm>
          <a:prstGeom prst="rect">
            <a:avLst/>
          </a:prstGeom>
          <a:noFill/>
          <a:ln>
            <a:noFill/>
          </a:ln>
        </p:spPr>
        <p:txBody>
          <a:bodyPr anchorCtr="0" anchor="t" bIns="45825" lIns="91650" spcFirstLastPara="1" rIns="91650" wrap="square" tIns="45825">
            <a:noAutofit/>
          </a:bodyPr>
          <a:lstStyle/>
          <a:p>
            <a:pPr indent="0" lvl="0" marL="0" rtl="0" algn="l">
              <a:lnSpc>
                <a:spcPct val="100000"/>
              </a:lnSpc>
              <a:spcBef>
                <a:spcPts val="0"/>
              </a:spcBef>
              <a:spcAft>
                <a:spcPts val="0"/>
              </a:spcAft>
              <a:buSzPts val="1400"/>
              <a:buNone/>
            </a:pPr>
            <a:r>
              <a:t/>
            </a:r>
            <a:endParaRPr/>
          </a:p>
        </p:txBody>
      </p:sp>
      <p:sp>
        <p:nvSpPr>
          <p:cNvPr id="356" name="Google Shape;356;p102:notes"/>
          <p:cNvSpPr/>
          <p:nvPr>
            <p:ph idx="2" type="sldImg"/>
          </p:nvPr>
        </p:nvSpPr>
        <p:spPr>
          <a:xfrm>
            <a:off x="419100" y="1246188"/>
            <a:ext cx="5973763" cy="336073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1" name="Shape 11"/>
        <p:cNvGrpSpPr/>
        <p:nvPr/>
      </p:nvGrpSpPr>
      <p:grpSpPr>
        <a:xfrm>
          <a:off x="0" y="0"/>
          <a:ext cx="0" cy="0"/>
          <a:chOff x="0" y="0"/>
          <a:chExt cx="0" cy="0"/>
        </a:xfrm>
      </p:grpSpPr>
      <p:sp>
        <p:nvSpPr>
          <p:cNvPr id="12" name="Google Shape;12;p40"/>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r>
              <a:rPr lang="en-GB"/>
              <a:t>Page </a:t>
            </a: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3" name="Shape 13"/>
        <p:cNvGrpSpPr/>
        <p:nvPr/>
      </p:nvGrpSpPr>
      <p:grpSpPr>
        <a:xfrm>
          <a:off x="0" y="0"/>
          <a:ext cx="0" cy="0"/>
          <a:chOff x="0" y="0"/>
          <a:chExt cx="0" cy="0"/>
        </a:xfrm>
      </p:grpSpPr>
      <p:sp>
        <p:nvSpPr>
          <p:cNvPr id="14" name="Google Shape;14;p41"/>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r>
              <a:rPr lang="en-GB"/>
              <a:t>Page </a:t>
            </a: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15" name="Shape 15"/>
        <p:cNvGrpSpPr/>
        <p:nvPr/>
      </p:nvGrpSpPr>
      <p:grpSpPr>
        <a:xfrm>
          <a:off x="0" y="0"/>
          <a:ext cx="0" cy="0"/>
          <a:chOff x="0" y="0"/>
          <a:chExt cx="0" cy="0"/>
        </a:xfrm>
      </p:grpSpPr>
      <p:sp>
        <p:nvSpPr>
          <p:cNvPr id="16" name="Google Shape;16;p77"/>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r>
              <a:rPr lang="en-GB"/>
              <a:t>Page </a:t>
            </a: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p:cSld name="2_Title Slide">
    <p:spTree>
      <p:nvGrpSpPr>
        <p:cNvPr id="17" name="Shape 17"/>
        <p:cNvGrpSpPr/>
        <p:nvPr/>
      </p:nvGrpSpPr>
      <p:grpSpPr>
        <a:xfrm>
          <a:off x="0" y="0"/>
          <a:ext cx="0" cy="0"/>
          <a:chOff x="0" y="0"/>
          <a:chExt cx="0" cy="0"/>
        </a:xfrm>
      </p:grpSpPr>
      <p:sp>
        <p:nvSpPr>
          <p:cNvPr id="18" name="Google Shape;18;p3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60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9" name="Google Shape;19;p3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lvl="1" marR="0" rtl="0" algn="ctr">
              <a:lnSpc>
                <a:spcPct val="100000"/>
              </a:lnSpc>
              <a:spcBef>
                <a:spcPts val="0"/>
              </a:spcBef>
              <a:spcAft>
                <a:spcPts val="0"/>
              </a:spcAft>
              <a:buClr>
                <a:srgbClr val="000000"/>
              </a:buClr>
              <a:buSzPts val="2000"/>
              <a:buFont typeface="Arial"/>
              <a:buNone/>
              <a:defRPr b="0" i="0" sz="2000" u="none" cap="none" strike="noStrike">
                <a:solidFill>
                  <a:srgbClr val="000000"/>
                </a:solidFill>
                <a:latin typeface="Arial"/>
                <a:ea typeface="Arial"/>
                <a:cs typeface="Arial"/>
                <a:sym typeface="Arial"/>
              </a:defRPr>
            </a:lvl2pPr>
            <a:lvl3pPr lvl="2" marR="0" rtl="0" algn="ctr">
              <a:lnSpc>
                <a:spcPct val="100000"/>
              </a:lnSpc>
              <a:spcBef>
                <a:spcPts val="0"/>
              </a:spcBef>
              <a:spcAft>
                <a:spcPts val="0"/>
              </a:spcAft>
              <a:buClr>
                <a:srgbClr val="000000"/>
              </a:buClr>
              <a:buSzPts val="1800"/>
              <a:buFont typeface="Arial"/>
              <a:buNone/>
              <a:defRPr b="0" i="0" sz="1800" u="none" cap="none" strike="noStrike">
                <a:solidFill>
                  <a:srgbClr val="000000"/>
                </a:solidFill>
                <a:latin typeface="Arial"/>
                <a:ea typeface="Arial"/>
                <a:cs typeface="Arial"/>
                <a:sym typeface="Arial"/>
              </a:defRPr>
            </a:lvl3pPr>
            <a:lvl4pPr lvl="3"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4pPr>
            <a:lvl5pPr lvl="4"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5pPr>
            <a:lvl6pPr lvl="5"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6pPr>
            <a:lvl7pPr lvl="6"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7pPr>
            <a:lvl8pPr lvl="7"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8pPr>
            <a:lvl9pPr lvl="8"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9pPr>
          </a:lstStyle>
          <a:p/>
        </p:txBody>
      </p:sp>
      <p:sp>
        <p:nvSpPr>
          <p:cNvPr id="20" name="Google Shape;20;p35"/>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 name="Google Shape;21;p35"/>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p35"/>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38"/>
          <p:cNvSpPr txBox="1"/>
          <p:nvPr>
            <p:ph type="title"/>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5" name="Google Shape;25;p38"/>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6" name="Google Shape;26;p38"/>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7" name="Google Shape;27;p38"/>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8" name="Google Shape;28;p38"/>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showMasterSp="0">
  <p:cSld name="2_Title Slide 2">
    <p:spTree>
      <p:nvGrpSpPr>
        <p:cNvPr id="31" name="Shape 31"/>
        <p:cNvGrpSpPr/>
        <p:nvPr/>
      </p:nvGrpSpPr>
      <p:grpSpPr>
        <a:xfrm>
          <a:off x="0" y="0"/>
          <a:ext cx="0" cy="0"/>
          <a:chOff x="0" y="0"/>
          <a:chExt cx="0" cy="0"/>
        </a:xfrm>
      </p:grpSpPr>
      <p:sp>
        <p:nvSpPr>
          <p:cNvPr id="32" name="Google Shape;32;p76"/>
          <p:cNvSpPr/>
          <p:nvPr/>
        </p:nvSpPr>
        <p:spPr>
          <a:xfrm>
            <a:off x="239187" y="5516563"/>
            <a:ext cx="11713633" cy="1225550"/>
          </a:xfrm>
          <a:prstGeom prst="rect">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FFFFF"/>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3_Title Slide">
    <p:spTree>
      <p:nvGrpSpPr>
        <p:cNvPr id="33" name="Shape 33"/>
        <p:cNvGrpSpPr/>
        <p:nvPr/>
      </p:nvGrpSpPr>
      <p:grpSpPr>
        <a:xfrm>
          <a:off x="0" y="0"/>
          <a:ext cx="0" cy="0"/>
          <a:chOff x="0" y="0"/>
          <a:chExt cx="0" cy="0"/>
        </a:xfrm>
      </p:grpSpPr>
      <p:sp>
        <p:nvSpPr>
          <p:cNvPr id="34" name="Google Shape;34;p7"/>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r>
              <a:rPr lang="en-GB"/>
              <a:t>Page </a:t>
            </a: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 Slide 2">
    <p:spTree>
      <p:nvGrpSpPr>
        <p:cNvPr id="35" name="Shape 35"/>
        <p:cNvGrpSpPr/>
        <p:nvPr/>
      </p:nvGrpSpPr>
      <p:grpSpPr>
        <a:xfrm>
          <a:off x="0" y="0"/>
          <a:ext cx="0" cy="0"/>
          <a:chOff x="0" y="0"/>
          <a:chExt cx="0" cy="0"/>
        </a:xfrm>
      </p:grpSpPr>
      <p:sp>
        <p:nvSpPr>
          <p:cNvPr id="36" name="Google Shape;36;p12"/>
          <p:cNvSpPr txBox="1"/>
          <p:nvPr>
            <p:ph idx="12" type="sldNum"/>
          </p:nvPr>
        </p:nvSpPr>
        <p:spPr>
          <a:xfrm>
            <a:off x="9448810" y="1"/>
            <a:ext cx="2743200" cy="365100"/>
          </a:xfrm>
          <a:prstGeom prst="rect">
            <a:avLst/>
          </a:prstGeom>
          <a:noFill/>
          <a:ln>
            <a:noFill/>
          </a:ln>
        </p:spPr>
        <p:txBody>
          <a:bodyPr anchorCtr="0" anchor="t" bIns="45700" lIns="91425" spcFirstLastPara="1" rIns="91425" wrap="square" tIns="45700">
            <a:noAutofit/>
          </a:bodyPr>
          <a:lstStyle>
            <a:lvl1pPr indent="0" lvl="0"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0" lvl="1"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0" lvl="2"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0" lvl="3"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0" lvl="4"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0" lvl="5"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0" lvl="6"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0" lvl="7"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0" lvl="8" marL="0" marR="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r>
              <a:rPr lang="en-GB"/>
              <a:t>Page </a:t>
            </a: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7" name="Shape 37"/>
        <p:cNvGrpSpPr/>
        <p:nvPr/>
      </p:nvGrpSpPr>
      <p:grpSpPr>
        <a:xfrm>
          <a:off x="0" y="0"/>
          <a:ext cx="0" cy="0"/>
          <a:chOff x="0" y="0"/>
          <a:chExt cx="0" cy="0"/>
        </a:xfrm>
      </p:grpSpPr>
      <p:sp>
        <p:nvSpPr>
          <p:cNvPr id="38" name="Google Shape;38;p25"/>
          <p:cNvSpPr txBox="1"/>
          <p:nvPr>
            <p:ph type="title"/>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39" name="Google Shape;39;p25"/>
          <p:cNvSpPr txBox="1"/>
          <p:nvPr>
            <p:ph idx="1" type="body"/>
          </p:nvPr>
        </p:nvSpPr>
        <p:spPr>
          <a:xfrm>
            <a:off x="0" y="0"/>
            <a:ext cx="3000000" cy="300000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0" name="Google Shape;40;p25"/>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1" name="Google Shape;41;p25"/>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2" name="Google Shape;42;p25"/>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Title Slide">
  <p:cSld name="1_Title Slide">
    <p:spTree>
      <p:nvGrpSpPr>
        <p:cNvPr id="43" name="Shape 43"/>
        <p:cNvGrpSpPr/>
        <p:nvPr/>
      </p:nvGrpSpPr>
      <p:grpSpPr>
        <a:xfrm>
          <a:off x="0" y="0"/>
          <a:ext cx="0" cy="0"/>
          <a:chOff x="0" y="0"/>
          <a:chExt cx="0" cy="0"/>
        </a:xfrm>
      </p:grpSpPr>
      <p:sp>
        <p:nvSpPr>
          <p:cNvPr id="44" name="Google Shape;44;p2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60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5" name="Google Shape;45;p2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marR="0" rtl="0" algn="ctr">
              <a:lnSpc>
                <a:spcPct val="100000"/>
              </a:lnSpc>
              <a:spcBef>
                <a:spcPts val="0"/>
              </a:spcBef>
              <a:spcAft>
                <a:spcPts val="0"/>
              </a:spcAft>
              <a:buClr>
                <a:srgbClr val="000000"/>
              </a:buClr>
              <a:buSzPts val="2400"/>
              <a:buFont typeface="Arial"/>
              <a:buNone/>
              <a:defRPr b="0" i="0" sz="2400" u="none" cap="none" strike="noStrike">
                <a:solidFill>
                  <a:srgbClr val="000000"/>
                </a:solidFill>
                <a:latin typeface="Arial"/>
                <a:ea typeface="Arial"/>
                <a:cs typeface="Arial"/>
                <a:sym typeface="Arial"/>
              </a:defRPr>
            </a:lvl1pPr>
            <a:lvl2pPr lvl="1" marR="0" rtl="0" algn="ctr">
              <a:lnSpc>
                <a:spcPct val="100000"/>
              </a:lnSpc>
              <a:spcBef>
                <a:spcPts val="0"/>
              </a:spcBef>
              <a:spcAft>
                <a:spcPts val="0"/>
              </a:spcAft>
              <a:buClr>
                <a:srgbClr val="000000"/>
              </a:buClr>
              <a:buSzPts val="2000"/>
              <a:buFont typeface="Arial"/>
              <a:buNone/>
              <a:defRPr b="0" i="0" sz="2000" u="none" cap="none" strike="noStrike">
                <a:solidFill>
                  <a:srgbClr val="000000"/>
                </a:solidFill>
                <a:latin typeface="Arial"/>
                <a:ea typeface="Arial"/>
                <a:cs typeface="Arial"/>
                <a:sym typeface="Arial"/>
              </a:defRPr>
            </a:lvl2pPr>
            <a:lvl3pPr lvl="2" marR="0" rtl="0" algn="ctr">
              <a:lnSpc>
                <a:spcPct val="100000"/>
              </a:lnSpc>
              <a:spcBef>
                <a:spcPts val="0"/>
              </a:spcBef>
              <a:spcAft>
                <a:spcPts val="0"/>
              </a:spcAft>
              <a:buClr>
                <a:srgbClr val="000000"/>
              </a:buClr>
              <a:buSzPts val="1800"/>
              <a:buFont typeface="Arial"/>
              <a:buNone/>
              <a:defRPr b="0" i="0" sz="1800" u="none" cap="none" strike="noStrike">
                <a:solidFill>
                  <a:srgbClr val="000000"/>
                </a:solidFill>
                <a:latin typeface="Arial"/>
                <a:ea typeface="Arial"/>
                <a:cs typeface="Arial"/>
                <a:sym typeface="Arial"/>
              </a:defRPr>
            </a:lvl3pPr>
            <a:lvl4pPr lvl="3"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4pPr>
            <a:lvl5pPr lvl="4"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5pPr>
            <a:lvl6pPr lvl="5"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6pPr>
            <a:lvl7pPr lvl="6"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7pPr>
            <a:lvl8pPr lvl="7"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8pPr>
            <a:lvl9pPr lvl="8" marR="0" rtl="0" algn="ctr">
              <a:lnSpc>
                <a:spcPct val="100000"/>
              </a:lnSpc>
              <a:spcBef>
                <a:spcPts val="0"/>
              </a:spcBef>
              <a:spcAft>
                <a:spcPts val="0"/>
              </a:spcAft>
              <a:buClr>
                <a:srgbClr val="000000"/>
              </a:buClr>
              <a:buSzPts val="1600"/>
              <a:buFont typeface="Arial"/>
              <a:buNone/>
              <a:defRPr b="0" i="0" sz="1600" u="none" cap="none" strike="noStrike">
                <a:solidFill>
                  <a:srgbClr val="000000"/>
                </a:solidFill>
                <a:latin typeface="Arial"/>
                <a:ea typeface="Arial"/>
                <a:cs typeface="Arial"/>
                <a:sym typeface="Arial"/>
              </a:defRPr>
            </a:lvl9pPr>
          </a:lstStyle>
          <a:p/>
        </p:txBody>
      </p:sp>
      <p:sp>
        <p:nvSpPr>
          <p:cNvPr id="46" name="Google Shape;46;p26"/>
          <p:cNvSpPr txBox="1"/>
          <p:nvPr>
            <p:ph idx="10" type="dt"/>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7" name="Google Shape;47;p26"/>
          <p:cNvSpPr txBox="1"/>
          <p:nvPr>
            <p:ph idx="11" type="ftr"/>
          </p:nvPr>
        </p:nvSpPr>
        <p:spPr>
          <a:xfrm>
            <a:off x="0" y="0"/>
            <a:ext cx="3000000" cy="30000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8" name="Google Shape;48;p26"/>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slideLayout" Target="../slideLayouts/slideLayout7.xml"/><Relationship Id="rId3" Type="http://schemas.openxmlformats.org/officeDocument/2006/relationships/slideLayout" Target="../slideLayouts/slideLayout8.xml"/><Relationship Id="rId4" Type="http://schemas.openxmlformats.org/officeDocument/2006/relationships/slideLayout" Target="../slideLayouts/slideLayout9.xml"/><Relationship Id="rId5" Type="http://schemas.openxmlformats.org/officeDocument/2006/relationships/slideLayout" Target="../slideLayouts/slideLayout10.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9"/>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r>
              <a:rPr lang="en-GB"/>
              <a:t>Page </a:t>
            </a: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 name="Shape 29"/>
        <p:cNvGrpSpPr/>
        <p:nvPr/>
      </p:nvGrpSpPr>
      <p:grpSpPr>
        <a:xfrm>
          <a:off x="0" y="0"/>
          <a:ext cx="0" cy="0"/>
          <a:chOff x="0" y="0"/>
          <a:chExt cx="0" cy="0"/>
        </a:xfrm>
      </p:grpSpPr>
      <p:sp>
        <p:nvSpPr>
          <p:cNvPr id="30" name="Google Shape;30;p51"/>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r>
              <a:rPr lang="en-GB"/>
              <a:t>Page </a:t>
            </a: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55" r:id="rId1"/>
    <p:sldLayoutId id="2147483656" r:id="rId2"/>
    <p:sldLayoutId id="2147483657" r:id="rId3"/>
    <p:sldLayoutId id="2147483658" r:id="rId4"/>
    <p:sldLayoutId id="2147483659" r:id="rId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hyperlink" Target="https://en.wikipedia.org/wiki/Jesus" TargetMode="External"/><Relationship Id="rId4" Type="http://schemas.openxmlformats.org/officeDocument/2006/relationships/hyperlink" Target="https://en.wikipedia.org/wiki/Nazareth" TargetMode="External"/><Relationship Id="rId5" Type="http://schemas.openxmlformats.org/officeDocument/2006/relationships/hyperlink" Target="https://en.wikipedia.org/wiki/Messiah" TargetMode="External"/><Relationship Id="rId6" Type="http://schemas.openxmlformats.org/officeDocument/2006/relationships/hyperlink" Target="https://en.wikipedia.org/wiki/Prophet" TargetMode="External"/><Relationship Id="rId7" Type="http://schemas.openxmlformats.org/officeDocument/2006/relationships/hyperlink" Target="https://en.wikipedia.org/wiki/Son_of_God"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5.png"/><Relationship Id="rId4" Type="http://schemas.openxmlformats.org/officeDocument/2006/relationships/image" Target="../media/image3.png"/><Relationship Id="rId5"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6.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52" name="Shape 52"/>
        <p:cNvGrpSpPr/>
        <p:nvPr/>
      </p:nvGrpSpPr>
      <p:grpSpPr>
        <a:xfrm>
          <a:off x="0" y="0"/>
          <a:ext cx="0" cy="0"/>
          <a:chOff x="0" y="0"/>
          <a:chExt cx="0" cy="0"/>
        </a:xfrm>
      </p:grpSpPr>
      <p:sp>
        <p:nvSpPr>
          <p:cNvPr id="53" name="Google Shape;53;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1400"/>
              <a:buFont typeface="Calibri"/>
              <a:buNone/>
            </a:pPr>
            <a:br>
              <a:rPr b="0" i="0" lang="en-GB" sz="1400" u="none" cap="none" strike="noStrike">
                <a:solidFill>
                  <a:srgbClr val="000000"/>
                </a:solidFill>
                <a:latin typeface="Arial"/>
                <a:ea typeface="Arial"/>
                <a:cs typeface="Arial"/>
                <a:sym typeface="Arial"/>
              </a:rPr>
            </a:br>
            <a:r>
              <a:rPr b="0" i="0" lang="en-GB" sz="1400" u="none" cap="none" strike="noStrike">
                <a:solidFill>
                  <a:srgbClr val="000000"/>
                </a:solidFill>
                <a:latin typeface="Arial"/>
                <a:ea typeface="Arial"/>
                <a:cs typeface="Arial"/>
                <a:sym typeface="Arial"/>
              </a:rPr>
              <a:t> </a:t>
            </a:r>
            <a:br>
              <a:rPr b="0" i="0" lang="en-GB" sz="1400" u="none" cap="none" strike="noStrike">
                <a:solidFill>
                  <a:srgbClr val="000000"/>
                </a:solidFill>
                <a:latin typeface="Arial"/>
                <a:ea typeface="Arial"/>
                <a:cs typeface="Arial"/>
                <a:sym typeface="Arial"/>
              </a:rPr>
            </a:br>
            <a:br>
              <a:rPr b="0" i="0" lang="en-GB" sz="1400" u="none" cap="none" strike="noStrike">
                <a:solidFill>
                  <a:srgbClr val="000000"/>
                </a:solidFill>
                <a:latin typeface="Arial"/>
                <a:ea typeface="Arial"/>
                <a:cs typeface="Arial"/>
                <a:sym typeface="Arial"/>
              </a:rPr>
            </a:br>
            <a:br>
              <a:rPr b="0" i="0" lang="en-GB" sz="1400" u="none" cap="none" strike="noStrike">
                <a:solidFill>
                  <a:srgbClr val="000000"/>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sp>
        <p:nvSpPr>
          <p:cNvPr id="54" name="Google Shape;54;p1"/>
          <p:cNvSpPr txBox="1"/>
          <p:nvPr>
            <p:ph idx="1" type="subTitle"/>
          </p:nvPr>
        </p:nvSpPr>
        <p:spPr>
          <a:xfrm>
            <a:off x="1635244" y="286871"/>
            <a:ext cx="9144000" cy="6344067"/>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3600"/>
              <a:buFont typeface="Arial"/>
              <a:buNone/>
            </a:pPr>
            <a:r>
              <a:t/>
            </a:r>
            <a:endParaRPr b="1" i="0" sz="3600" u="none" cap="none" strike="noStrike">
              <a:solidFill>
                <a:srgbClr val="000000"/>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3600"/>
              <a:buFont typeface="Arial"/>
              <a:buNone/>
            </a:pPr>
            <a:r>
              <a:t/>
            </a:r>
            <a:endParaRPr b="1" i="0" sz="3600" u="none" cap="none" strike="noStrike">
              <a:solidFill>
                <a:srgbClr val="000000"/>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3600"/>
              <a:buFont typeface="Arial"/>
              <a:buNone/>
            </a:pPr>
            <a:r>
              <a:rPr b="0" i="0" lang="en-GB" sz="3600" u="none" cap="none" strike="noStrike">
                <a:solidFill>
                  <a:srgbClr val="000000"/>
                </a:solidFill>
                <a:latin typeface="Arial"/>
                <a:ea typeface="Arial"/>
                <a:cs typeface="Arial"/>
                <a:sym typeface="Arial"/>
              </a:rPr>
              <a:t>Year 7</a:t>
            </a:r>
            <a:endParaRPr b="0" i="0" sz="1400" u="none" cap="none" strike="noStrike">
              <a:solidFill>
                <a:srgbClr val="000000"/>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3600"/>
              <a:buFont typeface="Arial"/>
              <a:buNone/>
            </a:pPr>
            <a:r>
              <a:rPr b="0" i="0" lang="en-GB" sz="36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3600"/>
              <a:buFont typeface="Arial"/>
              <a:buNone/>
            </a:pPr>
            <a:r>
              <a:rPr b="0" i="0" lang="en-GB" sz="3600" u="none" cap="none" strike="noStrike">
                <a:solidFill>
                  <a:srgbClr val="000000"/>
                </a:solidFill>
                <a:latin typeface="Arial"/>
                <a:ea typeface="Arial"/>
                <a:cs typeface="Arial"/>
                <a:sym typeface="Arial"/>
              </a:rPr>
              <a:t>Knowledge </a:t>
            </a:r>
            <a:endParaRPr b="0" i="0" sz="1400" u="none" cap="none" strike="noStrike">
              <a:solidFill>
                <a:srgbClr val="000000"/>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3600"/>
              <a:buFont typeface="Arial"/>
              <a:buNone/>
            </a:pPr>
            <a:r>
              <a:rPr b="0" i="0" lang="en-GB" sz="3600" u="none" cap="none" strike="noStrike">
                <a:solidFill>
                  <a:srgbClr val="000000"/>
                </a:solidFill>
                <a:latin typeface="Arial"/>
                <a:ea typeface="Arial"/>
                <a:cs typeface="Arial"/>
                <a:sym typeface="Arial"/>
              </a:rPr>
              <a:t>Organiser</a:t>
            </a:r>
            <a:endParaRPr b="0" i="0" sz="1400" u="none" cap="none" strike="noStrike">
              <a:solidFill>
                <a:srgbClr val="000000"/>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3600"/>
              <a:buFont typeface="Arial"/>
              <a:buNone/>
            </a:pPr>
            <a:r>
              <a:rPr b="0" i="0" lang="en-GB" sz="36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ctr">
              <a:lnSpc>
                <a:spcPct val="90000"/>
              </a:lnSpc>
              <a:spcBef>
                <a:spcPts val="1000"/>
              </a:spcBef>
              <a:spcAft>
                <a:spcPts val="0"/>
              </a:spcAft>
              <a:buClr>
                <a:schemeClr val="dk1"/>
              </a:buClr>
              <a:buSzPts val="3600"/>
              <a:buFont typeface="Arial"/>
              <a:buNone/>
            </a:pPr>
            <a:r>
              <a:rPr b="0" i="0" lang="en-GB" sz="3600" u="none" cap="none" strike="noStrike">
                <a:solidFill>
                  <a:srgbClr val="000000"/>
                </a:solidFill>
                <a:latin typeface="Arial"/>
                <a:ea typeface="Arial"/>
                <a:cs typeface="Arial"/>
                <a:sym typeface="Arial"/>
              </a:rPr>
              <a:t>Summer Term 2025</a:t>
            </a:r>
            <a:endParaRPr b="0" i="0" sz="1400" u="none" cap="none" strike="noStrike">
              <a:solidFill>
                <a:srgbClr val="000000"/>
              </a:solidFill>
              <a:latin typeface="Arial"/>
              <a:ea typeface="Arial"/>
              <a:cs typeface="Arial"/>
              <a:sym typeface="Arial"/>
            </a:endParaRPr>
          </a:p>
        </p:txBody>
      </p:sp>
      <p:pic>
        <p:nvPicPr>
          <p:cNvPr id="55" name="Google Shape;55;p1"/>
          <p:cNvPicPr preferRelativeResize="0"/>
          <p:nvPr/>
        </p:nvPicPr>
        <p:blipFill rotWithShape="1">
          <a:blip r:embed="rId3">
            <a:alphaModFix/>
          </a:blip>
          <a:srcRect b="0" l="0" r="0" t="0"/>
          <a:stretch/>
        </p:blipFill>
        <p:spPr>
          <a:xfrm>
            <a:off x="268654" y="93353"/>
            <a:ext cx="878660" cy="1061180"/>
          </a:xfrm>
          <a:prstGeom prst="rect">
            <a:avLst/>
          </a:prstGeom>
          <a:noFill/>
          <a:ln>
            <a:noFill/>
          </a:ln>
        </p:spPr>
      </p:pic>
      <p:pic>
        <p:nvPicPr>
          <p:cNvPr id="56" name="Google Shape;56;p1"/>
          <p:cNvPicPr preferRelativeResize="0"/>
          <p:nvPr/>
        </p:nvPicPr>
        <p:blipFill rotWithShape="1">
          <a:blip r:embed="rId4">
            <a:alphaModFix/>
          </a:blip>
          <a:srcRect b="0" l="0" r="0" t="0"/>
          <a:stretch/>
        </p:blipFill>
        <p:spPr>
          <a:xfrm>
            <a:off x="10023895" y="5749878"/>
            <a:ext cx="2120481" cy="1108122"/>
          </a:xfrm>
          <a:prstGeom prst="rect">
            <a:avLst/>
          </a:prstGeom>
          <a:noFill/>
          <a:ln>
            <a:noFill/>
          </a:ln>
        </p:spPr>
      </p:pic>
      <p:sp>
        <p:nvSpPr>
          <p:cNvPr id="57" name="Google Shape;57;p1"/>
          <p:cNvSpPr txBox="1"/>
          <p:nvPr/>
        </p:nvSpPr>
        <p:spPr>
          <a:xfrm>
            <a:off x="1896465" y="329936"/>
            <a:ext cx="3253507" cy="772712"/>
          </a:xfrm>
          <a:prstGeom prst="rect">
            <a:avLst/>
          </a:prstGeom>
          <a:solidFill>
            <a:srgbClr val="FFFFFF"/>
          </a:solid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rgbClr val="000000"/>
              </a:buClr>
              <a:buSzPts val="1799"/>
              <a:buFont typeface="Arial"/>
              <a:buNone/>
            </a:pPr>
            <a:r>
              <a:rPr b="1" i="0" lang="en-GB" sz="1799" u="none" cap="none" strike="noStrike">
                <a:solidFill>
                  <a:schemeClr val="dk1"/>
                </a:solidFill>
                <a:latin typeface="Arial"/>
                <a:ea typeface="Arial"/>
                <a:cs typeface="Arial"/>
                <a:sym typeface="Arial"/>
              </a:rPr>
              <a:t>Yate Academy </a:t>
            </a:r>
            <a:endParaRPr b="0" i="0" sz="1799" u="none" cap="none" strike="noStrike">
              <a:solidFill>
                <a:schemeClr val="dk1"/>
              </a:solidFill>
              <a:latin typeface="Calibri"/>
              <a:ea typeface="Calibri"/>
              <a:cs typeface="Calibri"/>
              <a:sym typeface="Calibri"/>
            </a:endParaRPr>
          </a:p>
          <a:p>
            <a:pPr indent="0" lvl="0" marL="0" marR="0" rtl="0" algn="l">
              <a:lnSpc>
                <a:spcPct val="107000"/>
              </a:lnSpc>
              <a:spcBef>
                <a:spcPts val="800"/>
              </a:spcBef>
              <a:spcAft>
                <a:spcPts val="0"/>
              </a:spcAft>
              <a:buClr>
                <a:srgbClr val="000000"/>
              </a:buClr>
              <a:buSzPts val="1799"/>
              <a:buFont typeface="Arial"/>
              <a:buNone/>
            </a:pPr>
            <a:r>
              <a:rPr b="0" i="1" lang="en-GB" sz="1799" u="none" cap="none" strike="noStrike">
                <a:solidFill>
                  <a:schemeClr val="dk1"/>
                </a:solidFill>
                <a:latin typeface="Arial"/>
                <a:ea typeface="Arial"/>
                <a:cs typeface="Arial"/>
                <a:sym typeface="Arial"/>
              </a:rPr>
              <a:t>A better chance of success </a:t>
            </a:r>
            <a:endParaRPr b="0" i="0" sz="1799" u="none" cap="none" strike="noStrike">
              <a:solidFill>
                <a:schemeClr val="dk1"/>
              </a:solidFill>
              <a:latin typeface="Calibri"/>
              <a:ea typeface="Calibri"/>
              <a:cs typeface="Calibri"/>
              <a:sym typeface="Calibri"/>
            </a:endParaRPr>
          </a:p>
        </p:txBody>
      </p:sp>
      <p:sp>
        <p:nvSpPr>
          <p:cNvPr id="58" name="Google Shape;58;p1"/>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graphicFrame>
        <p:nvGraphicFramePr>
          <p:cNvPr id="63" name="Google Shape;63;p75"/>
          <p:cNvGraphicFramePr/>
          <p:nvPr/>
        </p:nvGraphicFramePr>
        <p:xfrm>
          <a:off x="2249423" y="1298186"/>
          <a:ext cx="3000000" cy="3000000"/>
        </p:xfrm>
        <a:graphic>
          <a:graphicData uri="http://schemas.openxmlformats.org/drawingml/2006/table">
            <a:tbl>
              <a:tblPr>
                <a:noFill/>
                <a:tableStyleId>{68CFFE3F-051E-4387-A68D-4DDEB36B757B}</a:tableStyleId>
              </a:tblPr>
              <a:tblGrid>
                <a:gridCol w="3733650"/>
                <a:gridCol w="3727875"/>
              </a:tblGrid>
              <a:tr h="436525">
                <a:tc gridSpan="2">
                  <a:txBody>
                    <a:bodyPr/>
                    <a:lstStyle/>
                    <a:p>
                      <a:pPr indent="0" lvl="0" marL="0" marR="0" rtl="0" algn="ctr">
                        <a:lnSpc>
                          <a:spcPct val="100000"/>
                        </a:lnSpc>
                        <a:spcBef>
                          <a:spcPts val="0"/>
                        </a:spcBef>
                        <a:spcAft>
                          <a:spcPts val="0"/>
                        </a:spcAft>
                        <a:buClr>
                          <a:srgbClr val="000000"/>
                        </a:buClr>
                        <a:buSzPts val="2400"/>
                        <a:buFont typeface="Arial"/>
                        <a:buNone/>
                      </a:pPr>
                      <a:r>
                        <a:rPr b="1" lang="en-GB" sz="2400" u="none" cap="none" strike="noStrike">
                          <a:latin typeface="Calibri"/>
                          <a:ea typeface="Calibri"/>
                          <a:cs typeface="Calibri"/>
                          <a:sym typeface="Calibri"/>
                        </a:rPr>
                        <a:t>CONTENTS PAGE</a:t>
                      </a:r>
                      <a:endParaRPr b="1" sz="1400" u="none" cap="none" strike="noStrike">
                        <a:latin typeface="Calibri"/>
                        <a:ea typeface="Calibri"/>
                        <a:cs typeface="Calibri"/>
                        <a:sym typeface="Calibri"/>
                      </a:endParaRPr>
                    </a:p>
                  </a:txBody>
                  <a:tcPr marT="45725" marB="45725" marR="91450" marL="91450">
                    <a:solidFill>
                      <a:srgbClr val="C00000"/>
                    </a:solidFill>
                  </a:tcPr>
                </a:tc>
                <a:tc hMerge="1"/>
              </a:tr>
              <a:tr h="230150">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latin typeface="Calibri"/>
                          <a:ea typeface="Calibri"/>
                          <a:cs typeface="Calibri"/>
                          <a:sym typeface="Calibri"/>
                        </a:rPr>
                        <a:t>SUBJECT</a:t>
                      </a:r>
                      <a:endParaRPr b="1" sz="1400" u="none" cap="none" strike="noStrike">
                        <a:latin typeface="Calibri"/>
                        <a:ea typeface="Calibri"/>
                        <a:cs typeface="Calibri"/>
                        <a:sym typeface="Calibri"/>
                      </a:endParaRPr>
                    </a:p>
                  </a:txBody>
                  <a:tcPr marT="45725" marB="45725" marR="91450" marL="91450">
                    <a:solidFill>
                      <a:srgbClr val="C00000"/>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b="1" lang="en-GB" sz="1800" u="none" cap="none" strike="noStrike">
                          <a:latin typeface="Calibri"/>
                          <a:ea typeface="Calibri"/>
                          <a:cs typeface="Calibri"/>
                          <a:sym typeface="Calibri"/>
                        </a:rPr>
                        <a:t>PAGE NUMBER</a:t>
                      </a:r>
                      <a:endParaRPr b="1" sz="1400" u="none" cap="none" strike="noStrike">
                        <a:latin typeface="Calibri"/>
                        <a:ea typeface="Calibri"/>
                        <a:cs typeface="Calibri"/>
                        <a:sym typeface="Calibri"/>
                      </a:endParaRPr>
                    </a:p>
                  </a:txBody>
                  <a:tcPr marT="45725" marB="45725" marR="91450" marL="91450">
                    <a:solidFill>
                      <a:srgbClr val="C00000"/>
                    </a:solidFill>
                  </a:tcPr>
                </a:tc>
              </a:tr>
              <a:tr h="230150">
                <a:tc>
                  <a:txBody>
                    <a:bodyPr/>
                    <a:lstStyle/>
                    <a:p>
                      <a:pPr indent="0" lvl="0" marL="0" marR="0" rtl="0" algn="l">
                        <a:lnSpc>
                          <a:spcPct val="100000"/>
                        </a:lnSpc>
                        <a:spcBef>
                          <a:spcPts val="0"/>
                        </a:spcBef>
                        <a:spcAft>
                          <a:spcPts val="0"/>
                        </a:spcAft>
                        <a:buClr>
                          <a:schemeClr val="dk1"/>
                        </a:buClr>
                        <a:buSzPts val="1800"/>
                        <a:buFont typeface="Noto Sans Symbols"/>
                        <a:buNone/>
                      </a:pPr>
                      <a:r>
                        <a:rPr lang="en-GB" sz="1800" u="none" cap="none" strike="noStrike">
                          <a:latin typeface="Calibri"/>
                          <a:ea typeface="Calibri"/>
                          <a:cs typeface="Calibri"/>
                          <a:sym typeface="Calibri"/>
                        </a:rPr>
                        <a:t>History</a:t>
                      </a:r>
                      <a:endParaRPr sz="18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alibri"/>
                          <a:ea typeface="Calibri"/>
                          <a:cs typeface="Calibri"/>
                          <a:sym typeface="Calibri"/>
                        </a:rPr>
                        <a:t>3</a:t>
                      </a:r>
                      <a:endParaRPr sz="1800" u="none" cap="none" strike="noStrike">
                        <a:latin typeface="Calibri"/>
                        <a:ea typeface="Calibri"/>
                        <a:cs typeface="Calibri"/>
                        <a:sym typeface="Calibri"/>
                      </a:endParaRPr>
                    </a:p>
                  </a:txBody>
                  <a:tcPr marT="45725" marB="45725" marR="91450" marL="91450"/>
                </a:tc>
              </a:tr>
              <a:tr h="230150">
                <a:tc>
                  <a:txBody>
                    <a:bodyPr/>
                    <a:lstStyle/>
                    <a:p>
                      <a:pPr indent="0" lvl="0" marL="0" marR="0" rtl="0" algn="l">
                        <a:lnSpc>
                          <a:spcPct val="100000"/>
                        </a:lnSpc>
                        <a:spcBef>
                          <a:spcPts val="0"/>
                        </a:spcBef>
                        <a:spcAft>
                          <a:spcPts val="0"/>
                        </a:spcAft>
                        <a:buClr>
                          <a:schemeClr val="dk1"/>
                        </a:buClr>
                        <a:buSzPts val="1800"/>
                        <a:buFont typeface="Noto Sans Symbols"/>
                        <a:buNone/>
                      </a:pPr>
                      <a:r>
                        <a:rPr lang="en-GB" sz="1800" u="none" cap="none" strike="noStrike">
                          <a:latin typeface="Calibri"/>
                          <a:ea typeface="Calibri"/>
                          <a:cs typeface="Calibri"/>
                          <a:sym typeface="Calibri"/>
                        </a:rPr>
                        <a:t>French</a:t>
                      </a:r>
                      <a:endParaRPr sz="18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alibri"/>
                          <a:ea typeface="Calibri"/>
                          <a:cs typeface="Calibri"/>
                          <a:sym typeface="Calibri"/>
                        </a:rPr>
                        <a:t>10</a:t>
                      </a:r>
                      <a:endParaRPr sz="1800" u="none" cap="none" strike="noStrike">
                        <a:latin typeface="Calibri"/>
                        <a:ea typeface="Calibri"/>
                        <a:cs typeface="Calibri"/>
                        <a:sym typeface="Calibri"/>
                      </a:endParaRPr>
                    </a:p>
                  </a:txBody>
                  <a:tcPr marT="45725" marB="45725" marR="91450" marL="91450"/>
                </a:tc>
              </a:tr>
              <a:tr h="230150">
                <a:tc>
                  <a:txBody>
                    <a:bodyPr/>
                    <a:lstStyle/>
                    <a:p>
                      <a:pPr indent="0" lvl="0" marL="0" marR="0" rtl="0" algn="l">
                        <a:lnSpc>
                          <a:spcPct val="100000"/>
                        </a:lnSpc>
                        <a:spcBef>
                          <a:spcPts val="0"/>
                        </a:spcBef>
                        <a:spcAft>
                          <a:spcPts val="0"/>
                        </a:spcAft>
                        <a:buClr>
                          <a:schemeClr val="dk1"/>
                        </a:buClr>
                        <a:buSzPts val="1800"/>
                        <a:buFont typeface="Noto Sans Symbols"/>
                        <a:buNone/>
                      </a:pPr>
                      <a:r>
                        <a:rPr lang="en-GB" sz="1800" u="none" cap="none" strike="noStrike">
                          <a:latin typeface="Calibri"/>
                          <a:ea typeface="Calibri"/>
                          <a:cs typeface="Calibri"/>
                          <a:sym typeface="Calibri"/>
                        </a:rPr>
                        <a:t>Spanish </a:t>
                      </a:r>
                      <a:endParaRPr sz="18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alibri"/>
                          <a:ea typeface="Calibri"/>
                          <a:cs typeface="Calibri"/>
                          <a:sym typeface="Calibri"/>
                        </a:rPr>
                        <a:t>14</a:t>
                      </a:r>
                      <a:endParaRPr sz="1800" u="none" cap="none" strike="noStrike">
                        <a:latin typeface="Calibri"/>
                        <a:ea typeface="Calibri"/>
                        <a:cs typeface="Calibri"/>
                        <a:sym typeface="Calibri"/>
                      </a:endParaRPr>
                    </a:p>
                  </a:txBody>
                  <a:tcPr marT="45725" marB="45725" marR="91450" marL="91450"/>
                </a:tc>
              </a:tr>
              <a:tr h="230150">
                <a:tc>
                  <a:txBody>
                    <a:bodyPr/>
                    <a:lstStyle/>
                    <a:p>
                      <a:pPr indent="0" lvl="0" marL="0" marR="0" rtl="0" algn="l">
                        <a:lnSpc>
                          <a:spcPct val="100000"/>
                        </a:lnSpc>
                        <a:spcBef>
                          <a:spcPts val="0"/>
                        </a:spcBef>
                        <a:spcAft>
                          <a:spcPts val="0"/>
                        </a:spcAft>
                        <a:buClr>
                          <a:schemeClr val="dk1"/>
                        </a:buClr>
                        <a:buSzPts val="1800"/>
                        <a:buFont typeface="Noto Sans Symbols"/>
                        <a:buNone/>
                      </a:pPr>
                      <a:r>
                        <a:rPr lang="en-GB" sz="1800" u="none" cap="none" strike="noStrike">
                          <a:latin typeface="Calibri"/>
                          <a:ea typeface="Calibri"/>
                          <a:cs typeface="Calibri"/>
                          <a:sym typeface="Calibri"/>
                        </a:rPr>
                        <a:t>Geography</a:t>
                      </a:r>
                      <a:endParaRPr sz="18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alibri"/>
                          <a:ea typeface="Calibri"/>
                          <a:cs typeface="Calibri"/>
                          <a:sym typeface="Calibri"/>
                        </a:rPr>
                        <a:t>18</a:t>
                      </a:r>
                      <a:endParaRPr sz="1800" u="none" cap="none" strike="noStrike">
                        <a:latin typeface="Calibri"/>
                        <a:ea typeface="Calibri"/>
                        <a:cs typeface="Calibri"/>
                        <a:sym typeface="Calibri"/>
                      </a:endParaRPr>
                    </a:p>
                  </a:txBody>
                  <a:tcPr marT="45725" marB="45725" marR="91450" marL="91450"/>
                </a:tc>
              </a:tr>
              <a:tr h="230150">
                <a:tc>
                  <a:txBody>
                    <a:bodyPr/>
                    <a:lstStyle/>
                    <a:p>
                      <a:pPr indent="0" lvl="0" marL="0" marR="0" rtl="0" algn="l">
                        <a:lnSpc>
                          <a:spcPct val="100000"/>
                        </a:lnSpc>
                        <a:spcBef>
                          <a:spcPts val="0"/>
                        </a:spcBef>
                        <a:spcAft>
                          <a:spcPts val="0"/>
                        </a:spcAft>
                        <a:buClr>
                          <a:schemeClr val="dk1"/>
                        </a:buClr>
                        <a:buSzPts val="1800"/>
                        <a:buFont typeface="Noto Sans Symbols"/>
                        <a:buNone/>
                      </a:pPr>
                      <a:r>
                        <a:rPr lang="en-GB" sz="1800" u="none" cap="none" strike="noStrike">
                          <a:latin typeface="Calibri"/>
                          <a:ea typeface="Calibri"/>
                          <a:cs typeface="Calibri"/>
                          <a:sym typeface="Calibri"/>
                        </a:rPr>
                        <a:t>RE</a:t>
                      </a:r>
                      <a:endParaRPr sz="18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alibri"/>
                          <a:ea typeface="Calibri"/>
                          <a:cs typeface="Calibri"/>
                          <a:sym typeface="Calibri"/>
                        </a:rPr>
                        <a:t>24</a:t>
                      </a:r>
                      <a:endParaRPr sz="1800" u="none" cap="none" strike="noStrike">
                        <a:latin typeface="Calibri"/>
                        <a:ea typeface="Calibri"/>
                        <a:cs typeface="Calibri"/>
                        <a:sym typeface="Calibri"/>
                      </a:endParaRPr>
                    </a:p>
                  </a:txBody>
                  <a:tcPr marT="45725" marB="45725" marR="91450" marL="91450"/>
                </a:tc>
              </a:tr>
              <a:tr h="230150">
                <a:tc>
                  <a:txBody>
                    <a:bodyPr/>
                    <a:lstStyle/>
                    <a:p>
                      <a:pPr indent="0" lvl="0" marL="0" marR="0" rtl="0" algn="l">
                        <a:lnSpc>
                          <a:spcPct val="100000"/>
                        </a:lnSpc>
                        <a:spcBef>
                          <a:spcPts val="0"/>
                        </a:spcBef>
                        <a:spcAft>
                          <a:spcPts val="0"/>
                        </a:spcAft>
                        <a:buClr>
                          <a:schemeClr val="dk1"/>
                        </a:buClr>
                        <a:buSzPts val="1800"/>
                        <a:buFont typeface="Noto Sans Symbols"/>
                        <a:buNone/>
                      </a:pPr>
                      <a:r>
                        <a:rPr lang="en-GB" sz="1800" u="none" cap="none" strike="noStrike">
                          <a:latin typeface="Calibri"/>
                          <a:ea typeface="Calibri"/>
                          <a:cs typeface="Calibri"/>
                          <a:sym typeface="Calibri"/>
                        </a:rPr>
                        <a:t>PSHE</a:t>
                      </a:r>
                      <a:endParaRPr sz="18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800"/>
                        <a:buFont typeface="Arial"/>
                        <a:buNone/>
                      </a:pPr>
                      <a:r>
                        <a:rPr lang="en-GB" sz="1800" u="none" cap="none" strike="noStrike">
                          <a:latin typeface="Calibri"/>
                          <a:ea typeface="Calibri"/>
                          <a:cs typeface="Calibri"/>
                          <a:sym typeface="Calibri"/>
                        </a:rPr>
                        <a:t>34</a:t>
                      </a:r>
                      <a:endParaRPr sz="1800" u="none" cap="none" strike="noStrike">
                        <a:latin typeface="Calibri"/>
                        <a:ea typeface="Calibri"/>
                        <a:cs typeface="Calibri"/>
                        <a:sym typeface="Calibri"/>
                      </a:endParaRPr>
                    </a:p>
                  </a:txBody>
                  <a:tcPr marT="45725" marB="45725" marR="91450" marL="91450"/>
                </a:tc>
              </a:tr>
            </a:tbl>
          </a:graphicData>
        </a:graphic>
      </p:graphicFrame>
      <p:sp>
        <p:nvSpPr>
          <p:cNvPr id="64" name="Google Shape;64;p75"/>
          <p:cNvSpPr txBox="1"/>
          <p:nvPr>
            <p:ph idx="12" type="sldNum"/>
          </p:nvPr>
        </p:nvSpPr>
        <p:spPr>
          <a:xfrm>
            <a:off x="11114841" y="10004"/>
            <a:ext cx="968447"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54"/>
          <p:cNvSpPr txBox="1"/>
          <p:nvPr/>
        </p:nvSpPr>
        <p:spPr>
          <a:xfrm>
            <a:off x="1271464" y="91951"/>
            <a:ext cx="9669698" cy="307777"/>
          </a:xfrm>
          <a:prstGeom prst="rect">
            <a:avLst/>
          </a:prstGeom>
          <a:solidFill>
            <a:srgbClr val="D04242"/>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Calibri"/>
                <a:ea typeface="Calibri"/>
                <a:cs typeface="Calibri"/>
                <a:sym typeface="Calibri"/>
              </a:rPr>
              <a:t>History 7.3 Revising Rome and the Roman Empire</a:t>
            </a:r>
            <a:endParaRPr b="0" i="0" sz="1400" u="none" cap="none" strike="noStrike">
              <a:solidFill>
                <a:srgbClr val="000000"/>
              </a:solidFill>
              <a:latin typeface="Arial"/>
              <a:ea typeface="Arial"/>
              <a:cs typeface="Arial"/>
              <a:sym typeface="Arial"/>
            </a:endParaRPr>
          </a:p>
        </p:txBody>
      </p:sp>
      <p:graphicFrame>
        <p:nvGraphicFramePr>
          <p:cNvPr id="71" name="Google Shape;71;p54"/>
          <p:cNvGraphicFramePr/>
          <p:nvPr/>
        </p:nvGraphicFramePr>
        <p:xfrm>
          <a:off x="1272691" y="534258"/>
          <a:ext cx="3000000" cy="3000000"/>
        </p:xfrm>
        <a:graphic>
          <a:graphicData uri="http://schemas.openxmlformats.org/drawingml/2006/table">
            <a:tbl>
              <a:tblPr bandRow="1" firstRow="1">
                <a:noFill/>
                <a:tableStyleId>{68CFFE3F-051E-4387-A68D-4DDEB36B757B}</a:tableStyleId>
              </a:tblPr>
              <a:tblGrid>
                <a:gridCol w="349850"/>
                <a:gridCol w="1793750"/>
                <a:gridCol w="2527300"/>
              </a:tblGrid>
              <a:tr h="36785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A</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Rome and the Roman Empire key events</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753 BC</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Romulus founded the city of Rome.</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r>
                        <a:rPr baseline="30000" lang="en-GB" sz="1100" u="none" cap="none" strike="noStrike">
                          <a:solidFill>
                            <a:schemeClr val="dk1"/>
                          </a:solidFill>
                          <a:latin typeface="Calibri"/>
                          <a:ea typeface="Calibri"/>
                          <a:cs typeface="Calibri"/>
                          <a:sym typeface="Calibri"/>
                        </a:rPr>
                        <a:t>st</a:t>
                      </a:r>
                      <a:r>
                        <a:rPr lang="en-GB" sz="1100" u="none" cap="none" strike="noStrike">
                          <a:solidFill>
                            <a:schemeClr val="dk1"/>
                          </a:solidFill>
                          <a:latin typeface="Calibri"/>
                          <a:ea typeface="Calibri"/>
                          <a:cs typeface="Calibri"/>
                          <a:sym typeface="Calibri"/>
                        </a:rPr>
                        <a:t> and 2</a:t>
                      </a:r>
                      <a:r>
                        <a:rPr baseline="30000" lang="en-GB" sz="1100" u="none" cap="none" strike="noStrike">
                          <a:solidFill>
                            <a:schemeClr val="dk1"/>
                          </a:solidFill>
                          <a:latin typeface="Calibri"/>
                          <a:ea typeface="Calibri"/>
                          <a:cs typeface="Calibri"/>
                          <a:sym typeface="Calibri"/>
                        </a:rPr>
                        <a:t>nd</a:t>
                      </a:r>
                      <a:r>
                        <a:rPr lang="en-GB" sz="1100" u="none" cap="none" strike="noStrike">
                          <a:solidFill>
                            <a:schemeClr val="dk1"/>
                          </a:solidFill>
                          <a:latin typeface="Calibri"/>
                          <a:ea typeface="Calibri"/>
                          <a:cs typeface="Calibri"/>
                          <a:sym typeface="Calibri"/>
                        </a:rPr>
                        <a:t> centuries BC</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Roman Empire expanded to include provinces such as Asia Minor and Africa.</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0</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Jesus Christ was born.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323 AD</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Emperor Constantine made Christianity the official religion of the Roman Empire.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410 AD</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Rome was sacked by the Visigoths.</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72" name="Google Shape;72;p54"/>
          <p:cNvGraphicFramePr/>
          <p:nvPr/>
        </p:nvGraphicFramePr>
        <p:xfrm>
          <a:off x="6269037" y="534258"/>
          <a:ext cx="3000000" cy="3000000"/>
        </p:xfrm>
        <a:graphic>
          <a:graphicData uri="http://schemas.openxmlformats.org/drawingml/2006/table">
            <a:tbl>
              <a:tblPr bandRow="1" firstRow="1">
                <a:noFill/>
                <a:tableStyleId>{68CFFE3F-051E-4387-A68D-4DDEB36B757B}</a:tableStyleId>
              </a:tblPr>
              <a:tblGrid>
                <a:gridCol w="345775"/>
                <a:gridCol w="1074175"/>
                <a:gridCol w="3252175"/>
              </a:tblGrid>
              <a:tr h="31612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B</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chemeClr val="lt1"/>
                        </a:buClr>
                        <a:buSzPts val="1100"/>
                        <a:buFont typeface="Arial"/>
                        <a:buNone/>
                      </a:pPr>
                      <a:r>
                        <a:rPr b="0" lang="en-GB" sz="1100" u="none" cap="none" strike="noStrike">
                          <a:solidFill>
                            <a:schemeClr val="lt1"/>
                          </a:solidFill>
                          <a:latin typeface="Calibri"/>
                          <a:ea typeface="Calibri"/>
                          <a:cs typeface="Calibri"/>
                          <a:sym typeface="Calibri"/>
                        </a:rPr>
                        <a:t>Rome and the Roman Empire key vocabulary</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found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start something.</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Historian </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Someone who researches and writes about the past.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Emperor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ruler of an empire.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Latin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language of the Roman Empire.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Province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place controlled by the Roman Empire.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Empire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group of places ruled by one powerful place.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Martyr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Someone who dies for their beliefs.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8</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Pagan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Non-Christian.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9</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Christianity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religion of the followers of Jesus Christ.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10</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Christian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Someone who believes in Christianity.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73" name="Google Shape;73;p54"/>
          <p:cNvSpPr txBox="1"/>
          <p:nvPr/>
        </p:nvSpPr>
        <p:spPr>
          <a:xfrm>
            <a:off x="9448800" y="66778"/>
            <a:ext cx="27432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Page </a:t>
            </a: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 name="Shape 78"/>
        <p:cNvGrpSpPr/>
        <p:nvPr/>
      </p:nvGrpSpPr>
      <p:grpSpPr>
        <a:xfrm>
          <a:off x="0" y="0"/>
          <a:ext cx="0" cy="0"/>
          <a:chOff x="0" y="0"/>
          <a:chExt cx="0" cy="0"/>
        </a:xfrm>
      </p:grpSpPr>
      <p:sp>
        <p:nvSpPr>
          <p:cNvPr id="79" name="Google Shape;79;p55"/>
          <p:cNvSpPr txBox="1"/>
          <p:nvPr/>
        </p:nvSpPr>
        <p:spPr>
          <a:xfrm>
            <a:off x="1271464" y="91951"/>
            <a:ext cx="9649072" cy="369332"/>
          </a:xfrm>
          <a:prstGeom prst="rect">
            <a:avLst/>
          </a:prstGeom>
          <a:solidFill>
            <a:srgbClr val="D04242"/>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Calibri"/>
                <a:ea typeface="Calibri"/>
                <a:cs typeface="Calibri"/>
                <a:sym typeface="Calibri"/>
              </a:rPr>
              <a:t>History 7.3 Revising Constantinople and the Byzantine Empire</a:t>
            </a:r>
            <a:endParaRPr b="0" i="0" sz="1400" u="none" cap="none" strike="noStrike">
              <a:solidFill>
                <a:srgbClr val="000000"/>
              </a:solidFill>
              <a:latin typeface="Arial"/>
              <a:ea typeface="Arial"/>
              <a:cs typeface="Arial"/>
              <a:sym typeface="Arial"/>
            </a:endParaRPr>
          </a:p>
        </p:txBody>
      </p:sp>
      <p:graphicFrame>
        <p:nvGraphicFramePr>
          <p:cNvPr id="80" name="Google Shape;80;p55"/>
          <p:cNvGraphicFramePr/>
          <p:nvPr/>
        </p:nvGraphicFramePr>
        <p:xfrm>
          <a:off x="1272691" y="534258"/>
          <a:ext cx="3000000" cy="3000000"/>
        </p:xfrm>
        <a:graphic>
          <a:graphicData uri="http://schemas.openxmlformats.org/drawingml/2006/table">
            <a:tbl>
              <a:tblPr bandRow="1" firstRow="1">
                <a:noFill/>
                <a:tableStyleId>{68CFFE3F-051E-4387-A68D-4DDEB36B757B}</a:tableStyleId>
              </a:tblPr>
              <a:tblGrid>
                <a:gridCol w="349850"/>
                <a:gridCol w="1793750"/>
                <a:gridCol w="2527300"/>
              </a:tblGrid>
              <a:tr h="36785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C</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Byzantine Empire key individuals</a:t>
                      </a:r>
                      <a:endParaRPr b="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Empress Theodora</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empress of the Byzantine Empire in the 6</a:t>
                      </a:r>
                      <a:r>
                        <a:rPr baseline="30000" lang="en-GB" sz="1100" u="none" cap="none" strike="noStrike">
                          <a:solidFill>
                            <a:schemeClr val="dk1"/>
                          </a:solidFill>
                          <a:latin typeface="Calibri"/>
                          <a:ea typeface="Calibri"/>
                          <a:cs typeface="Calibri"/>
                          <a:sym typeface="Calibri"/>
                        </a:rPr>
                        <a:t>th</a:t>
                      </a:r>
                      <a:r>
                        <a:rPr lang="en-GB" sz="1100" u="none" cap="none" strike="noStrike">
                          <a:solidFill>
                            <a:schemeClr val="dk1"/>
                          </a:solidFill>
                          <a:latin typeface="Calibri"/>
                          <a:ea typeface="Calibri"/>
                          <a:cs typeface="Calibri"/>
                          <a:sym typeface="Calibri"/>
                        </a:rPr>
                        <a:t> century.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Emperor Justinian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emperor of the Byzantine Empire in the 6</a:t>
                      </a:r>
                      <a:r>
                        <a:rPr baseline="30000" lang="en-GB" sz="1100" u="none" cap="none" strike="noStrike">
                          <a:solidFill>
                            <a:schemeClr val="dk1"/>
                          </a:solidFill>
                          <a:latin typeface="Calibri"/>
                          <a:ea typeface="Calibri"/>
                          <a:cs typeface="Calibri"/>
                          <a:sym typeface="Calibri"/>
                        </a:rPr>
                        <a:t>th</a:t>
                      </a:r>
                      <a:r>
                        <a:rPr lang="en-GB" sz="1100" u="none" cap="none" strike="noStrike">
                          <a:solidFill>
                            <a:schemeClr val="dk1"/>
                          </a:solidFill>
                          <a:latin typeface="Calibri"/>
                          <a:ea typeface="Calibri"/>
                          <a:cs typeface="Calibri"/>
                          <a:sym typeface="Calibri"/>
                        </a:rPr>
                        <a:t> century.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General Belisarius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Byzantine general who won back Rome.</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81" name="Google Shape;81;p55"/>
          <p:cNvGraphicFramePr/>
          <p:nvPr/>
        </p:nvGraphicFramePr>
        <p:xfrm>
          <a:off x="6269037" y="534258"/>
          <a:ext cx="3000000" cy="3000000"/>
        </p:xfrm>
        <a:graphic>
          <a:graphicData uri="http://schemas.openxmlformats.org/drawingml/2006/table">
            <a:tbl>
              <a:tblPr bandRow="1" firstRow="1">
                <a:noFill/>
                <a:tableStyleId>{68CFFE3F-051E-4387-A68D-4DDEB36B757B}</a:tableStyleId>
              </a:tblPr>
              <a:tblGrid>
                <a:gridCol w="345775"/>
                <a:gridCol w="1074175"/>
                <a:gridCol w="3252175"/>
              </a:tblGrid>
              <a:tr h="31612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D</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Byzantine Empire key vocabulary</a:t>
                      </a:r>
                      <a:endParaRPr b="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Coronation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formal ceremony in which a new king, queen or emperor is crowned.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Byzantine Empire </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Christian empire that replaced the eastern Roman Empire in the 5</a:t>
                      </a:r>
                      <a:r>
                        <a:rPr b="0" baseline="30000" i="0" lang="en-GB" sz="1100" u="none" cap="none" strike="noStrike">
                          <a:solidFill>
                            <a:srgbClr val="000000"/>
                          </a:solidFill>
                          <a:latin typeface="Calibri"/>
                          <a:ea typeface="Calibri"/>
                          <a:cs typeface="Calibri"/>
                          <a:sym typeface="Calibri"/>
                        </a:rPr>
                        <a:t>th</a:t>
                      </a:r>
                      <a:r>
                        <a:rPr b="0" i="0" lang="en-GB" sz="1100" u="none" cap="none" strike="noStrike">
                          <a:solidFill>
                            <a:srgbClr val="000000"/>
                          </a:solidFill>
                          <a:latin typeface="Calibri"/>
                          <a:ea typeface="Calibri"/>
                          <a:cs typeface="Calibri"/>
                          <a:sym typeface="Calibri"/>
                        </a:rPr>
                        <a:t> century.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Constantinople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capital city of the Byzantine Empire. </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Riot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violent uprising by a crowd of people.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Taxes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Payments made by people to the government.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Polytheism</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religion with many gods.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Cathedral </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large Christian church.</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8</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Altar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table that is the focus of worship in Christian churches.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9</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General</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leader of the army.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10</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Hagia Sophia</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great cathedral in Constantinople.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82" name="Google Shape;82;p55"/>
          <p:cNvSpPr txBox="1"/>
          <p:nvPr/>
        </p:nvSpPr>
        <p:spPr>
          <a:xfrm>
            <a:off x="9448800" y="91951"/>
            <a:ext cx="27432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Page </a:t>
            </a: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5"/>
          <p:cNvSpPr txBox="1"/>
          <p:nvPr/>
        </p:nvSpPr>
        <p:spPr>
          <a:xfrm>
            <a:off x="1271464" y="57389"/>
            <a:ext cx="9649072" cy="307736"/>
          </a:xfrm>
          <a:prstGeom prst="rect">
            <a:avLst/>
          </a:prstGeom>
          <a:solidFill>
            <a:srgbClr val="D04242"/>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Calibri"/>
                <a:ea typeface="Calibri"/>
                <a:cs typeface="Calibri"/>
                <a:sym typeface="Calibri"/>
              </a:rPr>
              <a:t>History 7.3 History Vocabulary</a:t>
            </a:r>
            <a:endParaRPr b="0" i="0" sz="1400" u="none" cap="none" strike="noStrike">
              <a:solidFill>
                <a:srgbClr val="000000"/>
              </a:solidFill>
              <a:latin typeface="Arial"/>
              <a:ea typeface="Arial"/>
              <a:cs typeface="Arial"/>
              <a:sym typeface="Arial"/>
            </a:endParaRPr>
          </a:p>
        </p:txBody>
      </p:sp>
      <p:graphicFrame>
        <p:nvGraphicFramePr>
          <p:cNvPr id="89" name="Google Shape;89;p5"/>
          <p:cNvGraphicFramePr/>
          <p:nvPr/>
        </p:nvGraphicFramePr>
        <p:xfrm>
          <a:off x="1270242" y="534258"/>
          <a:ext cx="3000000" cy="3000000"/>
        </p:xfrm>
        <a:graphic>
          <a:graphicData uri="http://schemas.openxmlformats.org/drawingml/2006/table">
            <a:tbl>
              <a:tblPr>
                <a:noFill/>
                <a:tableStyleId>{68CFFE3F-051E-4387-A68D-4DDEB36B757B}</a:tableStyleId>
              </a:tblPr>
              <a:tblGrid>
                <a:gridCol w="531125"/>
                <a:gridCol w="1899375"/>
                <a:gridCol w="7218575"/>
              </a:tblGrid>
              <a:tr h="3583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E</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Key vocabulary</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trade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exchange goods. </a:t>
                      </a:r>
                      <a:endParaRPr sz="1400" u="none" cap="none" strike="noStrike">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migrate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move to another place permanently.</a:t>
                      </a:r>
                      <a:endParaRPr sz="1400" u="none" cap="none" strike="noStrike">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Claim to the throne</a:t>
                      </a:r>
                      <a:endParaRPr sz="1400" u="none" cap="none" strike="noStrike">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A set of reasons why someone should be the next king.</a:t>
                      </a:r>
                      <a:endParaRPr sz="1400" u="none" cap="none" strike="noStrike">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rebel</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fight against the king / government.</a:t>
                      </a:r>
                      <a:endParaRPr sz="1400" u="none" cap="none" strike="noStrike">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Rebellion</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A fight against the king / government.</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cause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make something happen.</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Source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Things from the past that have survived like diaries, newspapers, photographs, and physical remains.</a:t>
                      </a:r>
                      <a:endParaRPr sz="1400" u="none" cap="none" strike="noStrike">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8</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Evidence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Information that historians take from sources to support their arguments.</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9</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Century</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A period of 100 years.</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10</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Decade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A period of 10 years.</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Merchant</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Someone who makes a living by trading.</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Migrant</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Someone who moves to another place permanently.</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Empire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One place ruling lots of other places.</a:t>
                      </a:r>
                      <a:endParaRPr sz="1400" u="none" cap="none" strike="noStrike">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Noble </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Someone born into a powerful family.</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676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invade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To take over a place using force.</a:t>
                      </a:r>
                      <a:endParaRPr sz="1100" u="none" cap="none" strike="noStrike">
                        <a:solidFill>
                          <a:schemeClr val="dk1"/>
                        </a:solidFill>
                        <a:latin typeface="Calibri"/>
                        <a:ea typeface="Calibri"/>
                        <a:cs typeface="Calibri"/>
                        <a:sym typeface="Calibri"/>
                      </a:endParaRPr>
                    </a:p>
                  </a:txBody>
                  <a:tcPr marT="9525" marB="0" marR="9525" marL="857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90" name="Google Shape;90;p5"/>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59"/>
          <p:cNvSpPr txBox="1"/>
          <p:nvPr/>
        </p:nvSpPr>
        <p:spPr>
          <a:xfrm>
            <a:off x="1271464" y="91951"/>
            <a:ext cx="9649072" cy="307736"/>
          </a:xfrm>
          <a:prstGeom prst="rect">
            <a:avLst/>
          </a:prstGeom>
          <a:solidFill>
            <a:srgbClr val="D04242"/>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Calibri"/>
                <a:ea typeface="Calibri"/>
                <a:cs typeface="Calibri"/>
                <a:sym typeface="Calibri"/>
              </a:rPr>
              <a:t>History 7.3 Middle Ages Timeline</a:t>
            </a:r>
            <a:endParaRPr b="0" i="0" sz="1400" u="none" cap="none" strike="noStrike">
              <a:solidFill>
                <a:srgbClr val="000000"/>
              </a:solidFill>
              <a:latin typeface="Arial"/>
              <a:ea typeface="Arial"/>
              <a:cs typeface="Arial"/>
              <a:sym typeface="Arial"/>
            </a:endParaRPr>
          </a:p>
        </p:txBody>
      </p:sp>
      <p:graphicFrame>
        <p:nvGraphicFramePr>
          <p:cNvPr id="97" name="Google Shape;97;p59"/>
          <p:cNvGraphicFramePr/>
          <p:nvPr/>
        </p:nvGraphicFramePr>
        <p:xfrm>
          <a:off x="1270242" y="534258"/>
          <a:ext cx="3000000" cy="3000000"/>
        </p:xfrm>
        <a:graphic>
          <a:graphicData uri="http://schemas.openxmlformats.org/drawingml/2006/table">
            <a:tbl>
              <a:tblPr bandRow="1" firstRow="1">
                <a:noFill/>
                <a:tableStyleId>{68CFFE3F-051E-4387-A68D-4DDEB36B757B}</a:tableStyleId>
              </a:tblPr>
              <a:tblGrid>
                <a:gridCol w="531125"/>
                <a:gridCol w="9117950"/>
              </a:tblGrid>
              <a:tr h="3583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rPr>
                        <a:t>F</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rPr>
                        <a:t>Middle Ages mental timeline</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r>
              <a:tr h="5515200">
                <a:tc gridSpan="2">
                  <a:txBody>
                    <a:bodyPr/>
                    <a:lstStyle/>
                    <a:p>
                      <a:pPr indent="0" lvl="0" marL="0" marR="0" rtl="0" algn="ctr">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Arial"/>
                        <a:ea typeface="Arial"/>
                        <a:cs typeface="Arial"/>
                        <a:sym typeface="Aria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r>
            </a:tbl>
          </a:graphicData>
        </a:graphic>
      </p:graphicFrame>
      <p:cxnSp>
        <p:nvCxnSpPr>
          <p:cNvPr id="98" name="Google Shape;98;p59"/>
          <p:cNvCxnSpPr/>
          <p:nvPr/>
        </p:nvCxnSpPr>
        <p:spPr>
          <a:xfrm>
            <a:off x="1526875" y="3571336"/>
            <a:ext cx="9109495" cy="0"/>
          </a:xfrm>
          <a:prstGeom prst="straightConnector1">
            <a:avLst/>
          </a:prstGeom>
          <a:noFill/>
          <a:ln cap="flat" cmpd="sng" w="9525">
            <a:solidFill>
              <a:schemeClr val="dk1"/>
            </a:solidFill>
            <a:prstDash val="solid"/>
            <a:round/>
            <a:headEnd len="med" w="med" type="triangle"/>
            <a:tailEnd len="med" w="med" type="triangle"/>
          </a:ln>
        </p:spPr>
      </p:cxnSp>
      <p:sp>
        <p:nvSpPr>
          <p:cNvPr id="99" name="Google Shape;99;p59"/>
          <p:cNvSpPr txBox="1"/>
          <p:nvPr/>
        </p:nvSpPr>
        <p:spPr>
          <a:xfrm>
            <a:off x="4409751" y="1001754"/>
            <a:ext cx="2793305"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The Middle Ages</a:t>
            </a:r>
            <a:endParaRPr b="0" i="0" sz="1400" u="none" cap="none" strike="noStrike">
              <a:solidFill>
                <a:srgbClr val="000000"/>
              </a:solidFill>
              <a:latin typeface="Arial"/>
              <a:ea typeface="Arial"/>
              <a:cs typeface="Arial"/>
              <a:sym typeface="Arial"/>
            </a:endParaRPr>
          </a:p>
        </p:txBody>
      </p:sp>
      <p:sp>
        <p:nvSpPr>
          <p:cNvPr id="100" name="Google Shape;100;p59"/>
          <p:cNvSpPr txBox="1"/>
          <p:nvPr/>
        </p:nvSpPr>
        <p:spPr>
          <a:xfrm>
            <a:off x="3736968" y="2832672"/>
            <a:ext cx="2032312"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5</a:t>
            </a:r>
            <a:r>
              <a:rPr b="1" baseline="30000" i="0" lang="en-GB" sz="1400" u="none" cap="none" strike="noStrike">
                <a:solidFill>
                  <a:srgbClr val="000000"/>
                </a:solidFill>
                <a:latin typeface="Arial"/>
                <a:ea typeface="Arial"/>
                <a:cs typeface="Arial"/>
                <a:sym typeface="Arial"/>
              </a:rPr>
              <a:t>th</a:t>
            </a:r>
            <a:r>
              <a:rPr b="1" i="0" lang="en-GB" sz="1400" u="none" cap="none" strike="noStrike">
                <a:solidFill>
                  <a:srgbClr val="000000"/>
                </a:solidFill>
                <a:latin typeface="Arial"/>
                <a:ea typeface="Arial"/>
                <a:cs typeface="Arial"/>
                <a:sym typeface="Arial"/>
              </a:rPr>
              <a:t> century</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Collapse of the Western Roman Empire</a:t>
            </a:r>
            <a:endParaRPr b="0" i="0" sz="1400" u="none" cap="none" strike="noStrike">
              <a:solidFill>
                <a:srgbClr val="000000"/>
              </a:solidFill>
              <a:latin typeface="Arial"/>
              <a:ea typeface="Arial"/>
              <a:cs typeface="Arial"/>
              <a:sym typeface="Arial"/>
            </a:endParaRPr>
          </a:p>
        </p:txBody>
      </p:sp>
      <p:sp>
        <p:nvSpPr>
          <p:cNvPr id="101" name="Google Shape;101;p59"/>
          <p:cNvSpPr txBox="1"/>
          <p:nvPr/>
        </p:nvSpPr>
        <p:spPr>
          <a:xfrm>
            <a:off x="8554093" y="2832672"/>
            <a:ext cx="2111032"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1140s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Matilda and Stephen fight for the English throne</a:t>
            </a:r>
            <a:endParaRPr b="0" i="0" sz="1400" u="none" cap="none" strike="noStrike">
              <a:solidFill>
                <a:srgbClr val="000000"/>
              </a:solidFill>
              <a:latin typeface="Arial"/>
              <a:ea typeface="Arial"/>
              <a:cs typeface="Arial"/>
              <a:sym typeface="Arial"/>
            </a:endParaRPr>
          </a:p>
        </p:txBody>
      </p:sp>
      <p:sp>
        <p:nvSpPr>
          <p:cNvPr id="102" name="Google Shape;102;p59"/>
          <p:cNvSpPr txBox="1"/>
          <p:nvPr/>
        </p:nvSpPr>
        <p:spPr>
          <a:xfrm>
            <a:off x="6881862" y="2832672"/>
            <a:ext cx="1389288" cy="73866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1" i="0" lang="en-GB" sz="1400" u="none" cap="none" strike="noStrike">
                <a:solidFill>
                  <a:srgbClr val="000000"/>
                </a:solidFill>
                <a:latin typeface="Arial"/>
                <a:ea typeface="Arial"/>
                <a:cs typeface="Arial"/>
                <a:sym typeface="Arial"/>
              </a:rPr>
              <a:t>1066</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rgbClr val="000000"/>
                </a:solidFill>
                <a:latin typeface="Arial"/>
                <a:ea typeface="Arial"/>
                <a:cs typeface="Arial"/>
                <a:sym typeface="Arial"/>
              </a:rPr>
              <a:t>The Battle of Hastings</a:t>
            </a:r>
            <a:endParaRPr b="0" i="0" sz="1400" u="none" cap="none" strike="noStrike">
              <a:solidFill>
                <a:srgbClr val="000000"/>
              </a:solidFill>
              <a:latin typeface="Arial"/>
              <a:ea typeface="Arial"/>
              <a:cs typeface="Arial"/>
              <a:sym typeface="Arial"/>
            </a:endParaRPr>
          </a:p>
        </p:txBody>
      </p:sp>
      <p:sp>
        <p:nvSpPr>
          <p:cNvPr id="103" name="Google Shape;103;p59"/>
          <p:cNvSpPr/>
          <p:nvPr/>
        </p:nvSpPr>
        <p:spPr>
          <a:xfrm>
            <a:off x="4504888" y="4275950"/>
            <a:ext cx="2547029" cy="369328"/>
          </a:xfrm>
          <a:prstGeom prst="roundRect">
            <a:avLst>
              <a:gd fmla="val 16667" name="adj"/>
            </a:avLst>
          </a:prstGeom>
          <a:solidFill>
            <a:schemeClr val="accent1"/>
          </a:solid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Arial"/>
                <a:ea typeface="Arial"/>
                <a:cs typeface="Arial"/>
                <a:sym typeface="Arial"/>
              </a:rPr>
              <a:t>Anglo-Saxons</a:t>
            </a:r>
            <a:endParaRPr b="0" i="0" sz="1400" u="none" cap="none" strike="noStrike">
              <a:solidFill>
                <a:srgbClr val="000000"/>
              </a:solidFill>
              <a:latin typeface="Arial"/>
              <a:ea typeface="Arial"/>
              <a:cs typeface="Arial"/>
              <a:sym typeface="Arial"/>
            </a:endParaRPr>
          </a:p>
        </p:txBody>
      </p:sp>
      <p:sp>
        <p:nvSpPr>
          <p:cNvPr id="104" name="Google Shape;104;p59"/>
          <p:cNvSpPr/>
          <p:nvPr/>
        </p:nvSpPr>
        <p:spPr>
          <a:xfrm>
            <a:off x="1526875" y="2295705"/>
            <a:ext cx="3263239" cy="365824"/>
          </a:xfrm>
          <a:prstGeom prst="roundRect">
            <a:avLst>
              <a:gd fmla="val 16667" name="adj"/>
            </a:avLst>
          </a:prstGeom>
          <a:solidFill>
            <a:srgbClr val="1F3864"/>
          </a:solid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Arial"/>
                <a:ea typeface="Arial"/>
                <a:cs typeface="Arial"/>
                <a:sym typeface="Arial"/>
              </a:rPr>
              <a:t>Roman Empire</a:t>
            </a:r>
            <a:endParaRPr b="0" i="0" sz="1400" u="none" cap="none" strike="noStrike">
              <a:solidFill>
                <a:srgbClr val="000000"/>
              </a:solidFill>
              <a:latin typeface="Arial"/>
              <a:ea typeface="Arial"/>
              <a:cs typeface="Arial"/>
              <a:sym typeface="Arial"/>
            </a:endParaRPr>
          </a:p>
        </p:txBody>
      </p:sp>
      <p:sp>
        <p:nvSpPr>
          <p:cNvPr id="105" name="Google Shape;105;p59"/>
          <p:cNvSpPr/>
          <p:nvPr/>
        </p:nvSpPr>
        <p:spPr>
          <a:xfrm>
            <a:off x="5661842" y="3786779"/>
            <a:ext cx="1390075" cy="369328"/>
          </a:xfrm>
          <a:prstGeom prst="roundRect">
            <a:avLst>
              <a:gd fmla="val 16667" name="adj"/>
            </a:avLst>
          </a:prstGeom>
          <a:solidFill>
            <a:schemeClr val="accent1"/>
          </a:solid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Arial"/>
                <a:ea typeface="Arial"/>
                <a:cs typeface="Arial"/>
                <a:sym typeface="Arial"/>
              </a:rPr>
              <a:t>Vikings</a:t>
            </a:r>
            <a:endParaRPr b="0" i="0" sz="1400" u="none" cap="none" strike="noStrike">
              <a:solidFill>
                <a:srgbClr val="000000"/>
              </a:solidFill>
              <a:latin typeface="Arial"/>
              <a:ea typeface="Arial"/>
              <a:cs typeface="Arial"/>
              <a:sym typeface="Arial"/>
            </a:endParaRPr>
          </a:p>
        </p:txBody>
      </p:sp>
      <p:sp>
        <p:nvSpPr>
          <p:cNvPr id="106" name="Google Shape;106;p59"/>
          <p:cNvSpPr/>
          <p:nvPr/>
        </p:nvSpPr>
        <p:spPr>
          <a:xfrm>
            <a:off x="7582195" y="3786779"/>
            <a:ext cx="2224536" cy="369328"/>
          </a:xfrm>
          <a:prstGeom prst="roundRect">
            <a:avLst>
              <a:gd fmla="val 16667" name="adj"/>
            </a:avLst>
          </a:prstGeom>
          <a:solidFill>
            <a:schemeClr val="accent1"/>
          </a:solid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Arial"/>
                <a:ea typeface="Arial"/>
                <a:cs typeface="Arial"/>
                <a:sym typeface="Arial"/>
              </a:rPr>
              <a:t>Normans</a:t>
            </a:r>
            <a:endParaRPr b="0" i="0" sz="1400" u="none" cap="none" strike="noStrike">
              <a:solidFill>
                <a:srgbClr val="000000"/>
              </a:solidFill>
              <a:latin typeface="Arial"/>
              <a:ea typeface="Arial"/>
              <a:cs typeface="Arial"/>
              <a:sym typeface="Arial"/>
            </a:endParaRPr>
          </a:p>
        </p:txBody>
      </p:sp>
      <p:sp>
        <p:nvSpPr>
          <p:cNvPr id="107" name="Google Shape;107;p59"/>
          <p:cNvSpPr/>
          <p:nvPr/>
        </p:nvSpPr>
        <p:spPr>
          <a:xfrm>
            <a:off x="1526875" y="1755234"/>
            <a:ext cx="2130725" cy="369328"/>
          </a:xfrm>
          <a:prstGeom prst="roundRect">
            <a:avLst>
              <a:gd fmla="val 16667" name="adj"/>
            </a:avLst>
          </a:prstGeom>
          <a:solidFill>
            <a:srgbClr val="1F3864"/>
          </a:solid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Arial"/>
                <a:ea typeface="Arial"/>
                <a:cs typeface="Arial"/>
                <a:sym typeface="Arial"/>
              </a:rPr>
              <a:t>The Han Dynasty</a:t>
            </a:r>
            <a:endParaRPr b="0" i="0" sz="1400" u="none" cap="none" strike="noStrike">
              <a:solidFill>
                <a:srgbClr val="000000"/>
              </a:solidFill>
              <a:latin typeface="Arial"/>
              <a:ea typeface="Arial"/>
              <a:cs typeface="Arial"/>
              <a:sym typeface="Arial"/>
            </a:endParaRPr>
          </a:p>
        </p:txBody>
      </p:sp>
      <p:sp>
        <p:nvSpPr>
          <p:cNvPr id="108" name="Google Shape;108;p59"/>
          <p:cNvSpPr/>
          <p:nvPr/>
        </p:nvSpPr>
        <p:spPr>
          <a:xfrm>
            <a:off x="4957894" y="2295705"/>
            <a:ext cx="5678476" cy="369328"/>
          </a:xfrm>
          <a:prstGeom prst="roundRect">
            <a:avLst>
              <a:gd fmla="val 16667" name="adj"/>
            </a:avLst>
          </a:prstGeom>
          <a:solidFill>
            <a:srgbClr val="1F3864"/>
          </a:solidFill>
          <a:ln cap="flat" cmpd="sng" w="25400">
            <a:solidFill>
              <a:srgbClr val="31538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Arial"/>
                <a:ea typeface="Arial"/>
                <a:cs typeface="Arial"/>
                <a:sym typeface="Arial"/>
              </a:rPr>
              <a:t>The Byzantine Empire</a:t>
            </a:r>
            <a:endParaRPr b="0" i="0" sz="1400" u="none" cap="none" strike="noStrike">
              <a:solidFill>
                <a:srgbClr val="000000"/>
              </a:solidFill>
              <a:latin typeface="Arial"/>
              <a:ea typeface="Arial"/>
              <a:cs typeface="Arial"/>
              <a:sym typeface="Arial"/>
            </a:endParaRPr>
          </a:p>
        </p:txBody>
      </p:sp>
      <p:sp>
        <p:nvSpPr>
          <p:cNvPr id="109" name="Google Shape;109;p59"/>
          <p:cNvSpPr txBox="1"/>
          <p:nvPr/>
        </p:nvSpPr>
        <p:spPr>
          <a:xfrm>
            <a:off x="9448800" y="44054"/>
            <a:ext cx="27432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Page </a:t>
            </a: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57"/>
          <p:cNvSpPr txBox="1"/>
          <p:nvPr/>
        </p:nvSpPr>
        <p:spPr>
          <a:xfrm>
            <a:off x="1271464" y="91951"/>
            <a:ext cx="9649072" cy="369332"/>
          </a:xfrm>
          <a:prstGeom prst="rect">
            <a:avLst/>
          </a:prstGeom>
          <a:solidFill>
            <a:srgbClr val="D04242"/>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Calibri"/>
                <a:ea typeface="Calibri"/>
                <a:cs typeface="Calibri"/>
                <a:sym typeface="Calibri"/>
              </a:rPr>
              <a:t>History 7.3 Revising Medieval England</a:t>
            </a:r>
            <a:endParaRPr b="0" i="0" sz="1400" u="none" cap="none" strike="noStrike">
              <a:solidFill>
                <a:srgbClr val="000000"/>
              </a:solidFill>
              <a:latin typeface="Arial"/>
              <a:ea typeface="Arial"/>
              <a:cs typeface="Arial"/>
              <a:sym typeface="Arial"/>
            </a:endParaRPr>
          </a:p>
        </p:txBody>
      </p:sp>
      <p:graphicFrame>
        <p:nvGraphicFramePr>
          <p:cNvPr id="116" name="Google Shape;116;p57"/>
          <p:cNvGraphicFramePr/>
          <p:nvPr/>
        </p:nvGraphicFramePr>
        <p:xfrm>
          <a:off x="1272691" y="534258"/>
          <a:ext cx="3000000" cy="3000000"/>
        </p:xfrm>
        <a:graphic>
          <a:graphicData uri="http://schemas.openxmlformats.org/drawingml/2006/table">
            <a:tbl>
              <a:tblPr bandRow="1" firstRow="1">
                <a:noFill/>
                <a:tableStyleId>{68CFFE3F-051E-4387-A68D-4DDEB36B757B}</a:tableStyleId>
              </a:tblPr>
              <a:tblGrid>
                <a:gridCol w="349850"/>
                <a:gridCol w="1793750"/>
                <a:gridCol w="2527300"/>
              </a:tblGrid>
              <a:tr h="36785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G</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1066 key people</a:t>
                      </a:r>
                      <a:endParaRPr b="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Edward the Confessor</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English king who died without an heir in 1066.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Harold Godwinson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English nobleman who claimed the throne in 1066 but was killed at the Battle of Hastings.</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William of Normandy</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Duke of Normandy who claimed the throne in 1066.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Harald Hardrada</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Viking king who claimed the throne of England in 1066 but was killed at the Battle of Stamford Bridge.</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117" name="Google Shape;117;p57"/>
          <p:cNvGraphicFramePr/>
          <p:nvPr/>
        </p:nvGraphicFramePr>
        <p:xfrm>
          <a:off x="6269037" y="534258"/>
          <a:ext cx="3000000" cy="3000000"/>
        </p:xfrm>
        <a:graphic>
          <a:graphicData uri="http://schemas.openxmlformats.org/drawingml/2006/table">
            <a:tbl>
              <a:tblPr bandRow="1" firstRow="1">
                <a:noFill/>
                <a:tableStyleId>{68CFFE3F-051E-4387-A68D-4DDEB36B757B}</a:tableStyleId>
              </a:tblPr>
              <a:tblGrid>
                <a:gridCol w="345775"/>
                <a:gridCol w="1074175"/>
                <a:gridCol w="3252175"/>
              </a:tblGrid>
              <a:tr h="31612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H</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1066 key vocabulary</a:t>
                      </a:r>
                      <a:endParaRPr b="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inherit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have something passed down from your parents.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Normandy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kingdom in northern France.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Anglo-Saxons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group of migrants from central Europe who settled in the British Isles after the 5th Century.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Vikings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group of from Scandinavia who invaded England in the 9th century.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Scandinavia</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Part of northern Europe, including Norway, Sweden and Denmark.</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Heir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person in line to be the next king or queen.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Claim to the throne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set of reasons why someone thinks they should be king or queen.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8</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Noble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wealthy individual from a powerful family.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9</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Strategy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Plan.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18" name="Google Shape;118;p57"/>
          <p:cNvSpPr txBox="1"/>
          <p:nvPr/>
        </p:nvSpPr>
        <p:spPr>
          <a:xfrm>
            <a:off x="9448800" y="91951"/>
            <a:ext cx="27432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Page </a:t>
            </a: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58"/>
          <p:cNvSpPr txBox="1"/>
          <p:nvPr/>
        </p:nvSpPr>
        <p:spPr>
          <a:xfrm>
            <a:off x="1271464" y="91951"/>
            <a:ext cx="9649072" cy="369332"/>
          </a:xfrm>
          <a:prstGeom prst="rect">
            <a:avLst/>
          </a:prstGeom>
          <a:solidFill>
            <a:srgbClr val="D04242"/>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Calibri"/>
                <a:ea typeface="Calibri"/>
                <a:cs typeface="Calibri"/>
                <a:sym typeface="Calibri"/>
              </a:rPr>
              <a:t>History 7.3 Revising Medieval England </a:t>
            </a:r>
            <a:endParaRPr b="0" i="0" sz="1400" u="none" cap="none" strike="noStrike">
              <a:solidFill>
                <a:srgbClr val="000000"/>
              </a:solidFill>
              <a:latin typeface="Arial"/>
              <a:ea typeface="Arial"/>
              <a:cs typeface="Arial"/>
              <a:sym typeface="Arial"/>
            </a:endParaRPr>
          </a:p>
        </p:txBody>
      </p:sp>
      <p:graphicFrame>
        <p:nvGraphicFramePr>
          <p:cNvPr id="125" name="Google Shape;125;p58"/>
          <p:cNvGraphicFramePr/>
          <p:nvPr/>
        </p:nvGraphicFramePr>
        <p:xfrm>
          <a:off x="1271464" y="534258"/>
          <a:ext cx="3000000" cy="3000000"/>
        </p:xfrm>
        <a:graphic>
          <a:graphicData uri="http://schemas.openxmlformats.org/drawingml/2006/table">
            <a:tbl>
              <a:tblPr bandRow="1" firstRow="1">
                <a:noFill/>
                <a:tableStyleId>{68CFFE3F-051E-4387-A68D-4DDEB36B757B}</a:tableStyleId>
              </a:tblPr>
              <a:tblGrid>
                <a:gridCol w="345775"/>
                <a:gridCol w="1074175"/>
                <a:gridCol w="3252175"/>
              </a:tblGrid>
              <a:tr h="31612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I</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Using sources key vocabulary</a:t>
                      </a:r>
                      <a:endParaRPr b="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Sources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Things that have survived from the past that historians can get evidence from, like diaries and newspapers.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Evidence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Information that helps historians answer a question.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Interpretation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historian’s view on what happened in the past.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Eyewitness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Someone who sees an event themselves.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Ambiguous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Not having a clear and obvious meaning.</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contradict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disagree with.</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corroborate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support.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8</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exaggerate </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To make something seem better / more important than it really is.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126" name="Google Shape;126;p58"/>
          <p:cNvGraphicFramePr/>
          <p:nvPr/>
        </p:nvGraphicFramePr>
        <p:xfrm>
          <a:off x="6262382" y="534258"/>
          <a:ext cx="3000000" cy="3000000"/>
        </p:xfrm>
        <a:graphic>
          <a:graphicData uri="http://schemas.openxmlformats.org/drawingml/2006/table">
            <a:tbl>
              <a:tblPr bandRow="1" firstRow="1">
                <a:noFill/>
                <a:tableStyleId>{68CFFE3F-051E-4387-A68D-4DDEB36B757B}</a:tableStyleId>
              </a:tblPr>
              <a:tblGrid>
                <a:gridCol w="345775"/>
                <a:gridCol w="1074175"/>
                <a:gridCol w="3252175"/>
              </a:tblGrid>
              <a:tr h="31612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J</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Peasants key vocabulary</a:t>
                      </a:r>
                      <a:endParaRPr b="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333"/>
                      </a:srgbClr>
                    </a:solidFill>
                  </a:tcPr>
                </a:tc>
                <a:tc hMerge="1"/>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Peasant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poor farmer who rented their land.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Agriculture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Farming.</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Manor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An area of land owned by a noble.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Lord of the Manor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noble who owned a manor.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Monastery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large religious building where monks lived and worked.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Monks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Men who gave up their whole lives to worshipping God.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Doom painting</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painting in a church showing what heaven and hell were like.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8</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Good works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Caring and helpful actions motivated by belief in God.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9</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Pilgrimage </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religious journey that brings the traveller closer to God.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10</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Indulgence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certificate that Christians could buy from the Church to have their sins forgiven.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27" name="Google Shape;127;p58"/>
          <p:cNvSpPr txBox="1"/>
          <p:nvPr/>
        </p:nvSpPr>
        <p:spPr>
          <a:xfrm>
            <a:off x="9448800" y="132645"/>
            <a:ext cx="27432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Page </a:t>
            </a: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6"/>
          <p:cNvSpPr txBox="1"/>
          <p:nvPr/>
        </p:nvSpPr>
        <p:spPr>
          <a:xfrm>
            <a:off x="1271464" y="91951"/>
            <a:ext cx="9649072" cy="307736"/>
          </a:xfrm>
          <a:prstGeom prst="rect">
            <a:avLst/>
          </a:prstGeom>
          <a:solidFill>
            <a:srgbClr val="D04242"/>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400"/>
              <a:buFont typeface="Arial"/>
              <a:buNone/>
            </a:pPr>
            <a:r>
              <a:rPr b="0" i="0" lang="en-GB" sz="1400" u="none" cap="none" strike="noStrike">
                <a:solidFill>
                  <a:schemeClr val="lt1"/>
                </a:solidFill>
                <a:latin typeface="Calibri"/>
                <a:ea typeface="Calibri"/>
                <a:cs typeface="Calibri"/>
                <a:sym typeface="Calibri"/>
              </a:rPr>
              <a:t>History 7.3 Revising Han China</a:t>
            </a:r>
            <a:endParaRPr b="0" i="0" sz="1400" u="none" cap="none" strike="noStrike">
              <a:solidFill>
                <a:srgbClr val="000000"/>
              </a:solidFill>
              <a:latin typeface="Arial"/>
              <a:ea typeface="Arial"/>
              <a:cs typeface="Arial"/>
              <a:sym typeface="Arial"/>
            </a:endParaRPr>
          </a:p>
        </p:txBody>
      </p:sp>
      <p:graphicFrame>
        <p:nvGraphicFramePr>
          <p:cNvPr id="134" name="Google Shape;134;p6"/>
          <p:cNvGraphicFramePr/>
          <p:nvPr/>
        </p:nvGraphicFramePr>
        <p:xfrm>
          <a:off x="1272691" y="534258"/>
          <a:ext cx="3000000" cy="3000000"/>
        </p:xfrm>
        <a:graphic>
          <a:graphicData uri="http://schemas.openxmlformats.org/drawingml/2006/table">
            <a:tbl>
              <a:tblPr>
                <a:noFill/>
                <a:tableStyleId>{68CFFE3F-051E-4387-A68D-4DDEB36B757B}</a:tableStyleId>
              </a:tblPr>
              <a:tblGrid>
                <a:gridCol w="334175"/>
                <a:gridCol w="754600"/>
                <a:gridCol w="1633500"/>
              </a:tblGrid>
              <a:tr h="36785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K</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China and the Han dynasty key events</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725"/>
                      </a:srgbClr>
                    </a:solidFill>
                  </a:tcPr>
                </a:tc>
                <a:tc hMerge="1"/>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184 AD</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Yellow Turban Rebellion against the Han Dynasty.</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190 AD</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warlord Dong Zhou murdered the child emperor Liu Bian and replaced him with his 6 year old brother.</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208 AD</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Battle of the Red Cliffs (Cao Cao defeated by an alliance of Liu Bei and Sun Quan).</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3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220 AD</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end of the Han dynasty and the founding of the Three kingdoms.</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135" name="Google Shape;135;p6"/>
          <p:cNvGraphicFramePr/>
          <p:nvPr/>
        </p:nvGraphicFramePr>
        <p:xfrm>
          <a:off x="4104689" y="534258"/>
          <a:ext cx="3000000" cy="3000000"/>
        </p:xfrm>
        <a:graphic>
          <a:graphicData uri="http://schemas.openxmlformats.org/drawingml/2006/table">
            <a:tbl>
              <a:tblPr>
                <a:noFill/>
                <a:tableStyleId>{68CFFE3F-051E-4387-A68D-4DDEB36B757B}</a:tableStyleId>
              </a:tblPr>
              <a:tblGrid>
                <a:gridCol w="343025"/>
                <a:gridCol w="701325"/>
                <a:gridCol w="2077375"/>
              </a:tblGrid>
              <a:tr h="36867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L</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China and the Han dynasty key individuals</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725"/>
                      </a:srgbClr>
                    </a:solidFill>
                  </a:tcPr>
                </a:tc>
                <a:tc hMerge="1"/>
              </a:tr>
              <a:tr h="10741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Liu Bian</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Child Emperor of the Han Dynasty in the late 2</a:t>
                      </a:r>
                      <a:r>
                        <a:rPr baseline="30000" lang="en-GB" sz="1100" u="none" cap="none" strike="noStrike">
                          <a:solidFill>
                            <a:schemeClr val="dk1"/>
                          </a:solidFill>
                          <a:latin typeface="Calibri"/>
                          <a:ea typeface="Calibri"/>
                          <a:cs typeface="Calibri"/>
                          <a:sym typeface="Calibri"/>
                        </a:rPr>
                        <a:t>nd</a:t>
                      </a:r>
                      <a:r>
                        <a:rPr lang="en-GB" sz="1100" u="none" cap="none" strike="noStrike">
                          <a:solidFill>
                            <a:schemeClr val="dk1"/>
                          </a:solidFill>
                          <a:latin typeface="Calibri"/>
                          <a:ea typeface="Calibri"/>
                          <a:cs typeface="Calibri"/>
                          <a:sym typeface="Calibri"/>
                        </a:rPr>
                        <a:t> Century.</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1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Zhang Jue</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Religious man, leader of the Yellow turban rebellion.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1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Cao Cao</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Powerful warlord from the north with ambitions of conquering all of China. </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His son, Cao Pi, founded the Wei kingdom.</a:t>
                      </a:r>
                      <a:endParaRPr sz="1100" u="none" cap="none" strike="noStrike">
                        <a:solidFill>
                          <a:srgbClr val="0070C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1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Liu Bei</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A warlord of the south east with ambitions to restore the golden age of the Han. </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Founder of the Shu-Han kingdom.</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0741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Sun Quan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Warlord of the South east of a once powerful family with ambitions to regain lost power and territory. </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Founder of the Wu kingdom.</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136" name="Google Shape;136;p6"/>
          <p:cNvGraphicFramePr/>
          <p:nvPr/>
        </p:nvGraphicFramePr>
        <p:xfrm>
          <a:off x="7336162" y="534258"/>
          <a:ext cx="3000000" cy="3000000"/>
        </p:xfrm>
        <a:graphic>
          <a:graphicData uri="http://schemas.openxmlformats.org/drawingml/2006/table">
            <a:tbl>
              <a:tblPr>
                <a:noFill/>
                <a:tableStyleId>{68CFFE3F-051E-4387-A68D-4DDEB36B757B}</a:tableStyleId>
              </a:tblPr>
              <a:tblGrid>
                <a:gridCol w="334150"/>
                <a:gridCol w="754850"/>
                <a:gridCol w="2494150"/>
              </a:tblGrid>
              <a:tr h="37127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M</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725"/>
                      </a:srgbClr>
                    </a:solidFill>
                  </a:tcPr>
                </a:tc>
                <a:tc gridSpan="2">
                  <a:txBody>
                    <a:bodyPr/>
                    <a:lstStyle/>
                    <a:p>
                      <a:pPr indent="0" lvl="0" marL="0" marR="0" rtl="0" algn="l">
                        <a:lnSpc>
                          <a:spcPct val="100000"/>
                        </a:lnSpc>
                        <a:spcBef>
                          <a:spcPts val="0"/>
                        </a:spcBef>
                        <a:spcAft>
                          <a:spcPts val="0"/>
                        </a:spcAft>
                        <a:buClr>
                          <a:schemeClr val="lt1"/>
                        </a:buClr>
                        <a:buSzPts val="1100"/>
                        <a:buFont typeface="Arial"/>
                        <a:buNone/>
                      </a:pPr>
                      <a:r>
                        <a:rPr b="0" lang="en-GB" sz="1100" u="none" cap="none" strike="noStrike">
                          <a:solidFill>
                            <a:schemeClr val="lt1"/>
                          </a:solidFill>
                          <a:latin typeface="Calibri"/>
                          <a:ea typeface="Calibri"/>
                          <a:cs typeface="Calibri"/>
                          <a:sym typeface="Calibri"/>
                        </a:rPr>
                        <a:t>China and the Han Dynasty key vocabulary</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3725"/>
                      </a:srgbClr>
                    </a:solidFill>
                  </a:tcPr>
                </a:tc>
                <a:tc hMerge="1"/>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Dynasty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succession of rulers from the same family.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Merchant</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Someone who buys, sells or trades products.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Emperor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ruler of an empire or dynasty.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Silk Roads</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An ancient network of roads in Asia from the 1</a:t>
                      </a:r>
                      <a:r>
                        <a:rPr b="0" baseline="30000" i="0" lang="en-GB" sz="1100" u="none" cap="none" strike="noStrike">
                          <a:solidFill>
                            <a:srgbClr val="000000"/>
                          </a:solidFill>
                          <a:latin typeface="Calibri"/>
                          <a:ea typeface="Calibri"/>
                          <a:cs typeface="Calibri"/>
                          <a:sym typeface="Calibri"/>
                        </a:rPr>
                        <a:t>st</a:t>
                      </a:r>
                      <a:r>
                        <a:rPr b="0" i="0" lang="en-GB" sz="1100" u="none" cap="none" strike="noStrike">
                          <a:solidFill>
                            <a:srgbClr val="000000"/>
                          </a:solidFill>
                          <a:latin typeface="Calibri"/>
                          <a:ea typeface="Calibri"/>
                          <a:cs typeface="Calibri"/>
                          <a:sym typeface="Calibri"/>
                        </a:rPr>
                        <a:t> C BC till the 15</a:t>
                      </a:r>
                      <a:r>
                        <a:rPr b="0" baseline="30000" i="0" lang="en-GB" sz="1100" u="none" cap="none" strike="noStrike">
                          <a:solidFill>
                            <a:srgbClr val="000000"/>
                          </a:solidFill>
                          <a:latin typeface="Calibri"/>
                          <a:ea typeface="Calibri"/>
                          <a:cs typeface="Calibri"/>
                          <a:sym typeface="Calibri"/>
                        </a:rPr>
                        <a:t>th</a:t>
                      </a:r>
                      <a:r>
                        <a:rPr b="0" i="0" lang="en-GB" sz="1100" u="none" cap="none" strike="noStrike">
                          <a:solidFill>
                            <a:srgbClr val="000000"/>
                          </a:solidFill>
                          <a:latin typeface="Calibri"/>
                          <a:ea typeface="Calibri"/>
                          <a:cs typeface="Calibri"/>
                          <a:sym typeface="Calibri"/>
                        </a:rPr>
                        <a:t> C AD.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Warlord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ruler of an area within the Han dynasty.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Golden Age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 term used to describe a period of time in which many scientific and technological advances were made.</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Corruption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Dishonest or abusive use of power for personal gain.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8</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Rebellion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An armed resistance to the ruling power or leader.</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9</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Han</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The ruling dynasty in China from the 2</a:t>
                      </a:r>
                      <a:r>
                        <a:rPr b="0" baseline="30000" i="0" lang="en-GB" sz="1100" u="none" cap="none" strike="noStrike">
                          <a:solidFill>
                            <a:srgbClr val="000000"/>
                          </a:solidFill>
                          <a:latin typeface="Calibri"/>
                          <a:ea typeface="Calibri"/>
                          <a:cs typeface="Calibri"/>
                          <a:sym typeface="Calibri"/>
                        </a:rPr>
                        <a:t>nd</a:t>
                      </a:r>
                      <a:r>
                        <a:rPr b="0" i="0" lang="en-GB" sz="1100" u="none" cap="none" strike="noStrike">
                          <a:solidFill>
                            <a:srgbClr val="000000"/>
                          </a:solidFill>
                          <a:latin typeface="Calibri"/>
                          <a:ea typeface="Calibri"/>
                          <a:cs typeface="Calibri"/>
                          <a:sym typeface="Calibri"/>
                        </a:rPr>
                        <a:t> C BC till the early 3</a:t>
                      </a:r>
                      <a:r>
                        <a:rPr b="0" baseline="30000" i="0" lang="en-GB" sz="1100" u="none" cap="none" strike="noStrike">
                          <a:solidFill>
                            <a:srgbClr val="000000"/>
                          </a:solidFill>
                          <a:latin typeface="Calibri"/>
                          <a:ea typeface="Calibri"/>
                          <a:cs typeface="Calibri"/>
                          <a:sym typeface="Calibri"/>
                        </a:rPr>
                        <a:t>rd</a:t>
                      </a:r>
                      <a:r>
                        <a:rPr b="0" i="0" lang="en-GB" sz="1100" u="none" cap="none" strike="noStrike">
                          <a:solidFill>
                            <a:srgbClr val="000000"/>
                          </a:solidFill>
                          <a:latin typeface="Calibri"/>
                          <a:ea typeface="Calibri"/>
                          <a:cs typeface="Calibri"/>
                          <a:sym typeface="Calibri"/>
                        </a:rPr>
                        <a:t> C AD.</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345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10</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Navy</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Soldiers who fight on ships at sea.</a:t>
                      </a:r>
                      <a:endParaRPr sz="1400" u="none" cap="none" strike="noStrike">
                        <a:latin typeface="Calibri"/>
                        <a:ea typeface="Calibri"/>
                        <a:cs typeface="Calibri"/>
                        <a:sym typeface="Calibri"/>
                      </a:endParaRPr>
                    </a:p>
                  </a:txBody>
                  <a:tcPr marT="36000" marB="36000" marR="36000" marL="3600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137" name="Google Shape;137;p6"/>
          <p:cNvSpPr txBox="1"/>
          <p:nvPr/>
        </p:nvSpPr>
        <p:spPr>
          <a:xfrm>
            <a:off x="9448800" y="93590"/>
            <a:ext cx="2743200" cy="36512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0" i="0" lang="en-GB" sz="1400" u="none" cap="none" strike="noStrike">
                <a:solidFill>
                  <a:srgbClr val="000000"/>
                </a:solidFill>
                <a:latin typeface="Arial"/>
                <a:ea typeface="Arial"/>
                <a:cs typeface="Arial"/>
                <a:sym typeface="Arial"/>
              </a:rPr>
              <a:t>Page </a:t>
            </a: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9"/>
          <p:cNvSpPr txBox="1"/>
          <p:nvPr/>
        </p:nvSpPr>
        <p:spPr>
          <a:xfrm>
            <a:off x="238268" y="91529"/>
            <a:ext cx="11715464" cy="369291"/>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French: Knowledge Organiser 7.9: School</a:t>
            </a:r>
            <a:endParaRPr b="0" i="0" sz="1800" u="none" cap="none" strike="noStrike">
              <a:solidFill>
                <a:schemeClr val="lt1"/>
              </a:solidFill>
              <a:latin typeface="Calibri"/>
              <a:ea typeface="Calibri"/>
              <a:cs typeface="Calibri"/>
              <a:sym typeface="Calibri"/>
            </a:endParaRPr>
          </a:p>
        </p:txBody>
      </p:sp>
      <p:sp>
        <p:nvSpPr>
          <p:cNvPr id="143" name="Google Shape;143;p9"/>
          <p:cNvSpPr txBox="1"/>
          <p:nvPr>
            <p:ph idx="12" type="sldNum"/>
          </p:nvPr>
        </p:nvSpPr>
        <p:spPr>
          <a:xfrm>
            <a:off x="10941245" y="129741"/>
            <a:ext cx="1171304"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a:t>
            </a:fld>
            <a:endParaRPr sz="1800">
              <a:solidFill>
                <a:schemeClr val="lt1"/>
              </a:solidFill>
            </a:endParaRPr>
          </a:p>
        </p:txBody>
      </p:sp>
      <p:graphicFrame>
        <p:nvGraphicFramePr>
          <p:cNvPr id="144" name="Google Shape;144;p9"/>
          <p:cNvGraphicFramePr/>
          <p:nvPr/>
        </p:nvGraphicFramePr>
        <p:xfrm>
          <a:off x="238268" y="562064"/>
          <a:ext cx="3000000" cy="3000000"/>
        </p:xfrm>
        <a:graphic>
          <a:graphicData uri="http://schemas.openxmlformats.org/drawingml/2006/table">
            <a:tbl>
              <a:tblPr>
                <a:noFill/>
                <a:tableStyleId>{68CFFE3F-051E-4387-A68D-4DDEB36B757B}</a:tableStyleId>
              </a:tblPr>
              <a:tblGrid>
                <a:gridCol w="2035625"/>
                <a:gridCol w="2470750"/>
                <a:gridCol w="2291075"/>
                <a:gridCol w="1777125"/>
                <a:gridCol w="681875"/>
                <a:gridCol w="2459000"/>
              </a:tblGrid>
              <a:tr h="210475">
                <a:tc gridSpan="6">
                  <a:txBody>
                    <a:bodyPr/>
                    <a:lstStyle/>
                    <a:p>
                      <a:pPr indent="0" lvl="0" marL="0" marR="0" rtl="0" algn="l">
                        <a:lnSpc>
                          <a:spcPct val="107000"/>
                        </a:lnSpc>
                        <a:spcBef>
                          <a:spcPts val="0"/>
                        </a:spcBef>
                        <a:spcAft>
                          <a:spcPts val="0"/>
                        </a:spcAft>
                        <a:buClr>
                          <a:srgbClr val="000000"/>
                        </a:buClr>
                        <a:buSzPts val="1100"/>
                        <a:buFont typeface="Arial"/>
                        <a:buNone/>
                      </a:pPr>
                      <a:r>
                        <a:rPr b="1" i="0" lang="en-GB" sz="1100" u="none" cap="none" strike="noStrike">
                          <a:solidFill>
                            <a:srgbClr val="000000"/>
                          </a:solidFill>
                          <a:latin typeface="Calibri"/>
                          <a:ea typeface="Calibri"/>
                          <a:cs typeface="Calibri"/>
                          <a:sym typeface="Calibri"/>
                        </a:rPr>
                        <a:t>School description </a:t>
                      </a:r>
                      <a:r>
                        <a:rPr lang="en-GB" sz="1100" u="none" cap="none" strike="noStrike">
                          <a:latin typeface="Calibri"/>
                          <a:ea typeface="Calibri"/>
                          <a:cs typeface="Calibri"/>
                          <a:sym typeface="Calibri"/>
                        </a:rPr>
                        <a:t>Décris-moi ton collège </a:t>
                      </a:r>
                      <a:r>
                        <a:rPr i="1" lang="en-GB" sz="1100" u="none" cap="none" strike="noStrike">
                          <a:solidFill>
                            <a:srgbClr val="FF0000"/>
                          </a:solidFill>
                          <a:latin typeface="Calibri"/>
                          <a:ea typeface="Calibri"/>
                          <a:cs typeface="Calibri"/>
                          <a:sym typeface="Calibri"/>
                        </a:rPr>
                        <a:t>Describe your school to me</a:t>
                      </a:r>
                      <a:endParaRPr sz="1100" u="none" cap="none" strike="noStrike">
                        <a:solidFill>
                          <a:srgbClr val="FF0000"/>
                        </a:solidFill>
                        <a:latin typeface="Calibri"/>
                        <a:ea typeface="Calibri"/>
                        <a:cs typeface="Calibri"/>
                        <a:sym typeface="Calibri"/>
                      </a:endParaRPr>
                    </a:p>
                    <a:p>
                      <a:pPr indent="0" lvl="0" marL="0" marR="0" rtl="0" algn="l">
                        <a:lnSpc>
                          <a:spcPct val="107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	       Qu’est-ce qu’il y a dans ton collège? </a:t>
                      </a:r>
                      <a:r>
                        <a:rPr i="1" lang="en-GB" sz="1100" u="none" cap="none" strike="noStrike">
                          <a:solidFill>
                            <a:srgbClr val="FF0000"/>
                          </a:solidFill>
                          <a:latin typeface="Calibri"/>
                          <a:ea typeface="Calibri"/>
                          <a:cs typeface="Calibri"/>
                          <a:sym typeface="Calibri"/>
                        </a:rPr>
                        <a:t>What is there in your school?</a:t>
                      </a:r>
                      <a:endParaRPr sz="1100" u="none" cap="none" strike="noStrike">
                        <a:latin typeface="Calibri"/>
                        <a:ea typeface="Calibri"/>
                        <a:cs typeface="Calibri"/>
                        <a:sym typeface="Calibri"/>
                      </a:endParaRPr>
                    </a:p>
                    <a:p>
                      <a:pPr indent="0" lvl="0" marL="0" marR="0" rtl="0" algn="l">
                        <a:lnSpc>
                          <a:spcPct val="107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School rules </a:t>
                      </a:r>
                      <a:r>
                        <a:rPr lang="en-GB" sz="1100" u="none" cap="none" strike="noStrike">
                          <a:latin typeface="Calibri"/>
                          <a:ea typeface="Calibri"/>
                          <a:cs typeface="Calibri"/>
                          <a:sym typeface="Calibri"/>
                        </a:rPr>
                        <a:t>Est-ce que tu es d’accord avec les règles dans ton collège? </a:t>
                      </a:r>
                      <a:r>
                        <a:rPr i="1" lang="en-GB" sz="1080" u="none" cap="none" strike="noStrike">
                          <a:solidFill>
                            <a:srgbClr val="FF0000"/>
                          </a:solidFill>
                          <a:latin typeface="Calibri"/>
                          <a:ea typeface="Calibri"/>
                          <a:cs typeface="Calibri"/>
                          <a:sym typeface="Calibri"/>
                        </a:rPr>
                        <a:t>Do you agree with the rules in your school?</a:t>
                      </a:r>
                      <a:endParaRPr b="0" i="0" sz="1080" u="none" cap="none" strike="noStrike">
                        <a:solidFill>
                          <a:srgbClr val="000000"/>
                        </a:solidFill>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DEDED"/>
                    </a:solidFill>
                  </a:tcPr>
                </a:tc>
                <a:tc hMerge="1"/>
                <a:tc hMerge="1"/>
                <a:tc hMerge="1"/>
                <a:tc hMerge="1"/>
                <a:tc hMerge="1"/>
              </a:tr>
              <a:tr h="256650">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Mon école s’appelle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My school is called …</a:t>
                      </a:r>
                      <a:endParaRPr sz="1400" u="none" cap="none" strike="noStrike"/>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c’est un grand collège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a big secondary school</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c’est un petit collège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a small secondary school</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c’est une école primaire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a primary school</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c’est un lycée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a sixth form college</a:t>
                      </a:r>
                      <a:endParaRPr sz="110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qui se trouve </a:t>
                      </a:r>
                      <a:r>
                        <a:rPr b="1" i="1" lang="en-GB" sz="1100" u="none" cap="none" strike="noStrike">
                          <a:solidFill>
                            <a:srgbClr val="FF0000"/>
                          </a:solidFill>
                          <a:latin typeface="Calibri"/>
                          <a:ea typeface="Calibri"/>
                          <a:cs typeface="Calibri"/>
                          <a:sym typeface="Calibri"/>
                        </a:rPr>
                        <a:t>which is located (which finds itself)</a:t>
                      </a:r>
                      <a:endParaRPr sz="110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dans le nord de l’Angleterre</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in the north of England</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dans l’ouest de la France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in the west of France</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dans le sud du Canada</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in the south of Canada</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dans l’est des États-Unis</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in the east of the United States</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dans le sud-ouest de l’Angleterre</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in the south-west of England</a:t>
                      </a:r>
                      <a:endParaRPr b="1" sz="1050" u="none" cap="none" strike="noStrike">
                        <a:solidFill>
                          <a:schemeClr val="dk1"/>
                        </a:solidFill>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a:txBody>
                    <a:bodyPr/>
                    <a:lstStyle/>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à la campagne</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in the countryside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à la montagne</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in the mountains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au bord de la mer</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at the seaside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au centre-ville</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in the town centre</a:t>
                      </a:r>
                      <a:endParaRPr b="1" i="1" sz="1050" u="none" cap="none" strike="noStrike">
                        <a:solidFill>
                          <a:schemeClr val="dk1"/>
                        </a:solidFill>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r>
              <a:tr h="597625">
                <a:tc rowSpan="2">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Dans mon collège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my school</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Dans mon lycée</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my sixth form college</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Dans mon école primaire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my primary school</a:t>
                      </a:r>
                      <a:endParaRPr sz="110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il y a</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there is/are</a:t>
                      </a:r>
                      <a:endParaRPr b="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nous avons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we have</a:t>
                      </a:r>
                      <a:endParaRPr b="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on a</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we have</a:t>
                      </a:r>
                      <a:endParaRPr sz="110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beaucoup de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lots of</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plein de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plenty of</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tellement de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so many</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trop de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too many</a:t>
                      </a:r>
                      <a:endParaRPr sz="110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3">
                  <a:txBody>
                    <a:bodyPr/>
                    <a:lstStyle/>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professeurs / profs </a:t>
                      </a:r>
                      <a:r>
                        <a:rPr b="1" i="1" lang="en-GB" sz="1050" u="none" cap="none" strike="noStrike">
                          <a:solidFill>
                            <a:srgbClr val="FF0000"/>
                          </a:solidFill>
                          <a:latin typeface="Calibri"/>
                          <a:ea typeface="Calibri"/>
                          <a:cs typeface="Calibri"/>
                          <a:sym typeface="Calibri"/>
                        </a:rPr>
                        <a:t>teachers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(d’)élèves </a:t>
                      </a:r>
                      <a:r>
                        <a:rPr b="1" i="1" lang="en-GB" sz="1050" u="none" cap="none" strike="noStrike">
                          <a:solidFill>
                            <a:srgbClr val="FF0000"/>
                          </a:solidFill>
                          <a:latin typeface="Calibri"/>
                          <a:ea typeface="Calibri"/>
                          <a:cs typeface="Calibri"/>
                          <a:sym typeface="Calibri"/>
                        </a:rPr>
                        <a:t>pupils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(d’)étudiants </a:t>
                      </a:r>
                      <a:r>
                        <a:rPr b="1" i="1" lang="en-GB" sz="1050" u="none" cap="none" strike="noStrike">
                          <a:solidFill>
                            <a:srgbClr val="FF0000"/>
                          </a:solidFill>
                          <a:latin typeface="Calibri"/>
                          <a:ea typeface="Calibri"/>
                          <a:cs typeface="Calibri"/>
                          <a:sym typeface="Calibri"/>
                        </a:rPr>
                        <a:t>students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(d)examens </a:t>
                      </a:r>
                      <a:r>
                        <a:rPr b="1" i="1" lang="en-GB" sz="1050" u="none" cap="none" strike="noStrike">
                          <a:solidFill>
                            <a:srgbClr val="FF0000"/>
                          </a:solidFill>
                          <a:latin typeface="Calibri"/>
                          <a:ea typeface="Calibri"/>
                          <a:cs typeface="Calibri"/>
                          <a:sym typeface="Calibri"/>
                        </a:rPr>
                        <a:t>exams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salles de classe </a:t>
                      </a:r>
                      <a:r>
                        <a:rPr b="1" i="1" lang="en-GB" sz="1050" u="none" cap="none" strike="noStrike">
                          <a:solidFill>
                            <a:srgbClr val="FF0000"/>
                          </a:solidFill>
                          <a:latin typeface="Calibri"/>
                          <a:ea typeface="Calibri"/>
                          <a:cs typeface="Calibri"/>
                          <a:sym typeface="Calibri"/>
                        </a:rPr>
                        <a:t>classrooms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cours / leçons </a:t>
                      </a:r>
                      <a:r>
                        <a:rPr b="1" i="1" lang="en-GB" sz="1050" u="none" cap="none" strike="noStrike">
                          <a:solidFill>
                            <a:srgbClr val="FF0000"/>
                          </a:solidFill>
                          <a:latin typeface="Calibri"/>
                          <a:ea typeface="Calibri"/>
                          <a:cs typeface="Calibri"/>
                          <a:sym typeface="Calibri"/>
                        </a:rPr>
                        <a:t>lessons</a:t>
                      </a:r>
                      <a:endParaRPr b="0"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règles </a:t>
                      </a:r>
                      <a:r>
                        <a:rPr b="1" i="1" lang="en-GB" sz="1050" u="none" cap="none" strike="noStrike">
                          <a:solidFill>
                            <a:srgbClr val="FF0000"/>
                          </a:solidFill>
                          <a:latin typeface="Calibri"/>
                          <a:ea typeface="Calibri"/>
                          <a:cs typeface="Calibri"/>
                          <a:sym typeface="Calibri"/>
                        </a:rPr>
                        <a:t>rules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clubs </a:t>
                      </a:r>
                      <a:r>
                        <a:rPr b="1" i="1" lang="en-GB" sz="1050" u="none" cap="none" strike="noStrike">
                          <a:solidFill>
                            <a:srgbClr val="FF0000"/>
                          </a:solidFill>
                          <a:latin typeface="Calibri"/>
                          <a:ea typeface="Calibri"/>
                          <a:cs typeface="Calibri"/>
                          <a:sym typeface="Calibri"/>
                        </a:rPr>
                        <a:t>clubs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lang="en-GB" sz="1050" u="none" cap="none" strike="noStrike">
                          <a:solidFill>
                            <a:schemeClr val="dk1"/>
                          </a:solidFill>
                          <a:latin typeface="Calibri"/>
                          <a:ea typeface="Calibri"/>
                          <a:cs typeface="Calibri"/>
                          <a:sym typeface="Calibri"/>
                        </a:rPr>
                        <a:t>terrains de sport  </a:t>
                      </a:r>
                      <a:r>
                        <a:rPr b="1" i="1" lang="en-GB" sz="1050" u="none" cap="none" strike="noStrike">
                          <a:solidFill>
                            <a:srgbClr val="FF0000"/>
                          </a:solidFill>
                          <a:latin typeface="Calibri"/>
                          <a:ea typeface="Calibri"/>
                          <a:cs typeface="Calibri"/>
                          <a:sym typeface="Calibri"/>
                        </a:rPr>
                        <a:t>sports fields/pitches</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0" lang="en-GB" sz="1050" u="none" cap="none" strike="noStrike">
                          <a:solidFill>
                            <a:schemeClr val="dk1"/>
                          </a:solidFill>
                          <a:latin typeface="Calibri"/>
                          <a:ea typeface="Calibri"/>
                          <a:cs typeface="Calibri"/>
                          <a:sym typeface="Calibri"/>
                        </a:rPr>
                        <a:t>cours de récréation </a:t>
                      </a:r>
                      <a:r>
                        <a:rPr b="1" i="1" lang="en-GB" sz="1050" u="none" cap="none" strike="noStrike">
                          <a:solidFill>
                            <a:srgbClr val="FF0000"/>
                          </a:solidFill>
                          <a:latin typeface="Calibri"/>
                          <a:ea typeface="Calibri"/>
                          <a:cs typeface="Calibri"/>
                          <a:sym typeface="Calibri"/>
                        </a:rPr>
                        <a:t>playgrounds</a:t>
                      </a:r>
                      <a:endParaRPr i="0" sz="1050" u="none" cap="none" strike="noStrike">
                        <a:solidFill>
                          <a:schemeClr val="dk1"/>
                        </a:solidFill>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hMerge="1"/>
              </a:tr>
              <a:tr h="829225">
                <a:tc vMerge="1"/>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il faut</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we have to</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il est interdit de (d’)</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forbidden to (we’re not allowed to)</a:t>
                      </a:r>
                      <a:endParaRPr sz="110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porter l’uniforme scolaire </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050" u="none" cap="none" strike="noStrike">
                          <a:solidFill>
                            <a:srgbClr val="FF0000"/>
                          </a:solidFill>
                          <a:latin typeface="Calibri"/>
                          <a:ea typeface="Calibri"/>
                          <a:cs typeface="Calibri"/>
                          <a:sym typeface="Calibri"/>
                        </a:rPr>
                        <a:t>wear school uniform</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faire ses devoirs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050" u="none" cap="none" strike="noStrike">
                          <a:solidFill>
                            <a:srgbClr val="FF0000"/>
                          </a:solidFill>
                          <a:latin typeface="Calibri"/>
                          <a:ea typeface="Calibri"/>
                          <a:cs typeface="Calibri"/>
                          <a:sym typeface="Calibri"/>
                        </a:rPr>
                        <a:t>do our homework</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respecter les autres</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1" lang="en-GB" sz="1050" u="none" cap="none" strike="noStrike">
                          <a:solidFill>
                            <a:srgbClr val="FF0000"/>
                          </a:solidFill>
                          <a:latin typeface="Calibri"/>
                          <a:ea typeface="Calibri"/>
                          <a:cs typeface="Calibri"/>
                          <a:sym typeface="Calibri"/>
                        </a:rPr>
                        <a:t>respect others</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arriver à l’heure / en retard</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050" u="none" cap="none" strike="noStrike">
                          <a:solidFill>
                            <a:srgbClr val="FF0000"/>
                          </a:solidFill>
                          <a:latin typeface="Calibri"/>
                          <a:ea typeface="Calibri"/>
                          <a:cs typeface="Calibri"/>
                          <a:sym typeface="Calibri"/>
                        </a:rPr>
                        <a:t>arrive on time / late</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manger en classe</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1" lang="en-GB" sz="1050" u="none" cap="none" strike="noStrike">
                          <a:solidFill>
                            <a:srgbClr val="FF0000"/>
                          </a:solidFill>
                          <a:latin typeface="Calibri"/>
                          <a:ea typeface="Calibri"/>
                          <a:cs typeface="Calibri"/>
                          <a:sym typeface="Calibri"/>
                        </a:rPr>
                        <a:t>eat in class</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utiliser son portable en classe</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1" lang="en-GB" sz="1050" u="none" cap="none" strike="noStrike">
                          <a:solidFill>
                            <a:srgbClr val="FF0000"/>
                          </a:solidFill>
                          <a:latin typeface="Calibri"/>
                          <a:ea typeface="Calibri"/>
                          <a:cs typeface="Calibri"/>
                          <a:sym typeface="Calibri"/>
                        </a:rPr>
                        <a:t>use our phone in class</a:t>
                      </a:r>
                      <a:endParaRPr sz="1400" u="none" cap="none" strike="noStrike"/>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manquer les cours</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050" u="none" cap="none" strike="noStrike">
                          <a:solidFill>
                            <a:srgbClr val="FF0000"/>
                          </a:solidFill>
                          <a:latin typeface="Calibri"/>
                          <a:ea typeface="Calibri"/>
                          <a:cs typeface="Calibri"/>
                          <a:sym typeface="Calibri"/>
                        </a:rPr>
                        <a:t>miss/skip lessons</a:t>
                      </a:r>
                      <a:endParaRPr sz="105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je suis d’accord car</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 agree because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c’est juste </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it’s fair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c’est important</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it’s important</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je ne suis pas d’accord car</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 don’t agree because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c’est injuste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it’s unfair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c’est trop sévère / strict</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it’s too strict</a:t>
                      </a:r>
                      <a:endParaRPr b="1" sz="1100" u="none" cap="none" strike="noStrike">
                        <a:solidFill>
                          <a:schemeClr val="dk1"/>
                        </a:solidFill>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9"/>
          <p:cNvSpPr txBox="1"/>
          <p:nvPr/>
        </p:nvSpPr>
        <p:spPr>
          <a:xfrm>
            <a:off x="238268" y="91529"/>
            <a:ext cx="11715464" cy="369291"/>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French: Knowledge Organiser 7.10: School</a:t>
            </a:r>
            <a:endParaRPr b="0" i="0" sz="1800" u="none" cap="none" strike="noStrike">
              <a:solidFill>
                <a:schemeClr val="lt1"/>
              </a:solidFill>
              <a:latin typeface="Calibri"/>
              <a:ea typeface="Calibri"/>
              <a:cs typeface="Calibri"/>
              <a:sym typeface="Calibri"/>
            </a:endParaRPr>
          </a:p>
        </p:txBody>
      </p:sp>
      <p:sp>
        <p:nvSpPr>
          <p:cNvPr id="150" name="Google Shape;150;p19"/>
          <p:cNvSpPr txBox="1"/>
          <p:nvPr>
            <p:ph idx="12" type="sldNum"/>
          </p:nvPr>
        </p:nvSpPr>
        <p:spPr>
          <a:xfrm>
            <a:off x="10941245" y="129741"/>
            <a:ext cx="1171304"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a:t>
            </a:fld>
            <a:endParaRPr sz="1800">
              <a:solidFill>
                <a:schemeClr val="lt1"/>
              </a:solidFill>
            </a:endParaRPr>
          </a:p>
        </p:txBody>
      </p:sp>
      <p:graphicFrame>
        <p:nvGraphicFramePr>
          <p:cNvPr id="151" name="Google Shape;151;p19"/>
          <p:cNvGraphicFramePr/>
          <p:nvPr/>
        </p:nvGraphicFramePr>
        <p:xfrm>
          <a:off x="78517" y="647303"/>
          <a:ext cx="3000000" cy="3000000"/>
        </p:xfrm>
        <a:graphic>
          <a:graphicData uri="http://schemas.openxmlformats.org/drawingml/2006/table">
            <a:tbl>
              <a:tblPr>
                <a:noFill/>
                <a:tableStyleId>{68CFFE3F-051E-4387-A68D-4DDEB36B757B}</a:tableStyleId>
              </a:tblPr>
              <a:tblGrid>
                <a:gridCol w="2369025"/>
                <a:gridCol w="1801425"/>
                <a:gridCol w="2297100"/>
                <a:gridCol w="1733025"/>
                <a:gridCol w="1482200"/>
                <a:gridCol w="2352200"/>
              </a:tblGrid>
              <a:tr h="480150">
                <a:tc gridSpan="6">
                  <a:txBody>
                    <a:bodyPr/>
                    <a:lstStyle/>
                    <a:p>
                      <a:pPr indent="0" lvl="0" marL="0" marR="0" rtl="0" algn="l">
                        <a:lnSpc>
                          <a:spcPct val="107000"/>
                        </a:lnSpc>
                        <a:spcBef>
                          <a:spcPts val="0"/>
                        </a:spcBef>
                        <a:spcAft>
                          <a:spcPts val="0"/>
                        </a:spcAft>
                        <a:buClr>
                          <a:srgbClr val="000000"/>
                        </a:buClr>
                        <a:buSzPts val="1200"/>
                        <a:buFont typeface="Arial"/>
                        <a:buNone/>
                      </a:pPr>
                      <a:r>
                        <a:rPr b="1" i="0" lang="en-GB" sz="1200" u="none" cap="none" strike="noStrike">
                          <a:solidFill>
                            <a:srgbClr val="000000"/>
                          </a:solidFill>
                          <a:latin typeface="Calibri"/>
                          <a:ea typeface="Calibri"/>
                          <a:cs typeface="Calibri"/>
                          <a:sym typeface="Calibri"/>
                        </a:rPr>
                        <a:t>School subjects </a:t>
                      </a:r>
                      <a:r>
                        <a:rPr lang="en-GB" sz="1200" u="none" cap="none" strike="noStrike">
                          <a:latin typeface="Calibri"/>
                          <a:ea typeface="Calibri"/>
                          <a:cs typeface="Calibri"/>
                          <a:sym typeface="Calibri"/>
                        </a:rPr>
                        <a:t>Quelles matières est-ce que tu étudies? </a:t>
                      </a:r>
                      <a:r>
                        <a:rPr i="1" lang="en-GB" sz="1200" u="none" cap="none" strike="noStrike">
                          <a:solidFill>
                            <a:srgbClr val="FF0000"/>
                          </a:solidFill>
                          <a:latin typeface="Calibri"/>
                          <a:ea typeface="Calibri"/>
                          <a:cs typeface="Calibri"/>
                          <a:sym typeface="Calibri"/>
                        </a:rPr>
                        <a:t>What subjects do you study?</a:t>
                      </a:r>
                      <a:endParaRPr sz="1200" u="none" cap="none" strike="noStrike">
                        <a:solidFill>
                          <a:srgbClr val="FF0000"/>
                        </a:solidFill>
                        <a:latin typeface="Calibri"/>
                        <a:ea typeface="Calibri"/>
                        <a:cs typeface="Calibri"/>
                        <a:sym typeface="Calibri"/>
                      </a:endParaRPr>
                    </a:p>
                    <a:p>
                      <a:pPr indent="0" lvl="0" marL="0" marR="0" rtl="0" algn="l">
                        <a:lnSpc>
                          <a:spcPct val="107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	Qu’est-ce que tu as étudié hier? </a:t>
                      </a:r>
                      <a:r>
                        <a:rPr i="1" lang="en-GB" sz="1200" u="none" cap="none" strike="noStrike">
                          <a:solidFill>
                            <a:srgbClr val="FF0000"/>
                          </a:solidFill>
                          <a:latin typeface="Calibri"/>
                          <a:ea typeface="Calibri"/>
                          <a:cs typeface="Calibri"/>
                          <a:sym typeface="Calibri"/>
                        </a:rPr>
                        <a:t>What did you study yesterday?</a:t>
                      </a:r>
                      <a:endParaRPr sz="1200" u="none" cap="none" strike="noStrike">
                        <a:solidFill>
                          <a:srgbClr val="FF0000"/>
                        </a:solidFill>
                        <a:latin typeface="Calibri"/>
                        <a:ea typeface="Calibri"/>
                        <a:cs typeface="Calibri"/>
                        <a:sym typeface="Calibri"/>
                      </a:endParaRPr>
                    </a:p>
                    <a:p>
                      <a:pPr indent="0" lvl="0" marL="0" marR="0" rtl="0" algn="l">
                        <a:lnSpc>
                          <a:spcPct val="107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	Qu’est-ce que tu vas étudier demain? </a:t>
                      </a:r>
                      <a:r>
                        <a:rPr i="1" lang="en-GB" sz="1200" u="none" cap="none" strike="noStrike">
                          <a:solidFill>
                            <a:srgbClr val="FF0000"/>
                          </a:solidFill>
                          <a:latin typeface="Calibri"/>
                          <a:ea typeface="Calibri"/>
                          <a:cs typeface="Calibri"/>
                          <a:sym typeface="Calibri"/>
                        </a:rPr>
                        <a:t>What are you going to study tomorrow?</a:t>
                      </a:r>
                      <a:endParaRPr sz="1200" u="none" cap="none" strike="noStrike">
                        <a:latin typeface="Calibri"/>
                        <a:ea typeface="Calibri"/>
                        <a:cs typeface="Calibri"/>
                        <a:sym typeface="Calibri"/>
                      </a:endParaRPr>
                    </a:p>
                  </a:txBody>
                  <a:tcPr marT="25725" marB="25725" marR="51425" marL="51425" anchor="ctr">
                    <a:solidFill>
                      <a:srgbClr val="EDEDED"/>
                    </a:solidFill>
                  </a:tcPr>
                </a:tc>
                <a:tc hMerge="1"/>
                <a:tc hMerge="1"/>
                <a:tc hMerge="1"/>
                <a:tc hMerge="1"/>
                <a:tc hMerge="1"/>
              </a:tr>
              <a:tr h="2058100">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Le lundi</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On Mondays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Le mardi</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On Tuesdays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Le mercredi</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On Wednesdays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Le jeudi</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On Thursdays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Le vendredi</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On Fridays</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Tous les jours</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Every day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Chaque jour</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Every day</a:t>
                      </a:r>
                      <a:endParaRPr sz="1100" u="none" cap="none" strike="noStrike">
                        <a:latin typeface="Calibri"/>
                        <a:ea typeface="Calibri"/>
                        <a:cs typeface="Calibri"/>
                        <a:sym typeface="Calibri"/>
                      </a:endParaRPr>
                    </a:p>
                  </a:txBody>
                  <a:tcPr marT="25725" marB="25725" marR="51425" marL="51425" anchor="ctr">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j’étudie</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 study</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nous étudions</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we study</a:t>
                      </a:r>
                      <a:endParaRPr sz="1200" u="none" cap="none" strike="noStrike">
                        <a:latin typeface="Calibri"/>
                        <a:ea typeface="Calibri"/>
                        <a:cs typeface="Calibri"/>
                        <a:sym typeface="Calibri"/>
                      </a:endParaRPr>
                    </a:p>
                  </a:txBody>
                  <a:tcPr marT="25725" marB="25725" marR="51425" marL="51425" anchor="ctr">
                    <a:solidFill>
                      <a:srgbClr val="FFF2CC"/>
                    </a:solidFill>
                  </a:tcPr>
                </a:tc>
                <a:tc rowSpan="3">
                  <a:txBody>
                    <a:bodyPr/>
                    <a:lstStyle/>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latin typeface="Calibri"/>
                          <a:ea typeface="Calibri"/>
                          <a:cs typeface="Calibri"/>
                          <a:sym typeface="Calibri"/>
                        </a:rPr>
                        <a:t>ma matière préféréé ce qui est…</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my favourite subject which is…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l’art </a:t>
                      </a:r>
                      <a:r>
                        <a:rPr b="1" i="1" lang="en-GB" sz="1200" u="none" cap="none" strike="noStrike">
                          <a:solidFill>
                            <a:srgbClr val="FF0000"/>
                          </a:solidFill>
                          <a:latin typeface="Calibri"/>
                          <a:ea typeface="Calibri"/>
                          <a:cs typeface="Calibri"/>
                          <a:sym typeface="Calibri"/>
                        </a:rPr>
                        <a:t>art</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le français </a:t>
                      </a:r>
                      <a:r>
                        <a:rPr b="1" i="1" lang="en-GB" sz="1200" u="none" cap="none" strike="noStrike">
                          <a:solidFill>
                            <a:srgbClr val="FF0000"/>
                          </a:solidFill>
                          <a:latin typeface="Calibri"/>
                          <a:ea typeface="Calibri"/>
                          <a:cs typeface="Calibri"/>
                          <a:sym typeface="Calibri"/>
                        </a:rPr>
                        <a:t>French</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le théâtre </a:t>
                      </a:r>
                      <a:r>
                        <a:rPr b="1" i="1" lang="en-GB" sz="1200" u="none" cap="none" strike="noStrike">
                          <a:solidFill>
                            <a:srgbClr val="FF0000"/>
                          </a:solidFill>
                          <a:latin typeface="Calibri"/>
                          <a:ea typeface="Calibri"/>
                          <a:cs typeface="Calibri"/>
                          <a:sym typeface="Calibri"/>
                        </a:rPr>
                        <a:t>drama</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le sport </a:t>
                      </a:r>
                      <a:r>
                        <a:rPr b="1" i="1" lang="en-GB" sz="1200" u="none" cap="none" strike="noStrike">
                          <a:solidFill>
                            <a:srgbClr val="FF0000"/>
                          </a:solidFill>
                          <a:latin typeface="Calibri"/>
                          <a:ea typeface="Calibri"/>
                          <a:cs typeface="Calibri"/>
                          <a:sym typeface="Calibri"/>
                        </a:rPr>
                        <a:t>sport</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l’anglais </a:t>
                      </a:r>
                      <a:r>
                        <a:rPr b="1" i="1" lang="en-GB" sz="1200" u="none" cap="none" strike="noStrike">
                          <a:solidFill>
                            <a:srgbClr val="FF0000"/>
                          </a:solidFill>
                          <a:latin typeface="Calibri"/>
                          <a:ea typeface="Calibri"/>
                          <a:cs typeface="Calibri"/>
                          <a:sym typeface="Calibri"/>
                        </a:rPr>
                        <a:t>English</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l’histoire </a:t>
                      </a:r>
                      <a:r>
                        <a:rPr b="1" i="1" lang="en-GB" sz="1200" u="none" cap="none" strike="noStrike">
                          <a:solidFill>
                            <a:srgbClr val="FF0000"/>
                          </a:solidFill>
                          <a:latin typeface="Calibri"/>
                          <a:ea typeface="Calibri"/>
                          <a:cs typeface="Calibri"/>
                          <a:sym typeface="Calibri"/>
                        </a:rPr>
                        <a:t>history</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la technologie </a:t>
                      </a:r>
                      <a:r>
                        <a:rPr b="1" i="1" lang="en-GB" sz="1200" u="none" cap="none" strike="noStrike">
                          <a:solidFill>
                            <a:srgbClr val="FF0000"/>
                          </a:solidFill>
                          <a:latin typeface="Calibri"/>
                          <a:ea typeface="Calibri"/>
                          <a:cs typeface="Calibri"/>
                          <a:sym typeface="Calibri"/>
                        </a:rPr>
                        <a:t>DT</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la musique </a:t>
                      </a:r>
                      <a:r>
                        <a:rPr b="1" i="1" lang="en-GB" sz="1200" u="none" cap="none" strike="noStrike">
                          <a:solidFill>
                            <a:srgbClr val="FF0000"/>
                          </a:solidFill>
                          <a:latin typeface="Calibri"/>
                          <a:ea typeface="Calibri"/>
                          <a:cs typeface="Calibri"/>
                          <a:sym typeface="Calibri"/>
                        </a:rPr>
                        <a:t>music</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la religion </a:t>
                      </a:r>
                      <a:r>
                        <a:rPr b="1" i="1" lang="en-GB" sz="1200" u="none" cap="none" strike="noStrike">
                          <a:solidFill>
                            <a:srgbClr val="FF0000"/>
                          </a:solidFill>
                          <a:latin typeface="Calibri"/>
                          <a:ea typeface="Calibri"/>
                          <a:cs typeface="Calibri"/>
                          <a:sym typeface="Calibri"/>
                        </a:rPr>
                        <a:t>RE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les maths </a:t>
                      </a:r>
                      <a:r>
                        <a:rPr b="1" i="1" lang="en-GB" sz="1200" u="none" cap="none" strike="noStrike">
                          <a:solidFill>
                            <a:srgbClr val="FF0000"/>
                          </a:solidFill>
                          <a:latin typeface="Calibri"/>
                          <a:ea typeface="Calibri"/>
                          <a:cs typeface="Calibri"/>
                          <a:sym typeface="Calibri"/>
                        </a:rPr>
                        <a:t>maths</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les sciences </a:t>
                      </a:r>
                      <a:r>
                        <a:rPr b="1" i="1" lang="en-GB" sz="1200" u="none" cap="none" strike="noStrike">
                          <a:solidFill>
                            <a:srgbClr val="FF0000"/>
                          </a:solidFill>
                          <a:latin typeface="Calibri"/>
                          <a:ea typeface="Calibri"/>
                          <a:cs typeface="Calibri"/>
                          <a:sym typeface="Calibri"/>
                        </a:rPr>
                        <a:t>science</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les langues </a:t>
                      </a:r>
                      <a:r>
                        <a:rPr b="1" i="1" lang="en-GB" sz="1200" u="none" cap="none" strike="noStrike">
                          <a:solidFill>
                            <a:srgbClr val="FF0000"/>
                          </a:solidFill>
                          <a:latin typeface="Calibri"/>
                          <a:ea typeface="Calibri"/>
                          <a:cs typeface="Calibri"/>
                          <a:sym typeface="Calibri"/>
                        </a:rPr>
                        <a:t>languages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txBody>
                  <a:tcPr marT="25725" marB="25725" marR="51425" marL="51425" anchor="ctr">
                    <a:solidFill>
                      <a:srgbClr val="FFF2CC"/>
                    </a:solidFill>
                  </a:tcPr>
                </a:tc>
                <a:tc rowSpan="3">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à neuf heures</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at nine o’clock</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à neuf heures </a:t>
                      </a:r>
                      <a:r>
                        <a:rPr b="1" lang="en-GB" sz="1200" u="sng" cap="none" strike="noStrike">
                          <a:latin typeface="Calibri"/>
                          <a:ea typeface="Calibri"/>
                          <a:cs typeface="Calibri"/>
                          <a:sym typeface="Calibri"/>
                        </a:rPr>
                        <a:t>et quart</a:t>
                      </a:r>
                      <a:endParaRPr sz="1200" u="sng"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at </a:t>
                      </a:r>
                      <a:r>
                        <a:rPr b="1" i="1" lang="en-GB" sz="1200" u="sng" cap="none" strike="noStrike">
                          <a:solidFill>
                            <a:srgbClr val="FF0000"/>
                          </a:solidFill>
                          <a:latin typeface="Calibri"/>
                          <a:ea typeface="Calibri"/>
                          <a:cs typeface="Calibri"/>
                          <a:sym typeface="Calibri"/>
                        </a:rPr>
                        <a:t>quarter past </a:t>
                      </a:r>
                      <a:r>
                        <a:rPr b="1" i="1" lang="en-GB" sz="1200" u="none" cap="none" strike="noStrike">
                          <a:solidFill>
                            <a:srgbClr val="FF0000"/>
                          </a:solidFill>
                          <a:latin typeface="Calibri"/>
                          <a:ea typeface="Calibri"/>
                          <a:cs typeface="Calibri"/>
                          <a:sym typeface="Calibri"/>
                        </a:rPr>
                        <a:t>nine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à neuf heures </a:t>
                      </a:r>
                      <a:r>
                        <a:rPr b="1" lang="en-GB" sz="1200" u="sng" cap="none" strike="noStrike">
                          <a:latin typeface="Calibri"/>
                          <a:ea typeface="Calibri"/>
                          <a:cs typeface="Calibri"/>
                          <a:sym typeface="Calibri"/>
                        </a:rPr>
                        <a:t>et demie</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at </a:t>
                      </a:r>
                      <a:r>
                        <a:rPr b="1" i="1" lang="en-GB" sz="1200" u="sng" cap="none" strike="noStrike">
                          <a:solidFill>
                            <a:srgbClr val="FF0000"/>
                          </a:solidFill>
                          <a:latin typeface="Calibri"/>
                          <a:ea typeface="Calibri"/>
                          <a:cs typeface="Calibri"/>
                          <a:sym typeface="Calibri"/>
                        </a:rPr>
                        <a:t>half past </a:t>
                      </a:r>
                      <a:r>
                        <a:rPr b="1" i="1" lang="en-GB" sz="1200" u="none" cap="none" strike="noStrike">
                          <a:solidFill>
                            <a:srgbClr val="FF0000"/>
                          </a:solidFill>
                          <a:latin typeface="Calibri"/>
                          <a:ea typeface="Calibri"/>
                          <a:cs typeface="Calibri"/>
                          <a:sym typeface="Calibri"/>
                        </a:rPr>
                        <a:t>nine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à dix heures </a:t>
                      </a:r>
                      <a:r>
                        <a:rPr b="1" lang="en-GB" sz="1200" u="sng" cap="none" strike="noStrike">
                          <a:latin typeface="Calibri"/>
                          <a:ea typeface="Calibri"/>
                          <a:cs typeface="Calibri"/>
                          <a:sym typeface="Calibri"/>
                        </a:rPr>
                        <a:t>moins le quart </a:t>
                      </a:r>
                      <a:endParaRPr sz="1200" u="sng"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at </a:t>
                      </a:r>
                      <a:r>
                        <a:rPr b="1" i="1" lang="en-GB" sz="1200" u="sng" cap="none" strike="noStrike">
                          <a:solidFill>
                            <a:srgbClr val="FF0000"/>
                          </a:solidFill>
                          <a:latin typeface="Calibri"/>
                          <a:ea typeface="Calibri"/>
                          <a:cs typeface="Calibri"/>
                          <a:sym typeface="Calibri"/>
                        </a:rPr>
                        <a:t>quarter to </a:t>
                      </a:r>
                      <a:r>
                        <a:rPr b="1" i="1" lang="en-GB" sz="1200" u="none" cap="none" strike="noStrike">
                          <a:solidFill>
                            <a:srgbClr val="FF0000"/>
                          </a:solidFill>
                          <a:latin typeface="Calibri"/>
                          <a:ea typeface="Calibri"/>
                          <a:cs typeface="Calibri"/>
                          <a:sym typeface="Calibri"/>
                        </a:rPr>
                        <a:t>ten</a:t>
                      </a:r>
                      <a:endParaRPr sz="1200" u="none" cap="none" strike="noStrike">
                        <a:latin typeface="Calibri"/>
                        <a:ea typeface="Calibri"/>
                        <a:cs typeface="Calibri"/>
                        <a:sym typeface="Calibri"/>
                      </a:endParaRPr>
                    </a:p>
                  </a:txBody>
                  <a:tcPr marT="25725" marB="25725" marR="51425" marL="51425" anchor="ctr">
                    <a:solidFill>
                      <a:srgbClr val="FFF2CC"/>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je trouve ça</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I find it </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je pense que c’est </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 think that it’s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à mon avis c’est </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in my opinion it’s</a:t>
                      </a:r>
                      <a:endParaRPr sz="1200" u="none" cap="none" strike="noStrike">
                        <a:latin typeface="Calibri"/>
                        <a:ea typeface="Calibri"/>
                        <a:cs typeface="Calibri"/>
                        <a:sym typeface="Calibri"/>
                      </a:endParaRPr>
                    </a:p>
                  </a:txBody>
                  <a:tcPr marT="25725" marB="25725" marR="51425" marL="51425" anchor="ctr">
                    <a:solidFill>
                      <a:srgbClr val="FFF2CC"/>
                    </a:solidFill>
                  </a:tcPr>
                </a:tc>
                <a:tc rowSpan="3">
                  <a:txBody>
                    <a:bodyPr/>
                    <a:lstStyle/>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génial </a:t>
                      </a:r>
                      <a:r>
                        <a:rPr b="1" i="1" lang="en-GB" sz="1200" u="none" cap="none" strike="noStrike">
                          <a:solidFill>
                            <a:srgbClr val="FF0000"/>
                          </a:solidFill>
                          <a:latin typeface="Calibri"/>
                          <a:ea typeface="Calibri"/>
                          <a:cs typeface="Calibri"/>
                          <a:sym typeface="Calibri"/>
                        </a:rPr>
                        <a:t>great</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intéressant </a:t>
                      </a:r>
                      <a:r>
                        <a:rPr b="1" i="1" lang="en-GB" sz="1200" u="none" cap="none" strike="noStrike">
                          <a:solidFill>
                            <a:srgbClr val="FF0000"/>
                          </a:solidFill>
                          <a:latin typeface="Calibri"/>
                          <a:ea typeface="Calibri"/>
                          <a:cs typeface="Calibri"/>
                          <a:sym typeface="Calibri"/>
                        </a:rPr>
                        <a:t>interesting</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passionnant </a:t>
                      </a:r>
                      <a:r>
                        <a:rPr b="1" i="1" lang="en-GB" sz="1200" u="none" cap="none" strike="noStrike">
                          <a:solidFill>
                            <a:srgbClr val="FF0000"/>
                          </a:solidFill>
                          <a:latin typeface="Calibri"/>
                          <a:ea typeface="Calibri"/>
                          <a:cs typeface="Calibri"/>
                          <a:sym typeface="Calibri"/>
                        </a:rPr>
                        <a:t>exciting</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utile </a:t>
                      </a:r>
                      <a:r>
                        <a:rPr b="1" i="1" lang="en-GB" sz="1200" u="none" cap="none" strike="noStrike">
                          <a:solidFill>
                            <a:srgbClr val="FF0000"/>
                          </a:solidFill>
                          <a:latin typeface="Calibri"/>
                          <a:ea typeface="Calibri"/>
                          <a:cs typeface="Calibri"/>
                          <a:sym typeface="Calibri"/>
                        </a:rPr>
                        <a:t>useful</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pratique </a:t>
                      </a:r>
                      <a:r>
                        <a:rPr b="1" i="1" lang="en-GB" sz="1200" u="none" cap="none" strike="noStrike">
                          <a:solidFill>
                            <a:srgbClr val="FF0000"/>
                          </a:solidFill>
                          <a:latin typeface="Calibri"/>
                          <a:ea typeface="Calibri"/>
                          <a:cs typeface="Calibri"/>
                          <a:sym typeface="Calibri"/>
                        </a:rPr>
                        <a:t>practical</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facile </a:t>
                      </a:r>
                      <a:r>
                        <a:rPr b="1" i="1" lang="en-GB" sz="1200" u="none" cap="none" strike="noStrike">
                          <a:solidFill>
                            <a:srgbClr val="FF0000"/>
                          </a:solidFill>
                          <a:latin typeface="Calibri"/>
                          <a:ea typeface="Calibri"/>
                          <a:cs typeface="Calibri"/>
                          <a:sym typeface="Calibri"/>
                        </a:rPr>
                        <a:t>easy</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différent </a:t>
                      </a:r>
                      <a:r>
                        <a:rPr b="1" i="1" lang="en-GB" sz="1200" u="none" cap="none" strike="noStrike">
                          <a:solidFill>
                            <a:srgbClr val="FF0000"/>
                          </a:solidFill>
                          <a:latin typeface="Calibri"/>
                          <a:ea typeface="Calibri"/>
                          <a:cs typeface="Calibri"/>
                          <a:sym typeface="Calibri"/>
                        </a:rPr>
                        <a:t>different</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 </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difficile </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difficult</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nul </a:t>
                      </a:r>
                      <a:r>
                        <a:rPr b="1" i="1" lang="en-GB" sz="1200" u="none" cap="none" strike="noStrike">
                          <a:solidFill>
                            <a:srgbClr val="FF0000"/>
                          </a:solidFill>
                          <a:latin typeface="Calibri"/>
                          <a:ea typeface="Calibri"/>
                          <a:cs typeface="Calibri"/>
                          <a:sym typeface="Calibri"/>
                        </a:rPr>
                        <a:t>rubbish</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ennuyeux </a:t>
                      </a:r>
                      <a:r>
                        <a:rPr b="1" i="1" lang="en-GB" sz="1200" u="none" cap="none" strike="noStrike">
                          <a:solidFill>
                            <a:srgbClr val="FF0000"/>
                          </a:solidFill>
                          <a:latin typeface="Calibri"/>
                          <a:ea typeface="Calibri"/>
                          <a:cs typeface="Calibri"/>
                          <a:sym typeface="Calibri"/>
                        </a:rPr>
                        <a:t>boring</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dur </a:t>
                      </a:r>
                      <a:r>
                        <a:rPr b="1" i="1" lang="en-GB" sz="1200" u="none" cap="none" strike="noStrike">
                          <a:solidFill>
                            <a:srgbClr val="FF0000"/>
                          </a:solidFill>
                          <a:latin typeface="Calibri"/>
                          <a:ea typeface="Calibri"/>
                          <a:cs typeface="Calibri"/>
                          <a:sym typeface="Calibri"/>
                        </a:rPr>
                        <a:t>hard / difficult</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inutile </a:t>
                      </a:r>
                      <a:r>
                        <a:rPr b="1" i="1" lang="en-GB" sz="1200" u="none" cap="none" strike="noStrike">
                          <a:solidFill>
                            <a:srgbClr val="FF0000"/>
                          </a:solidFill>
                          <a:latin typeface="Calibri"/>
                          <a:ea typeface="Calibri"/>
                          <a:cs typeface="Calibri"/>
                          <a:sym typeface="Calibri"/>
                        </a:rPr>
                        <a:t>useless</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fatigant </a:t>
                      </a:r>
                      <a:r>
                        <a:rPr b="1" i="1" lang="en-GB" sz="1200" u="none" cap="none" strike="noStrike">
                          <a:solidFill>
                            <a:srgbClr val="FF0000"/>
                          </a:solidFill>
                          <a:latin typeface="Calibri"/>
                          <a:ea typeface="Calibri"/>
                          <a:cs typeface="Calibri"/>
                          <a:sym typeface="Calibri"/>
                        </a:rPr>
                        <a:t>tiring</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t/>
                      </a:r>
                      <a:endParaRPr b="1" i="1" sz="1200" u="none" cap="none" strike="noStrike">
                        <a:solidFill>
                          <a:srgbClr val="FF0000"/>
                        </a:solidFill>
                        <a:latin typeface="Calibri"/>
                        <a:ea typeface="Calibri"/>
                        <a:cs typeface="Calibri"/>
                        <a:sym typeface="Calibri"/>
                      </a:endParaRPr>
                    </a:p>
                  </a:txBody>
                  <a:tcPr marT="25725" marB="25725" marR="51425" marL="51425" anchor="ctr">
                    <a:solidFill>
                      <a:srgbClr val="FFF2CC"/>
                    </a:solidFill>
                  </a:tcPr>
                </a:tc>
              </a:tr>
              <a:tr h="1046300">
                <a:tc>
                  <a:txBody>
                    <a:bodyPr/>
                    <a:lstStyle/>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Hier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Yesterday</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Le mois dernier</a:t>
                      </a:r>
                      <a:endParaRPr sz="1400" u="none" cap="none" strike="noStrike"/>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Last month</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La semaine dernière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Last week</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L’année dernière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Last year</a:t>
                      </a:r>
                      <a:endParaRPr sz="1100" u="none" cap="none" strike="noStrike">
                        <a:latin typeface="Calibri"/>
                        <a:ea typeface="Calibri"/>
                        <a:cs typeface="Calibri"/>
                        <a:sym typeface="Calibri"/>
                      </a:endParaRPr>
                    </a:p>
                  </a:txBody>
                  <a:tcPr marT="25725" marB="25725" marR="51425" marL="51425" anchor="ctr">
                    <a:solidFill>
                      <a:srgbClr val="FBE4D4"/>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j’ai étudié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I studied</a:t>
                      </a:r>
                      <a:endParaRPr sz="1200" u="none" cap="none" strike="noStrike">
                        <a:latin typeface="Calibri"/>
                        <a:ea typeface="Calibri"/>
                        <a:cs typeface="Calibri"/>
                        <a:sym typeface="Calibri"/>
                      </a:endParaRPr>
                    </a:p>
                  </a:txBody>
                  <a:tcPr marT="25725" marB="25725" marR="51425" marL="51425" anchor="ctr">
                    <a:solidFill>
                      <a:srgbClr val="FBE4D4"/>
                    </a:solidFill>
                  </a:tcPr>
                </a:tc>
                <a:tc vMerge="1"/>
                <a:tc vMerge="1"/>
                <a:tc>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c’était</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it was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1" sz="1200" u="none" cap="none" strike="noStrike">
                        <a:solidFill>
                          <a:srgbClr val="FF0000"/>
                        </a:solidFill>
                        <a:latin typeface="Calibri"/>
                        <a:ea typeface="Calibri"/>
                        <a:cs typeface="Calibri"/>
                        <a:sym typeface="Calibri"/>
                      </a:endParaRPr>
                    </a:p>
                  </a:txBody>
                  <a:tcPr marT="25725" marB="25725" marR="51425" marL="51425" anchor="ctr">
                    <a:solidFill>
                      <a:srgbClr val="FBE4D4"/>
                    </a:solidFill>
                  </a:tcPr>
                </a:tc>
                <a:tc vMerge="1"/>
              </a:tr>
              <a:tr h="1046300">
                <a:tc>
                  <a:txBody>
                    <a:bodyPr/>
                    <a:lstStyle/>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Demain</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Tomorrow</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Le mois prochain</a:t>
                      </a:r>
                      <a:endParaRPr sz="1400" u="none" cap="none" strike="noStrike"/>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Next month</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La semaine prochaine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Next week</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L’année prochaine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Next year</a:t>
                      </a:r>
                      <a:endParaRPr sz="1400" u="none" cap="none" strike="noStrike"/>
                    </a:p>
                  </a:txBody>
                  <a:tcPr marT="25725" marB="25725" marR="51425" marL="51425" anchor="ctr">
                    <a:solidFill>
                      <a:srgbClr val="D8E2F3"/>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je vais étudier</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1" lang="en-GB" sz="1200" u="none" cap="none" strike="noStrike">
                          <a:solidFill>
                            <a:srgbClr val="FF0000"/>
                          </a:solidFill>
                          <a:latin typeface="Calibri"/>
                          <a:ea typeface="Calibri"/>
                          <a:cs typeface="Calibri"/>
                          <a:sym typeface="Calibri"/>
                        </a:rPr>
                        <a:t>I’m going to study</a:t>
                      </a:r>
                      <a:endParaRPr sz="1200" u="none" cap="none" strike="noStrike">
                        <a:latin typeface="Calibri"/>
                        <a:ea typeface="Calibri"/>
                        <a:cs typeface="Calibri"/>
                        <a:sym typeface="Calibri"/>
                      </a:endParaRPr>
                    </a:p>
                  </a:txBody>
                  <a:tcPr marT="25725" marB="25725" marR="51425" marL="51425" anchor="ctr">
                    <a:solidFill>
                      <a:srgbClr val="D8E2F3"/>
                    </a:solidFill>
                  </a:tcPr>
                </a:tc>
                <a:tc vMerge="1"/>
                <a:tc vMerge="1"/>
                <a:tc>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ce sera</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it will be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1" sz="1200" u="none" cap="none" strike="noStrike">
                        <a:solidFill>
                          <a:srgbClr val="FF0000"/>
                        </a:solidFill>
                        <a:latin typeface="Calibri"/>
                        <a:ea typeface="Calibri"/>
                        <a:cs typeface="Calibri"/>
                        <a:sym typeface="Calibri"/>
                      </a:endParaRPr>
                    </a:p>
                  </a:txBody>
                  <a:tcPr marT="25725" marB="25725" marR="51425" marL="51425" anchor="ctr">
                    <a:solidFill>
                      <a:srgbClr val="D8E2F3"/>
                    </a:solidFill>
                  </a:tcPr>
                </a:tc>
                <a:tc vMerge="1"/>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0"/>
          <p:cNvSpPr txBox="1"/>
          <p:nvPr/>
        </p:nvSpPr>
        <p:spPr>
          <a:xfrm>
            <a:off x="238268" y="91529"/>
            <a:ext cx="11715464" cy="369291"/>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French: Knowledge Organiser 7.11: Holidays</a:t>
            </a:r>
            <a:endParaRPr b="0" i="0" sz="1800" u="none" cap="none" strike="noStrike">
              <a:solidFill>
                <a:schemeClr val="lt1"/>
              </a:solidFill>
              <a:latin typeface="Calibri"/>
              <a:ea typeface="Calibri"/>
              <a:cs typeface="Calibri"/>
              <a:sym typeface="Calibri"/>
            </a:endParaRPr>
          </a:p>
        </p:txBody>
      </p:sp>
      <p:sp>
        <p:nvSpPr>
          <p:cNvPr id="157" name="Google Shape;157;p20"/>
          <p:cNvSpPr txBox="1"/>
          <p:nvPr>
            <p:ph idx="12" type="sldNum"/>
          </p:nvPr>
        </p:nvSpPr>
        <p:spPr>
          <a:xfrm>
            <a:off x="10941245" y="129741"/>
            <a:ext cx="1171304"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a:t>
            </a:fld>
            <a:endParaRPr sz="1800">
              <a:solidFill>
                <a:schemeClr val="lt1"/>
              </a:solidFill>
            </a:endParaRPr>
          </a:p>
        </p:txBody>
      </p:sp>
      <p:graphicFrame>
        <p:nvGraphicFramePr>
          <p:cNvPr id="158" name="Google Shape;158;p20"/>
          <p:cNvGraphicFramePr/>
          <p:nvPr/>
        </p:nvGraphicFramePr>
        <p:xfrm>
          <a:off x="238267" y="485437"/>
          <a:ext cx="3000000" cy="3000000"/>
        </p:xfrm>
        <a:graphic>
          <a:graphicData uri="http://schemas.openxmlformats.org/drawingml/2006/table">
            <a:tbl>
              <a:tblPr>
                <a:noFill/>
                <a:tableStyleId>{68CFFE3F-051E-4387-A68D-4DDEB36B757B}</a:tableStyleId>
              </a:tblPr>
              <a:tblGrid>
                <a:gridCol w="2170400"/>
                <a:gridCol w="2291075"/>
                <a:gridCol w="359375"/>
                <a:gridCol w="1212925"/>
                <a:gridCol w="1841825"/>
                <a:gridCol w="965850"/>
                <a:gridCol w="2874000"/>
              </a:tblGrid>
              <a:tr h="598200">
                <a:tc gridSpan="7">
                  <a:txBody>
                    <a:bodyPr/>
                    <a:lstStyle/>
                    <a:p>
                      <a:pPr indent="0" lvl="0" marL="0" marR="0" rtl="0" algn="l">
                        <a:lnSpc>
                          <a:spcPct val="100000"/>
                        </a:lnSpc>
                        <a:spcBef>
                          <a:spcPts val="0"/>
                        </a:spcBef>
                        <a:spcAft>
                          <a:spcPts val="0"/>
                        </a:spcAft>
                        <a:buClr>
                          <a:srgbClr val="000000"/>
                        </a:buClr>
                        <a:buSzPts val="1600"/>
                        <a:buFont typeface="Arial"/>
                        <a:buNone/>
                      </a:pPr>
                      <a:r>
                        <a:rPr b="1" i="0" lang="en-GB" sz="1000" u="none" cap="none" strike="noStrike">
                          <a:solidFill>
                            <a:srgbClr val="000000"/>
                          </a:solidFill>
                          <a:latin typeface="Calibri"/>
                          <a:ea typeface="Calibri"/>
                          <a:cs typeface="Calibri"/>
                          <a:sym typeface="Calibri"/>
                        </a:rPr>
                        <a:t>Holiday destination </a:t>
                      </a:r>
                      <a:r>
                        <a:rPr b="0" i="0" lang="en-GB" sz="1000" u="none" cap="none" strike="noStrike">
                          <a:solidFill>
                            <a:srgbClr val="000000"/>
                          </a:solidFill>
                          <a:latin typeface="Calibri"/>
                          <a:ea typeface="Calibri"/>
                          <a:cs typeface="Calibri"/>
                          <a:sym typeface="Calibri"/>
                        </a:rPr>
                        <a:t>Où </a:t>
                      </a:r>
                      <a:r>
                        <a:rPr lang="en-GB" sz="1000" u="none" cap="none" strike="noStrike">
                          <a:solidFill>
                            <a:srgbClr val="000000"/>
                          </a:solidFill>
                          <a:latin typeface="Calibri"/>
                          <a:ea typeface="Calibri"/>
                          <a:cs typeface="Calibri"/>
                          <a:sym typeface="Calibri"/>
                        </a:rPr>
                        <a:t>vas-tu </a:t>
                      </a:r>
                      <a:r>
                        <a:rPr b="0" i="0" lang="en-GB" sz="1000" u="none" cap="none" strike="noStrike">
                          <a:solidFill>
                            <a:srgbClr val="000000"/>
                          </a:solidFill>
                          <a:latin typeface="Calibri"/>
                          <a:ea typeface="Calibri"/>
                          <a:cs typeface="Calibri"/>
                          <a:sym typeface="Calibri"/>
                        </a:rPr>
                        <a:t>d’habitude en vacances? </a:t>
                      </a:r>
                      <a:r>
                        <a:rPr b="0" i="1" lang="en-GB" sz="1000" u="none" cap="none" strike="noStrike">
                          <a:solidFill>
                            <a:srgbClr val="FF0000"/>
                          </a:solidFill>
                          <a:latin typeface="Calibri"/>
                          <a:ea typeface="Calibri"/>
                          <a:cs typeface="Calibri"/>
                          <a:sym typeface="Calibri"/>
                        </a:rPr>
                        <a:t>Where do you usually go on holiday?</a:t>
                      </a:r>
                      <a:endParaRPr b="0" i="0" sz="10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b="1" i="0" lang="en-GB" sz="1000" u="none" cap="none" strike="noStrike">
                          <a:solidFill>
                            <a:srgbClr val="000000"/>
                          </a:solidFill>
                          <a:latin typeface="Calibri"/>
                          <a:ea typeface="Calibri"/>
                          <a:cs typeface="Calibri"/>
                          <a:sym typeface="Calibri"/>
                        </a:rPr>
                        <a:t>Travel </a:t>
                      </a:r>
                      <a:r>
                        <a:rPr b="0" i="0" lang="en-GB" sz="1000" u="none" cap="none" strike="noStrike">
                          <a:solidFill>
                            <a:srgbClr val="000000"/>
                          </a:solidFill>
                          <a:latin typeface="Calibri"/>
                          <a:ea typeface="Calibri"/>
                          <a:cs typeface="Calibri"/>
                          <a:sym typeface="Calibri"/>
                        </a:rPr>
                        <a:t>Comment est-ce que tu voyages? </a:t>
                      </a:r>
                      <a:r>
                        <a:rPr b="0" i="1" lang="en-GB" sz="1000" u="none" cap="none" strike="noStrike">
                          <a:solidFill>
                            <a:srgbClr val="FF0000"/>
                          </a:solidFill>
                          <a:latin typeface="Calibri"/>
                          <a:ea typeface="Calibri"/>
                          <a:cs typeface="Calibri"/>
                          <a:sym typeface="Calibri"/>
                        </a:rPr>
                        <a:t>How do you travel?</a:t>
                      </a:r>
                      <a:endParaRPr b="0" i="0" sz="10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b="1" i="0" lang="en-GB" sz="1000" u="none" cap="none" strike="noStrike">
                          <a:solidFill>
                            <a:srgbClr val="000000"/>
                          </a:solidFill>
                          <a:latin typeface="Calibri"/>
                          <a:ea typeface="Calibri"/>
                          <a:cs typeface="Calibri"/>
                          <a:sym typeface="Calibri"/>
                        </a:rPr>
                        <a:t>Accomodation </a:t>
                      </a:r>
                      <a:r>
                        <a:rPr b="0" i="0" lang="en-GB" sz="1000" u="none" cap="none" strike="noStrike">
                          <a:solidFill>
                            <a:srgbClr val="000000"/>
                          </a:solidFill>
                          <a:latin typeface="Calibri"/>
                          <a:ea typeface="Calibri"/>
                          <a:cs typeface="Calibri"/>
                          <a:sym typeface="Calibri"/>
                        </a:rPr>
                        <a:t>Où est-ce que tu restes? </a:t>
                      </a:r>
                      <a:r>
                        <a:rPr b="0" i="1" lang="en-GB" sz="1000" u="none" cap="none" strike="noStrike">
                          <a:solidFill>
                            <a:srgbClr val="FF0000"/>
                          </a:solidFill>
                          <a:latin typeface="Calibri"/>
                          <a:ea typeface="Calibri"/>
                          <a:cs typeface="Calibri"/>
                          <a:sym typeface="Calibri"/>
                        </a:rPr>
                        <a:t>Where do you stay?</a:t>
                      </a:r>
                      <a:endParaRPr b="0" i="0" sz="10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600"/>
                        <a:buFont typeface="Arial"/>
                        <a:buNone/>
                      </a:pPr>
                      <a:r>
                        <a:rPr b="1" i="0" lang="en-GB" sz="1000" u="none" cap="none" strike="noStrike">
                          <a:solidFill>
                            <a:srgbClr val="000000"/>
                          </a:solidFill>
                          <a:latin typeface="Calibri"/>
                          <a:ea typeface="Calibri"/>
                          <a:cs typeface="Calibri"/>
                          <a:sym typeface="Calibri"/>
                        </a:rPr>
                        <a:t>Activities </a:t>
                      </a:r>
                      <a:r>
                        <a:rPr b="0" i="0" lang="en-GB" sz="1000" u="none" cap="none" strike="noStrike">
                          <a:solidFill>
                            <a:srgbClr val="000000"/>
                          </a:solidFill>
                          <a:latin typeface="Calibri"/>
                          <a:ea typeface="Calibri"/>
                          <a:cs typeface="Calibri"/>
                          <a:sym typeface="Calibri"/>
                        </a:rPr>
                        <a:t>Qu’est-ce que tu fais pendant les vacances ? </a:t>
                      </a:r>
                      <a:r>
                        <a:rPr b="0" i="1" lang="en-GB" sz="1000" u="none" cap="none" strike="noStrike">
                          <a:solidFill>
                            <a:srgbClr val="FF0000"/>
                          </a:solidFill>
                          <a:latin typeface="Calibri"/>
                          <a:ea typeface="Calibri"/>
                          <a:cs typeface="Calibri"/>
                          <a:sym typeface="Calibri"/>
                        </a:rPr>
                        <a:t>What do you do during the holidays?</a:t>
                      </a:r>
                      <a:endParaRPr b="0" i="0" sz="1000" u="none" cap="none" strike="noStrike">
                        <a:solidFill>
                          <a:srgbClr val="00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DEDED"/>
                    </a:solidFill>
                  </a:tcPr>
                </a:tc>
                <a:tc hMerge="1"/>
                <a:tc hMerge="1"/>
                <a:tc hMerge="1"/>
                <a:tc hMerge="1"/>
                <a:tc hMerge="1"/>
                <a:tc hMerge="1"/>
              </a:tr>
              <a:tr h="2115175">
                <a:tc rowSpan="3">
                  <a:txBody>
                    <a:bodyPr/>
                    <a:lstStyle/>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Normalement</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Normally</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D’habitude</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Usually </a:t>
                      </a:r>
                      <a:endParaRPr b="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Quelquefois</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Sometimes</a:t>
                      </a:r>
                      <a:endParaRPr b="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Parfois</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Sometimes</a:t>
                      </a:r>
                      <a:endParaRPr b="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De temps en temps</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From time to time</a:t>
                      </a:r>
                      <a:endParaRPr b="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Souvent</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Often</a:t>
                      </a:r>
                      <a:endParaRPr sz="10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je vais (en vacances)</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I go (on holiday)</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i="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i="1" sz="100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4">
                  <a:txBody>
                    <a:bodyPr/>
                    <a:lstStyle/>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à Paris </a:t>
                      </a:r>
                      <a:r>
                        <a:rPr b="1" i="1" lang="en-GB" sz="900" u="none" cap="none" strike="noStrike">
                          <a:solidFill>
                            <a:srgbClr val="FF0000"/>
                          </a:solidFill>
                          <a:latin typeface="Calibri"/>
                          <a:ea typeface="Calibri"/>
                          <a:cs typeface="Calibri"/>
                          <a:sym typeface="Calibri"/>
                        </a:rPr>
                        <a:t>to Paris</a:t>
                      </a:r>
                      <a:endParaRPr sz="9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à Londres </a:t>
                      </a:r>
                      <a:r>
                        <a:rPr b="1" i="1" lang="en-GB" sz="900" u="none" cap="none" strike="noStrike">
                          <a:solidFill>
                            <a:srgbClr val="FF0000"/>
                          </a:solidFill>
                          <a:latin typeface="Calibri"/>
                          <a:ea typeface="Calibri"/>
                          <a:cs typeface="Calibri"/>
                          <a:sym typeface="Calibri"/>
                        </a:rPr>
                        <a:t>to London</a:t>
                      </a:r>
                      <a:endParaRPr sz="1400" u="none" cap="none" strike="noStrike"/>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à Québec </a:t>
                      </a:r>
                      <a:r>
                        <a:rPr b="1" i="1" lang="en-GB" sz="900" u="none" cap="none" strike="noStrike">
                          <a:solidFill>
                            <a:srgbClr val="FF0000"/>
                          </a:solidFill>
                          <a:latin typeface="Calibri"/>
                          <a:ea typeface="Calibri"/>
                          <a:cs typeface="Calibri"/>
                          <a:sym typeface="Calibri"/>
                        </a:rPr>
                        <a:t>to Québec</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à Madagascar </a:t>
                      </a:r>
                      <a:r>
                        <a:rPr b="1" i="1" lang="en-GB" sz="900" u="none" cap="none" strike="noStrike">
                          <a:solidFill>
                            <a:srgbClr val="FF0000"/>
                          </a:solidFill>
                          <a:latin typeface="Calibri"/>
                          <a:ea typeface="Calibri"/>
                          <a:cs typeface="Calibri"/>
                          <a:sym typeface="Calibri"/>
                        </a:rPr>
                        <a:t>to Madagascar</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Angleterre </a:t>
                      </a:r>
                      <a:r>
                        <a:rPr b="1" i="1" lang="en-GB" sz="900" u="none" cap="none" strike="noStrike">
                          <a:solidFill>
                            <a:srgbClr val="FF0000"/>
                          </a:solidFill>
                          <a:latin typeface="Calibri"/>
                          <a:ea typeface="Calibri"/>
                          <a:cs typeface="Calibri"/>
                          <a:sym typeface="Calibri"/>
                        </a:rPr>
                        <a:t>to England</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France </a:t>
                      </a:r>
                      <a:r>
                        <a:rPr b="1" i="1" lang="en-GB" sz="900" u="none" cap="none" strike="noStrike">
                          <a:solidFill>
                            <a:srgbClr val="FF0000"/>
                          </a:solidFill>
                          <a:latin typeface="Calibri"/>
                          <a:ea typeface="Calibri"/>
                          <a:cs typeface="Calibri"/>
                          <a:sym typeface="Calibri"/>
                        </a:rPr>
                        <a:t>to France</a:t>
                      </a:r>
                      <a:endParaRPr sz="1400" u="none" cap="none" strike="noStrike"/>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France d’Outre-mer </a:t>
                      </a:r>
                      <a:r>
                        <a:rPr b="1" i="1" lang="en-GB" sz="900" u="none" cap="none" strike="noStrike">
                          <a:solidFill>
                            <a:srgbClr val="FF0000"/>
                          </a:solidFill>
                          <a:latin typeface="Calibri"/>
                          <a:ea typeface="Calibri"/>
                          <a:cs typeface="Calibri"/>
                          <a:sym typeface="Calibri"/>
                        </a:rPr>
                        <a:t>to overseas France</a:t>
                      </a:r>
                      <a:endParaRPr sz="1400" u="none" cap="none" strike="noStrike"/>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Martinique </a:t>
                      </a:r>
                      <a:r>
                        <a:rPr b="1" i="1" lang="en-GB" sz="900" u="none" cap="none" strike="noStrike">
                          <a:solidFill>
                            <a:srgbClr val="FF0000"/>
                          </a:solidFill>
                          <a:latin typeface="Calibri"/>
                          <a:ea typeface="Calibri"/>
                          <a:cs typeface="Calibri"/>
                          <a:sym typeface="Calibri"/>
                        </a:rPr>
                        <a:t>to Martinique</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Algérie </a:t>
                      </a:r>
                      <a:r>
                        <a:rPr b="1" i="1" lang="en-GB" sz="900" u="none" cap="none" strike="noStrike">
                          <a:solidFill>
                            <a:srgbClr val="FF0000"/>
                          </a:solidFill>
                          <a:latin typeface="Calibri"/>
                          <a:ea typeface="Calibri"/>
                          <a:cs typeface="Calibri"/>
                          <a:sym typeface="Calibri"/>
                        </a:rPr>
                        <a:t>to Algeria</a:t>
                      </a:r>
                      <a:endParaRPr sz="1400" u="none" cap="none" strike="noStrike"/>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Espagne </a:t>
                      </a:r>
                      <a:r>
                        <a:rPr b="1" i="1" lang="en-GB" sz="900" u="none" cap="none" strike="noStrike">
                          <a:solidFill>
                            <a:srgbClr val="FF0000"/>
                          </a:solidFill>
                          <a:latin typeface="Calibri"/>
                          <a:ea typeface="Calibri"/>
                          <a:cs typeface="Calibri"/>
                          <a:sym typeface="Calibri"/>
                        </a:rPr>
                        <a:t>to Spain</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Afrique </a:t>
                      </a:r>
                      <a:r>
                        <a:rPr b="1" i="1" lang="en-GB" sz="900" u="none" cap="none" strike="noStrike">
                          <a:solidFill>
                            <a:srgbClr val="FF0000"/>
                          </a:solidFill>
                          <a:latin typeface="Calibri"/>
                          <a:ea typeface="Calibri"/>
                          <a:cs typeface="Calibri"/>
                          <a:sym typeface="Calibri"/>
                        </a:rPr>
                        <a:t>to Africa</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Amérique </a:t>
                      </a:r>
                      <a:r>
                        <a:rPr b="1" i="1" lang="en-GB" sz="900" u="none" cap="none" strike="noStrike">
                          <a:solidFill>
                            <a:srgbClr val="FF0000"/>
                          </a:solidFill>
                          <a:latin typeface="Calibri"/>
                          <a:ea typeface="Calibri"/>
                          <a:cs typeface="Calibri"/>
                          <a:sym typeface="Calibri"/>
                        </a:rPr>
                        <a:t>to America</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en Asie </a:t>
                      </a:r>
                      <a:r>
                        <a:rPr b="1" i="1" lang="en-GB" sz="900" u="none" cap="none" strike="noStrike">
                          <a:solidFill>
                            <a:srgbClr val="FF0000"/>
                          </a:solidFill>
                          <a:latin typeface="Calibri"/>
                          <a:ea typeface="Calibri"/>
                          <a:cs typeface="Calibri"/>
                          <a:sym typeface="Calibri"/>
                        </a:rPr>
                        <a:t>to Asia</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900"/>
                        <a:buFont typeface="Arial"/>
                        <a:buNone/>
                      </a:pPr>
                      <a:r>
                        <a:rPr b="1" i="0" lang="en-GB" sz="900" u="none" cap="none" strike="noStrike">
                          <a:solidFill>
                            <a:schemeClr val="dk1"/>
                          </a:solidFill>
                          <a:latin typeface="Calibri"/>
                          <a:ea typeface="Calibri"/>
                          <a:cs typeface="Calibri"/>
                          <a:sym typeface="Calibri"/>
                        </a:rPr>
                        <a:t>en Europe </a:t>
                      </a:r>
                      <a:r>
                        <a:rPr b="1" i="1" lang="en-GB" sz="900" u="none" cap="none" strike="noStrike">
                          <a:solidFill>
                            <a:srgbClr val="FF0000"/>
                          </a:solidFill>
                          <a:latin typeface="Calibri"/>
                          <a:ea typeface="Calibri"/>
                          <a:cs typeface="Calibri"/>
                          <a:sym typeface="Calibri"/>
                        </a:rPr>
                        <a:t>to Europe</a:t>
                      </a:r>
                      <a:endParaRPr b="1" i="1" sz="9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au Royaume-Uni </a:t>
                      </a:r>
                      <a:r>
                        <a:rPr b="1" i="1" lang="en-GB" sz="900" u="none" cap="none" strike="noStrike">
                          <a:solidFill>
                            <a:srgbClr val="FF0000"/>
                          </a:solidFill>
                          <a:latin typeface="Calibri"/>
                          <a:ea typeface="Calibri"/>
                          <a:cs typeface="Calibri"/>
                          <a:sym typeface="Calibri"/>
                        </a:rPr>
                        <a:t>to the UK</a:t>
                      </a:r>
                      <a:endParaRPr b="1" i="0" sz="9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900" u="none" cap="none" strike="noStrike">
                          <a:solidFill>
                            <a:schemeClr val="dk1"/>
                          </a:solidFill>
                          <a:latin typeface="Calibri"/>
                          <a:ea typeface="Calibri"/>
                          <a:cs typeface="Calibri"/>
                          <a:sym typeface="Calibri"/>
                        </a:rPr>
                        <a:t>aux États-Unis </a:t>
                      </a:r>
                      <a:r>
                        <a:rPr b="1" i="1" lang="en-GB" sz="900" u="none" cap="none" strike="noStrike">
                          <a:solidFill>
                            <a:srgbClr val="FF0000"/>
                          </a:solidFill>
                          <a:latin typeface="Calibri"/>
                          <a:ea typeface="Calibri"/>
                          <a:cs typeface="Calibri"/>
                          <a:sym typeface="Calibri"/>
                        </a:rPr>
                        <a:t>to the USA</a:t>
                      </a:r>
                      <a:endParaRPr sz="9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hMerge="1"/>
                <a:tc hMerge="1"/>
                <a:tc>
                  <a:txBody>
                    <a:bodyPr/>
                    <a:lstStyle/>
                    <a:p>
                      <a:pPr indent="0" lvl="0" marL="0" marR="0" rtl="0" algn="l">
                        <a:lnSpc>
                          <a:spcPct val="100000"/>
                        </a:lnSpc>
                        <a:spcBef>
                          <a:spcPts val="0"/>
                        </a:spcBef>
                        <a:spcAft>
                          <a:spcPts val="0"/>
                        </a:spcAft>
                        <a:buClr>
                          <a:srgbClr val="000000"/>
                        </a:buClr>
                        <a:buSzPts val="1000"/>
                        <a:buFont typeface="Arial"/>
                        <a:buNone/>
                      </a:pPr>
                      <a:r>
                        <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avec ma famille </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000" u="none" cap="none" strike="noStrike">
                          <a:solidFill>
                            <a:srgbClr val="FF0000"/>
                          </a:solidFill>
                          <a:latin typeface="Calibri"/>
                          <a:ea typeface="Calibri"/>
                          <a:cs typeface="Calibri"/>
                          <a:sym typeface="Calibri"/>
                        </a:rPr>
                        <a:t>with my family</a:t>
                      </a:r>
                      <a:endParaRPr b="1" i="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avec mes parents </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000" u="none" cap="none" strike="noStrike">
                          <a:solidFill>
                            <a:srgbClr val="FF0000"/>
                          </a:solidFill>
                          <a:latin typeface="Calibri"/>
                          <a:ea typeface="Calibri"/>
                          <a:cs typeface="Calibri"/>
                          <a:sym typeface="Calibri"/>
                        </a:rPr>
                        <a:t>with my parents</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avec mes grands-parents </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000" u="none" cap="none" strike="noStrike">
                          <a:solidFill>
                            <a:srgbClr val="FF0000"/>
                          </a:solidFill>
                          <a:latin typeface="Calibri"/>
                          <a:ea typeface="Calibri"/>
                          <a:cs typeface="Calibri"/>
                          <a:sym typeface="Calibri"/>
                        </a:rPr>
                        <a:t>with my grandparents</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avec mes copains </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000" u="none" cap="none" strike="noStrike">
                          <a:solidFill>
                            <a:srgbClr val="FF0000"/>
                          </a:solidFill>
                          <a:latin typeface="Calibri"/>
                          <a:ea typeface="Calibri"/>
                          <a:cs typeface="Calibri"/>
                          <a:sym typeface="Calibri"/>
                        </a:rPr>
                        <a:t>with my friends</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avec mes amis</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000" u="none" cap="none" strike="noStrike">
                          <a:solidFill>
                            <a:srgbClr val="FF0000"/>
                          </a:solidFill>
                          <a:latin typeface="Calibri"/>
                          <a:ea typeface="Calibri"/>
                          <a:cs typeface="Calibri"/>
                          <a:sym typeface="Calibri"/>
                        </a:rPr>
                        <a:t>with my friends</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avec mon collège</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000" u="none" cap="none" strike="noStrike">
                          <a:solidFill>
                            <a:srgbClr val="FF0000"/>
                          </a:solidFill>
                          <a:latin typeface="Calibri"/>
                          <a:ea typeface="Calibri"/>
                          <a:cs typeface="Calibri"/>
                          <a:sym typeface="Calibri"/>
                        </a:rPr>
                        <a:t>with my school</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seul(e)</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alone</a:t>
                      </a:r>
                      <a:endParaRPr sz="10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r>
              <a:tr h="1011925">
                <a:tc vMerge="1"/>
                <a:tc>
                  <a:txBody>
                    <a:bodyPr/>
                    <a:lstStyle/>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je voyage</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I travel</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i="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nous voyageons</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we travel</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i="1" sz="100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000" u="none" cap="none" strike="noStrike">
                          <a:solidFill>
                            <a:schemeClr val="dk1"/>
                          </a:solidFill>
                          <a:latin typeface="Calibri"/>
                          <a:ea typeface="Calibri"/>
                          <a:cs typeface="Calibri"/>
                          <a:sym typeface="Calibri"/>
                        </a:rPr>
                        <a:t>en voiture</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by car</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00" u="none" cap="none" strike="noStrike">
                          <a:solidFill>
                            <a:schemeClr val="dk1"/>
                          </a:solidFill>
                          <a:latin typeface="Calibri"/>
                          <a:ea typeface="Calibri"/>
                          <a:cs typeface="Calibri"/>
                          <a:sym typeface="Calibri"/>
                        </a:rPr>
                        <a:t>en car</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by coach</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00" u="none" cap="none" strike="noStrike">
                          <a:solidFill>
                            <a:schemeClr val="dk1"/>
                          </a:solidFill>
                          <a:latin typeface="Calibri"/>
                          <a:ea typeface="Calibri"/>
                          <a:cs typeface="Calibri"/>
                          <a:sym typeface="Calibri"/>
                        </a:rPr>
                        <a:t>en train</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by train</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00" u="none" cap="none" strike="noStrike">
                          <a:solidFill>
                            <a:schemeClr val="dk1"/>
                          </a:solidFill>
                          <a:latin typeface="Calibri"/>
                          <a:ea typeface="Calibri"/>
                          <a:cs typeface="Calibri"/>
                          <a:sym typeface="Calibri"/>
                        </a:rPr>
                        <a:t>en bateau</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by boat</a:t>
                      </a:r>
                      <a:endParaRPr sz="10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a:txBody>
                    <a:bodyPr/>
                    <a:lstStyle/>
                    <a:p>
                      <a:pPr indent="0" lvl="0" marL="0" marR="0" rtl="0" algn="l">
                        <a:lnSpc>
                          <a:spcPct val="100000"/>
                        </a:lnSpc>
                        <a:spcBef>
                          <a:spcPts val="0"/>
                        </a:spcBef>
                        <a:spcAft>
                          <a:spcPts val="0"/>
                        </a:spcAft>
                        <a:buClr>
                          <a:schemeClr val="dk1"/>
                        </a:buClr>
                        <a:buSzPts val="1100"/>
                        <a:buFont typeface="Calibri"/>
                        <a:buNone/>
                      </a:pPr>
                      <a:r>
                        <a:rPr b="1" lang="en-GB" sz="1000" u="none" cap="none" strike="noStrike">
                          <a:solidFill>
                            <a:schemeClr val="dk1"/>
                          </a:solidFill>
                          <a:latin typeface="Calibri"/>
                          <a:ea typeface="Calibri"/>
                          <a:cs typeface="Calibri"/>
                          <a:sym typeface="Calibri"/>
                        </a:rPr>
                        <a:t>en avion</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by plane</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00" u="none" cap="none" strike="noStrike">
                          <a:solidFill>
                            <a:schemeClr val="dk1"/>
                          </a:solidFill>
                          <a:latin typeface="Calibri"/>
                          <a:ea typeface="Calibri"/>
                          <a:cs typeface="Calibri"/>
                          <a:sym typeface="Calibri"/>
                        </a:rPr>
                        <a:t>en bus</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by bus</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00" u="none" cap="none" strike="noStrike">
                          <a:solidFill>
                            <a:schemeClr val="dk1"/>
                          </a:solidFill>
                          <a:latin typeface="Calibri"/>
                          <a:ea typeface="Calibri"/>
                          <a:cs typeface="Calibri"/>
                          <a:sym typeface="Calibri"/>
                        </a:rPr>
                        <a:t>en metro</a:t>
                      </a:r>
                      <a:r>
                        <a:rPr b="1"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by metro/</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underground/</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tube</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00" u="none" cap="none" strike="noStrike">
                          <a:solidFill>
                            <a:schemeClr val="dk1"/>
                          </a:solidFill>
                          <a:latin typeface="Calibri"/>
                          <a:ea typeface="Calibri"/>
                          <a:cs typeface="Calibri"/>
                          <a:sym typeface="Calibri"/>
                        </a:rPr>
                        <a:t>à pied</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on foot</a:t>
                      </a:r>
                      <a:endParaRPr sz="10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parce que…</a:t>
                      </a:r>
                      <a:r>
                        <a:rPr b="1" i="1" lang="en-GB" sz="1000" u="none" cap="none" strike="noStrike">
                          <a:solidFill>
                            <a:srgbClr val="FF0000"/>
                          </a:solidFill>
                          <a:latin typeface="Calibri"/>
                          <a:ea typeface="Calibri"/>
                          <a:cs typeface="Calibri"/>
                          <a:sym typeface="Calibri"/>
                        </a:rPr>
                        <a:t>because</a:t>
                      </a:r>
                      <a:endParaRPr b="0"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c’est rapide </a:t>
                      </a:r>
                      <a:r>
                        <a:rPr b="1" i="1" lang="en-GB" sz="1000" u="none" cap="none" strike="noStrike">
                          <a:solidFill>
                            <a:srgbClr val="FF0000"/>
                          </a:solidFill>
                          <a:latin typeface="Calibri"/>
                          <a:ea typeface="Calibri"/>
                          <a:cs typeface="Calibri"/>
                          <a:sym typeface="Calibri"/>
                        </a:rPr>
                        <a:t>it’s fast</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c’est confortable </a:t>
                      </a:r>
                      <a:r>
                        <a:rPr b="1" i="1" lang="en-GB" sz="1000" u="none" cap="none" strike="noStrike">
                          <a:solidFill>
                            <a:srgbClr val="FF0000"/>
                          </a:solidFill>
                          <a:latin typeface="Calibri"/>
                          <a:ea typeface="Calibri"/>
                          <a:cs typeface="Calibri"/>
                          <a:sym typeface="Calibri"/>
                        </a:rPr>
                        <a:t>it’s comfortable</a:t>
                      </a:r>
                      <a:endParaRPr b="1" i="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c’est loin </a:t>
                      </a:r>
                      <a:r>
                        <a:rPr b="1" i="1" lang="en-GB" sz="1000" u="none" cap="none" strike="noStrike">
                          <a:solidFill>
                            <a:srgbClr val="FF0000"/>
                          </a:solidFill>
                          <a:latin typeface="Calibri"/>
                          <a:ea typeface="Calibri"/>
                          <a:cs typeface="Calibri"/>
                          <a:sym typeface="Calibri"/>
                        </a:rPr>
                        <a:t>it’s far</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c’est proche </a:t>
                      </a:r>
                      <a:r>
                        <a:rPr b="1" i="1" lang="en-GB" sz="1000" u="none" cap="none" strike="noStrike">
                          <a:solidFill>
                            <a:srgbClr val="FF0000"/>
                          </a:solidFill>
                          <a:latin typeface="Calibri"/>
                          <a:ea typeface="Calibri"/>
                          <a:cs typeface="Calibri"/>
                          <a:sym typeface="Calibri"/>
                        </a:rPr>
                        <a:t>it’s near</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c’est mieux pour l’environnement </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it’s better for the environment</a:t>
                      </a:r>
                      <a:endParaRPr b="1" i="1" sz="100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874000">
                <a:tc vMerge="1"/>
                <a:tc>
                  <a:txBody>
                    <a:bodyPr/>
                    <a:lstStyle/>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je reste</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I stay</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i="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nous restons</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we stay</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i="1" sz="1000" u="none" cap="none" strike="noStrike">
                        <a:solidFill>
                          <a:srgbClr val="FF0000"/>
                        </a:solidFill>
                        <a:latin typeface="Calibri"/>
                        <a:ea typeface="Calibri"/>
                        <a:cs typeface="Calibri"/>
                        <a:sym typeface="Calibri"/>
                      </a:endParaRPr>
                    </a:p>
                  </a:txBody>
                  <a:tcPr marT="25725" marB="25725" marR="51425" marL="51425">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3">
                  <a:txBody>
                    <a:bodyPr/>
                    <a:lstStyle/>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dans un hôtel</a:t>
                      </a:r>
                      <a:r>
                        <a:rPr b="1"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in a hotel </a:t>
                      </a:r>
                      <a:endParaRPr b="1" i="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dans un camping </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in a campsite</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dans une tente</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in a tent</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dans un appartement </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in an apartment / a flat</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dans un logement </a:t>
                      </a:r>
                      <a:r>
                        <a:rPr b="0" i="0" lang="en-GB" sz="1000" u="none" cap="none" strike="noStrike">
                          <a:solidFill>
                            <a:schemeClr val="dk1"/>
                          </a:solidFill>
                          <a:latin typeface="Calibri"/>
                          <a:ea typeface="Calibri"/>
                          <a:cs typeface="Calibri"/>
                          <a:sym typeface="Calibri"/>
                        </a:rPr>
                        <a:t> </a:t>
                      </a:r>
                      <a:r>
                        <a:rPr b="1" i="1" lang="en-GB" sz="1000" u="none" cap="none" strike="noStrike">
                          <a:solidFill>
                            <a:srgbClr val="FF0000"/>
                          </a:solidFill>
                          <a:latin typeface="Calibri"/>
                          <a:ea typeface="Calibri"/>
                          <a:cs typeface="Calibri"/>
                          <a:sym typeface="Calibri"/>
                        </a:rPr>
                        <a:t>in an accommodation</a:t>
                      </a:r>
                      <a:endParaRPr b="1" i="1" sz="1000" u="none" cap="none" strike="noStrike">
                        <a:solidFill>
                          <a:schemeClr val="dk1"/>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hMerge="1"/>
                <a:tc gridSpan="2">
                  <a:txBody>
                    <a:bodyPr/>
                    <a:lstStyle/>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près de la plage </a:t>
                      </a:r>
                      <a:r>
                        <a:rPr b="1" i="1" lang="en-GB" sz="1000" u="none" cap="none" strike="noStrike">
                          <a:solidFill>
                            <a:srgbClr val="FF0000"/>
                          </a:solidFill>
                          <a:latin typeface="Calibri"/>
                          <a:ea typeface="Calibri"/>
                          <a:cs typeface="Calibri"/>
                          <a:sym typeface="Calibri"/>
                        </a:rPr>
                        <a:t>near to the beach</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loin de la plage </a:t>
                      </a:r>
                      <a:r>
                        <a:rPr b="1" i="1" lang="en-GB" sz="1000" u="none" cap="none" strike="noStrike">
                          <a:solidFill>
                            <a:srgbClr val="FF0000"/>
                          </a:solidFill>
                          <a:latin typeface="Calibri"/>
                          <a:ea typeface="Calibri"/>
                          <a:cs typeface="Calibri"/>
                          <a:sym typeface="Calibri"/>
                        </a:rPr>
                        <a:t>far from the beach</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au centre-ville </a:t>
                      </a:r>
                      <a:r>
                        <a:rPr b="1" i="1" lang="en-GB" sz="1000" u="none" cap="none" strike="noStrike">
                          <a:solidFill>
                            <a:srgbClr val="FF0000"/>
                          </a:solidFill>
                          <a:latin typeface="Calibri"/>
                          <a:ea typeface="Calibri"/>
                          <a:cs typeface="Calibri"/>
                          <a:sym typeface="Calibri"/>
                        </a:rPr>
                        <a:t>in the town centre</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au bord de la mer </a:t>
                      </a:r>
                      <a:r>
                        <a:rPr b="1" i="1" lang="en-GB" sz="1000" u="none" cap="none" strike="noStrike">
                          <a:solidFill>
                            <a:srgbClr val="FF0000"/>
                          </a:solidFill>
                          <a:latin typeface="Calibri"/>
                          <a:ea typeface="Calibri"/>
                          <a:cs typeface="Calibri"/>
                          <a:sym typeface="Calibri"/>
                        </a:rPr>
                        <a:t>at the seaside</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à la campagne </a:t>
                      </a:r>
                      <a:r>
                        <a:rPr b="1" i="1" lang="en-GB" sz="1000" u="none" cap="none" strike="noStrike">
                          <a:solidFill>
                            <a:srgbClr val="FF0000"/>
                          </a:solidFill>
                          <a:latin typeface="Calibri"/>
                          <a:ea typeface="Calibri"/>
                          <a:cs typeface="Calibri"/>
                          <a:sym typeface="Calibri"/>
                        </a:rPr>
                        <a:t>in the countryside </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à la montagne </a:t>
                      </a:r>
                      <a:r>
                        <a:rPr b="1" i="1" lang="en-GB" sz="1000" u="none" cap="none" strike="noStrike">
                          <a:solidFill>
                            <a:srgbClr val="FF0000"/>
                          </a:solidFill>
                          <a:latin typeface="Calibri"/>
                          <a:ea typeface="Calibri"/>
                          <a:cs typeface="Calibri"/>
                          <a:sym typeface="Calibri"/>
                        </a:rPr>
                        <a:t>in the mountains</a:t>
                      </a:r>
                      <a:endParaRPr b="1" i="0" sz="1000" u="none" cap="none" strike="noStrike">
                        <a:solidFill>
                          <a:schemeClr val="dk1"/>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1149825">
                <a:tc>
                  <a:txBody>
                    <a:bodyPr/>
                    <a:lstStyle/>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S’il fait beau</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If it’s nice weather </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S’il fait mauvais</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000" u="none" cap="none" strike="noStrike">
                          <a:solidFill>
                            <a:srgbClr val="FF0000"/>
                          </a:solidFill>
                          <a:latin typeface="Calibri"/>
                          <a:ea typeface="Calibri"/>
                          <a:cs typeface="Calibri"/>
                          <a:sym typeface="Calibri"/>
                        </a:rPr>
                        <a:t>If it’s bad weather</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S’il fait chaud</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000" u="none" cap="none" strike="noStrike">
                          <a:solidFill>
                            <a:srgbClr val="FF0000"/>
                          </a:solidFill>
                          <a:latin typeface="Calibri"/>
                          <a:ea typeface="Calibri"/>
                          <a:cs typeface="Calibri"/>
                          <a:sym typeface="Calibri"/>
                        </a:rPr>
                        <a:t>If it’s cold</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S’il fait froid</a:t>
                      </a:r>
                      <a:endParaRPr b="1"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000" u="none" cap="none" strike="noStrike">
                          <a:solidFill>
                            <a:srgbClr val="FF0000"/>
                          </a:solidFill>
                          <a:latin typeface="Calibri"/>
                          <a:ea typeface="Calibri"/>
                          <a:cs typeface="Calibri"/>
                          <a:sym typeface="Calibri"/>
                        </a:rPr>
                        <a:t>If it’s cold</a:t>
                      </a:r>
                      <a:endParaRPr sz="10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je fais </a:t>
                      </a:r>
                      <a:r>
                        <a:rPr b="1" i="1" lang="en-GB" sz="1000" u="none" cap="none" strike="noStrike">
                          <a:solidFill>
                            <a:srgbClr val="FF0000"/>
                          </a:solidFill>
                          <a:latin typeface="Calibri"/>
                          <a:ea typeface="Calibri"/>
                          <a:cs typeface="Calibri"/>
                          <a:sym typeface="Calibri"/>
                        </a:rPr>
                        <a:t>I do </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00" u="none" cap="none" strike="noStrike">
                          <a:solidFill>
                            <a:schemeClr val="dk1"/>
                          </a:solidFill>
                          <a:latin typeface="Calibri"/>
                          <a:ea typeface="Calibri"/>
                          <a:cs typeface="Calibri"/>
                          <a:sym typeface="Calibri"/>
                        </a:rPr>
                        <a:t>nous faisons </a:t>
                      </a:r>
                      <a:r>
                        <a:rPr b="1" i="1" lang="en-GB" sz="1000" u="none" cap="none" strike="noStrike">
                          <a:solidFill>
                            <a:srgbClr val="FF0000"/>
                          </a:solidFill>
                          <a:latin typeface="Calibri"/>
                          <a:ea typeface="Calibri"/>
                          <a:cs typeface="Calibri"/>
                          <a:sym typeface="Calibri"/>
                        </a:rPr>
                        <a:t>we do </a:t>
                      </a:r>
                      <a:endParaRPr sz="10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gridSpan="2">
                  <a:txBody>
                    <a:bodyPr/>
                    <a:lstStyle/>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du vélo </a:t>
                      </a:r>
                      <a:r>
                        <a:rPr b="1" i="1" lang="en-GB" sz="1000" u="none" cap="none" strike="noStrike">
                          <a:solidFill>
                            <a:srgbClr val="FF0000"/>
                          </a:solidFill>
                          <a:latin typeface="Calibri"/>
                          <a:ea typeface="Calibri"/>
                          <a:cs typeface="Calibri"/>
                          <a:sym typeface="Calibri"/>
                        </a:rPr>
                        <a:t>cycling</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du shopping </a:t>
                      </a:r>
                      <a:r>
                        <a:rPr b="1" i="1" lang="en-GB" sz="1000" u="none" cap="none" strike="noStrike">
                          <a:solidFill>
                            <a:srgbClr val="FF0000"/>
                          </a:solidFill>
                          <a:latin typeface="Calibri"/>
                          <a:ea typeface="Calibri"/>
                          <a:cs typeface="Calibri"/>
                          <a:sym typeface="Calibri"/>
                        </a:rPr>
                        <a:t>shopping</a:t>
                      </a:r>
                      <a:endParaRPr b="1" i="1" sz="10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du tourisme </a:t>
                      </a:r>
                      <a:r>
                        <a:rPr b="1" i="1" lang="en-GB" sz="1000" u="none" cap="none" strike="noStrike">
                          <a:solidFill>
                            <a:srgbClr val="FF0000"/>
                          </a:solidFill>
                          <a:latin typeface="Calibri"/>
                          <a:ea typeface="Calibri"/>
                          <a:cs typeface="Calibri"/>
                          <a:sym typeface="Calibri"/>
                        </a:rPr>
                        <a:t>tourism</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de la natation  </a:t>
                      </a:r>
                      <a:r>
                        <a:rPr b="1" i="1" lang="en-GB" sz="1000" u="none" cap="none" strike="noStrike">
                          <a:solidFill>
                            <a:srgbClr val="FF0000"/>
                          </a:solidFill>
                          <a:latin typeface="Calibri"/>
                          <a:ea typeface="Calibri"/>
                          <a:cs typeface="Calibri"/>
                          <a:sym typeface="Calibri"/>
                        </a:rPr>
                        <a:t>swimming</a:t>
                      </a:r>
                      <a:endParaRPr sz="1400" u="none" cap="none" strike="noStrike"/>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de la lecture  </a:t>
                      </a:r>
                      <a:r>
                        <a:rPr b="1" i="1" lang="en-GB" sz="1000" u="none" cap="none" strike="noStrike">
                          <a:solidFill>
                            <a:srgbClr val="FF0000"/>
                          </a:solidFill>
                          <a:latin typeface="Calibri"/>
                          <a:ea typeface="Calibri"/>
                          <a:cs typeface="Calibri"/>
                          <a:sym typeface="Calibri"/>
                        </a:rPr>
                        <a:t>some reading</a:t>
                      </a:r>
                      <a:endParaRPr sz="1400" u="none" cap="none" strike="noStrike"/>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de la danse </a:t>
                      </a:r>
                      <a:r>
                        <a:rPr b="1" i="1" lang="en-GB" sz="1000" u="none" cap="none" strike="noStrike">
                          <a:solidFill>
                            <a:srgbClr val="FF0000"/>
                          </a:solidFill>
                          <a:latin typeface="Calibri"/>
                          <a:ea typeface="Calibri"/>
                          <a:cs typeface="Calibri"/>
                          <a:sym typeface="Calibri"/>
                        </a:rPr>
                        <a:t>dancing</a:t>
                      </a:r>
                      <a:endParaRPr sz="1400" u="none" cap="none" strike="noStrike"/>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une visite en bateau </a:t>
                      </a:r>
                      <a:r>
                        <a:rPr b="1" i="1" lang="en-GB" sz="1000" u="none" cap="none" strike="noStrike">
                          <a:solidFill>
                            <a:srgbClr val="FF0000"/>
                          </a:solidFill>
                          <a:latin typeface="Calibri"/>
                          <a:ea typeface="Calibri"/>
                          <a:cs typeface="Calibri"/>
                          <a:sym typeface="Calibri"/>
                        </a:rPr>
                        <a:t>a boat trip</a:t>
                      </a:r>
                      <a:endParaRPr sz="10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gridSpan="2">
                  <a:txBody>
                    <a:bodyPr/>
                    <a:lstStyle/>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à l’hôtel </a:t>
                      </a:r>
                      <a:r>
                        <a:rPr b="1" i="1" lang="en-GB" sz="1000" u="none" cap="none" strike="noStrike">
                          <a:solidFill>
                            <a:srgbClr val="FF0000"/>
                          </a:solidFill>
                          <a:latin typeface="Calibri"/>
                          <a:ea typeface="Calibri"/>
                          <a:cs typeface="Calibri"/>
                          <a:sym typeface="Calibri"/>
                        </a:rPr>
                        <a:t>at the hotel</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00" u="none" cap="none" strike="noStrike">
                          <a:solidFill>
                            <a:schemeClr val="dk1"/>
                          </a:solidFill>
                          <a:latin typeface="Calibri"/>
                          <a:ea typeface="Calibri"/>
                          <a:cs typeface="Calibri"/>
                          <a:sym typeface="Calibri"/>
                        </a:rPr>
                        <a:t>à la plage  </a:t>
                      </a:r>
                      <a:r>
                        <a:rPr b="1" i="1" lang="en-GB" sz="1000" u="none" cap="none" strike="noStrike">
                          <a:solidFill>
                            <a:srgbClr val="FF0000"/>
                          </a:solidFill>
                          <a:latin typeface="Calibri"/>
                          <a:ea typeface="Calibri"/>
                          <a:cs typeface="Calibri"/>
                          <a:sym typeface="Calibri"/>
                        </a:rPr>
                        <a:t>at the beach</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à la piscine </a:t>
                      </a:r>
                      <a:r>
                        <a:rPr b="1" i="1" lang="en-GB" sz="1000" u="none" cap="none" strike="noStrike">
                          <a:solidFill>
                            <a:srgbClr val="FF0000"/>
                          </a:solidFill>
                          <a:latin typeface="Calibri"/>
                          <a:ea typeface="Calibri"/>
                          <a:cs typeface="Calibri"/>
                          <a:sym typeface="Calibri"/>
                        </a:rPr>
                        <a:t>at the swimming pool</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à la campagne  </a:t>
                      </a:r>
                      <a:r>
                        <a:rPr b="1" i="1" lang="en-GB" sz="1000" u="none" cap="none" strike="noStrike">
                          <a:solidFill>
                            <a:srgbClr val="FF0000"/>
                          </a:solidFill>
                          <a:latin typeface="Calibri"/>
                          <a:ea typeface="Calibri"/>
                          <a:cs typeface="Calibri"/>
                          <a:sym typeface="Calibri"/>
                        </a:rPr>
                        <a:t>in the countryside</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à la montagne  </a:t>
                      </a:r>
                      <a:r>
                        <a:rPr b="1" i="1" lang="en-GB" sz="1000" u="none" cap="none" strike="noStrike">
                          <a:solidFill>
                            <a:srgbClr val="FF0000"/>
                          </a:solidFill>
                          <a:latin typeface="Calibri"/>
                          <a:ea typeface="Calibri"/>
                          <a:cs typeface="Calibri"/>
                          <a:sym typeface="Calibri"/>
                        </a:rPr>
                        <a:t>in the mountains</a:t>
                      </a:r>
                      <a:endParaRPr sz="10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au centre-ville </a:t>
                      </a:r>
                      <a:r>
                        <a:rPr b="1" i="1" lang="en-GB" sz="1000" u="none" cap="none" strike="noStrike">
                          <a:solidFill>
                            <a:srgbClr val="FF0000"/>
                          </a:solidFill>
                          <a:latin typeface="Calibri"/>
                          <a:ea typeface="Calibri"/>
                          <a:cs typeface="Calibri"/>
                          <a:sym typeface="Calibri"/>
                        </a:rPr>
                        <a:t>in the city centre</a:t>
                      </a:r>
                      <a:endParaRPr b="1" i="0" sz="1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Calibri"/>
                          <a:ea typeface="Calibri"/>
                          <a:cs typeface="Calibri"/>
                          <a:sym typeface="Calibri"/>
                        </a:rPr>
                        <a:t>au bord de la mer </a:t>
                      </a:r>
                      <a:r>
                        <a:rPr b="1" i="1" lang="en-GB" sz="1000" u="none" cap="none" strike="noStrike">
                          <a:solidFill>
                            <a:srgbClr val="FF0000"/>
                          </a:solidFill>
                          <a:latin typeface="Calibri"/>
                          <a:ea typeface="Calibri"/>
                          <a:cs typeface="Calibri"/>
                          <a:sym typeface="Calibri"/>
                        </a:rPr>
                        <a:t>at the seaside</a:t>
                      </a:r>
                      <a:endParaRPr sz="100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1"/>
          <p:cNvSpPr txBox="1"/>
          <p:nvPr/>
        </p:nvSpPr>
        <p:spPr>
          <a:xfrm>
            <a:off x="238268" y="91529"/>
            <a:ext cx="11715464" cy="369291"/>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French: Knowledge Organiser 7.12: Holidays</a:t>
            </a:r>
            <a:endParaRPr b="0" i="0" sz="1800" u="none" cap="none" strike="noStrike">
              <a:solidFill>
                <a:schemeClr val="lt1"/>
              </a:solidFill>
              <a:latin typeface="Calibri"/>
              <a:ea typeface="Calibri"/>
              <a:cs typeface="Calibri"/>
              <a:sym typeface="Calibri"/>
            </a:endParaRPr>
          </a:p>
        </p:txBody>
      </p:sp>
      <p:sp>
        <p:nvSpPr>
          <p:cNvPr id="164" name="Google Shape;164;p21"/>
          <p:cNvSpPr txBox="1"/>
          <p:nvPr>
            <p:ph idx="12" type="sldNum"/>
          </p:nvPr>
        </p:nvSpPr>
        <p:spPr>
          <a:xfrm>
            <a:off x="10941245" y="129741"/>
            <a:ext cx="1171304"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a:t>
            </a:fld>
            <a:endParaRPr sz="1800">
              <a:solidFill>
                <a:schemeClr val="lt1"/>
              </a:solidFill>
            </a:endParaRPr>
          </a:p>
        </p:txBody>
      </p:sp>
      <p:graphicFrame>
        <p:nvGraphicFramePr>
          <p:cNvPr id="165" name="Google Shape;165;p21"/>
          <p:cNvGraphicFramePr/>
          <p:nvPr/>
        </p:nvGraphicFramePr>
        <p:xfrm>
          <a:off x="153906" y="535975"/>
          <a:ext cx="3000000" cy="3000000"/>
        </p:xfrm>
        <a:graphic>
          <a:graphicData uri="http://schemas.openxmlformats.org/drawingml/2006/table">
            <a:tbl>
              <a:tblPr>
                <a:noFill/>
                <a:tableStyleId>{68CFFE3F-051E-4387-A68D-4DDEB36B757B}</a:tableStyleId>
              </a:tblPr>
              <a:tblGrid>
                <a:gridCol w="3467425"/>
                <a:gridCol w="3336025"/>
                <a:gridCol w="2516650"/>
                <a:gridCol w="2516650"/>
              </a:tblGrid>
              <a:tr h="238650">
                <a:tc gridSpan="4">
                  <a:txBody>
                    <a:bodyPr/>
                    <a:lstStyle/>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rgbClr val="000000"/>
                          </a:solidFill>
                          <a:latin typeface="Calibri"/>
                          <a:ea typeface="Calibri"/>
                          <a:cs typeface="Calibri"/>
                          <a:sym typeface="Calibri"/>
                        </a:rPr>
                        <a:t>Dream holiday </a:t>
                      </a:r>
                      <a:r>
                        <a:rPr lang="en-GB" sz="1200" u="none" cap="none" strike="noStrike">
                          <a:latin typeface="Calibri"/>
                          <a:ea typeface="Calibri"/>
                          <a:cs typeface="Calibri"/>
                          <a:sym typeface="Calibri"/>
                        </a:rPr>
                        <a:t>Comment seraient les vacances de tes rêves? </a:t>
                      </a:r>
                      <a:r>
                        <a:rPr b="0" i="1" lang="en-GB" sz="1200" u="none" cap="none" strike="noStrike">
                          <a:solidFill>
                            <a:srgbClr val="FF0000"/>
                          </a:solidFill>
                          <a:latin typeface="Calibri"/>
                          <a:ea typeface="Calibri"/>
                          <a:cs typeface="Calibri"/>
                          <a:sym typeface="Calibri"/>
                        </a:rPr>
                        <a:t>What would your dream holiday be like?</a:t>
                      </a:r>
                      <a:endParaRPr b="0" i="0" sz="1200" u="none" cap="none" strike="noStrike">
                        <a:solidFill>
                          <a:srgbClr val="000000"/>
                        </a:solidFill>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DEDED"/>
                    </a:solidFill>
                  </a:tcPr>
                </a:tc>
                <a:tc hMerge="1"/>
                <a:tc hMerge="1"/>
                <a:tc hMerge="1"/>
              </a:tr>
              <a:tr h="1516825">
                <a:tc rowSpan="4">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Pour les vacances de mes rêves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Arial"/>
                        <a:buNone/>
                      </a:pPr>
                      <a:r>
                        <a:rPr b="1" i="1" lang="en-GB" sz="1100" u="none" cap="none" strike="noStrike">
                          <a:solidFill>
                            <a:srgbClr val="FF0000"/>
                          </a:solidFill>
                          <a:latin typeface="Calibri"/>
                          <a:ea typeface="Calibri"/>
                          <a:cs typeface="Calibri"/>
                          <a:sym typeface="Calibri"/>
                        </a:rPr>
                        <a:t>For my dream holiday</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dk1"/>
                          </a:solidFill>
                          <a:latin typeface="Calibri"/>
                          <a:ea typeface="Calibri"/>
                          <a:cs typeface="Calibri"/>
                          <a:sym typeface="Calibri"/>
                        </a:rPr>
                        <a:t>Si j’avais le choix </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If I had the choice</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dk1"/>
                          </a:solidFill>
                          <a:latin typeface="Calibri"/>
                          <a:ea typeface="Calibri"/>
                          <a:cs typeface="Calibri"/>
                          <a:sym typeface="Calibri"/>
                        </a:rPr>
                        <a:t>Si j’avais l’occasion </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If I had the opportunity</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dk1"/>
                          </a:solidFill>
                          <a:latin typeface="Calibri"/>
                          <a:ea typeface="Calibri"/>
                          <a:cs typeface="Calibri"/>
                          <a:sym typeface="Calibri"/>
                        </a:rPr>
                        <a:t>Si j’avais assez d’argent </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If I had enough money</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dk1"/>
                          </a:solidFill>
                          <a:latin typeface="Calibri"/>
                          <a:ea typeface="Calibri"/>
                          <a:cs typeface="Calibri"/>
                          <a:sym typeface="Calibri"/>
                        </a:rPr>
                        <a:t>Si j’avais le temps </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If I had the time</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dk1"/>
                          </a:solidFill>
                          <a:latin typeface="Calibri"/>
                          <a:ea typeface="Calibri"/>
                          <a:cs typeface="Calibri"/>
                          <a:sym typeface="Calibri"/>
                        </a:rPr>
                        <a:t>Si je pouvais </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If I could</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dk1"/>
                          </a:solidFill>
                          <a:latin typeface="Calibri"/>
                          <a:ea typeface="Calibri"/>
                          <a:cs typeface="Calibri"/>
                          <a:sym typeface="Calibri"/>
                        </a:rPr>
                        <a:t>Si j’étais riche </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If I were rich</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dk1"/>
                          </a:solidFill>
                          <a:latin typeface="Calibri"/>
                          <a:ea typeface="Calibri"/>
                          <a:cs typeface="Calibri"/>
                          <a:sym typeface="Calibri"/>
                        </a:rPr>
                        <a:t>Si je devais choisir </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If I had to choose</a:t>
                      </a:r>
                      <a:endParaRPr sz="1100" u="none" cap="none" strike="noStrike">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je voudrais aller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would like to go</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j’irais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would go</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000"/>
                        <a:buFont typeface="Arial"/>
                        <a:buNone/>
                      </a:pPr>
                      <a:r>
                        <a:rPr b="1" i="0" lang="en-GB" sz="1050" u="none" cap="none" strike="noStrike">
                          <a:solidFill>
                            <a:schemeClr val="dk1"/>
                          </a:solidFill>
                          <a:latin typeface="Calibri"/>
                          <a:ea typeface="Calibri"/>
                          <a:cs typeface="Calibri"/>
                          <a:sym typeface="Calibri"/>
                        </a:rPr>
                        <a:t>à Paris </a:t>
                      </a:r>
                      <a:r>
                        <a:rPr b="1" i="1" lang="en-GB" sz="1050" u="none" cap="none" strike="noStrike">
                          <a:solidFill>
                            <a:srgbClr val="FF0000"/>
                          </a:solidFill>
                          <a:latin typeface="Calibri"/>
                          <a:ea typeface="Calibri"/>
                          <a:cs typeface="Calibri"/>
                          <a:sym typeface="Calibri"/>
                        </a:rPr>
                        <a:t>to Paris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50" u="none" cap="none" strike="noStrike">
                          <a:solidFill>
                            <a:schemeClr val="dk1"/>
                          </a:solidFill>
                          <a:latin typeface="Calibri"/>
                          <a:ea typeface="Calibri"/>
                          <a:cs typeface="Calibri"/>
                          <a:sym typeface="Calibri"/>
                        </a:rPr>
                        <a:t>à Londres </a:t>
                      </a:r>
                      <a:r>
                        <a:rPr b="1" i="1" lang="en-GB" sz="1050" u="none" cap="none" strike="noStrike">
                          <a:solidFill>
                            <a:srgbClr val="FF0000"/>
                          </a:solidFill>
                          <a:latin typeface="Calibri"/>
                          <a:ea typeface="Calibri"/>
                          <a:cs typeface="Calibri"/>
                          <a:sym typeface="Calibri"/>
                        </a:rPr>
                        <a:t>to London</a:t>
                      </a:r>
                      <a:endParaRPr sz="1400" u="none" cap="none" strike="noStrike"/>
                    </a:p>
                    <a:p>
                      <a:pPr indent="0" lvl="0" marL="0" marR="0" rtl="0" algn="l">
                        <a:lnSpc>
                          <a:spcPct val="100000"/>
                        </a:lnSpc>
                        <a:spcBef>
                          <a:spcPts val="0"/>
                        </a:spcBef>
                        <a:spcAft>
                          <a:spcPts val="0"/>
                        </a:spcAft>
                        <a:buClr>
                          <a:schemeClr val="dk1"/>
                        </a:buClr>
                        <a:buSzPts val="1000"/>
                        <a:buFont typeface="Arial"/>
                        <a:buNone/>
                      </a:pPr>
                      <a:r>
                        <a:rPr b="1" i="0" lang="en-GB" sz="1050" u="none" cap="none" strike="noStrike">
                          <a:solidFill>
                            <a:schemeClr val="dk1"/>
                          </a:solidFill>
                          <a:latin typeface="Calibri"/>
                          <a:ea typeface="Calibri"/>
                          <a:cs typeface="Calibri"/>
                          <a:sym typeface="Calibri"/>
                        </a:rPr>
                        <a:t>à Québec </a:t>
                      </a:r>
                      <a:r>
                        <a:rPr b="1" i="1" lang="en-GB" sz="1050" u="none" cap="none" strike="noStrike">
                          <a:solidFill>
                            <a:srgbClr val="FF0000"/>
                          </a:solidFill>
                          <a:latin typeface="Calibri"/>
                          <a:ea typeface="Calibri"/>
                          <a:cs typeface="Calibri"/>
                          <a:sym typeface="Calibri"/>
                        </a:rPr>
                        <a:t>to Québec</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50" u="none" cap="none" strike="noStrike">
                          <a:solidFill>
                            <a:schemeClr val="dk1"/>
                          </a:solidFill>
                          <a:latin typeface="Calibri"/>
                          <a:ea typeface="Calibri"/>
                          <a:cs typeface="Calibri"/>
                          <a:sym typeface="Calibri"/>
                        </a:rPr>
                        <a:t>en Afrique </a:t>
                      </a:r>
                      <a:r>
                        <a:rPr b="1" i="1" lang="en-GB" sz="1050" u="none" cap="none" strike="noStrike">
                          <a:solidFill>
                            <a:srgbClr val="FF0000"/>
                          </a:solidFill>
                          <a:latin typeface="Calibri"/>
                          <a:ea typeface="Calibri"/>
                          <a:cs typeface="Calibri"/>
                          <a:sym typeface="Calibri"/>
                        </a:rPr>
                        <a:t>to Africa</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50" u="none" cap="none" strike="noStrike">
                          <a:solidFill>
                            <a:schemeClr val="dk1"/>
                          </a:solidFill>
                          <a:latin typeface="Calibri"/>
                          <a:ea typeface="Calibri"/>
                          <a:cs typeface="Calibri"/>
                          <a:sym typeface="Calibri"/>
                        </a:rPr>
                        <a:t>en Amérique </a:t>
                      </a:r>
                      <a:r>
                        <a:rPr b="1" i="1" lang="en-GB" sz="1050" u="none" cap="none" strike="noStrike">
                          <a:solidFill>
                            <a:srgbClr val="FF0000"/>
                          </a:solidFill>
                          <a:latin typeface="Calibri"/>
                          <a:ea typeface="Calibri"/>
                          <a:cs typeface="Calibri"/>
                          <a:sym typeface="Calibri"/>
                        </a:rPr>
                        <a:t>to America</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50" u="none" cap="none" strike="noStrike">
                          <a:solidFill>
                            <a:schemeClr val="dk1"/>
                          </a:solidFill>
                          <a:latin typeface="Calibri"/>
                          <a:ea typeface="Calibri"/>
                          <a:cs typeface="Calibri"/>
                          <a:sym typeface="Calibri"/>
                        </a:rPr>
                        <a:t>en Asie </a:t>
                      </a:r>
                      <a:r>
                        <a:rPr b="1" i="1" lang="en-GB" sz="1050" u="none" cap="none" strike="noStrike">
                          <a:solidFill>
                            <a:srgbClr val="FF0000"/>
                          </a:solidFill>
                          <a:latin typeface="Calibri"/>
                          <a:ea typeface="Calibri"/>
                          <a:cs typeface="Calibri"/>
                          <a:sym typeface="Calibri"/>
                        </a:rPr>
                        <a:t>to Asia</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en Europe </a:t>
                      </a:r>
                      <a:r>
                        <a:rPr b="1" i="1" lang="en-GB" sz="1050" u="none" cap="none" strike="noStrike">
                          <a:solidFill>
                            <a:srgbClr val="FF0000"/>
                          </a:solidFill>
                          <a:latin typeface="Calibri"/>
                          <a:ea typeface="Calibri"/>
                          <a:cs typeface="Calibri"/>
                          <a:sym typeface="Calibri"/>
                        </a:rPr>
                        <a:t>to Europe</a:t>
                      </a:r>
                      <a:endParaRPr sz="1400" u="none" cap="none" strike="noStrike"/>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rgbClr val="000000"/>
                        </a:buClr>
                        <a:buSzPts val="1050"/>
                        <a:buFont typeface="Arial"/>
                        <a:buNone/>
                      </a:pPr>
                      <a:r>
                        <a:rPr b="1" lang="en-GB" sz="1050" u="none" cap="none" strike="noStrike">
                          <a:solidFill>
                            <a:schemeClr val="dk1"/>
                          </a:solidFill>
                          <a:latin typeface="Calibri"/>
                          <a:ea typeface="Calibri"/>
                          <a:cs typeface="Calibri"/>
                          <a:sym typeface="Calibri"/>
                        </a:rPr>
                        <a:t>avec ma famille </a:t>
                      </a:r>
                      <a:r>
                        <a:rPr b="1" i="1" lang="en-GB" sz="1050" u="none" cap="none" strike="noStrike">
                          <a:solidFill>
                            <a:srgbClr val="FF0000"/>
                          </a:solidFill>
                          <a:latin typeface="Calibri"/>
                          <a:ea typeface="Calibri"/>
                          <a:cs typeface="Calibri"/>
                          <a:sym typeface="Calibri"/>
                        </a:rPr>
                        <a:t>with my family</a:t>
                      </a:r>
                      <a:endParaRPr b="1" i="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avec mes parents </a:t>
                      </a:r>
                      <a:r>
                        <a:rPr b="1" i="1" lang="en-GB" sz="1050" u="none" cap="none" strike="noStrike">
                          <a:solidFill>
                            <a:srgbClr val="FF0000"/>
                          </a:solidFill>
                          <a:latin typeface="Calibri"/>
                          <a:ea typeface="Calibri"/>
                          <a:cs typeface="Calibri"/>
                          <a:sym typeface="Calibri"/>
                        </a:rPr>
                        <a:t>with my parents</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avec mes grands-parents </a:t>
                      </a:r>
                      <a:r>
                        <a:rPr b="1" i="1" lang="en-GB" sz="1050" u="none" cap="none" strike="noStrike">
                          <a:solidFill>
                            <a:srgbClr val="FF0000"/>
                          </a:solidFill>
                          <a:latin typeface="Calibri"/>
                          <a:ea typeface="Calibri"/>
                          <a:cs typeface="Calibri"/>
                          <a:sym typeface="Calibri"/>
                        </a:rPr>
                        <a:t>with my grandparents</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avec mes copains </a:t>
                      </a:r>
                      <a:r>
                        <a:rPr b="1" i="1" lang="en-GB" sz="1050" u="none" cap="none" strike="noStrike">
                          <a:solidFill>
                            <a:srgbClr val="FF0000"/>
                          </a:solidFill>
                          <a:latin typeface="Calibri"/>
                          <a:ea typeface="Calibri"/>
                          <a:cs typeface="Calibri"/>
                          <a:sym typeface="Calibri"/>
                        </a:rPr>
                        <a:t>with my friends</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avec mes amis </a:t>
                      </a:r>
                      <a:r>
                        <a:rPr b="1" i="1" lang="en-GB" sz="1050" u="none" cap="none" strike="noStrike">
                          <a:solidFill>
                            <a:srgbClr val="FF0000"/>
                          </a:solidFill>
                          <a:latin typeface="Calibri"/>
                          <a:ea typeface="Calibri"/>
                          <a:cs typeface="Calibri"/>
                          <a:sym typeface="Calibri"/>
                        </a:rPr>
                        <a:t>with my friends</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avec mon collège </a:t>
                      </a:r>
                      <a:r>
                        <a:rPr b="1" i="1" lang="en-GB" sz="1050" u="none" cap="none" strike="noStrike">
                          <a:solidFill>
                            <a:srgbClr val="FF0000"/>
                          </a:solidFill>
                          <a:latin typeface="Calibri"/>
                          <a:ea typeface="Calibri"/>
                          <a:cs typeface="Calibri"/>
                          <a:sym typeface="Calibri"/>
                        </a:rPr>
                        <a:t>with my school</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lang="en-GB" sz="1050" u="none" cap="none" strike="noStrike">
                          <a:solidFill>
                            <a:schemeClr val="dk1"/>
                          </a:solidFill>
                          <a:latin typeface="Calibri"/>
                          <a:ea typeface="Calibri"/>
                          <a:cs typeface="Calibri"/>
                          <a:sym typeface="Calibri"/>
                        </a:rPr>
                        <a:t>seul(e) </a:t>
                      </a:r>
                      <a:r>
                        <a:rPr b="1" i="1" lang="en-GB" sz="1050" u="none" cap="none" strike="noStrike">
                          <a:solidFill>
                            <a:srgbClr val="FF0000"/>
                          </a:solidFill>
                          <a:latin typeface="Calibri"/>
                          <a:ea typeface="Calibri"/>
                          <a:cs typeface="Calibri"/>
                          <a:sym typeface="Calibri"/>
                        </a:rPr>
                        <a:t>alone</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r>
              <a:tr h="960750">
                <a:tc vMerge="1"/>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je voudrais voyager</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would like to travel</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je voyagerais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would travel</a:t>
                      </a:r>
                      <a:endParaRPr sz="11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en avion privé </a:t>
                      </a:r>
                      <a:r>
                        <a:rPr b="1" i="1" lang="en-GB" sz="1050" u="none" cap="none" strike="noStrike">
                          <a:solidFill>
                            <a:srgbClr val="FF0000"/>
                          </a:solidFill>
                          <a:latin typeface="Calibri"/>
                          <a:ea typeface="Calibri"/>
                          <a:cs typeface="Calibri"/>
                          <a:sym typeface="Calibri"/>
                        </a:rPr>
                        <a:t>by private plane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en voiture de luxe </a:t>
                      </a:r>
                      <a:r>
                        <a:rPr b="1" i="1" lang="en-GB" sz="1050" u="none" cap="none" strike="noStrike">
                          <a:solidFill>
                            <a:srgbClr val="FF0000"/>
                          </a:solidFill>
                          <a:latin typeface="Calibri"/>
                          <a:ea typeface="Calibri"/>
                          <a:cs typeface="Calibri"/>
                          <a:sym typeface="Calibri"/>
                        </a:rPr>
                        <a:t>by luxury car</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en bateau de pirates </a:t>
                      </a:r>
                      <a:r>
                        <a:rPr b="1" i="1" lang="en-GB" sz="1050" u="none" cap="none" strike="noStrike">
                          <a:solidFill>
                            <a:srgbClr val="FF0000"/>
                          </a:solidFill>
                          <a:latin typeface="Calibri"/>
                          <a:ea typeface="Calibri"/>
                          <a:cs typeface="Calibri"/>
                          <a:sym typeface="Calibri"/>
                        </a:rPr>
                        <a:t>by pirate ship</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050" u="none" cap="none" strike="noStrike">
                          <a:solidFill>
                            <a:schemeClr val="dk1"/>
                          </a:solidFill>
                          <a:latin typeface="Calibri"/>
                          <a:ea typeface="Calibri"/>
                          <a:cs typeface="Calibri"/>
                          <a:sym typeface="Calibri"/>
                        </a:rPr>
                        <a:t>en train à grande vitesse / TGV </a:t>
                      </a:r>
                      <a:r>
                        <a:rPr b="1" i="1" lang="en-GB" sz="1050" u="none" cap="none" strike="noStrike">
                          <a:solidFill>
                            <a:srgbClr val="FF0000"/>
                          </a:solidFill>
                          <a:latin typeface="Calibri"/>
                          <a:ea typeface="Calibri"/>
                          <a:cs typeface="Calibri"/>
                          <a:sym typeface="Calibri"/>
                        </a:rPr>
                        <a:t>by high-speed train</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960750">
                <a:tc vMerge="1"/>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je voudrais rester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would like to stay</a:t>
                      </a:r>
                      <a:endParaRPr sz="1400" u="none" cap="none" strike="noStrike"/>
                    </a:p>
                    <a:p>
                      <a:pPr indent="0" lvl="0" marL="0" marR="0" rtl="0" algn="l">
                        <a:lnSpc>
                          <a:spcPct val="100000"/>
                        </a:lnSpc>
                        <a:spcBef>
                          <a:spcPts val="0"/>
                        </a:spcBef>
                        <a:spcAft>
                          <a:spcPts val="0"/>
                        </a:spcAft>
                        <a:buClr>
                          <a:srgbClr val="000000"/>
                        </a:buClr>
                        <a:buSzPts val="1050"/>
                        <a:buFont typeface="Arial"/>
                        <a:buNone/>
                      </a:pPr>
                      <a:r>
                        <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je resterais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would stay</a:t>
                      </a:r>
                      <a:endParaRPr sz="1100" u="none" cap="none" strike="noStrike">
                        <a:latin typeface="Calibri"/>
                        <a:ea typeface="Calibri"/>
                        <a:cs typeface="Calibri"/>
                        <a:sym typeface="Calibri"/>
                      </a:endParaRPr>
                    </a:p>
                  </a:txBody>
                  <a:tcPr marT="25725" marB="25725" marR="51425" marL="51425">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rgbClr val="000000"/>
                        </a:buClr>
                        <a:buSzPts val="1050"/>
                        <a:buFont typeface="Arial"/>
                        <a:buNone/>
                      </a:pPr>
                      <a:r>
                        <a:rPr b="1" lang="en-GB" sz="1050" u="none" cap="none" strike="noStrike">
                          <a:solidFill>
                            <a:schemeClr val="dk1"/>
                          </a:solidFill>
                          <a:latin typeface="Calibri"/>
                          <a:ea typeface="Calibri"/>
                          <a:cs typeface="Calibri"/>
                          <a:sym typeface="Calibri"/>
                        </a:rPr>
                        <a:t>dans un hôtel de luxe </a:t>
                      </a:r>
                      <a:r>
                        <a:rPr b="1" i="1" lang="en-GB" sz="1050" u="none" cap="none" strike="noStrike">
                          <a:solidFill>
                            <a:srgbClr val="FF0000"/>
                          </a:solidFill>
                          <a:latin typeface="Calibri"/>
                          <a:ea typeface="Calibri"/>
                          <a:cs typeface="Calibri"/>
                          <a:sym typeface="Calibri"/>
                        </a:rPr>
                        <a:t>in a luxury hotel </a:t>
                      </a:r>
                      <a:endParaRPr b="1" i="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lang="en-GB" sz="1050" u="none" cap="none" strike="noStrike">
                          <a:solidFill>
                            <a:schemeClr val="dk1"/>
                          </a:solidFill>
                          <a:latin typeface="Calibri"/>
                          <a:ea typeface="Calibri"/>
                          <a:cs typeface="Calibri"/>
                          <a:sym typeface="Calibri"/>
                        </a:rPr>
                        <a:t>dans un château </a:t>
                      </a:r>
                      <a:r>
                        <a:rPr b="1" i="1" lang="en-GB" sz="1050" u="none" cap="none" strike="noStrike">
                          <a:solidFill>
                            <a:srgbClr val="FF0000"/>
                          </a:solidFill>
                          <a:latin typeface="Calibri"/>
                          <a:ea typeface="Calibri"/>
                          <a:cs typeface="Calibri"/>
                          <a:sym typeface="Calibri"/>
                        </a:rPr>
                        <a:t>in a castle</a:t>
                      </a:r>
                      <a:endParaRPr sz="1400" u="none" cap="none" strike="noStrike"/>
                    </a:p>
                    <a:p>
                      <a:pPr indent="0" lvl="0" marL="0" marR="0" rtl="0" algn="l">
                        <a:lnSpc>
                          <a:spcPct val="100000"/>
                        </a:lnSpc>
                        <a:spcBef>
                          <a:spcPts val="0"/>
                        </a:spcBef>
                        <a:spcAft>
                          <a:spcPts val="0"/>
                        </a:spcAft>
                        <a:buClr>
                          <a:srgbClr val="000000"/>
                        </a:buClr>
                        <a:buSzPts val="1050"/>
                        <a:buFont typeface="Arial"/>
                        <a:buNone/>
                      </a:pPr>
                      <a:r>
                        <a:rPr b="1" lang="en-GB" sz="1050" u="none" cap="none" strike="noStrike">
                          <a:solidFill>
                            <a:schemeClr val="dk1"/>
                          </a:solidFill>
                          <a:latin typeface="Calibri"/>
                          <a:ea typeface="Calibri"/>
                          <a:cs typeface="Calibri"/>
                          <a:sym typeface="Calibri"/>
                        </a:rPr>
                        <a:t>dans une ferme </a:t>
                      </a:r>
                      <a:r>
                        <a:rPr b="1" i="1" lang="en-GB" sz="1050" u="none" cap="none" strike="noStrike">
                          <a:solidFill>
                            <a:srgbClr val="FF0000"/>
                          </a:solidFill>
                          <a:latin typeface="Calibri"/>
                          <a:ea typeface="Calibri"/>
                          <a:cs typeface="Calibri"/>
                          <a:sym typeface="Calibri"/>
                        </a:rPr>
                        <a:t>on a farm</a:t>
                      </a:r>
                      <a:endParaRPr sz="1400" u="none" cap="none" strike="noStrike"/>
                    </a:p>
                    <a:p>
                      <a:pPr indent="0" lvl="0" marL="0" marR="0" rtl="0" algn="l">
                        <a:lnSpc>
                          <a:spcPct val="100000"/>
                        </a:lnSpc>
                        <a:spcBef>
                          <a:spcPts val="0"/>
                        </a:spcBef>
                        <a:spcAft>
                          <a:spcPts val="0"/>
                        </a:spcAft>
                        <a:buClr>
                          <a:srgbClr val="000000"/>
                        </a:buClr>
                        <a:buSzPts val="1050"/>
                        <a:buFont typeface="Arial"/>
                        <a:buNone/>
                      </a:pPr>
                      <a:r>
                        <a:rPr b="1" lang="en-GB" sz="1050" u="none" cap="none" strike="noStrike">
                          <a:solidFill>
                            <a:schemeClr val="dk1"/>
                          </a:solidFill>
                          <a:latin typeface="Calibri"/>
                          <a:ea typeface="Calibri"/>
                          <a:cs typeface="Calibri"/>
                          <a:sym typeface="Calibri"/>
                        </a:rPr>
                        <a:t>dans un logement cinq étoiles </a:t>
                      </a:r>
                      <a:r>
                        <a:rPr b="1" i="1" lang="en-GB" sz="1050" u="none" cap="none" strike="noStrike">
                          <a:solidFill>
                            <a:srgbClr val="FF0000"/>
                          </a:solidFill>
                          <a:latin typeface="Calibri"/>
                          <a:ea typeface="Calibri"/>
                          <a:cs typeface="Calibri"/>
                          <a:sym typeface="Calibri"/>
                        </a:rPr>
                        <a:t>in a 5-star accommodation</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1276125">
                <a:tc vMerge="1"/>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je voudrais passer mes vacances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would like to spend my holiday</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je passerais mes vacances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would spend my holidays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txBody>
                  <a:tcPr marT="25725" marB="25725" marR="51425" marL="51425">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près de la plage </a:t>
                      </a:r>
                      <a:r>
                        <a:rPr b="1" i="1" lang="en-GB" sz="1050" u="none" cap="none" strike="noStrike">
                          <a:solidFill>
                            <a:srgbClr val="FF0000"/>
                          </a:solidFill>
                          <a:latin typeface="Calibri"/>
                          <a:ea typeface="Calibri"/>
                          <a:cs typeface="Calibri"/>
                          <a:sym typeface="Calibri"/>
                        </a:rPr>
                        <a:t>near to the beach</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loin de la plage </a:t>
                      </a:r>
                      <a:r>
                        <a:rPr b="1" i="1" lang="en-GB" sz="1050" u="none" cap="none" strike="noStrike">
                          <a:solidFill>
                            <a:srgbClr val="FF0000"/>
                          </a:solidFill>
                          <a:latin typeface="Calibri"/>
                          <a:ea typeface="Calibri"/>
                          <a:cs typeface="Calibri"/>
                          <a:sym typeface="Calibri"/>
                        </a:rPr>
                        <a:t>far from the beach</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au centre-ville </a:t>
                      </a:r>
                      <a:r>
                        <a:rPr b="1" i="1" lang="en-GB" sz="1050" u="none" cap="none" strike="noStrike">
                          <a:solidFill>
                            <a:srgbClr val="FF0000"/>
                          </a:solidFill>
                          <a:latin typeface="Calibri"/>
                          <a:ea typeface="Calibri"/>
                          <a:cs typeface="Calibri"/>
                          <a:sym typeface="Calibri"/>
                        </a:rPr>
                        <a:t>in the town centre</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au bord de la mer </a:t>
                      </a:r>
                      <a:r>
                        <a:rPr b="1" i="1" lang="en-GB" sz="1050" u="none" cap="none" strike="noStrike">
                          <a:solidFill>
                            <a:srgbClr val="FF0000"/>
                          </a:solidFill>
                          <a:latin typeface="Calibri"/>
                          <a:ea typeface="Calibri"/>
                          <a:cs typeface="Calibri"/>
                          <a:sym typeface="Calibri"/>
                        </a:rPr>
                        <a:t>at the seaside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à la campagne </a:t>
                      </a:r>
                      <a:r>
                        <a:rPr b="1" i="1" lang="en-GB" sz="1050" u="none" cap="none" strike="noStrike">
                          <a:solidFill>
                            <a:srgbClr val="FF0000"/>
                          </a:solidFill>
                          <a:latin typeface="Calibri"/>
                          <a:ea typeface="Calibri"/>
                          <a:cs typeface="Calibri"/>
                          <a:sym typeface="Calibri"/>
                        </a:rPr>
                        <a:t>in the countryside </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chemeClr val="dk1"/>
                          </a:solidFill>
                          <a:latin typeface="Calibri"/>
                          <a:ea typeface="Calibri"/>
                          <a:cs typeface="Calibri"/>
                          <a:sym typeface="Calibri"/>
                        </a:rPr>
                        <a:t>à la montagne </a:t>
                      </a:r>
                      <a:r>
                        <a:rPr b="1" i="1" lang="en-GB" sz="1050" u="none" cap="none" strike="noStrike">
                          <a:solidFill>
                            <a:srgbClr val="FF0000"/>
                          </a:solidFill>
                          <a:latin typeface="Calibri"/>
                          <a:ea typeface="Calibri"/>
                          <a:cs typeface="Calibri"/>
                          <a:sym typeface="Calibri"/>
                        </a:rPr>
                        <a:t>in the mountains</a:t>
                      </a:r>
                      <a:endParaRPr sz="1400" u="none" cap="none" strike="noStrike"/>
                    </a:p>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sur une île </a:t>
                      </a:r>
                      <a:r>
                        <a:rPr b="1" i="1" lang="en-GB" sz="1050" u="none" cap="none" strike="noStrike">
                          <a:solidFill>
                            <a:srgbClr val="FF0000"/>
                          </a:solidFill>
                          <a:latin typeface="Calibri"/>
                          <a:ea typeface="Calibri"/>
                          <a:cs typeface="Calibri"/>
                          <a:sym typeface="Calibri"/>
                        </a:rPr>
                        <a:t>on an island</a:t>
                      </a:r>
                      <a:endParaRPr b="1" i="0" sz="1050" u="none" cap="none" strike="noStrike">
                        <a:solidFill>
                          <a:schemeClr val="dk1"/>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1276125">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Il ferait beau</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It would be nice weather</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Il ferait chaud</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It would be hot</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dk1"/>
                          </a:solidFill>
                          <a:latin typeface="Calibri"/>
                          <a:ea typeface="Calibri"/>
                          <a:cs typeface="Calibri"/>
                          <a:sym typeface="Calibri"/>
                        </a:rPr>
                        <a:t>Il y aurait du soleil</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100" u="none" cap="none" strike="noStrike">
                          <a:solidFill>
                            <a:srgbClr val="FF0000"/>
                          </a:solidFill>
                          <a:latin typeface="Calibri"/>
                          <a:ea typeface="Calibri"/>
                          <a:cs typeface="Calibri"/>
                          <a:sym typeface="Calibri"/>
                        </a:rPr>
                        <a:t>It would be sunny</a:t>
                      </a:r>
                      <a:endParaRPr b="1" sz="1100" u="none" cap="none" strike="noStrike">
                        <a:solidFill>
                          <a:schemeClr val="dk1"/>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1" lang="en-GB" sz="1100" u="none" cap="none" strike="noStrike">
                          <a:solidFill>
                            <a:schemeClr val="dk1"/>
                          </a:solidFill>
                          <a:latin typeface="Calibri"/>
                          <a:ea typeface="Calibri"/>
                          <a:cs typeface="Calibri"/>
                          <a:sym typeface="Calibri"/>
                        </a:rPr>
                        <a:t>je voudrais faire </a:t>
                      </a:r>
                      <a:endParaRPr sz="1400" u="none" cap="none" strike="noStrike"/>
                    </a:p>
                    <a:p>
                      <a:pPr indent="0" lvl="0" marL="0" marR="0" rtl="0" algn="l">
                        <a:lnSpc>
                          <a:spcPct val="100000"/>
                        </a:lnSpc>
                        <a:spcBef>
                          <a:spcPts val="0"/>
                        </a:spcBef>
                        <a:spcAft>
                          <a:spcPts val="0"/>
                        </a:spcAft>
                        <a:buClr>
                          <a:srgbClr val="000000"/>
                        </a:buClr>
                        <a:buSzPts val="1000"/>
                        <a:buFont typeface="Arial"/>
                        <a:buNone/>
                      </a:pPr>
                      <a:r>
                        <a:rPr b="1" i="1" lang="en-GB" sz="1100" u="none" cap="none" strike="noStrike">
                          <a:solidFill>
                            <a:srgbClr val="FF0000"/>
                          </a:solidFill>
                          <a:latin typeface="Calibri"/>
                          <a:ea typeface="Calibri"/>
                          <a:cs typeface="Calibri"/>
                          <a:sym typeface="Calibri"/>
                        </a:rPr>
                        <a:t>I would like to do</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100" u="none" cap="none" strike="noStrike">
                          <a:solidFill>
                            <a:schemeClr val="dk1"/>
                          </a:solidFill>
                          <a:latin typeface="Calibri"/>
                          <a:ea typeface="Calibri"/>
                          <a:cs typeface="Calibri"/>
                          <a:sym typeface="Calibri"/>
                        </a:rPr>
                        <a:t>je ferais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100" u="none" cap="none" strike="noStrike">
                          <a:solidFill>
                            <a:srgbClr val="FF0000"/>
                          </a:solidFill>
                          <a:latin typeface="Calibri"/>
                          <a:ea typeface="Calibri"/>
                          <a:cs typeface="Calibri"/>
                          <a:sym typeface="Calibri"/>
                        </a:rPr>
                        <a:t>I would do</a:t>
                      </a:r>
                      <a:endParaRPr sz="11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du vélo </a:t>
                      </a:r>
                      <a:r>
                        <a:rPr b="1" i="1" lang="en-GB" sz="1050" u="none" cap="none" strike="noStrike">
                          <a:solidFill>
                            <a:srgbClr val="FF0000"/>
                          </a:solidFill>
                          <a:latin typeface="Calibri"/>
                          <a:ea typeface="Calibri"/>
                          <a:cs typeface="Calibri"/>
                          <a:sym typeface="Calibri"/>
                        </a:rPr>
                        <a:t>cycling</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du shopping </a:t>
                      </a:r>
                      <a:r>
                        <a:rPr b="1" i="1" lang="en-GB" sz="1050" u="none" cap="none" strike="noStrike">
                          <a:solidFill>
                            <a:srgbClr val="FF0000"/>
                          </a:solidFill>
                          <a:latin typeface="Calibri"/>
                          <a:ea typeface="Calibri"/>
                          <a:cs typeface="Calibri"/>
                          <a:sym typeface="Calibri"/>
                        </a:rPr>
                        <a:t>shopping</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du tourisme </a:t>
                      </a:r>
                      <a:r>
                        <a:rPr b="1" i="1" lang="en-GB" sz="1050" u="none" cap="none" strike="noStrike">
                          <a:solidFill>
                            <a:srgbClr val="FF0000"/>
                          </a:solidFill>
                          <a:latin typeface="Calibri"/>
                          <a:ea typeface="Calibri"/>
                          <a:cs typeface="Calibri"/>
                          <a:sym typeface="Calibri"/>
                        </a:rPr>
                        <a:t>tourism</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de la natation  </a:t>
                      </a:r>
                      <a:r>
                        <a:rPr b="1" i="1" lang="en-GB" sz="1050" u="none" cap="none" strike="noStrike">
                          <a:solidFill>
                            <a:srgbClr val="FF0000"/>
                          </a:solidFill>
                          <a:latin typeface="Calibri"/>
                          <a:ea typeface="Calibri"/>
                          <a:cs typeface="Calibri"/>
                          <a:sym typeface="Calibri"/>
                        </a:rPr>
                        <a:t>swimming</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de la lecture  </a:t>
                      </a:r>
                      <a:r>
                        <a:rPr b="1" i="1" lang="en-GB" sz="1050" u="none" cap="none" strike="noStrike">
                          <a:solidFill>
                            <a:srgbClr val="FF0000"/>
                          </a:solidFill>
                          <a:latin typeface="Calibri"/>
                          <a:ea typeface="Calibri"/>
                          <a:cs typeface="Calibri"/>
                          <a:sym typeface="Calibri"/>
                        </a:rPr>
                        <a:t>some reading</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de la danse </a:t>
                      </a:r>
                      <a:r>
                        <a:rPr b="1" i="1" lang="en-GB" sz="1050" u="none" cap="none" strike="noStrike">
                          <a:solidFill>
                            <a:srgbClr val="FF0000"/>
                          </a:solidFill>
                          <a:latin typeface="Calibri"/>
                          <a:ea typeface="Calibri"/>
                          <a:cs typeface="Calibri"/>
                          <a:sym typeface="Calibri"/>
                        </a:rPr>
                        <a:t>dancing</a:t>
                      </a:r>
                      <a:endParaRPr sz="1400" u="none" cap="none" strike="noStrike"/>
                    </a:p>
                    <a:p>
                      <a:pPr indent="0" lvl="0" marL="0" marR="0" rtl="0" algn="l">
                        <a:lnSpc>
                          <a:spcPct val="100000"/>
                        </a:lnSpc>
                        <a:spcBef>
                          <a:spcPts val="0"/>
                        </a:spcBef>
                        <a:spcAft>
                          <a:spcPts val="0"/>
                        </a:spcAft>
                        <a:buClr>
                          <a:schemeClr val="dk1"/>
                        </a:buClr>
                        <a:buSzPts val="1050"/>
                        <a:buFont typeface="Arial"/>
                        <a:buNone/>
                      </a:pPr>
                      <a:r>
                        <a:rPr b="1" i="0" lang="en-GB" sz="1050" u="none" cap="none" strike="noStrike">
                          <a:solidFill>
                            <a:schemeClr val="dk1"/>
                          </a:solidFill>
                          <a:latin typeface="Calibri"/>
                          <a:ea typeface="Calibri"/>
                          <a:cs typeface="Calibri"/>
                          <a:sym typeface="Calibri"/>
                        </a:rPr>
                        <a:t>une visite en bateau </a:t>
                      </a:r>
                      <a:r>
                        <a:rPr b="1" i="1" lang="en-GB" sz="1050" u="none" cap="none" strike="noStrike">
                          <a:solidFill>
                            <a:srgbClr val="FF0000"/>
                          </a:solidFill>
                          <a:latin typeface="Calibri"/>
                          <a:ea typeface="Calibri"/>
                          <a:cs typeface="Calibri"/>
                          <a:sym typeface="Calibri"/>
                        </a:rPr>
                        <a:t>a boat trip</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2"/>
          <p:cNvSpPr txBox="1"/>
          <p:nvPr/>
        </p:nvSpPr>
        <p:spPr>
          <a:xfrm>
            <a:off x="238268" y="91529"/>
            <a:ext cx="11715464" cy="369291"/>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Spanish: Knowledge Organiser 7.9: School</a:t>
            </a:r>
            <a:endParaRPr b="0" i="0" sz="1800" u="none" cap="none" strike="noStrike">
              <a:solidFill>
                <a:schemeClr val="lt1"/>
              </a:solidFill>
              <a:latin typeface="Calibri"/>
              <a:ea typeface="Calibri"/>
              <a:cs typeface="Calibri"/>
              <a:sym typeface="Calibri"/>
            </a:endParaRPr>
          </a:p>
        </p:txBody>
      </p:sp>
      <p:sp>
        <p:nvSpPr>
          <p:cNvPr id="171" name="Google Shape;171;p22"/>
          <p:cNvSpPr txBox="1"/>
          <p:nvPr>
            <p:ph idx="12" type="sldNum"/>
          </p:nvPr>
        </p:nvSpPr>
        <p:spPr>
          <a:xfrm>
            <a:off x="10941245" y="129741"/>
            <a:ext cx="1171304"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a:t>
            </a:fld>
            <a:endParaRPr sz="1800">
              <a:solidFill>
                <a:schemeClr val="lt1"/>
              </a:solidFill>
            </a:endParaRPr>
          </a:p>
        </p:txBody>
      </p:sp>
      <p:graphicFrame>
        <p:nvGraphicFramePr>
          <p:cNvPr id="172" name="Google Shape;172;p22"/>
          <p:cNvGraphicFramePr/>
          <p:nvPr/>
        </p:nvGraphicFramePr>
        <p:xfrm>
          <a:off x="177614" y="499031"/>
          <a:ext cx="3000000" cy="3000000"/>
        </p:xfrm>
        <a:graphic>
          <a:graphicData uri="http://schemas.openxmlformats.org/drawingml/2006/table">
            <a:tbl>
              <a:tblPr>
                <a:noFill/>
                <a:tableStyleId>{68CFFE3F-051E-4387-A68D-4DDEB36B757B}</a:tableStyleId>
              </a:tblPr>
              <a:tblGrid>
                <a:gridCol w="2056700"/>
                <a:gridCol w="2496325"/>
                <a:gridCol w="2314775"/>
                <a:gridCol w="1795550"/>
                <a:gridCol w="688925"/>
                <a:gridCol w="2484475"/>
              </a:tblGrid>
              <a:tr h="628500">
                <a:tc gridSpan="6">
                  <a:txBody>
                    <a:bodyPr/>
                    <a:lstStyle/>
                    <a:p>
                      <a:pPr indent="0" lvl="0" marL="0" marR="0" rtl="0" algn="l">
                        <a:lnSpc>
                          <a:spcPct val="107000"/>
                        </a:lnSpc>
                        <a:spcBef>
                          <a:spcPts val="0"/>
                        </a:spcBef>
                        <a:spcAft>
                          <a:spcPts val="0"/>
                        </a:spcAft>
                        <a:buClr>
                          <a:srgbClr val="000000"/>
                        </a:buClr>
                        <a:buSzPts val="1200"/>
                        <a:buFont typeface="Arial"/>
                        <a:buNone/>
                      </a:pPr>
                      <a:r>
                        <a:rPr b="1" i="0" lang="en-GB" sz="1100" u="none" cap="none" strike="noStrike">
                          <a:solidFill>
                            <a:srgbClr val="000000"/>
                          </a:solidFill>
                          <a:latin typeface="Calibri"/>
                          <a:ea typeface="Calibri"/>
                          <a:cs typeface="Calibri"/>
                          <a:sym typeface="Calibri"/>
                        </a:rPr>
                        <a:t>School description </a:t>
                      </a:r>
                      <a:r>
                        <a:rPr b="0" i="0" lang="en-GB" sz="1100" u="none" cap="none" strike="noStrike">
                          <a:solidFill>
                            <a:srgbClr val="000000"/>
                          </a:solidFill>
                          <a:latin typeface="Calibri"/>
                          <a:ea typeface="Calibri"/>
                          <a:cs typeface="Calibri"/>
                          <a:sym typeface="Calibri"/>
                        </a:rPr>
                        <a:t>Describe tu colegio </a:t>
                      </a:r>
                      <a:r>
                        <a:rPr b="0" i="1" lang="en-GB" sz="1100" u="none" cap="none" strike="noStrike">
                          <a:solidFill>
                            <a:srgbClr val="FF0000"/>
                          </a:solidFill>
                          <a:latin typeface="Calibri"/>
                          <a:ea typeface="Calibri"/>
                          <a:cs typeface="Calibri"/>
                          <a:sym typeface="Calibri"/>
                        </a:rPr>
                        <a:t>Describe your school </a:t>
                      </a:r>
                      <a:endParaRPr b="0" i="0" sz="1100" u="none" cap="none" strike="noStrike">
                        <a:solidFill>
                          <a:srgbClr val="FF0000"/>
                        </a:solidFill>
                        <a:latin typeface="Calibri"/>
                        <a:ea typeface="Calibri"/>
                        <a:cs typeface="Calibri"/>
                        <a:sym typeface="Calibri"/>
                      </a:endParaRPr>
                    </a:p>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	     ¿Qué hay en tu colegio? </a:t>
                      </a:r>
                      <a:r>
                        <a:rPr b="0" i="1" lang="en-GB" sz="1100" u="none" cap="none" strike="noStrike">
                          <a:solidFill>
                            <a:srgbClr val="FF0000"/>
                          </a:solidFill>
                          <a:latin typeface="Calibri"/>
                          <a:ea typeface="Calibri"/>
                          <a:cs typeface="Calibri"/>
                          <a:sym typeface="Calibri"/>
                        </a:rPr>
                        <a:t>What is there in your school?</a:t>
                      </a:r>
                      <a:endParaRPr b="0" i="0" sz="1100" u="none" cap="none" strike="noStrike">
                        <a:solidFill>
                          <a:srgbClr val="000000"/>
                        </a:solidFill>
                        <a:latin typeface="Calibri"/>
                        <a:ea typeface="Calibri"/>
                        <a:cs typeface="Calibri"/>
                        <a:sym typeface="Calibri"/>
                      </a:endParaRPr>
                    </a:p>
                    <a:p>
                      <a:pPr indent="0" lvl="0" marL="0" marR="0" rtl="0" algn="l">
                        <a:lnSpc>
                          <a:spcPct val="107000"/>
                        </a:lnSpc>
                        <a:spcBef>
                          <a:spcPts val="0"/>
                        </a:spcBef>
                        <a:spcAft>
                          <a:spcPts val="0"/>
                        </a:spcAft>
                        <a:buClr>
                          <a:srgbClr val="000000"/>
                        </a:buClr>
                        <a:buSzPts val="1200"/>
                        <a:buFont typeface="Arial"/>
                        <a:buNone/>
                      </a:pPr>
                      <a:r>
                        <a:rPr b="1" i="0" lang="en-GB" sz="1100" u="none" cap="none" strike="noStrike">
                          <a:solidFill>
                            <a:srgbClr val="000000"/>
                          </a:solidFill>
                          <a:latin typeface="Calibri"/>
                          <a:ea typeface="Calibri"/>
                          <a:cs typeface="Calibri"/>
                          <a:sym typeface="Calibri"/>
                        </a:rPr>
                        <a:t>School rules </a:t>
                      </a:r>
                      <a:r>
                        <a:rPr b="0" i="0" lang="en-GB" sz="1100" u="none" cap="none" strike="noStrike">
                          <a:solidFill>
                            <a:srgbClr val="000000"/>
                          </a:solidFill>
                          <a:latin typeface="Calibri"/>
                          <a:ea typeface="Calibri"/>
                          <a:cs typeface="Calibri"/>
                          <a:sym typeface="Calibri"/>
                        </a:rPr>
                        <a:t>¿Estás de acuerdo con las reglas en tu insti? </a:t>
                      </a:r>
                      <a:r>
                        <a:rPr b="0" i="1" lang="en-GB" sz="1100" u="none" cap="none" strike="noStrike">
                          <a:solidFill>
                            <a:srgbClr val="FF0000"/>
                          </a:solidFill>
                          <a:latin typeface="Calibri"/>
                          <a:ea typeface="Calibri"/>
                          <a:cs typeface="Calibri"/>
                          <a:sym typeface="Calibri"/>
                        </a:rPr>
                        <a:t>Do you agree with the rules in your school?</a:t>
                      </a:r>
                      <a:endParaRPr b="0" i="0" sz="1100" u="none" cap="none" strike="noStrike">
                        <a:solidFill>
                          <a:srgbClr val="000000"/>
                        </a:solidFill>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EDED"/>
                    </a:solidFill>
                  </a:tcPr>
                </a:tc>
                <a:tc hMerge="1"/>
                <a:tc hMerge="1"/>
                <a:tc hMerge="1"/>
                <a:tc hMerge="1"/>
                <a:tc hMerge="1"/>
              </a:tr>
              <a:tr h="1866900">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Mi colegio se llama…</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My school is called …</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Mi instituto se llama…</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My school is called …</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t/>
                      </a:r>
                      <a:endParaRPr sz="11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 un colegio grande</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a big secondary school</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 un colegio pequeño</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a small secondary school</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 una escuela primaria</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a primary school</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 un bachillerato</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a sixth form college</a:t>
                      </a:r>
                      <a:endParaRPr sz="1100" u="none" cap="none" strike="noStrike">
                        <a:latin typeface="Calibri"/>
                        <a:ea typeface="Calibri"/>
                        <a:cs typeface="Calibri"/>
                        <a:sym typeface="Calibri"/>
                      </a:endParaRPr>
                    </a:p>
                  </a:txBody>
                  <a:tcPr marT="25725" marB="25725" marR="51425" marL="5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que está </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which is </a:t>
                      </a:r>
                      <a:endParaRPr sz="1100" u="none" cap="none" strike="noStrike">
                        <a:latin typeface="Calibri"/>
                        <a:ea typeface="Calibri"/>
                        <a:cs typeface="Calibri"/>
                        <a:sym typeface="Calibri"/>
                      </a:endParaRPr>
                    </a:p>
                  </a:txBody>
                  <a:tcPr marT="25725" marB="25725" marR="51425" marL="5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el norte de Inglaterra</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the north of England</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el oeste de España</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the west of Spain</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el sur de Argentina</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the south of Argentina</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el este de Peru</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the east of the Peru</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en el suroeste de Inglaterra</a:t>
                      </a:r>
                      <a:endParaRPr b="1" i="0"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the south-west of England</a:t>
                      </a:r>
                      <a:endParaRPr b="1" sz="1100" u="none" cap="none" strike="noStrike">
                        <a:solidFill>
                          <a:schemeClr val="dk1"/>
                        </a:solidFill>
                        <a:latin typeface="Calibri"/>
                        <a:ea typeface="Calibri"/>
                        <a:cs typeface="Calibri"/>
                        <a:sym typeface="Calibri"/>
                      </a:endParaRPr>
                    </a:p>
                  </a:txBody>
                  <a:tcPr marT="25725" marB="25725" marR="51425" marL="5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hMerge="1"/>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el campo</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the countryside</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las montañas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the mountains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la costa</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at the seaside</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el centro</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the town centre</a:t>
                      </a:r>
                      <a:endParaRPr b="1" i="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t/>
                      </a:r>
                      <a:endParaRPr b="1" i="1" sz="1100" u="none" cap="none" strike="noStrike">
                        <a:solidFill>
                          <a:schemeClr val="dk1"/>
                        </a:solidFill>
                        <a:latin typeface="Calibri"/>
                        <a:ea typeface="Calibri"/>
                        <a:cs typeface="Calibri"/>
                        <a:sym typeface="Calibri"/>
                      </a:endParaRPr>
                    </a:p>
                  </a:txBody>
                  <a:tcPr marT="25725" marB="25725" marR="51425" marL="5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r>
              <a:tr h="1866900">
                <a:tc rowSpan="2">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mi insti</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In my school</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En mi colegio</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In my school</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1" i="1" sz="1100" u="none" cap="none" strike="noStrike">
                        <a:solidFill>
                          <a:srgbClr val="FF0000"/>
                        </a:solidFill>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hay</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there is/are</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tenemos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we have</a:t>
                      </a:r>
                      <a:endParaRPr sz="11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mucho/a(s)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lots of</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poco/a(s)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few</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demasiados/a(s)</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too many</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bastante(s)</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enough</a:t>
                      </a:r>
                      <a:endParaRPr sz="11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gridSpan="3">
                  <a:txBody>
                    <a:bodyPr/>
                    <a:lstStyle/>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profesores </a:t>
                      </a:r>
                      <a:r>
                        <a:rPr b="1" i="1" lang="en-GB" sz="1100" u="none" cap="none" strike="noStrike">
                          <a:solidFill>
                            <a:srgbClr val="FF0000"/>
                          </a:solidFill>
                          <a:latin typeface="Calibri"/>
                          <a:ea typeface="Calibri"/>
                          <a:cs typeface="Calibri"/>
                          <a:sym typeface="Calibri"/>
                        </a:rPr>
                        <a:t>teachers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alumnos </a:t>
                      </a:r>
                      <a:r>
                        <a:rPr b="1" i="1" lang="en-GB" sz="1100" u="none" cap="none" strike="noStrike">
                          <a:solidFill>
                            <a:srgbClr val="FF0000"/>
                          </a:solidFill>
                          <a:latin typeface="Calibri"/>
                          <a:ea typeface="Calibri"/>
                          <a:cs typeface="Calibri"/>
                          <a:sym typeface="Calibri"/>
                        </a:rPr>
                        <a:t>pupils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estudiantes </a:t>
                      </a:r>
                      <a:r>
                        <a:rPr b="1" i="1" lang="en-GB" sz="1100" u="none" cap="none" strike="noStrike">
                          <a:solidFill>
                            <a:srgbClr val="FF0000"/>
                          </a:solidFill>
                          <a:latin typeface="Calibri"/>
                          <a:ea typeface="Calibri"/>
                          <a:cs typeface="Calibri"/>
                          <a:sym typeface="Calibri"/>
                        </a:rPr>
                        <a:t>students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examines </a:t>
                      </a:r>
                      <a:r>
                        <a:rPr b="1" i="1" lang="en-GB" sz="1100" u="none" cap="none" strike="noStrike">
                          <a:solidFill>
                            <a:srgbClr val="FF0000"/>
                          </a:solidFill>
                          <a:latin typeface="Calibri"/>
                          <a:ea typeface="Calibri"/>
                          <a:cs typeface="Calibri"/>
                          <a:sym typeface="Calibri"/>
                        </a:rPr>
                        <a:t>exams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salles de classe </a:t>
                      </a:r>
                      <a:r>
                        <a:rPr b="1" i="1" lang="en-GB" sz="1100" u="none" cap="none" strike="noStrike">
                          <a:solidFill>
                            <a:srgbClr val="FF0000"/>
                          </a:solidFill>
                          <a:latin typeface="Calibri"/>
                          <a:ea typeface="Calibri"/>
                          <a:cs typeface="Calibri"/>
                          <a:sym typeface="Calibri"/>
                        </a:rPr>
                        <a:t>classrooms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clases </a:t>
                      </a:r>
                      <a:r>
                        <a:rPr b="1" i="1" lang="en-GB" sz="1100" u="none" cap="none" strike="noStrike">
                          <a:solidFill>
                            <a:srgbClr val="FF0000"/>
                          </a:solidFill>
                          <a:latin typeface="Calibri"/>
                          <a:ea typeface="Calibri"/>
                          <a:cs typeface="Calibri"/>
                          <a:sym typeface="Calibri"/>
                        </a:rPr>
                        <a:t>lessons</a:t>
                      </a:r>
                      <a:endParaRPr b="0"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reglas / normas </a:t>
                      </a:r>
                      <a:r>
                        <a:rPr b="1" i="1" lang="en-GB" sz="1100" u="none" cap="none" strike="noStrike">
                          <a:solidFill>
                            <a:srgbClr val="FF0000"/>
                          </a:solidFill>
                          <a:latin typeface="Calibri"/>
                          <a:ea typeface="Calibri"/>
                          <a:cs typeface="Calibri"/>
                          <a:sym typeface="Calibri"/>
                        </a:rPr>
                        <a:t>rules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clubs </a:t>
                      </a:r>
                      <a:r>
                        <a:rPr b="1" i="1" lang="en-GB" sz="1100" u="none" cap="none" strike="noStrike">
                          <a:solidFill>
                            <a:srgbClr val="FF0000"/>
                          </a:solidFill>
                          <a:latin typeface="Calibri"/>
                          <a:ea typeface="Calibri"/>
                          <a:cs typeface="Calibri"/>
                          <a:sym typeface="Calibri"/>
                        </a:rPr>
                        <a:t>clubs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lang="en-GB" sz="1100" u="none" cap="none" strike="noStrike">
                          <a:solidFill>
                            <a:schemeClr val="dk1"/>
                          </a:solidFill>
                          <a:latin typeface="Calibri"/>
                          <a:ea typeface="Calibri"/>
                          <a:cs typeface="Calibri"/>
                          <a:sym typeface="Calibri"/>
                        </a:rPr>
                        <a:t>equipos de deporte </a:t>
                      </a:r>
                      <a:r>
                        <a:rPr b="1" i="1" lang="en-GB" sz="1100" u="none" cap="none" strike="noStrike">
                          <a:solidFill>
                            <a:srgbClr val="FF0000"/>
                          </a:solidFill>
                          <a:latin typeface="Calibri"/>
                          <a:ea typeface="Calibri"/>
                          <a:cs typeface="Calibri"/>
                          <a:sym typeface="Calibri"/>
                        </a:rPr>
                        <a:t>sports teams</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0" lang="en-GB" sz="1100" u="none" cap="none" strike="noStrike">
                          <a:solidFill>
                            <a:schemeClr val="dk1"/>
                          </a:solidFill>
                          <a:latin typeface="Calibri"/>
                          <a:ea typeface="Calibri"/>
                          <a:cs typeface="Calibri"/>
                          <a:sym typeface="Calibri"/>
                        </a:rPr>
                        <a:t>asignaturas </a:t>
                      </a:r>
                      <a:r>
                        <a:rPr b="1" i="1" lang="en-GB" sz="1100" u="none" cap="none" strike="noStrike">
                          <a:solidFill>
                            <a:srgbClr val="FF0000"/>
                          </a:solidFill>
                          <a:latin typeface="Calibri"/>
                          <a:ea typeface="Calibri"/>
                          <a:cs typeface="Calibri"/>
                          <a:sym typeface="Calibri"/>
                        </a:rPr>
                        <a:t>subjects</a:t>
                      </a:r>
                      <a:endParaRPr i="0" sz="1100" u="none" cap="none" strike="noStrike">
                        <a:solidFill>
                          <a:schemeClr val="dk1"/>
                        </a:solidFill>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hMerge="1"/>
                <a:tc hMerge="1"/>
              </a:tr>
              <a:tr h="1866900">
                <a:tc vMerge="1"/>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hay que</a:t>
                      </a:r>
                      <a:endParaRPr sz="1400" u="none" cap="none" strike="noStrike"/>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we have to</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está prohibido</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it’s forbidden to</a:t>
                      </a:r>
                      <a:endParaRPr sz="11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llevar uniforme escolar</a:t>
                      </a:r>
                      <a:r>
                        <a:rPr b="0" i="0" lang="en-GB" sz="1400" u="none" cap="none" strike="noStrike">
                          <a:solidFill>
                            <a:schemeClr val="dk1"/>
                          </a:solidFill>
                          <a:latin typeface="Arial"/>
                          <a:ea typeface="Arial"/>
                          <a:cs typeface="Arial"/>
                          <a:sym typeface="Arial"/>
                        </a:rPr>
                        <a:t> </a:t>
                      </a:r>
                      <a:r>
                        <a:rPr b="1" i="1" lang="en-GB" sz="1100" u="none" cap="none" strike="noStrike">
                          <a:solidFill>
                            <a:srgbClr val="FF0000"/>
                          </a:solidFill>
                          <a:latin typeface="Calibri"/>
                          <a:ea typeface="Calibri"/>
                          <a:cs typeface="Calibri"/>
                          <a:sym typeface="Calibri"/>
                        </a:rPr>
                        <a:t>wear school uniform</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hacer deberes</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do homework</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respetar los otros</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respect others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llegar a tiempo / tarde</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arrive on time / late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comer en clase</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eat in class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escuchar en clase </a:t>
                      </a:r>
                      <a:r>
                        <a:rPr b="1" i="1" lang="en-GB" sz="1100" u="none" cap="none" strike="noStrike">
                          <a:solidFill>
                            <a:srgbClr val="FF0000"/>
                          </a:solidFill>
                          <a:latin typeface="Calibri"/>
                          <a:ea typeface="Calibri"/>
                          <a:cs typeface="Calibri"/>
                          <a:sym typeface="Calibri"/>
                        </a:rPr>
                        <a:t>listen in class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usar su móvil en clase</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use our phone in class</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estudiar lenguas </a:t>
                      </a:r>
                      <a:r>
                        <a:rPr b="1" i="1" lang="en-GB" sz="1100" u="none" cap="none" strike="noStrike">
                          <a:solidFill>
                            <a:srgbClr val="FF0000"/>
                          </a:solidFill>
                          <a:latin typeface="Calibri"/>
                          <a:ea typeface="Calibri"/>
                          <a:cs typeface="Calibri"/>
                          <a:sym typeface="Calibri"/>
                        </a:rPr>
                        <a:t>study languages</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0" lang="en-GB" sz="1100" u="none" cap="none" strike="noStrike">
                          <a:solidFill>
                            <a:schemeClr val="dk1"/>
                          </a:solidFill>
                          <a:latin typeface="Calibri"/>
                          <a:ea typeface="Calibri"/>
                          <a:cs typeface="Calibri"/>
                          <a:sym typeface="Calibri"/>
                        </a:rPr>
                        <a:t>aprobar examines </a:t>
                      </a:r>
                      <a:r>
                        <a:rPr b="1" i="1" lang="en-GB" sz="1100" u="none" cap="none" strike="noStrike">
                          <a:solidFill>
                            <a:srgbClr val="FF0000"/>
                          </a:solidFill>
                          <a:latin typeface="Calibri"/>
                          <a:ea typeface="Calibri"/>
                          <a:cs typeface="Calibri"/>
                          <a:sym typeface="Calibri"/>
                        </a:rPr>
                        <a:t>pass tests</a:t>
                      </a:r>
                      <a:endParaRPr sz="11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hMerge="1"/>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estoy de acuerdo porque…</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 agree because…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 justo</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it’s fair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 importante</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it’s important</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0" lang="en-GB" sz="1100" u="none" cap="none" strike="noStrike">
                          <a:solidFill>
                            <a:schemeClr val="dk1"/>
                          </a:solidFill>
                          <a:latin typeface="Calibri"/>
                          <a:ea typeface="Calibri"/>
                          <a:cs typeface="Calibri"/>
                          <a:sym typeface="Calibri"/>
                        </a:rPr>
                        <a:t>es educativo </a:t>
                      </a:r>
                      <a:r>
                        <a:rPr b="1" i="1" lang="en-GB" sz="1100" u="none" cap="none" strike="noStrike">
                          <a:solidFill>
                            <a:srgbClr val="FF0000"/>
                          </a:solidFill>
                          <a:latin typeface="Calibri"/>
                          <a:ea typeface="Calibri"/>
                          <a:cs typeface="Calibri"/>
                          <a:sym typeface="Calibri"/>
                        </a:rPr>
                        <a:t>it’s educational</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no estoy de acuerdo porque…</a:t>
                      </a:r>
                      <a:endParaRPr sz="1400" u="none" cap="none" strike="noStrike"/>
                    </a:p>
                    <a:p>
                      <a:pPr indent="0" lvl="0" marL="0" marR="0" rtl="0" algn="l">
                        <a:lnSpc>
                          <a:spcPct val="100000"/>
                        </a:lnSpc>
                        <a:spcBef>
                          <a:spcPts val="0"/>
                        </a:spcBef>
                        <a:spcAft>
                          <a:spcPts val="0"/>
                        </a:spcAft>
                        <a:buClr>
                          <a:schemeClr val="dk1"/>
                        </a:buClr>
                        <a:buSzPts val="1100"/>
                        <a:buFont typeface="Calibri"/>
                        <a:buNone/>
                      </a:pPr>
                      <a:r>
                        <a:rPr b="1" i="1" lang="en-GB" sz="1100" u="none" cap="none" strike="noStrike">
                          <a:solidFill>
                            <a:srgbClr val="FF0000"/>
                          </a:solidFill>
                          <a:latin typeface="Calibri"/>
                          <a:ea typeface="Calibri"/>
                          <a:cs typeface="Calibri"/>
                          <a:sym typeface="Calibri"/>
                        </a:rPr>
                        <a:t>I don’t agree because…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 injusto</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it’s unfair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es demasiado estricto</a:t>
                      </a:r>
                      <a:r>
                        <a:rPr b="1" i="0" lang="en-GB" sz="1100" u="none" cap="none" strike="noStrike">
                          <a:solidFill>
                            <a:schemeClr val="dk1"/>
                          </a:solidFill>
                          <a:latin typeface="Calibri"/>
                          <a:ea typeface="Calibri"/>
                          <a:cs typeface="Calibri"/>
                          <a:sym typeface="Calibri"/>
                        </a:rPr>
                        <a:t> </a:t>
                      </a:r>
                      <a:r>
                        <a:rPr b="1" i="1" lang="en-GB" sz="1100" u="none" cap="none" strike="noStrike">
                          <a:solidFill>
                            <a:srgbClr val="FF0000"/>
                          </a:solidFill>
                          <a:latin typeface="Calibri"/>
                          <a:ea typeface="Calibri"/>
                          <a:cs typeface="Calibri"/>
                          <a:sym typeface="Calibri"/>
                        </a:rPr>
                        <a:t>it’s too strict</a:t>
                      </a:r>
                      <a:endParaRPr b="1" sz="1100" u="none" cap="none" strike="noStrike">
                        <a:solidFill>
                          <a:schemeClr val="dk1"/>
                        </a:solidFill>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hMerge="1"/>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3"/>
          <p:cNvSpPr txBox="1"/>
          <p:nvPr/>
        </p:nvSpPr>
        <p:spPr>
          <a:xfrm>
            <a:off x="238268" y="91529"/>
            <a:ext cx="11715464" cy="369291"/>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Spanish: Knowledge Organiser 7.10: School</a:t>
            </a:r>
            <a:endParaRPr b="0" i="0" sz="1800" u="none" cap="none" strike="noStrike">
              <a:solidFill>
                <a:schemeClr val="lt1"/>
              </a:solidFill>
              <a:latin typeface="Calibri"/>
              <a:ea typeface="Calibri"/>
              <a:cs typeface="Calibri"/>
              <a:sym typeface="Calibri"/>
            </a:endParaRPr>
          </a:p>
        </p:txBody>
      </p:sp>
      <p:sp>
        <p:nvSpPr>
          <p:cNvPr id="178" name="Google Shape;178;p23"/>
          <p:cNvSpPr txBox="1"/>
          <p:nvPr>
            <p:ph idx="12" type="sldNum"/>
          </p:nvPr>
        </p:nvSpPr>
        <p:spPr>
          <a:xfrm>
            <a:off x="10941245" y="129741"/>
            <a:ext cx="1171304"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a:t>
            </a:fld>
            <a:endParaRPr sz="1800">
              <a:solidFill>
                <a:schemeClr val="lt1"/>
              </a:solidFill>
            </a:endParaRPr>
          </a:p>
        </p:txBody>
      </p:sp>
      <p:graphicFrame>
        <p:nvGraphicFramePr>
          <p:cNvPr id="179" name="Google Shape;179;p23"/>
          <p:cNvGraphicFramePr/>
          <p:nvPr/>
        </p:nvGraphicFramePr>
        <p:xfrm>
          <a:off x="157926" y="575234"/>
          <a:ext cx="3000000" cy="3000000"/>
        </p:xfrm>
        <a:graphic>
          <a:graphicData uri="http://schemas.openxmlformats.org/drawingml/2006/table">
            <a:tbl>
              <a:tblPr>
                <a:noFill/>
                <a:tableStyleId>{68CFFE3F-051E-4387-A68D-4DDEB36B757B}</a:tableStyleId>
              </a:tblPr>
              <a:tblGrid>
                <a:gridCol w="2337775"/>
                <a:gridCol w="1777650"/>
                <a:gridCol w="2266775"/>
                <a:gridCol w="1710150"/>
                <a:gridCol w="1462625"/>
                <a:gridCol w="2321175"/>
              </a:tblGrid>
              <a:tr h="450000">
                <a:tc gridSpan="6">
                  <a:txBody>
                    <a:bodyPr/>
                    <a:lstStyle/>
                    <a:p>
                      <a:pPr indent="0" lvl="0" marL="0" marR="0" rtl="0" algn="l">
                        <a:lnSpc>
                          <a:spcPct val="107000"/>
                        </a:lnSpc>
                        <a:spcBef>
                          <a:spcPts val="0"/>
                        </a:spcBef>
                        <a:spcAft>
                          <a:spcPts val="0"/>
                        </a:spcAft>
                        <a:buClr>
                          <a:srgbClr val="000000"/>
                        </a:buClr>
                        <a:buSzPts val="1400"/>
                        <a:buFont typeface="Arial"/>
                        <a:buNone/>
                      </a:pPr>
                      <a:r>
                        <a:rPr b="1" i="0" lang="en-GB" sz="1200" u="none" cap="none" strike="noStrike">
                          <a:solidFill>
                            <a:srgbClr val="000000"/>
                          </a:solidFill>
                          <a:latin typeface="Calibri"/>
                          <a:ea typeface="Calibri"/>
                          <a:cs typeface="Calibri"/>
                          <a:sym typeface="Calibri"/>
                        </a:rPr>
                        <a:t>School subjects </a:t>
                      </a:r>
                      <a:r>
                        <a:rPr b="0" i="0" lang="en-GB" sz="1200" u="none" cap="none" strike="noStrike">
                          <a:solidFill>
                            <a:srgbClr val="000000"/>
                          </a:solidFill>
                          <a:latin typeface="Calibri"/>
                          <a:ea typeface="Calibri"/>
                          <a:cs typeface="Calibri"/>
                          <a:sym typeface="Calibri"/>
                        </a:rPr>
                        <a:t>¿Cuáles asignaturas estudias? </a:t>
                      </a:r>
                      <a:r>
                        <a:rPr b="0" i="1" lang="en-GB" sz="1200" u="none" cap="none" strike="noStrike">
                          <a:solidFill>
                            <a:srgbClr val="FF0000"/>
                          </a:solidFill>
                          <a:latin typeface="Calibri"/>
                          <a:ea typeface="Calibri"/>
                          <a:cs typeface="Calibri"/>
                          <a:sym typeface="Calibri"/>
                        </a:rPr>
                        <a:t>What subjects do you study?</a:t>
                      </a:r>
                      <a:endParaRPr b="0" i="0" sz="1200" u="none" cap="none" strike="noStrike">
                        <a:solidFill>
                          <a:srgbClr val="000000"/>
                        </a:solidFill>
                        <a:latin typeface="Arial"/>
                        <a:ea typeface="Arial"/>
                        <a:cs typeface="Arial"/>
                        <a:sym typeface="Arial"/>
                      </a:endParaRPr>
                    </a:p>
                    <a:p>
                      <a:pPr indent="0" lvl="0" marL="0" marR="0" rtl="0" algn="l">
                        <a:lnSpc>
                          <a:spcPct val="107000"/>
                        </a:lnSpc>
                        <a:spcBef>
                          <a:spcPts val="0"/>
                        </a:spcBef>
                        <a:spcAft>
                          <a:spcPts val="0"/>
                        </a:spcAft>
                        <a:buClr>
                          <a:srgbClr val="000000"/>
                        </a:buClr>
                        <a:buSzPts val="1400"/>
                        <a:buFont typeface="Arial"/>
                        <a:buNone/>
                      </a:pPr>
                      <a:r>
                        <a:rPr b="1" i="0" lang="en-GB" sz="1200" u="none" cap="none" strike="noStrike">
                          <a:solidFill>
                            <a:schemeClr val="dk1"/>
                          </a:solidFill>
                          <a:latin typeface="Calibri"/>
                          <a:ea typeface="Calibri"/>
                          <a:cs typeface="Calibri"/>
                          <a:sym typeface="Calibri"/>
                        </a:rPr>
                        <a:t>School subjects (past) </a:t>
                      </a:r>
                      <a:r>
                        <a:rPr b="0" i="0" lang="en-GB" sz="1200" u="none" cap="none" strike="noStrike">
                          <a:solidFill>
                            <a:srgbClr val="000000"/>
                          </a:solidFill>
                          <a:latin typeface="Calibri"/>
                          <a:ea typeface="Calibri"/>
                          <a:cs typeface="Calibri"/>
                          <a:sym typeface="Calibri"/>
                        </a:rPr>
                        <a:t>¿Qué estudiaste ayer? </a:t>
                      </a:r>
                      <a:r>
                        <a:rPr b="0" i="1" lang="en-GB" sz="1200" u="none" cap="none" strike="noStrike">
                          <a:solidFill>
                            <a:srgbClr val="FF0000"/>
                          </a:solidFill>
                          <a:latin typeface="Calibri"/>
                          <a:ea typeface="Calibri"/>
                          <a:cs typeface="Calibri"/>
                          <a:sym typeface="Calibri"/>
                        </a:rPr>
                        <a:t>What did you study yesterday</a:t>
                      </a:r>
                      <a:endParaRPr b="0" i="0" sz="1200" u="none" cap="none" strike="noStrike">
                        <a:solidFill>
                          <a:srgbClr val="000000"/>
                        </a:solidFill>
                        <a:latin typeface="Arial"/>
                        <a:ea typeface="Arial"/>
                        <a:cs typeface="Arial"/>
                        <a:sym typeface="Arial"/>
                      </a:endParaRPr>
                    </a:p>
                    <a:p>
                      <a:pPr indent="0" lvl="0" marL="0" marR="0" rtl="0" algn="l">
                        <a:lnSpc>
                          <a:spcPct val="107000"/>
                        </a:lnSpc>
                        <a:spcBef>
                          <a:spcPts val="0"/>
                        </a:spcBef>
                        <a:spcAft>
                          <a:spcPts val="0"/>
                        </a:spcAft>
                        <a:buClr>
                          <a:srgbClr val="000000"/>
                        </a:buClr>
                        <a:buSzPts val="1400"/>
                        <a:buFont typeface="Arial"/>
                        <a:buNone/>
                      </a:pPr>
                      <a:r>
                        <a:rPr b="1" i="0" lang="en-GB" sz="1200" u="none" cap="none" strike="noStrike">
                          <a:solidFill>
                            <a:schemeClr val="dk1"/>
                          </a:solidFill>
                          <a:latin typeface="Calibri"/>
                          <a:ea typeface="Calibri"/>
                          <a:cs typeface="Calibri"/>
                          <a:sym typeface="Calibri"/>
                        </a:rPr>
                        <a:t>School subjects (future) </a:t>
                      </a:r>
                      <a:r>
                        <a:rPr b="0" i="0" lang="en-GB" sz="1200" u="none" cap="none" strike="noStrike">
                          <a:solidFill>
                            <a:srgbClr val="000000"/>
                          </a:solidFill>
                          <a:latin typeface="Calibri"/>
                          <a:ea typeface="Calibri"/>
                          <a:cs typeface="Calibri"/>
                          <a:sym typeface="Calibri"/>
                        </a:rPr>
                        <a:t>¿Qué vas a estudiar mañana? </a:t>
                      </a:r>
                      <a:r>
                        <a:rPr b="0" i="1" lang="en-GB" sz="1200" u="none" cap="none" strike="noStrike">
                          <a:solidFill>
                            <a:srgbClr val="FF0000"/>
                          </a:solidFill>
                          <a:latin typeface="Calibri"/>
                          <a:ea typeface="Calibri"/>
                          <a:cs typeface="Calibri"/>
                          <a:sym typeface="Calibri"/>
                        </a:rPr>
                        <a:t>What are you going to study tomorrow?</a:t>
                      </a:r>
                      <a:endParaRPr b="0" i="0" sz="1200" u="none" cap="none" strike="noStrike">
                        <a:solidFill>
                          <a:srgbClr val="FF0000"/>
                        </a:solidFill>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DEDED"/>
                    </a:solidFill>
                  </a:tcPr>
                </a:tc>
                <a:tc hMerge="1"/>
                <a:tc hMerge="1"/>
                <a:tc hMerge="1"/>
                <a:tc hMerge="1"/>
                <a:tc hMerge="1"/>
              </a:tr>
              <a:tr h="1729625">
                <a:tc>
                  <a:txBody>
                    <a:bodyPr/>
                    <a:lstStyle/>
                    <a:p>
                      <a:pPr indent="0" lvl="0" marL="0" marR="0" rtl="0" algn="l">
                        <a:lnSpc>
                          <a:spcPct val="100000"/>
                        </a:lnSpc>
                        <a:spcBef>
                          <a:spcPts val="0"/>
                        </a:spcBef>
                        <a:spcAft>
                          <a:spcPts val="0"/>
                        </a:spcAft>
                        <a:buClr>
                          <a:schemeClr val="dk1"/>
                        </a:buClr>
                        <a:buSzPts val="1200"/>
                        <a:buFont typeface="Calibri"/>
                        <a:buNone/>
                      </a:pPr>
                      <a:r>
                        <a:rPr b="1" lang="en-GB" sz="1100" u="none" cap="none" strike="noStrike">
                          <a:latin typeface="Calibri"/>
                          <a:ea typeface="Calibri"/>
                          <a:cs typeface="Calibri"/>
                          <a:sym typeface="Calibri"/>
                        </a:rPr>
                        <a:t>Los lunes</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100" u="none" cap="none" strike="noStrike">
                          <a:solidFill>
                            <a:srgbClr val="FF0000"/>
                          </a:solidFill>
                          <a:latin typeface="Calibri"/>
                          <a:ea typeface="Calibri"/>
                          <a:cs typeface="Calibri"/>
                          <a:sym typeface="Calibri"/>
                        </a:rPr>
                        <a:t>On Mondays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100" u="none" cap="none" strike="noStrike">
                          <a:latin typeface="Calibri"/>
                          <a:ea typeface="Calibri"/>
                          <a:cs typeface="Calibri"/>
                          <a:sym typeface="Calibri"/>
                        </a:rPr>
                        <a:t>Los martes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100" u="none" cap="none" strike="noStrike">
                          <a:solidFill>
                            <a:srgbClr val="FF0000"/>
                          </a:solidFill>
                          <a:latin typeface="Calibri"/>
                          <a:ea typeface="Calibri"/>
                          <a:cs typeface="Calibri"/>
                          <a:sym typeface="Calibri"/>
                        </a:rPr>
                        <a:t>On Tuesdays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100" u="none" cap="none" strike="noStrike">
                          <a:latin typeface="Calibri"/>
                          <a:ea typeface="Calibri"/>
                          <a:cs typeface="Calibri"/>
                          <a:sym typeface="Calibri"/>
                        </a:rPr>
                        <a:t>Los miércoles</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100" u="none" cap="none" strike="noStrike">
                          <a:solidFill>
                            <a:srgbClr val="FF0000"/>
                          </a:solidFill>
                          <a:latin typeface="Calibri"/>
                          <a:ea typeface="Calibri"/>
                          <a:cs typeface="Calibri"/>
                          <a:sym typeface="Calibri"/>
                        </a:rPr>
                        <a:t>On Wednesdays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100" u="none" cap="none" strike="noStrike">
                          <a:latin typeface="Calibri"/>
                          <a:ea typeface="Calibri"/>
                          <a:cs typeface="Calibri"/>
                          <a:sym typeface="Calibri"/>
                        </a:rPr>
                        <a:t>Los jueves</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100" u="none" cap="none" strike="noStrike">
                          <a:solidFill>
                            <a:srgbClr val="FF0000"/>
                          </a:solidFill>
                          <a:latin typeface="Calibri"/>
                          <a:ea typeface="Calibri"/>
                          <a:cs typeface="Calibri"/>
                          <a:sym typeface="Calibri"/>
                        </a:rPr>
                        <a:t>On Thursdays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100" u="none" cap="none" strike="noStrike">
                          <a:latin typeface="Calibri"/>
                          <a:ea typeface="Calibri"/>
                          <a:cs typeface="Calibri"/>
                          <a:sym typeface="Calibri"/>
                        </a:rPr>
                        <a:t>Los viernes</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100" u="none" cap="none" strike="noStrike">
                          <a:solidFill>
                            <a:srgbClr val="FF0000"/>
                          </a:solidFill>
                          <a:latin typeface="Calibri"/>
                          <a:ea typeface="Calibri"/>
                          <a:cs typeface="Calibri"/>
                          <a:sym typeface="Calibri"/>
                        </a:rPr>
                        <a:t>On Fridays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100" u="none" cap="none" strike="noStrike">
                          <a:latin typeface="Calibri"/>
                          <a:ea typeface="Calibri"/>
                          <a:cs typeface="Calibri"/>
                          <a:sym typeface="Calibri"/>
                        </a:rPr>
                        <a:t>Todos los días</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100" u="none" cap="none" strike="noStrike">
                          <a:solidFill>
                            <a:srgbClr val="FF0000"/>
                          </a:solidFill>
                          <a:latin typeface="Calibri"/>
                          <a:ea typeface="Calibri"/>
                          <a:cs typeface="Calibri"/>
                          <a:sym typeface="Calibri"/>
                        </a:rPr>
                        <a:t>Every day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100" u="none" cap="none" strike="noStrike">
                          <a:latin typeface="Calibri"/>
                          <a:ea typeface="Calibri"/>
                          <a:cs typeface="Calibri"/>
                          <a:sym typeface="Calibri"/>
                        </a:rPr>
                        <a:t>Cada día</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100" u="none" cap="none" strike="noStrike">
                          <a:solidFill>
                            <a:srgbClr val="FF0000"/>
                          </a:solidFill>
                          <a:latin typeface="Calibri"/>
                          <a:ea typeface="Calibri"/>
                          <a:cs typeface="Calibri"/>
                          <a:sym typeface="Calibri"/>
                        </a:rPr>
                        <a:t>Every day</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100" u="none" cap="none" strike="noStrike">
                          <a:solidFill>
                            <a:srgbClr val="FF0000"/>
                          </a:solidFill>
                          <a:latin typeface="Calibri"/>
                          <a:ea typeface="Calibri"/>
                          <a:cs typeface="Calibri"/>
                          <a:sym typeface="Calibri"/>
                        </a:rPr>
                        <a:t> </a:t>
                      </a:r>
                      <a:endParaRPr sz="11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100"/>
                        <a:buFont typeface="Calibri"/>
                        <a:buNone/>
                      </a:pPr>
                      <a:r>
                        <a:rPr b="1" lang="en-GB" sz="1200" u="none" cap="none" strike="noStrike">
                          <a:latin typeface="Calibri"/>
                          <a:ea typeface="Calibri"/>
                          <a:cs typeface="Calibri"/>
                          <a:sym typeface="Calibri"/>
                        </a:rPr>
                        <a:t>etudio</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 study</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estudiamos</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we study</a:t>
                      </a:r>
                      <a:endParaRPr sz="12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rowSpan="3">
                  <a:txBody>
                    <a:bodyPr/>
                    <a:lstStyle/>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latin typeface="Calibri"/>
                          <a:ea typeface="Calibri"/>
                          <a:cs typeface="Calibri"/>
                          <a:sym typeface="Calibri"/>
                        </a:rPr>
                        <a:t>mi asignatura favorita 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my favourite subject which is…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(el) arte</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(el) dibujo</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(el) francés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(el) español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(el) alemán</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(el) inglés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 informática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 educación física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 historia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 tecnología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 geografía</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 música</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 religión</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(las) matemáticas</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chemeClr val="dk1"/>
                          </a:solidFill>
                          <a:latin typeface="Calibri"/>
                          <a:ea typeface="Calibri"/>
                          <a:cs typeface="Calibri"/>
                          <a:sym typeface="Calibri"/>
                        </a:rPr>
                        <a:t>(las) ciencias</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rowSpan="3">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a las nueve</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at nine o’clock</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a las nueve </a:t>
                      </a:r>
                      <a:r>
                        <a:rPr b="1" lang="en-GB" sz="1200" u="sng" cap="none" strike="noStrike">
                          <a:latin typeface="Calibri"/>
                          <a:ea typeface="Calibri"/>
                          <a:cs typeface="Calibri"/>
                          <a:sym typeface="Calibri"/>
                        </a:rPr>
                        <a:t>y cuarto</a:t>
                      </a:r>
                      <a:endParaRPr sz="1200" u="sng"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at </a:t>
                      </a:r>
                      <a:r>
                        <a:rPr b="1" i="1" lang="en-GB" sz="1200" u="sng" cap="none" strike="noStrike">
                          <a:solidFill>
                            <a:srgbClr val="FF0000"/>
                          </a:solidFill>
                          <a:latin typeface="Calibri"/>
                          <a:ea typeface="Calibri"/>
                          <a:cs typeface="Calibri"/>
                          <a:sym typeface="Calibri"/>
                        </a:rPr>
                        <a:t>quarter past </a:t>
                      </a:r>
                      <a:r>
                        <a:rPr b="1" i="1" lang="en-GB" sz="1200" u="none" cap="none" strike="noStrike">
                          <a:solidFill>
                            <a:srgbClr val="FF0000"/>
                          </a:solidFill>
                          <a:latin typeface="Calibri"/>
                          <a:ea typeface="Calibri"/>
                          <a:cs typeface="Calibri"/>
                          <a:sym typeface="Calibri"/>
                        </a:rPr>
                        <a:t>nine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a las nueve </a:t>
                      </a:r>
                      <a:r>
                        <a:rPr b="1" lang="en-GB" sz="1200" u="sng" cap="none" strike="noStrike">
                          <a:latin typeface="Calibri"/>
                          <a:ea typeface="Calibri"/>
                          <a:cs typeface="Calibri"/>
                          <a:sym typeface="Calibri"/>
                        </a:rPr>
                        <a:t>y media</a:t>
                      </a:r>
                      <a:endParaRPr sz="1200" u="sng"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at </a:t>
                      </a:r>
                      <a:r>
                        <a:rPr b="1" i="1" lang="en-GB" sz="1200" u="sng" cap="none" strike="noStrike">
                          <a:solidFill>
                            <a:srgbClr val="FF0000"/>
                          </a:solidFill>
                          <a:latin typeface="Calibri"/>
                          <a:ea typeface="Calibri"/>
                          <a:cs typeface="Calibri"/>
                          <a:sym typeface="Calibri"/>
                        </a:rPr>
                        <a:t>half past </a:t>
                      </a:r>
                      <a:r>
                        <a:rPr b="1" i="1" lang="en-GB" sz="1200" u="none" cap="none" strike="noStrike">
                          <a:solidFill>
                            <a:srgbClr val="FF0000"/>
                          </a:solidFill>
                          <a:latin typeface="Calibri"/>
                          <a:ea typeface="Calibri"/>
                          <a:cs typeface="Calibri"/>
                          <a:sym typeface="Calibri"/>
                        </a:rPr>
                        <a:t>nine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a las nueve </a:t>
                      </a:r>
                      <a:r>
                        <a:rPr b="1" lang="en-GB" sz="1200" u="sng" cap="none" strike="noStrike">
                          <a:latin typeface="Calibri"/>
                          <a:ea typeface="Calibri"/>
                          <a:cs typeface="Calibri"/>
                          <a:sym typeface="Calibri"/>
                        </a:rPr>
                        <a:t>menos cuarto</a:t>
                      </a:r>
                      <a:endParaRPr sz="1200" u="sng"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at </a:t>
                      </a:r>
                      <a:r>
                        <a:rPr b="1" i="1" lang="en-GB" sz="1200" u="sng" cap="none" strike="noStrike">
                          <a:solidFill>
                            <a:srgbClr val="FF0000"/>
                          </a:solidFill>
                          <a:latin typeface="Calibri"/>
                          <a:ea typeface="Calibri"/>
                          <a:cs typeface="Calibri"/>
                          <a:sym typeface="Calibri"/>
                        </a:rPr>
                        <a:t>quarter to </a:t>
                      </a:r>
                      <a:r>
                        <a:rPr b="1" i="1" lang="en-GB" sz="1200" u="none" cap="none" strike="noStrike">
                          <a:solidFill>
                            <a:srgbClr val="FF0000"/>
                          </a:solidFill>
                          <a:latin typeface="Calibri"/>
                          <a:ea typeface="Calibri"/>
                          <a:cs typeface="Calibri"/>
                          <a:sym typeface="Calibri"/>
                        </a:rPr>
                        <a:t>ten</a:t>
                      </a:r>
                      <a:endParaRPr sz="12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me parece que es (son)</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find it </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pienso que es (son)</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 think that it’s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en mi opinion es (son)</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in my opinion it’s</a:t>
                      </a:r>
                      <a:endParaRPr sz="12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c rowSpan="3">
                  <a:txBody>
                    <a:bodyPr/>
                    <a:lstStyle/>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divertido/a(s)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fun</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emocionante(s)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exciting</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interesante(s)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interesting</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útil(es)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useful</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increíble(s)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incredible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fácil(es)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easy</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útil(es)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useful</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educativo/a(s)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educational</a:t>
                      </a:r>
                      <a:br>
                        <a:rPr b="1" lang="en-GB" sz="1200" u="none" cap="none" strike="noStrike">
                          <a:latin typeface="Calibri"/>
                          <a:ea typeface="Calibri"/>
                          <a:cs typeface="Calibri"/>
                          <a:sym typeface="Calibri"/>
                        </a:rPr>
                      </a:b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200" u="none" cap="none" strike="noStrike">
                          <a:solidFill>
                            <a:schemeClr val="dk1"/>
                          </a:solidFill>
                          <a:latin typeface="Calibri"/>
                          <a:ea typeface="Calibri"/>
                          <a:cs typeface="Calibri"/>
                          <a:sym typeface="Calibri"/>
                        </a:rPr>
                        <a:t>cansado/a(s)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tiring</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inútil(es)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useless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aburrido/a(s)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boring</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terrible(s)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terrible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200" u="none" cap="none" strike="noStrike">
                          <a:solidFill>
                            <a:schemeClr val="dk1"/>
                          </a:solidFill>
                          <a:latin typeface="Calibri"/>
                          <a:ea typeface="Calibri"/>
                          <a:cs typeface="Calibri"/>
                          <a:sym typeface="Calibri"/>
                        </a:rPr>
                        <a:t>difícil(es)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200" u="none" cap="none" strike="noStrike">
                          <a:solidFill>
                            <a:srgbClr val="FF0000"/>
                          </a:solidFill>
                          <a:latin typeface="Calibri"/>
                          <a:ea typeface="Calibri"/>
                          <a:cs typeface="Calibri"/>
                          <a:sym typeface="Calibri"/>
                        </a:rPr>
                        <a:t>difficult</a:t>
                      </a:r>
                      <a:endParaRPr b="1" i="1" sz="1200" u="none" cap="none" strike="noStrike">
                        <a:solidFill>
                          <a:srgbClr val="FF0000"/>
                        </a:solidFill>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2CC"/>
                    </a:solidFill>
                  </a:tcPr>
                </a:tc>
              </a:tr>
              <a:tr h="879325">
                <a:tc>
                  <a:txBody>
                    <a:bodyPr/>
                    <a:lstStyle/>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Ayer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Yesterday</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chemeClr val="dk1"/>
                          </a:solidFill>
                          <a:latin typeface="Calibri"/>
                          <a:ea typeface="Calibri"/>
                          <a:cs typeface="Calibri"/>
                          <a:sym typeface="Calibri"/>
                        </a:rPr>
                        <a:t>El mes pasado</a:t>
                      </a:r>
                      <a:endParaRPr b="1" i="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Last month</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La semana pasada</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i="1" lang="en-GB" sz="1100" u="none" cap="none" strike="noStrike">
                          <a:solidFill>
                            <a:srgbClr val="FF0000"/>
                          </a:solidFill>
                          <a:latin typeface="Calibri"/>
                          <a:ea typeface="Calibri"/>
                          <a:cs typeface="Calibri"/>
                          <a:sym typeface="Calibri"/>
                        </a:rPr>
                        <a:t>Last week</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i="1" lang="en-GB" sz="1100" u="none" cap="none" strike="noStrike">
                          <a:solidFill>
                            <a:schemeClr val="dk1"/>
                          </a:solidFill>
                          <a:latin typeface="Calibri"/>
                          <a:ea typeface="Calibri"/>
                          <a:cs typeface="Calibri"/>
                          <a:sym typeface="Calibri"/>
                        </a:rPr>
                        <a:t>El año pasado</a:t>
                      </a:r>
                      <a:endParaRPr b="1" i="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i="1" lang="en-GB" sz="1100" u="none" cap="none" strike="noStrike">
                          <a:solidFill>
                            <a:srgbClr val="FF0000"/>
                          </a:solidFill>
                          <a:latin typeface="Calibri"/>
                          <a:ea typeface="Calibri"/>
                          <a:cs typeface="Calibri"/>
                          <a:sym typeface="Calibri"/>
                        </a:rPr>
                        <a:t>Last year</a:t>
                      </a:r>
                      <a:endParaRPr sz="11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1EFD8"/>
                    </a:solidFill>
                  </a:tcPr>
                </a:tc>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estudié</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studied</a:t>
                      </a:r>
                      <a:endParaRPr sz="12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1EFD8"/>
                    </a:solidFill>
                  </a:tcPr>
                </a:tc>
                <a:tc vMerge="1"/>
                <a:tc vMerge="1"/>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fue(ron)</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it was</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i="1" sz="1200" u="none" cap="none" strike="noStrike">
                        <a:solidFill>
                          <a:srgbClr val="FF0000"/>
                        </a:solidFill>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E1EFD8"/>
                    </a:solidFill>
                  </a:tcPr>
                </a:tc>
                <a:tc vMerge="1"/>
              </a:tr>
              <a:tr h="879325">
                <a:tc>
                  <a:txBody>
                    <a:bodyPr/>
                    <a:lstStyle/>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Mañana</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i="1" lang="en-GB" sz="1100" u="none" cap="none" strike="noStrike">
                          <a:solidFill>
                            <a:srgbClr val="FF0000"/>
                          </a:solidFill>
                          <a:latin typeface="Calibri"/>
                          <a:ea typeface="Calibri"/>
                          <a:cs typeface="Calibri"/>
                          <a:sym typeface="Calibri"/>
                        </a:rPr>
                        <a:t>Tomorrow</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El mes pasado</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Next month</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La semana pasada</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Next week</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El año pasado</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i="1" lang="en-GB" sz="1100" u="none" cap="none" strike="noStrike">
                          <a:solidFill>
                            <a:srgbClr val="FF0000"/>
                          </a:solidFill>
                          <a:latin typeface="Calibri"/>
                          <a:ea typeface="Calibri"/>
                          <a:cs typeface="Calibri"/>
                          <a:sym typeface="Calibri"/>
                        </a:rPr>
                        <a:t>Next year</a:t>
                      </a:r>
                      <a:endParaRPr sz="11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DEAF6"/>
                    </a:solidFill>
                  </a:tcPr>
                </a:tc>
                <a:tc>
                  <a:txBody>
                    <a:bodyPr/>
                    <a:lstStyle/>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voy a estudiar</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I’m going to study</a:t>
                      </a:r>
                      <a:endParaRPr sz="1200" u="none" cap="none" strike="noStrike">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DEAF6"/>
                    </a:solidFill>
                  </a:tcPr>
                </a:tc>
                <a:tc vMerge="1"/>
                <a:tc vMerge="1"/>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será(n)</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200" u="none" cap="none" strike="noStrike">
                          <a:solidFill>
                            <a:srgbClr val="FF0000"/>
                          </a:solidFill>
                          <a:latin typeface="Calibri"/>
                          <a:ea typeface="Calibri"/>
                          <a:cs typeface="Calibri"/>
                          <a:sym typeface="Calibri"/>
                        </a:rPr>
                        <a:t>it will be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i="1" sz="1200" u="none" cap="none" strike="noStrike">
                        <a:solidFill>
                          <a:srgbClr val="FF0000"/>
                        </a:solidFill>
                        <a:latin typeface="Calibri"/>
                        <a:ea typeface="Calibri"/>
                        <a:cs typeface="Calibri"/>
                        <a:sym typeface="Calibri"/>
                      </a:endParaRPr>
                    </a:p>
                  </a:txBody>
                  <a:tcPr marT="25725" marB="25725" marR="51425" marL="51425"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DEAF6"/>
                    </a:solidFill>
                  </a:tcPr>
                </a:tc>
                <a:tc vMerge="1"/>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4"/>
          <p:cNvSpPr txBox="1"/>
          <p:nvPr/>
        </p:nvSpPr>
        <p:spPr>
          <a:xfrm>
            <a:off x="238268" y="91529"/>
            <a:ext cx="11715464" cy="369291"/>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Spanish: Knowledge Organiser 7.11: Holidays</a:t>
            </a:r>
            <a:endParaRPr b="0" i="0" sz="1800" u="none" cap="none" strike="noStrike">
              <a:solidFill>
                <a:schemeClr val="lt1"/>
              </a:solidFill>
              <a:latin typeface="Calibri"/>
              <a:ea typeface="Calibri"/>
              <a:cs typeface="Calibri"/>
              <a:sym typeface="Calibri"/>
            </a:endParaRPr>
          </a:p>
        </p:txBody>
      </p:sp>
      <p:sp>
        <p:nvSpPr>
          <p:cNvPr id="185" name="Google Shape;185;p24"/>
          <p:cNvSpPr txBox="1"/>
          <p:nvPr>
            <p:ph idx="12" type="sldNum"/>
          </p:nvPr>
        </p:nvSpPr>
        <p:spPr>
          <a:xfrm>
            <a:off x="10941245" y="129741"/>
            <a:ext cx="1171304"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a:t>
            </a:fld>
            <a:endParaRPr sz="1800">
              <a:solidFill>
                <a:schemeClr val="lt1"/>
              </a:solidFill>
            </a:endParaRPr>
          </a:p>
        </p:txBody>
      </p:sp>
      <p:graphicFrame>
        <p:nvGraphicFramePr>
          <p:cNvPr id="186" name="Google Shape;186;p24"/>
          <p:cNvGraphicFramePr/>
          <p:nvPr/>
        </p:nvGraphicFramePr>
        <p:xfrm>
          <a:off x="171192" y="510743"/>
          <a:ext cx="3000000" cy="3000000"/>
        </p:xfrm>
        <a:graphic>
          <a:graphicData uri="http://schemas.openxmlformats.org/drawingml/2006/table">
            <a:tbl>
              <a:tblPr>
                <a:noFill/>
                <a:tableStyleId>{68CFFE3F-051E-4387-A68D-4DDEB36B757B}</a:tableStyleId>
              </a:tblPr>
              <a:tblGrid>
                <a:gridCol w="1984650"/>
                <a:gridCol w="2095000"/>
                <a:gridCol w="1437750"/>
                <a:gridCol w="1126825"/>
                <a:gridCol w="742775"/>
                <a:gridCol w="1821775"/>
                <a:gridCol w="776625"/>
                <a:gridCol w="1956000"/>
              </a:tblGrid>
              <a:tr h="544550">
                <a:tc gridSpan="8">
                  <a:txBody>
                    <a:bodyPr/>
                    <a:lstStyle/>
                    <a:p>
                      <a:pPr indent="0" lvl="0" marL="0" marR="0" rtl="0" algn="l">
                        <a:lnSpc>
                          <a:spcPct val="100000"/>
                        </a:lnSpc>
                        <a:spcBef>
                          <a:spcPts val="0"/>
                        </a:spcBef>
                        <a:spcAft>
                          <a:spcPts val="0"/>
                        </a:spcAft>
                        <a:buClr>
                          <a:srgbClr val="000000"/>
                        </a:buClr>
                        <a:buSzPts val="1200"/>
                        <a:buFont typeface="Arial"/>
                        <a:buNone/>
                      </a:pPr>
                      <a:r>
                        <a:rPr b="1" i="0" lang="en-GB" sz="1100" u="none" cap="none" strike="noStrike">
                          <a:solidFill>
                            <a:srgbClr val="000000"/>
                          </a:solidFill>
                          <a:latin typeface="Calibri"/>
                          <a:ea typeface="Calibri"/>
                          <a:cs typeface="Calibri"/>
                          <a:sym typeface="Calibri"/>
                        </a:rPr>
                        <a:t>Holiday destination </a:t>
                      </a:r>
                      <a:r>
                        <a:rPr b="0" i="0" lang="en-GB" sz="1100" u="none" cap="none" strike="noStrike">
                          <a:solidFill>
                            <a:srgbClr val="000000"/>
                          </a:solidFill>
                          <a:latin typeface="Calibri"/>
                          <a:ea typeface="Calibri"/>
                          <a:cs typeface="Calibri"/>
                          <a:sym typeface="Calibri"/>
                        </a:rPr>
                        <a:t>¿Adónde vas de vacaciones normalmente? </a:t>
                      </a:r>
                      <a:r>
                        <a:rPr b="0" i="1" lang="en-GB" sz="1100" u="none" cap="none" strike="noStrike">
                          <a:solidFill>
                            <a:srgbClr val="FF0000"/>
                          </a:solidFill>
                          <a:latin typeface="Calibri"/>
                          <a:ea typeface="Calibri"/>
                          <a:cs typeface="Calibri"/>
                          <a:sym typeface="Calibri"/>
                        </a:rPr>
                        <a:t>Where do you usually go on holiday?</a:t>
                      </a:r>
                      <a:endParaRPr b="0"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100" u="none" cap="none" strike="noStrike">
                          <a:solidFill>
                            <a:srgbClr val="000000"/>
                          </a:solidFill>
                          <a:latin typeface="Calibri"/>
                          <a:ea typeface="Calibri"/>
                          <a:cs typeface="Calibri"/>
                          <a:sym typeface="Calibri"/>
                        </a:rPr>
                        <a:t>Travel </a:t>
                      </a:r>
                      <a:r>
                        <a:rPr b="0" i="0" lang="en-GB" sz="1100" u="none" cap="none" strike="noStrike">
                          <a:solidFill>
                            <a:srgbClr val="000000"/>
                          </a:solidFill>
                          <a:latin typeface="Calibri"/>
                          <a:ea typeface="Calibri"/>
                          <a:cs typeface="Calibri"/>
                          <a:sym typeface="Calibri"/>
                        </a:rPr>
                        <a:t>¿Cómo viajas? </a:t>
                      </a:r>
                      <a:r>
                        <a:rPr b="0" i="1" lang="en-GB" sz="1100" u="none" cap="none" strike="noStrike">
                          <a:solidFill>
                            <a:srgbClr val="FF0000"/>
                          </a:solidFill>
                          <a:latin typeface="Calibri"/>
                          <a:ea typeface="Calibri"/>
                          <a:cs typeface="Calibri"/>
                          <a:sym typeface="Calibri"/>
                        </a:rPr>
                        <a:t>How do you travel?</a:t>
                      </a:r>
                      <a:endParaRPr b="0"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100" u="none" cap="none" strike="noStrike">
                          <a:solidFill>
                            <a:srgbClr val="000000"/>
                          </a:solidFill>
                          <a:latin typeface="Calibri"/>
                          <a:ea typeface="Calibri"/>
                          <a:cs typeface="Calibri"/>
                          <a:sym typeface="Calibri"/>
                        </a:rPr>
                        <a:t>Accomodation </a:t>
                      </a:r>
                      <a:r>
                        <a:rPr b="0" i="0" lang="en-GB" sz="1100" u="none" cap="none" strike="noStrike">
                          <a:solidFill>
                            <a:srgbClr val="000000"/>
                          </a:solidFill>
                          <a:latin typeface="Calibri"/>
                          <a:ea typeface="Calibri"/>
                          <a:cs typeface="Calibri"/>
                          <a:sym typeface="Calibri"/>
                        </a:rPr>
                        <a:t>¿Adónde te alojas? </a:t>
                      </a:r>
                      <a:r>
                        <a:rPr b="0" i="1" lang="en-GB" sz="1100" u="none" cap="none" strike="noStrike">
                          <a:solidFill>
                            <a:srgbClr val="FF0000"/>
                          </a:solidFill>
                          <a:latin typeface="Calibri"/>
                          <a:ea typeface="Calibri"/>
                          <a:cs typeface="Calibri"/>
                          <a:sym typeface="Calibri"/>
                        </a:rPr>
                        <a:t>Where do you stay?</a:t>
                      </a:r>
                      <a:endParaRPr b="0"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100" u="none" cap="none" strike="noStrike">
                          <a:solidFill>
                            <a:srgbClr val="000000"/>
                          </a:solidFill>
                          <a:latin typeface="Calibri"/>
                          <a:ea typeface="Calibri"/>
                          <a:cs typeface="Calibri"/>
                          <a:sym typeface="Calibri"/>
                        </a:rPr>
                        <a:t>Activities </a:t>
                      </a:r>
                      <a:r>
                        <a:rPr b="0" i="0" lang="en-GB" sz="1100" u="none" cap="none" strike="noStrike">
                          <a:solidFill>
                            <a:srgbClr val="000000"/>
                          </a:solidFill>
                          <a:latin typeface="Calibri"/>
                          <a:ea typeface="Calibri"/>
                          <a:cs typeface="Calibri"/>
                          <a:sym typeface="Calibri"/>
                        </a:rPr>
                        <a:t>¿Qué haces durante las vacaciones? </a:t>
                      </a:r>
                      <a:r>
                        <a:rPr b="0" i="1" lang="en-GB" sz="1100" u="none" cap="none" strike="noStrike">
                          <a:solidFill>
                            <a:srgbClr val="FF0000"/>
                          </a:solidFill>
                          <a:latin typeface="Calibri"/>
                          <a:ea typeface="Calibri"/>
                          <a:cs typeface="Calibri"/>
                          <a:sym typeface="Calibri"/>
                        </a:rPr>
                        <a:t>What do you do during the holidays?</a:t>
                      </a:r>
                      <a:endParaRPr b="0" i="0" sz="1100" u="none" cap="none" strike="noStrike">
                        <a:solidFill>
                          <a:srgbClr val="00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DEDED"/>
                    </a:solidFill>
                  </a:tcPr>
                </a:tc>
                <a:tc hMerge="1"/>
                <a:tc hMerge="1"/>
                <a:tc hMerge="1"/>
                <a:tc hMerge="1"/>
                <a:tc hMerge="1"/>
                <a:tc hMerge="1"/>
                <a:tc hMerge="1"/>
              </a:tr>
              <a:tr h="825225">
                <a:tc rowSpan="3">
                  <a:txBody>
                    <a:bodyPr/>
                    <a:lstStyle/>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Normalmente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Normally</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Generalmente</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Usually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A veces</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Sometimes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latin typeface="Calibri"/>
                          <a:ea typeface="Calibri"/>
                          <a:cs typeface="Calibri"/>
                          <a:sym typeface="Calibri"/>
                        </a:rPr>
                        <a:t>De vez en cuando</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From time to time</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lang="en-GB" sz="1100" u="none" cap="none" strike="noStrike">
                          <a:solidFill>
                            <a:schemeClr val="dk1"/>
                          </a:solidFill>
                          <a:latin typeface="Calibri"/>
                          <a:ea typeface="Calibri"/>
                          <a:cs typeface="Calibri"/>
                          <a:sym typeface="Calibri"/>
                        </a:rPr>
                        <a:t>A menudo</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Calibri"/>
                        <a:buNone/>
                      </a:pPr>
                      <a:r>
                        <a:rPr b="1" i="1" lang="en-GB" sz="1100" u="none" cap="none" strike="noStrike">
                          <a:solidFill>
                            <a:srgbClr val="FF0000"/>
                          </a:solidFill>
                          <a:latin typeface="Calibri"/>
                          <a:ea typeface="Calibri"/>
                          <a:cs typeface="Calibri"/>
                          <a:sym typeface="Calibri"/>
                        </a:rPr>
                        <a:t>Often</a:t>
                      </a:r>
                      <a:endParaRPr b="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1" lang="en-GB" sz="1100" u="none" cap="none" strike="noStrike">
                          <a:solidFill>
                            <a:schemeClr val="dk1"/>
                          </a:solidFill>
                          <a:latin typeface="Calibri"/>
                          <a:ea typeface="Calibri"/>
                          <a:cs typeface="Calibri"/>
                          <a:sym typeface="Calibri"/>
                        </a:rPr>
                        <a:t>voy a</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100" u="none" cap="none" strike="noStrike">
                          <a:solidFill>
                            <a:srgbClr val="FF0000"/>
                          </a:solidFill>
                          <a:latin typeface="Calibri"/>
                          <a:ea typeface="Calibri"/>
                          <a:cs typeface="Calibri"/>
                          <a:sym typeface="Calibri"/>
                        </a:rPr>
                        <a:t>I go to</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Barcelona </a:t>
                      </a:r>
                      <a:r>
                        <a:rPr b="1" i="1" lang="en-GB" sz="1050" u="none" cap="none" strike="noStrike">
                          <a:solidFill>
                            <a:srgbClr val="FF0000"/>
                          </a:solidFill>
                          <a:latin typeface="Calibri"/>
                          <a:ea typeface="Calibri"/>
                          <a:cs typeface="Calibri"/>
                          <a:sym typeface="Calibri"/>
                        </a:rPr>
                        <a:t>Barcelona</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Buenos Aires </a:t>
                      </a:r>
                      <a:r>
                        <a:rPr b="1" i="1" lang="en-GB" sz="1050" u="none" cap="none" strike="noStrike">
                          <a:solidFill>
                            <a:srgbClr val="FF0000"/>
                          </a:solidFill>
                          <a:latin typeface="Calibri"/>
                          <a:ea typeface="Calibri"/>
                          <a:cs typeface="Calibri"/>
                          <a:sym typeface="Calibri"/>
                        </a:rPr>
                        <a:t>Buenos Aires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Madrid  </a:t>
                      </a:r>
                      <a:r>
                        <a:rPr b="1" i="1" lang="en-GB" sz="1050" u="none" cap="none" strike="noStrike">
                          <a:solidFill>
                            <a:srgbClr val="FF0000"/>
                          </a:solidFill>
                          <a:latin typeface="Calibri"/>
                          <a:ea typeface="Calibri"/>
                          <a:cs typeface="Calibri"/>
                          <a:sym typeface="Calibri"/>
                        </a:rPr>
                        <a:t>Madrid</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Medellín</a:t>
                      </a:r>
                      <a:r>
                        <a:rPr b="1" i="1" lang="en-GB" sz="1050" u="none" cap="none" strike="noStrike">
                          <a:solidFill>
                            <a:srgbClr val="FF0000"/>
                          </a:solidFill>
                          <a:latin typeface="Calibri"/>
                          <a:ea typeface="Calibri"/>
                          <a:cs typeface="Calibri"/>
                          <a:sym typeface="Calibri"/>
                        </a:rPr>
                        <a:t> Medellín</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Bolivia</a:t>
                      </a:r>
                      <a:r>
                        <a:rPr b="1" i="1" lang="en-GB" sz="1050" u="none" cap="none" strike="noStrike">
                          <a:solidFill>
                            <a:srgbClr val="FF0000"/>
                          </a:solidFill>
                          <a:latin typeface="Calibri"/>
                          <a:ea typeface="Calibri"/>
                          <a:cs typeface="Calibri"/>
                          <a:sym typeface="Calibri"/>
                        </a:rPr>
                        <a:t> Bolivia</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Ecuador</a:t>
                      </a:r>
                      <a:r>
                        <a:rPr b="1" i="1" lang="en-GB" sz="1050" u="none" cap="none" strike="noStrike">
                          <a:solidFill>
                            <a:srgbClr val="FF0000"/>
                          </a:solidFill>
                          <a:latin typeface="Calibri"/>
                          <a:ea typeface="Calibri"/>
                          <a:cs typeface="Calibri"/>
                          <a:sym typeface="Calibri"/>
                        </a:rPr>
                        <a:t> Ecuador</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gridSpan="2">
                  <a:txBody>
                    <a:bodyPr/>
                    <a:lstStyle/>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España</a:t>
                      </a:r>
                      <a:r>
                        <a:rPr b="1" i="1" lang="en-GB" sz="1050" u="none" cap="none" strike="noStrike">
                          <a:solidFill>
                            <a:srgbClr val="FF0000"/>
                          </a:solidFill>
                          <a:latin typeface="Calibri"/>
                          <a:ea typeface="Calibri"/>
                          <a:cs typeface="Calibri"/>
                          <a:sym typeface="Calibri"/>
                        </a:rPr>
                        <a:t> Spain</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Francia </a:t>
                      </a:r>
                      <a:r>
                        <a:rPr b="1" i="1" lang="en-GB" sz="1050" u="none" cap="none" strike="noStrike">
                          <a:solidFill>
                            <a:srgbClr val="FF0000"/>
                          </a:solidFill>
                          <a:latin typeface="Calibri"/>
                          <a:ea typeface="Calibri"/>
                          <a:cs typeface="Calibri"/>
                          <a:sym typeface="Calibri"/>
                        </a:rPr>
                        <a:t>France</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Alemania</a:t>
                      </a:r>
                      <a:r>
                        <a:rPr b="1" i="1" lang="en-GB" sz="1050" u="none" cap="none" strike="noStrike">
                          <a:solidFill>
                            <a:srgbClr val="FF0000"/>
                          </a:solidFill>
                          <a:latin typeface="Calibri"/>
                          <a:ea typeface="Calibri"/>
                          <a:cs typeface="Calibri"/>
                          <a:sym typeface="Calibri"/>
                        </a:rPr>
                        <a:t> Germany</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Venezuela </a:t>
                      </a:r>
                      <a:r>
                        <a:rPr b="1" i="1" lang="en-GB" sz="1050" u="none" cap="none" strike="noStrike">
                          <a:solidFill>
                            <a:srgbClr val="FF0000"/>
                          </a:solidFill>
                          <a:latin typeface="Calibri"/>
                          <a:ea typeface="Calibri"/>
                          <a:cs typeface="Calibri"/>
                          <a:sym typeface="Calibri"/>
                        </a:rPr>
                        <a:t>Venezuela</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Reino Unido </a:t>
                      </a:r>
                      <a:r>
                        <a:rPr b="1" i="1" lang="en-GB" sz="1050" u="none" cap="none" strike="noStrike">
                          <a:solidFill>
                            <a:srgbClr val="FF0000"/>
                          </a:solidFill>
                          <a:latin typeface="Calibri"/>
                          <a:ea typeface="Calibri"/>
                          <a:cs typeface="Calibri"/>
                          <a:sym typeface="Calibri"/>
                        </a:rPr>
                        <a:t>United Kingdom</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las Islas Baleares </a:t>
                      </a:r>
                      <a:r>
                        <a:rPr b="1" i="1" lang="en-GB" sz="1050" u="none" cap="none" strike="noStrike">
                          <a:solidFill>
                            <a:srgbClr val="FF0000"/>
                          </a:solidFill>
                          <a:latin typeface="Calibri"/>
                          <a:ea typeface="Calibri"/>
                          <a:cs typeface="Calibri"/>
                          <a:sym typeface="Calibri"/>
                        </a:rPr>
                        <a:t>The Balearic Islands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las Islas Canarias </a:t>
                      </a:r>
                      <a:r>
                        <a:rPr b="1" i="1" lang="en-GB" sz="1050" u="none" cap="none" strike="noStrike">
                          <a:solidFill>
                            <a:srgbClr val="FF0000"/>
                          </a:solidFill>
                          <a:latin typeface="Calibri"/>
                          <a:ea typeface="Calibri"/>
                          <a:cs typeface="Calibri"/>
                          <a:sym typeface="Calibri"/>
                        </a:rPr>
                        <a:t>The Canary Islands</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solidFill>
                      <a:srgbClr val="FFF2CC"/>
                    </a:solidFill>
                  </a:tcPr>
                </a:tc>
                <a:tc hMerge="1"/>
                <a:tc gridSpan="2">
                  <a:txBody>
                    <a:bodyPr/>
                    <a:lstStyle/>
                    <a:p>
                      <a:pPr indent="0" lvl="0" marL="0" marR="0" rtl="0" algn="l">
                        <a:lnSpc>
                          <a:spcPct val="100000"/>
                        </a:lnSpc>
                        <a:spcBef>
                          <a:spcPts val="0"/>
                        </a:spcBef>
                        <a:spcAft>
                          <a:spcPts val="0"/>
                        </a:spcAft>
                        <a:buClr>
                          <a:srgbClr val="000000"/>
                        </a:buClr>
                        <a:buSzPts val="1000"/>
                        <a:buFont typeface="Arial"/>
                        <a:buNone/>
                      </a:pPr>
                      <a:r>
                        <a:rPr b="1" lang="en-GB" sz="1050" u="none" cap="none" strike="noStrike">
                          <a:solidFill>
                            <a:schemeClr val="dk1"/>
                          </a:solidFill>
                          <a:latin typeface="Calibri"/>
                          <a:ea typeface="Calibri"/>
                          <a:cs typeface="Calibri"/>
                          <a:sym typeface="Calibri"/>
                        </a:rPr>
                        <a:t>con mi familia</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with my family</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50" u="none" cap="none" strike="noStrike">
                          <a:solidFill>
                            <a:schemeClr val="dk1"/>
                          </a:solidFill>
                          <a:latin typeface="Calibri"/>
                          <a:ea typeface="Calibri"/>
                          <a:cs typeface="Calibri"/>
                          <a:sym typeface="Calibri"/>
                        </a:rPr>
                        <a:t>con mis hermanos</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with my siblings</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50" u="none" cap="none" strike="noStrike">
                          <a:solidFill>
                            <a:schemeClr val="dk1"/>
                          </a:solidFill>
                          <a:latin typeface="Calibri"/>
                          <a:ea typeface="Calibri"/>
                          <a:cs typeface="Calibri"/>
                          <a:sym typeface="Calibri"/>
                        </a:rPr>
                        <a:t>con mis padres</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with my parents</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50" u="none" cap="none" strike="noStrike">
                          <a:solidFill>
                            <a:schemeClr val="dk1"/>
                          </a:solidFill>
                          <a:latin typeface="Calibri"/>
                          <a:ea typeface="Calibri"/>
                          <a:cs typeface="Calibri"/>
                          <a:sym typeface="Calibri"/>
                        </a:rPr>
                        <a:t>con mis amigos</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with my friends</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050" u="none" cap="none" strike="noStrike">
                          <a:solidFill>
                            <a:schemeClr val="dk1"/>
                          </a:solidFill>
                          <a:latin typeface="Calibri"/>
                          <a:ea typeface="Calibri"/>
                          <a:cs typeface="Calibri"/>
                          <a:sym typeface="Calibri"/>
                        </a:rPr>
                        <a:t>con mi colegio</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with my school</a:t>
                      </a:r>
                      <a:endParaRPr b="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rgbClr val="000000"/>
                          </a:solidFill>
                          <a:latin typeface="Calibri"/>
                          <a:ea typeface="Calibri"/>
                          <a:cs typeface="Calibri"/>
                          <a:sym typeface="Calibri"/>
                        </a:rPr>
                        <a:t>solo / sola</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alone</a:t>
                      </a:r>
                      <a:endParaRPr b="0" i="0" sz="1050" u="none" cap="none" strike="noStrike">
                        <a:solidFill>
                          <a:srgbClr val="00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825225">
                <a:tc vMerge="1"/>
                <a:tc>
                  <a:txBody>
                    <a:bodyPr/>
                    <a:lstStyle/>
                    <a:p>
                      <a:pPr indent="0" lvl="0" marL="0" marR="0" rtl="0" algn="l">
                        <a:lnSpc>
                          <a:spcPct val="100000"/>
                        </a:lnSpc>
                        <a:spcBef>
                          <a:spcPts val="0"/>
                        </a:spcBef>
                        <a:spcAft>
                          <a:spcPts val="0"/>
                        </a:spcAft>
                        <a:buClr>
                          <a:srgbClr val="000000"/>
                        </a:buClr>
                        <a:buSzPts val="1050"/>
                        <a:buFont typeface="Arial"/>
                        <a:buNone/>
                      </a:pPr>
                      <a:r>
                        <a:rPr b="1" i="0" lang="en-GB" sz="1100" u="none" cap="none" strike="noStrike">
                          <a:solidFill>
                            <a:srgbClr val="000000"/>
                          </a:solidFill>
                          <a:latin typeface="Calibri"/>
                          <a:ea typeface="Calibri"/>
                          <a:cs typeface="Calibri"/>
                          <a:sym typeface="Calibri"/>
                        </a:rPr>
                        <a:t>viajo</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1" lang="en-GB" sz="1100" u="none" cap="none" strike="noStrike">
                          <a:solidFill>
                            <a:srgbClr val="FF0000"/>
                          </a:solidFill>
                          <a:latin typeface="Calibri"/>
                          <a:ea typeface="Calibri"/>
                          <a:cs typeface="Calibri"/>
                          <a:sym typeface="Calibri"/>
                        </a:rPr>
                        <a:t>I travel</a:t>
                      </a:r>
                      <a:endParaRPr b="0"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100" u="none" cap="none" strike="noStrike">
                          <a:solidFill>
                            <a:srgbClr val="000000"/>
                          </a:solidFill>
                          <a:latin typeface="Calibri"/>
                          <a:ea typeface="Calibri"/>
                          <a:cs typeface="Calibri"/>
                          <a:sym typeface="Calibri"/>
                        </a:rPr>
                        <a:t>viajamos</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1" lang="en-GB" sz="1100" u="none" cap="none" strike="noStrike">
                          <a:solidFill>
                            <a:srgbClr val="FF0000"/>
                          </a:solidFill>
                          <a:latin typeface="Calibri"/>
                          <a:ea typeface="Calibri"/>
                          <a:cs typeface="Calibri"/>
                          <a:sym typeface="Calibri"/>
                        </a:rPr>
                        <a:t>we travel</a:t>
                      </a:r>
                      <a:endParaRPr b="0"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t/>
                      </a:r>
                      <a:endParaRPr b="1" i="1" sz="110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000000"/>
                          </a:solidFill>
                          <a:latin typeface="Calibri"/>
                          <a:ea typeface="Calibri"/>
                          <a:cs typeface="Calibri"/>
                          <a:sym typeface="Calibri"/>
                        </a:rPr>
                        <a:t>en coche </a:t>
                      </a:r>
                      <a:r>
                        <a:rPr b="1" i="1" lang="en-GB" sz="1050" u="none" cap="none" strike="noStrike">
                          <a:solidFill>
                            <a:srgbClr val="FF0000"/>
                          </a:solidFill>
                          <a:latin typeface="Calibri"/>
                          <a:ea typeface="Calibri"/>
                          <a:cs typeface="Calibri"/>
                          <a:sym typeface="Calibri"/>
                        </a:rPr>
                        <a:t>by car </a:t>
                      </a:r>
                      <a:endParaRPr b="0"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000000"/>
                          </a:solidFill>
                          <a:latin typeface="Calibri"/>
                          <a:ea typeface="Calibri"/>
                          <a:cs typeface="Calibri"/>
                          <a:sym typeface="Calibri"/>
                        </a:rPr>
                        <a:t>en metro</a:t>
                      </a:r>
                      <a:r>
                        <a:rPr b="0" i="0" lang="en-GB" sz="1050" u="none" cap="none" strike="noStrike">
                          <a:solidFill>
                            <a:srgbClr val="000000"/>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by tube</a:t>
                      </a:r>
                      <a:endParaRPr b="1"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000000"/>
                          </a:solidFill>
                          <a:latin typeface="Calibri"/>
                          <a:ea typeface="Calibri"/>
                          <a:cs typeface="Calibri"/>
                          <a:sym typeface="Calibri"/>
                        </a:rPr>
                        <a:t>en avión </a:t>
                      </a:r>
                      <a:r>
                        <a:rPr b="0" i="0" lang="en-GB" sz="1050" u="none" cap="none" strike="noStrike">
                          <a:solidFill>
                            <a:srgbClr val="000000"/>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by plane</a:t>
                      </a:r>
                      <a:endParaRPr b="1"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000000"/>
                          </a:solidFill>
                          <a:latin typeface="Calibri"/>
                          <a:ea typeface="Calibri"/>
                          <a:cs typeface="Calibri"/>
                          <a:sym typeface="Calibri"/>
                        </a:rPr>
                        <a:t>en autobús </a:t>
                      </a:r>
                      <a:r>
                        <a:rPr b="1" i="1" lang="en-GB" sz="1050" u="none" cap="none" strike="noStrike">
                          <a:solidFill>
                            <a:srgbClr val="FF0000"/>
                          </a:solidFill>
                          <a:latin typeface="Calibri"/>
                          <a:ea typeface="Calibri"/>
                          <a:cs typeface="Calibri"/>
                          <a:sym typeface="Calibri"/>
                        </a:rPr>
                        <a:t>by bus</a:t>
                      </a:r>
                      <a:endParaRPr b="1"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50"/>
                        <a:buFont typeface="Arial"/>
                        <a:buNone/>
                      </a:pPr>
                      <a:r>
                        <a:t/>
                      </a:r>
                      <a:endParaRPr b="1" i="0" sz="1050" u="none" cap="none" strike="noStrike">
                        <a:solidFill>
                          <a:srgbClr val="00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rgbClr val="000000"/>
                          </a:solidFill>
                          <a:latin typeface="Calibri"/>
                          <a:ea typeface="Calibri"/>
                          <a:cs typeface="Calibri"/>
                          <a:sym typeface="Calibri"/>
                        </a:rPr>
                        <a:t>en tren </a:t>
                      </a:r>
                      <a:r>
                        <a:rPr b="1" i="1" lang="en-GB" sz="1050" u="none" cap="none" strike="noStrike">
                          <a:solidFill>
                            <a:srgbClr val="FF0000"/>
                          </a:solidFill>
                          <a:latin typeface="Calibri"/>
                          <a:ea typeface="Calibri"/>
                          <a:cs typeface="Calibri"/>
                          <a:sym typeface="Calibri"/>
                        </a:rPr>
                        <a:t>by train</a:t>
                      </a:r>
                      <a:endParaRPr b="1"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rgbClr val="000000"/>
                          </a:solidFill>
                          <a:latin typeface="Calibri"/>
                          <a:ea typeface="Calibri"/>
                          <a:cs typeface="Calibri"/>
                          <a:sym typeface="Calibri"/>
                        </a:rPr>
                        <a:t>en barco </a:t>
                      </a:r>
                      <a:r>
                        <a:rPr b="1" i="1" lang="en-GB" sz="1050" u="none" cap="none" strike="noStrike">
                          <a:solidFill>
                            <a:srgbClr val="FF0000"/>
                          </a:solidFill>
                          <a:latin typeface="Calibri"/>
                          <a:ea typeface="Calibri"/>
                          <a:cs typeface="Calibri"/>
                          <a:sym typeface="Calibri"/>
                        </a:rPr>
                        <a:t>by boat</a:t>
                      </a:r>
                      <a:endParaRPr b="0"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rgbClr val="000000"/>
                          </a:solidFill>
                          <a:latin typeface="Calibri"/>
                          <a:ea typeface="Calibri"/>
                          <a:cs typeface="Calibri"/>
                          <a:sym typeface="Calibri"/>
                        </a:rPr>
                        <a:t>en bicicleta</a:t>
                      </a:r>
                      <a:r>
                        <a:rPr b="1" i="0" lang="en-GB" sz="1050" u="none" cap="none" strike="noStrike">
                          <a:solidFill>
                            <a:srgbClr val="FF0000"/>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by bike</a:t>
                      </a:r>
                      <a:endParaRPr b="0"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rgbClr val="000000"/>
                          </a:solidFill>
                          <a:latin typeface="Calibri"/>
                          <a:ea typeface="Calibri"/>
                          <a:cs typeface="Calibri"/>
                          <a:sym typeface="Calibri"/>
                        </a:rPr>
                        <a:t>a pie</a:t>
                      </a:r>
                      <a:r>
                        <a:rPr b="0" i="0" lang="en-GB" sz="1050" u="none" cap="none" strike="noStrike">
                          <a:solidFill>
                            <a:srgbClr val="000000"/>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on foot</a:t>
                      </a:r>
                      <a:endParaRPr b="1" i="1" sz="1050" u="none" cap="none" strike="noStrike">
                        <a:solidFill>
                          <a:schemeClr val="dk1"/>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B cap="flat" cmpd="sng" w="12700">
                      <a:solidFill>
                        <a:schemeClr val="dk1"/>
                      </a:solidFill>
                      <a:prstDash val="solid"/>
                      <a:round/>
                      <a:headEnd len="sm" w="sm" type="none"/>
                      <a:tailEnd len="sm" w="sm" type="none"/>
                    </a:lnB>
                    <a:solidFill>
                      <a:srgbClr val="FFF2CC"/>
                    </a:solidFill>
                  </a:tcPr>
                </a:tc>
                <a:tc hMerge="1"/>
                <a:tc gridSpan="3">
                  <a:txBody>
                    <a:bodyPr/>
                    <a:lstStyle/>
                    <a:p>
                      <a:pPr indent="0" lvl="0" marL="0" marR="0" rtl="0" algn="l">
                        <a:lnSpc>
                          <a:spcPct val="100000"/>
                        </a:lnSpc>
                        <a:spcBef>
                          <a:spcPts val="0"/>
                        </a:spcBef>
                        <a:spcAft>
                          <a:spcPts val="0"/>
                        </a:spcAft>
                        <a:buClr>
                          <a:schemeClr val="dk1"/>
                        </a:buClr>
                        <a:buSzPts val="1000"/>
                        <a:buFont typeface="Calibri"/>
                        <a:buNone/>
                      </a:pPr>
                      <a:r>
                        <a:rPr b="1" i="0" lang="en-GB" sz="1050" u="none" cap="none" strike="noStrike">
                          <a:solidFill>
                            <a:schemeClr val="dk1"/>
                          </a:solidFill>
                          <a:latin typeface="Calibri"/>
                          <a:ea typeface="Calibri"/>
                          <a:cs typeface="Calibri"/>
                          <a:sym typeface="Calibri"/>
                        </a:rPr>
                        <a:t>porque es…</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because it is….</a:t>
                      </a:r>
                      <a:endParaRPr b="1" i="1"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i="0" lang="en-GB" sz="1050" u="none" cap="none" strike="noStrike">
                          <a:solidFill>
                            <a:schemeClr val="dk1"/>
                          </a:solidFill>
                          <a:latin typeface="Calibri"/>
                          <a:ea typeface="Calibri"/>
                          <a:cs typeface="Calibri"/>
                          <a:sym typeface="Calibri"/>
                        </a:rPr>
                        <a:t>rápido </a:t>
                      </a:r>
                      <a:r>
                        <a:rPr b="1" i="1" lang="en-GB" sz="1050" u="none" cap="none" strike="noStrike">
                          <a:solidFill>
                            <a:srgbClr val="FF0000"/>
                          </a:solidFill>
                          <a:latin typeface="Calibri"/>
                          <a:ea typeface="Calibri"/>
                          <a:cs typeface="Calibri"/>
                          <a:sym typeface="Calibri"/>
                        </a:rPr>
                        <a:t>fast</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50" u="none" cap="none" strike="noStrike">
                          <a:solidFill>
                            <a:schemeClr val="dk1"/>
                          </a:solidFill>
                          <a:latin typeface="Calibri"/>
                          <a:ea typeface="Calibri"/>
                          <a:cs typeface="Calibri"/>
                          <a:sym typeface="Calibri"/>
                        </a:rPr>
                        <a:t>lento </a:t>
                      </a:r>
                      <a:r>
                        <a:rPr b="1" i="1" lang="en-GB" sz="1050" u="none" cap="none" strike="noStrike">
                          <a:solidFill>
                            <a:srgbClr val="FF0000"/>
                          </a:solidFill>
                          <a:latin typeface="Calibri"/>
                          <a:ea typeface="Calibri"/>
                          <a:cs typeface="Calibri"/>
                          <a:sym typeface="Calibri"/>
                        </a:rPr>
                        <a:t>slow</a:t>
                      </a:r>
                      <a:endParaRPr b="1" i="0"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050" u="none" cap="none" strike="noStrike">
                          <a:solidFill>
                            <a:schemeClr val="dk1"/>
                          </a:solidFill>
                          <a:latin typeface="Calibri"/>
                          <a:ea typeface="Calibri"/>
                          <a:cs typeface="Calibri"/>
                          <a:sym typeface="Calibri"/>
                        </a:rPr>
                        <a:t>cómodo </a:t>
                      </a:r>
                      <a:r>
                        <a:rPr b="1" i="1" lang="en-GB" sz="1050" u="none" cap="none" strike="noStrike">
                          <a:solidFill>
                            <a:srgbClr val="FF0000"/>
                          </a:solidFill>
                          <a:latin typeface="Calibri"/>
                          <a:ea typeface="Calibri"/>
                          <a:cs typeface="Calibri"/>
                          <a:sym typeface="Calibri"/>
                        </a:rPr>
                        <a:t>comfortable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Calibri"/>
                        <a:buNone/>
                      </a:pPr>
                      <a:r>
                        <a:rPr b="1" i="0" lang="en-GB" sz="1050" u="none" cap="none" strike="noStrike">
                          <a:solidFill>
                            <a:schemeClr val="dk1"/>
                          </a:solidFill>
                          <a:latin typeface="Calibri"/>
                          <a:ea typeface="Calibri"/>
                          <a:cs typeface="Calibri"/>
                          <a:sym typeface="Calibri"/>
                        </a:rPr>
                        <a:t>incómodo </a:t>
                      </a:r>
                      <a:r>
                        <a:rPr b="1" i="1" lang="en-GB" sz="1050" u="none" cap="none" strike="noStrike">
                          <a:solidFill>
                            <a:srgbClr val="FF0000"/>
                          </a:solidFill>
                          <a:latin typeface="Calibri"/>
                          <a:ea typeface="Calibri"/>
                          <a:cs typeface="Calibri"/>
                          <a:sym typeface="Calibri"/>
                        </a:rPr>
                        <a:t>uncomfortable</a:t>
                      </a:r>
                      <a:endParaRPr b="1" i="0"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chemeClr val="dk1"/>
                          </a:solidFill>
                          <a:latin typeface="Calibri"/>
                          <a:ea typeface="Calibri"/>
                          <a:cs typeface="Calibri"/>
                          <a:sym typeface="Calibri"/>
                        </a:rPr>
                        <a:t>divertido </a:t>
                      </a:r>
                      <a:r>
                        <a:rPr b="1" i="1" lang="en-GB" sz="1050" u="none" cap="none" strike="noStrike">
                          <a:solidFill>
                            <a:srgbClr val="FF0000"/>
                          </a:solidFill>
                          <a:latin typeface="Calibri"/>
                          <a:ea typeface="Calibri"/>
                          <a:cs typeface="Calibri"/>
                          <a:sym typeface="Calibri"/>
                        </a:rPr>
                        <a:t>fun</a:t>
                      </a:r>
                      <a:endParaRPr b="1" i="0"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chemeClr val="dk1"/>
                          </a:solidFill>
                          <a:latin typeface="Calibri"/>
                          <a:ea typeface="Calibri"/>
                          <a:cs typeface="Calibri"/>
                          <a:sym typeface="Calibri"/>
                        </a:rPr>
                        <a:t>aburrido </a:t>
                      </a:r>
                      <a:r>
                        <a:rPr b="1" i="1" lang="en-GB" sz="1050" u="none" cap="none" strike="noStrike">
                          <a:solidFill>
                            <a:srgbClr val="FF0000"/>
                          </a:solidFill>
                          <a:latin typeface="Calibri"/>
                          <a:ea typeface="Calibri"/>
                          <a:cs typeface="Calibri"/>
                          <a:sym typeface="Calibri"/>
                        </a:rPr>
                        <a:t>boring</a:t>
                      </a:r>
                      <a:endParaRPr b="1" i="0" sz="105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hMerge="1"/>
              </a:tr>
              <a:tr h="865450">
                <a:tc vMerge="1"/>
                <a:tc>
                  <a:txBody>
                    <a:bodyPr/>
                    <a:lstStyle/>
                    <a:p>
                      <a:pPr indent="0" lvl="0" marL="0" marR="0" rtl="0" algn="l">
                        <a:lnSpc>
                          <a:spcPct val="100000"/>
                        </a:lnSpc>
                        <a:spcBef>
                          <a:spcPts val="0"/>
                        </a:spcBef>
                        <a:spcAft>
                          <a:spcPts val="0"/>
                        </a:spcAft>
                        <a:buClr>
                          <a:srgbClr val="000000"/>
                        </a:buClr>
                        <a:buSzPts val="1100"/>
                        <a:buFont typeface="Calibri"/>
                        <a:buNone/>
                      </a:pPr>
                      <a:r>
                        <a:rPr b="1" i="0" lang="en-GB" sz="1100" u="none" cap="none" strike="noStrike">
                          <a:solidFill>
                            <a:srgbClr val="000000"/>
                          </a:solidFill>
                          <a:latin typeface="Calibri"/>
                          <a:ea typeface="Calibri"/>
                          <a:cs typeface="Calibri"/>
                          <a:sym typeface="Calibri"/>
                        </a:rPr>
                        <a:t>me alojo</a:t>
                      </a:r>
                      <a:endParaRPr b="1"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stay</a:t>
                      </a:r>
                      <a:endParaRPr b="0"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1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rgbClr val="000000"/>
                          </a:solidFill>
                          <a:latin typeface="Calibri"/>
                          <a:ea typeface="Calibri"/>
                          <a:cs typeface="Calibri"/>
                          <a:sym typeface="Calibri"/>
                        </a:rPr>
                        <a:t>nos alojamos</a:t>
                      </a:r>
                      <a:endParaRPr b="1" i="0" sz="11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we stay</a:t>
                      </a:r>
                      <a:endParaRPr b="0" i="0" sz="1100" u="none" cap="none" strike="noStrike">
                        <a:solidFill>
                          <a:srgbClr val="00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3">
                  <a:txBody>
                    <a:bodyPr/>
                    <a:lstStyle/>
                    <a:p>
                      <a:pPr indent="0" lvl="0" marL="0" marR="0" rtl="0" algn="l">
                        <a:lnSpc>
                          <a:spcPct val="100000"/>
                        </a:lnSpc>
                        <a:spcBef>
                          <a:spcPts val="0"/>
                        </a:spcBef>
                        <a:spcAft>
                          <a:spcPts val="0"/>
                        </a:spcAft>
                        <a:buClr>
                          <a:srgbClr val="000000"/>
                        </a:buClr>
                        <a:buSzPts val="1100"/>
                        <a:buFont typeface="Arial"/>
                        <a:buNone/>
                      </a:pPr>
                      <a:r>
                        <a:rPr b="1" i="0" lang="en-GB" sz="1050" u="none" cap="none" strike="noStrike">
                          <a:solidFill>
                            <a:srgbClr val="000000"/>
                          </a:solidFill>
                          <a:latin typeface="Calibri"/>
                          <a:ea typeface="Calibri"/>
                          <a:cs typeface="Calibri"/>
                          <a:sym typeface="Calibri"/>
                        </a:rPr>
                        <a:t>en un hotel</a:t>
                      </a:r>
                      <a:r>
                        <a:rPr b="0" i="0" lang="en-GB" sz="1050" u="none" cap="none" strike="noStrike">
                          <a:solidFill>
                            <a:srgbClr val="000000"/>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in a hotel </a:t>
                      </a:r>
                      <a:endParaRPr b="1" i="1"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050" u="none" cap="none" strike="noStrike">
                          <a:solidFill>
                            <a:srgbClr val="000000"/>
                          </a:solidFill>
                          <a:latin typeface="Calibri"/>
                          <a:ea typeface="Calibri"/>
                          <a:cs typeface="Calibri"/>
                          <a:sym typeface="Calibri"/>
                        </a:rPr>
                        <a:t>en un camping </a:t>
                      </a:r>
                      <a:r>
                        <a:rPr b="1" i="1" lang="en-GB" sz="1050" u="none" cap="none" strike="noStrike">
                          <a:solidFill>
                            <a:srgbClr val="FF0000"/>
                          </a:solidFill>
                          <a:latin typeface="Calibri"/>
                          <a:ea typeface="Calibri"/>
                          <a:cs typeface="Calibri"/>
                          <a:sym typeface="Calibri"/>
                        </a:rPr>
                        <a:t>in a campsite</a:t>
                      </a:r>
                      <a:endParaRPr b="1" i="1"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050" u="none" cap="none" strike="noStrike">
                          <a:solidFill>
                            <a:srgbClr val="000000"/>
                          </a:solidFill>
                          <a:latin typeface="Calibri"/>
                          <a:ea typeface="Calibri"/>
                          <a:cs typeface="Calibri"/>
                          <a:sym typeface="Calibri"/>
                        </a:rPr>
                        <a:t>en un piso</a:t>
                      </a:r>
                      <a:r>
                        <a:rPr b="0" i="0" lang="en-GB" sz="1050" u="none" cap="none" strike="noStrike">
                          <a:solidFill>
                            <a:srgbClr val="000000"/>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in a flat</a:t>
                      </a:r>
                      <a:endParaRPr b="1" i="0" sz="105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0" lang="en-GB" sz="1050" u="none" cap="none" strike="noStrike">
                          <a:solidFill>
                            <a:srgbClr val="000000"/>
                          </a:solidFill>
                          <a:latin typeface="Calibri"/>
                          <a:ea typeface="Calibri"/>
                          <a:cs typeface="Calibri"/>
                          <a:sym typeface="Calibri"/>
                        </a:rPr>
                        <a:t>en una caravana</a:t>
                      </a:r>
                      <a:r>
                        <a:rPr b="0" i="0" lang="en-GB" sz="1050" u="none" cap="none" strike="noStrike">
                          <a:solidFill>
                            <a:srgbClr val="000000"/>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in a caravan </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Calibri"/>
                        <a:buNone/>
                      </a:pPr>
                      <a:r>
                        <a:rPr b="1" i="0" lang="en-GB" sz="1050" u="none" cap="none" strike="noStrike">
                          <a:solidFill>
                            <a:srgbClr val="000000"/>
                          </a:solidFill>
                          <a:latin typeface="Calibri"/>
                          <a:ea typeface="Calibri"/>
                          <a:cs typeface="Calibri"/>
                          <a:sym typeface="Calibri"/>
                        </a:rPr>
                        <a:t>en una villa </a:t>
                      </a:r>
                      <a:r>
                        <a:rPr b="1" i="1" lang="en-GB" sz="1050" u="none" cap="none" strike="noStrike">
                          <a:solidFill>
                            <a:srgbClr val="FF0000"/>
                          </a:solidFill>
                          <a:latin typeface="Calibri"/>
                          <a:ea typeface="Calibri"/>
                          <a:cs typeface="Calibri"/>
                          <a:sym typeface="Calibri"/>
                        </a:rPr>
                        <a:t>in a villa</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hMerge="1"/>
                <a:tc gridSpan="3">
                  <a:txBody>
                    <a:bodyPr/>
                    <a:lstStyle/>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chemeClr val="dk1"/>
                          </a:solidFill>
                          <a:latin typeface="Calibri"/>
                          <a:ea typeface="Calibri"/>
                          <a:cs typeface="Calibri"/>
                          <a:sym typeface="Calibri"/>
                        </a:rPr>
                        <a:t>en el centro </a:t>
                      </a:r>
                      <a:r>
                        <a:rPr b="1" i="1" lang="en-GB" sz="1050" u="none" cap="none" strike="noStrike">
                          <a:solidFill>
                            <a:srgbClr val="FF0000"/>
                          </a:solidFill>
                          <a:latin typeface="Calibri"/>
                          <a:ea typeface="Calibri"/>
                          <a:cs typeface="Calibri"/>
                          <a:sym typeface="Calibri"/>
                        </a:rPr>
                        <a:t>in the town centre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chemeClr val="dk1"/>
                          </a:solidFill>
                          <a:latin typeface="Calibri"/>
                          <a:ea typeface="Calibri"/>
                          <a:cs typeface="Calibri"/>
                          <a:sym typeface="Calibri"/>
                        </a:rPr>
                        <a:t>en el campo</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in the countryside </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chemeClr val="dk1"/>
                          </a:solidFill>
                          <a:latin typeface="Calibri"/>
                          <a:ea typeface="Calibri"/>
                          <a:cs typeface="Calibri"/>
                          <a:sym typeface="Calibri"/>
                        </a:rPr>
                        <a:t>en la capital </a:t>
                      </a:r>
                      <a:r>
                        <a:rPr b="1" i="1" lang="en-GB" sz="1050" u="none" cap="none" strike="noStrike">
                          <a:solidFill>
                            <a:srgbClr val="FF0000"/>
                          </a:solidFill>
                          <a:latin typeface="Calibri"/>
                          <a:ea typeface="Calibri"/>
                          <a:cs typeface="Calibri"/>
                          <a:sym typeface="Calibri"/>
                        </a:rPr>
                        <a:t>in the capital</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chemeClr val="dk1"/>
                          </a:solidFill>
                          <a:latin typeface="Calibri"/>
                          <a:ea typeface="Calibri"/>
                          <a:cs typeface="Calibri"/>
                          <a:sym typeface="Calibri"/>
                        </a:rPr>
                        <a:t>en la costa</a:t>
                      </a:r>
                      <a:r>
                        <a:rPr b="0" i="0" lang="en-GB" sz="1050" u="none" cap="none" strike="noStrike">
                          <a:solidFill>
                            <a:schemeClr val="dk1"/>
                          </a:solidFill>
                          <a:latin typeface="Calibri"/>
                          <a:ea typeface="Calibri"/>
                          <a:cs typeface="Calibri"/>
                          <a:sym typeface="Calibri"/>
                        </a:rPr>
                        <a:t> </a:t>
                      </a:r>
                      <a:r>
                        <a:rPr b="1" i="1" lang="en-GB" sz="1050" u="none" cap="none" strike="noStrike">
                          <a:solidFill>
                            <a:srgbClr val="FF0000"/>
                          </a:solidFill>
                          <a:latin typeface="Calibri"/>
                          <a:ea typeface="Calibri"/>
                          <a:cs typeface="Calibri"/>
                          <a:sym typeface="Calibri"/>
                        </a:rPr>
                        <a:t>on the coast</a:t>
                      </a:r>
                      <a:endParaRPr b="1" i="0" sz="105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0" lang="en-GB" sz="1050" u="none" cap="none" strike="noStrike">
                          <a:solidFill>
                            <a:schemeClr val="dk1"/>
                          </a:solidFill>
                          <a:latin typeface="Calibri"/>
                          <a:ea typeface="Calibri"/>
                          <a:cs typeface="Calibri"/>
                          <a:sym typeface="Calibri"/>
                        </a:rPr>
                        <a:t>en las montañas </a:t>
                      </a:r>
                      <a:r>
                        <a:rPr b="1" i="1" lang="en-GB" sz="1050" u="none" cap="none" strike="noStrike">
                          <a:solidFill>
                            <a:srgbClr val="FF0000"/>
                          </a:solidFill>
                          <a:latin typeface="Calibri"/>
                          <a:ea typeface="Calibri"/>
                          <a:cs typeface="Calibri"/>
                          <a:sym typeface="Calibri"/>
                        </a:rPr>
                        <a:t>in the mountains</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hMerge="1"/>
              </a:tr>
              <a:tr h="1388775">
                <a:tc>
                  <a:txBody>
                    <a:bodyPr/>
                    <a:lstStyle/>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Si hace buen tiempo</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If it’s nice weather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Si hace mal tiempo</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100"/>
                        <a:buFont typeface="Calibri"/>
                        <a:buNone/>
                      </a:pPr>
                      <a:r>
                        <a:rPr b="1" i="1" lang="en-GB" sz="1100" u="none" cap="none" strike="noStrike">
                          <a:solidFill>
                            <a:srgbClr val="FF0000"/>
                          </a:solidFill>
                          <a:latin typeface="Calibri"/>
                          <a:ea typeface="Calibri"/>
                          <a:cs typeface="Calibri"/>
                          <a:sym typeface="Calibri"/>
                        </a:rPr>
                        <a:t>If it’s bad weather</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Si hace frio</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100" u="none" cap="none" strike="noStrike">
                          <a:solidFill>
                            <a:srgbClr val="FF0000"/>
                          </a:solidFill>
                          <a:latin typeface="Calibri"/>
                          <a:ea typeface="Calibri"/>
                          <a:cs typeface="Calibri"/>
                          <a:sym typeface="Calibri"/>
                        </a:rPr>
                        <a:t>If it’s cold</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100" u="none" cap="none" strike="noStrike">
                          <a:solidFill>
                            <a:schemeClr val="dk1"/>
                          </a:solidFill>
                          <a:latin typeface="Calibri"/>
                          <a:ea typeface="Calibri"/>
                          <a:cs typeface="Calibri"/>
                          <a:sym typeface="Calibri"/>
                        </a:rPr>
                        <a:t>Si hace calor</a:t>
                      </a:r>
                      <a:endParaRPr b="1"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100" u="none" cap="none" strike="noStrike">
                          <a:solidFill>
                            <a:srgbClr val="FF0000"/>
                          </a:solidFill>
                          <a:latin typeface="Calibri"/>
                          <a:ea typeface="Calibri"/>
                          <a:cs typeface="Calibri"/>
                          <a:sym typeface="Calibri"/>
                        </a:rPr>
                        <a:t>If it’s hot</a:t>
                      </a:r>
                      <a:endParaRPr sz="11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hago</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I do</a:t>
                      </a:r>
                      <a:endParaRPr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hacemos</a:t>
                      </a:r>
                      <a:endParaRPr b="1"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i="1" lang="en-GB" sz="1100" u="none" cap="none" strike="noStrike">
                          <a:solidFill>
                            <a:srgbClr val="FF0000"/>
                          </a:solidFill>
                          <a:latin typeface="Calibri"/>
                          <a:ea typeface="Calibri"/>
                          <a:cs typeface="Calibri"/>
                          <a:sym typeface="Calibri"/>
                        </a:rPr>
                        <a:t>we do</a:t>
                      </a:r>
                      <a:endParaRPr sz="11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3">
                  <a:txBody>
                    <a:bodyPr/>
                    <a:lstStyle/>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ciclismo </a:t>
                      </a:r>
                      <a:r>
                        <a:rPr b="1" i="1" lang="en-GB" sz="1050" u="none" cap="none" strike="noStrike">
                          <a:solidFill>
                            <a:srgbClr val="FF0000"/>
                          </a:solidFill>
                          <a:latin typeface="Calibri"/>
                          <a:ea typeface="Calibri"/>
                          <a:cs typeface="Calibri"/>
                          <a:sym typeface="Calibri"/>
                        </a:rPr>
                        <a:t>cycling</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compras </a:t>
                      </a:r>
                      <a:r>
                        <a:rPr b="1" i="1" lang="en-GB" sz="1050" u="none" cap="none" strike="noStrike">
                          <a:solidFill>
                            <a:srgbClr val="FF0000"/>
                          </a:solidFill>
                          <a:latin typeface="Calibri"/>
                          <a:ea typeface="Calibri"/>
                          <a:cs typeface="Calibri"/>
                          <a:sym typeface="Calibri"/>
                        </a:rPr>
                        <a:t>shopping</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turismo </a:t>
                      </a:r>
                      <a:r>
                        <a:rPr b="1" i="1" lang="en-GB" sz="1050" u="none" cap="none" strike="noStrike">
                          <a:solidFill>
                            <a:srgbClr val="FF0000"/>
                          </a:solidFill>
                          <a:latin typeface="Calibri"/>
                          <a:ea typeface="Calibri"/>
                          <a:cs typeface="Calibri"/>
                          <a:sym typeface="Calibri"/>
                        </a:rPr>
                        <a:t>tourism</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natación  </a:t>
                      </a:r>
                      <a:r>
                        <a:rPr b="1" i="1" lang="en-GB" sz="1050" u="none" cap="none" strike="noStrike">
                          <a:solidFill>
                            <a:srgbClr val="FF0000"/>
                          </a:solidFill>
                          <a:latin typeface="Calibri"/>
                          <a:ea typeface="Calibri"/>
                          <a:cs typeface="Calibri"/>
                          <a:sym typeface="Calibri"/>
                        </a:rPr>
                        <a:t>swimming</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baile </a:t>
                      </a:r>
                      <a:r>
                        <a:rPr b="1" i="1" lang="en-GB" sz="1050" u="none" cap="none" strike="noStrike">
                          <a:solidFill>
                            <a:srgbClr val="FF0000"/>
                          </a:solidFill>
                          <a:latin typeface="Calibri"/>
                          <a:ea typeface="Calibri"/>
                          <a:cs typeface="Calibri"/>
                          <a:sym typeface="Calibri"/>
                        </a:rPr>
                        <a:t>dancing</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i="0" lang="en-GB" sz="1050" u="none" cap="none" strike="noStrike">
                          <a:solidFill>
                            <a:schemeClr val="dk1"/>
                          </a:solidFill>
                          <a:latin typeface="Calibri"/>
                          <a:ea typeface="Calibri"/>
                          <a:cs typeface="Calibri"/>
                          <a:sym typeface="Calibri"/>
                        </a:rPr>
                        <a:t>un viaje en barco </a:t>
                      </a:r>
                      <a:r>
                        <a:rPr b="1" i="1" lang="en-GB" sz="1050" u="none" cap="none" strike="noStrike">
                          <a:solidFill>
                            <a:srgbClr val="FF0000"/>
                          </a:solidFill>
                          <a:latin typeface="Calibri"/>
                          <a:ea typeface="Calibri"/>
                          <a:cs typeface="Calibri"/>
                          <a:sym typeface="Calibri"/>
                        </a:rPr>
                        <a:t>a boat trip</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i="1" sz="105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hMerge="1"/>
                <a:tc gridSpan="2">
                  <a:txBody>
                    <a:bodyPr/>
                    <a:lstStyle/>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barrio </a:t>
                      </a:r>
                      <a:r>
                        <a:rPr b="1" i="1" lang="en-GB" sz="1050" u="none" cap="none" strike="noStrike">
                          <a:solidFill>
                            <a:srgbClr val="FF0000"/>
                          </a:solidFill>
                          <a:latin typeface="Calibri"/>
                          <a:ea typeface="Calibri"/>
                          <a:cs typeface="Calibri"/>
                          <a:sym typeface="Calibri"/>
                        </a:rPr>
                        <a:t>the neighbourhood</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café </a:t>
                      </a:r>
                      <a:r>
                        <a:rPr b="1" i="1" lang="en-GB" sz="1050" u="none" cap="none" strike="noStrike">
                          <a:solidFill>
                            <a:srgbClr val="FF0000"/>
                          </a:solidFill>
                          <a:latin typeface="Calibri"/>
                          <a:ea typeface="Calibri"/>
                          <a:cs typeface="Calibri"/>
                          <a:sym typeface="Calibri"/>
                        </a:rPr>
                        <a:t>the cafe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castillo </a:t>
                      </a:r>
                      <a:r>
                        <a:rPr b="1" i="1" lang="en-GB" sz="1050" u="none" cap="none" strike="noStrike">
                          <a:solidFill>
                            <a:srgbClr val="FF0000"/>
                          </a:solidFill>
                          <a:latin typeface="Calibri"/>
                          <a:ea typeface="Calibri"/>
                          <a:cs typeface="Calibri"/>
                          <a:sym typeface="Calibri"/>
                        </a:rPr>
                        <a:t>the castle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centro comercial </a:t>
                      </a:r>
                      <a:r>
                        <a:rPr b="1" i="1" lang="en-GB" sz="1050" u="none" cap="none" strike="noStrike">
                          <a:solidFill>
                            <a:srgbClr val="FF0000"/>
                          </a:solidFill>
                          <a:latin typeface="Calibri"/>
                          <a:ea typeface="Calibri"/>
                          <a:cs typeface="Calibri"/>
                          <a:sym typeface="Calibri"/>
                        </a:rPr>
                        <a:t>the shopping centre</a:t>
                      </a:r>
                      <a:endParaRPr b="1" i="1" sz="105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estadio </a:t>
                      </a:r>
                      <a:r>
                        <a:rPr b="1" i="1" lang="en-GB" sz="1050" u="none" cap="none" strike="noStrike">
                          <a:solidFill>
                            <a:srgbClr val="FF0000"/>
                          </a:solidFill>
                          <a:latin typeface="Calibri"/>
                          <a:ea typeface="Calibri"/>
                          <a:cs typeface="Calibri"/>
                          <a:sym typeface="Calibri"/>
                        </a:rPr>
                        <a:t>the stadium</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jardín </a:t>
                      </a:r>
                      <a:r>
                        <a:rPr b="1" i="1" lang="en-GB" sz="1050" u="none" cap="none" strike="noStrike">
                          <a:solidFill>
                            <a:srgbClr val="FF0000"/>
                          </a:solidFill>
                          <a:latin typeface="Calibri"/>
                          <a:ea typeface="Calibri"/>
                          <a:cs typeface="Calibri"/>
                          <a:sym typeface="Calibri"/>
                        </a:rPr>
                        <a:t>the garden</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mercado </a:t>
                      </a:r>
                      <a:r>
                        <a:rPr b="1" i="1" lang="en-GB" sz="1050" u="none" cap="none" strike="noStrike">
                          <a:solidFill>
                            <a:srgbClr val="FF0000"/>
                          </a:solidFill>
                          <a:latin typeface="Calibri"/>
                          <a:ea typeface="Calibri"/>
                          <a:cs typeface="Calibri"/>
                          <a:sym typeface="Calibri"/>
                        </a:rPr>
                        <a:t>the market</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museo </a:t>
                      </a:r>
                      <a:r>
                        <a:rPr b="1" i="1" lang="en-GB" sz="1050" u="none" cap="none" strike="noStrike">
                          <a:solidFill>
                            <a:srgbClr val="FF0000"/>
                          </a:solidFill>
                          <a:latin typeface="Calibri"/>
                          <a:ea typeface="Calibri"/>
                          <a:cs typeface="Calibri"/>
                          <a:sym typeface="Calibri"/>
                        </a:rPr>
                        <a:t>the museum</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parque </a:t>
                      </a:r>
                      <a:r>
                        <a:rPr b="1" i="1" lang="en-GB" sz="1050" u="none" cap="none" strike="noStrike">
                          <a:solidFill>
                            <a:srgbClr val="FF0000"/>
                          </a:solidFill>
                          <a:latin typeface="Calibri"/>
                          <a:ea typeface="Calibri"/>
                          <a:cs typeface="Calibri"/>
                          <a:sym typeface="Calibri"/>
                        </a:rPr>
                        <a:t>the park</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pueblo </a:t>
                      </a:r>
                      <a:r>
                        <a:rPr b="1" i="1" lang="en-GB" sz="1050" u="none" cap="none" strike="noStrike">
                          <a:solidFill>
                            <a:srgbClr val="FF0000"/>
                          </a:solidFill>
                          <a:latin typeface="Calibri"/>
                          <a:ea typeface="Calibri"/>
                          <a:cs typeface="Calibri"/>
                          <a:sym typeface="Calibri"/>
                        </a:rPr>
                        <a:t>the town</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puente </a:t>
                      </a:r>
                      <a:r>
                        <a:rPr b="1" i="1" lang="en-GB" sz="1050" u="none" cap="none" strike="noStrike">
                          <a:solidFill>
                            <a:srgbClr val="FF0000"/>
                          </a:solidFill>
                          <a:latin typeface="Calibri"/>
                          <a:ea typeface="Calibri"/>
                          <a:cs typeface="Calibri"/>
                          <a:sym typeface="Calibri"/>
                        </a:rPr>
                        <a:t>the bridge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el restaurante </a:t>
                      </a:r>
                      <a:r>
                        <a:rPr b="1" i="1" lang="en-GB" sz="1050" u="none" cap="none" strike="noStrike">
                          <a:solidFill>
                            <a:srgbClr val="FF0000"/>
                          </a:solidFill>
                          <a:latin typeface="Calibri"/>
                          <a:ea typeface="Calibri"/>
                          <a:cs typeface="Calibri"/>
                          <a:sym typeface="Calibri"/>
                        </a:rPr>
                        <a:t>the restaurant</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c>
                  <a:txBody>
                    <a:bodyPr/>
                    <a:lstStyle/>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la ciudad </a:t>
                      </a:r>
                      <a:r>
                        <a:rPr b="1" i="1" lang="en-GB" sz="1050" u="none" cap="none" strike="noStrike">
                          <a:solidFill>
                            <a:srgbClr val="FF0000"/>
                          </a:solidFill>
                          <a:latin typeface="Calibri"/>
                          <a:ea typeface="Calibri"/>
                          <a:cs typeface="Calibri"/>
                          <a:sym typeface="Calibri"/>
                        </a:rPr>
                        <a:t>the city</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la piscina </a:t>
                      </a:r>
                      <a:r>
                        <a:rPr b="1" i="1" lang="en-GB" sz="1050" u="none" cap="none" strike="noStrike">
                          <a:solidFill>
                            <a:srgbClr val="FF0000"/>
                          </a:solidFill>
                          <a:latin typeface="Calibri"/>
                          <a:ea typeface="Calibri"/>
                          <a:cs typeface="Calibri"/>
                          <a:sym typeface="Calibri"/>
                        </a:rPr>
                        <a:t>the pool</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la playa </a:t>
                      </a:r>
                      <a:r>
                        <a:rPr b="1" i="1" lang="en-GB" sz="1050" u="none" cap="none" strike="noStrike">
                          <a:solidFill>
                            <a:srgbClr val="FF0000"/>
                          </a:solidFill>
                          <a:latin typeface="Calibri"/>
                          <a:ea typeface="Calibri"/>
                          <a:cs typeface="Calibri"/>
                          <a:sym typeface="Calibri"/>
                        </a:rPr>
                        <a:t>the beach</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en la plaza </a:t>
                      </a:r>
                      <a:r>
                        <a:rPr b="1" i="1" lang="en-GB" sz="1050" u="none" cap="none" strike="noStrike">
                          <a:solidFill>
                            <a:srgbClr val="FF0000"/>
                          </a:solidFill>
                          <a:latin typeface="Calibri"/>
                          <a:ea typeface="Calibri"/>
                          <a:cs typeface="Calibri"/>
                          <a:sym typeface="Calibri"/>
                        </a:rPr>
                        <a:t>the square</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1"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los monumentos </a:t>
                      </a:r>
                      <a:r>
                        <a:rPr b="1" i="1" lang="en-GB" sz="1050" u="none" cap="none" strike="noStrike">
                          <a:solidFill>
                            <a:srgbClr val="FF0000"/>
                          </a:solidFill>
                          <a:latin typeface="Calibri"/>
                          <a:ea typeface="Calibri"/>
                          <a:cs typeface="Calibri"/>
                          <a:sym typeface="Calibri"/>
                        </a:rPr>
                        <a:t>the monuments</a:t>
                      </a:r>
                      <a:endParaRPr sz="105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1" lang="en-GB" sz="1050" u="none" cap="none" strike="noStrike">
                          <a:latin typeface="Calibri"/>
                          <a:ea typeface="Calibri"/>
                          <a:cs typeface="Calibri"/>
                          <a:sym typeface="Calibri"/>
                        </a:rPr>
                        <a:t>las tiendas </a:t>
                      </a:r>
                      <a:r>
                        <a:rPr b="1" i="1" lang="en-GB" sz="1050" u="none" cap="none" strike="noStrike">
                          <a:solidFill>
                            <a:srgbClr val="FF0000"/>
                          </a:solidFill>
                          <a:latin typeface="Calibri"/>
                          <a:ea typeface="Calibri"/>
                          <a:cs typeface="Calibri"/>
                          <a:sym typeface="Calibri"/>
                        </a:rPr>
                        <a:t>the shops</a:t>
                      </a:r>
                      <a:endParaRPr sz="105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7"/>
          <p:cNvSpPr txBox="1"/>
          <p:nvPr/>
        </p:nvSpPr>
        <p:spPr>
          <a:xfrm>
            <a:off x="238268" y="91529"/>
            <a:ext cx="11715464" cy="369291"/>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Spanish: Knowledge Organiser 7.12: Holidays</a:t>
            </a:r>
            <a:endParaRPr b="0" i="0" sz="1800" u="none" cap="none" strike="noStrike">
              <a:solidFill>
                <a:schemeClr val="lt1"/>
              </a:solidFill>
              <a:latin typeface="Calibri"/>
              <a:ea typeface="Calibri"/>
              <a:cs typeface="Calibri"/>
              <a:sym typeface="Calibri"/>
            </a:endParaRPr>
          </a:p>
        </p:txBody>
      </p:sp>
      <p:sp>
        <p:nvSpPr>
          <p:cNvPr id="192" name="Google Shape;192;p27"/>
          <p:cNvSpPr txBox="1"/>
          <p:nvPr>
            <p:ph idx="12" type="sldNum"/>
          </p:nvPr>
        </p:nvSpPr>
        <p:spPr>
          <a:xfrm>
            <a:off x="10941245" y="129741"/>
            <a:ext cx="1171304"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a:t>
            </a:fld>
            <a:endParaRPr sz="1800">
              <a:solidFill>
                <a:schemeClr val="lt1"/>
              </a:solidFill>
            </a:endParaRPr>
          </a:p>
        </p:txBody>
      </p:sp>
      <p:graphicFrame>
        <p:nvGraphicFramePr>
          <p:cNvPr id="193" name="Google Shape;193;p27"/>
          <p:cNvGraphicFramePr/>
          <p:nvPr/>
        </p:nvGraphicFramePr>
        <p:xfrm>
          <a:off x="238268" y="544044"/>
          <a:ext cx="3000000" cy="3000000"/>
        </p:xfrm>
        <a:graphic>
          <a:graphicData uri="http://schemas.openxmlformats.org/drawingml/2006/table">
            <a:tbl>
              <a:tblPr>
                <a:noFill/>
                <a:tableStyleId>{68CFFE3F-051E-4387-A68D-4DDEB36B757B}</a:tableStyleId>
              </a:tblPr>
              <a:tblGrid>
                <a:gridCol w="3431925"/>
                <a:gridCol w="3301825"/>
                <a:gridCol w="2490850"/>
                <a:gridCol w="2490850"/>
              </a:tblGrid>
              <a:tr h="250275">
                <a:tc gridSpan="4">
                  <a:txBody>
                    <a:bodyPr/>
                    <a:lstStyle/>
                    <a:p>
                      <a:pPr indent="0" lvl="0" marL="0" marR="0" rtl="0" algn="l">
                        <a:lnSpc>
                          <a:spcPct val="115000"/>
                        </a:lnSpc>
                        <a:spcBef>
                          <a:spcPts val="0"/>
                        </a:spcBef>
                        <a:spcAft>
                          <a:spcPts val="0"/>
                        </a:spcAft>
                        <a:buClr>
                          <a:srgbClr val="FF0000"/>
                        </a:buClr>
                        <a:buSzPts val="1800"/>
                        <a:buFont typeface="Noto Sans Symbols"/>
                        <a:buNone/>
                      </a:pPr>
                      <a:r>
                        <a:rPr b="1" i="0" lang="en-GB" sz="1200" u="none" cap="none" strike="noStrike">
                          <a:solidFill>
                            <a:srgbClr val="000000"/>
                          </a:solidFill>
                          <a:latin typeface="Calibri"/>
                          <a:ea typeface="Calibri"/>
                          <a:cs typeface="Calibri"/>
                          <a:sym typeface="Calibri"/>
                        </a:rPr>
                        <a:t>Dream holiday </a:t>
                      </a:r>
                      <a:r>
                        <a:rPr b="0" i="0" lang="en-GB" sz="1200" u="none" cap="none" strike="noStrike">
                          <a:solidFill>
                            <a:srgbClr val="000000"/>
                          </a:solidFill>
                          <a:latin typeface="Calibri"/>
                          <a:ea typeface="Calibri"/>
                          <a:cs typeface="Calibri"/>
                          <a:sym typeface="Calibri"/>
                        </a:rPr>
                        <a:t>¿Cómo serían las vacaciones de tus sueños? </a:t>
                      </a:r>
                      <a:r>
                        <a:rPr b="0" i="1" lang="en-GB" sz="1200" u="none" cap="none" strike="noStrike">
                          <a:solidFill>
                            <a:srgbClr val="FF0000"/>
                          </a:solidFill>
                          <a:latin typeface="Calibri"/>
                          <a:ea typeface="Calibri"/>
                          <a:cs typeface="Calibri"/>
                          <a:sym typeface="Calibri"/>
                        </a:rPr>
                        <a:t>What would your dream holiday be like?</a:t>
                      </a:r>
                      <a:endParaRPr b="0" i="0" sz="1200" u="none" cap="none" strike="noStrike">
                        <a:solidFill>
                          <a:srgbClr val="000000"/>
                        </a:solidFill>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EDEDED"/>
                    </a:solidFill>
                  </a:tcPr>
                </a:tc>
                <a:tc hMerge="1"/>
                <a:tc hMerge="1"/>
                <a:tc hMerge="1"/>
              </a:tr>
              <a:tr h="1466975">
                <a:tc rowSpan="4">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Para las vacaciones de mis sueños</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For my dream holiday</a:t>
                      </a:r>
                      <a:endParaRPr b="1"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rPr b="1" lang="en-GB" sz="1200" u="none" cap="none" strike="noStrike">
                          <a:solidFill>
                            <a:schemeClr val="dk1"/>
                          </a:solidFill>
                          <a:latin typeface="Calibri"/>
                          <a:ea typeface="Calibri"/>
                          <a:cs typeface="Calibri"/>
                          <a:sym typeface="Calibri"/>
                        </a:rPr>
                        <a:t>Si tuviera mi elección </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FF0000"/>
                        </a:buClr>
                        <a:buSzPts val="1800"/>
                        <a:buFont typeface="Noto Sans Symbols"/>
                        <a:buNone/>
                      </a:pPr>
                      <a:r>
                        <a:rPr b="1" i="1" lang="en-GB" sz="1200" u="none" cap="none" strike="noStrike">
                          <a:solidFill>
                            <a:srgbClr val="FF0000"/>
                          </a:solidFill>
                          <a:latin typeface="Calibri"/>
                          <a:ea typeface="Calibri"/>
                          <a:cs typeface="Calibri"/>
                          <a:sym typeface="Calibri"/>
                        </a:rPr>
                        <a:t>If I had the choice</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t/>
                      </a:r>
                      <a:endParaRPr b="1" sz="12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rPr b="1" lang="en-GB" sz="1200" u="none" cap="none" strike="noStrike">
                          <a:solidFill>
                            <a:schemeClr val="dk1"/>
                          </a:solidFill>
                          <a:latin typeface="Calibri"/>
                          <a:ea typeface="Calibri"/>
                          <a:cs typeface="Calibri"/>
                          <a:sym typeface="Calibri"/>
                        </a:rPr>
                        <a:t>Si tuviera la oportunidad </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FF0000"/>
                        </a:buClr>
                        <a:buSzPts val="1800"/>
                        <a:buFont typeface="Noto Sans Symbols"/>
                        <a:buNone/>
                      </a:pPr>
                      <a:r>
                        <a:rPr b="1" i="1" lang="en-GB" sz="1200" u="none" cap="none" strike="noStrike">
                          <a:solidFill>
                            <a:srgbClr val="FF0000"/>
                          </a:solidFill>
                          <a:latin typeface="Calibri"/>
                          <a:ea typeface="Calibri"/>
                          <a:cs typeface="Calibri"/>
                          <a:sym typeface="Calibri"/>
                        </a:rPr>
                        <a:t>If I had the opportunity</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t/>
                      </a:r>
                      <a:endParaRPr b="1" sz="12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rPr b="1" lang="en-GB" sz="1200" u="none" cap="none" strike="noStrike">
                          <a:solidFill>
                            <a:schemeClr val="dk1"/>
                          </a:solidFill>
                          <a:latin typeface="Calibri"/>
                          <a:ea typeface="Calibri"/>
                          <a:cs typeface="Calibri"/>
                          <a:sym typeface="Calibri"/>
                        </a:rPr>
                        <a:t>Si tuviera más dinero </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FF0000"/>
                        </a:buClr>
                        <a:buSzPts val="1800"/>
                        <a:buFont typeface="Noto Sans Symbols"/>
                        <a:buNone/>
                      </a:pPr>
                      <a:r>
                        <a:rPr b="1" i="1" lang="en-GB" sz="1200" u="none" cap="none" strike="noStrike">
                          <a:solidFill>
                            <a:srgbClr val="FF0000"/>
                          </a:solidFill>
                          <a:latin typeface="Calibri"/>
                          <a:ea typeface="Calibri"/>
                          <a:cs typeface="Calibri"/>
                          <a:sym typeface="Calibri"/>
                        </a:rPr>
                        <a:t>If I had more money</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t/>
                      </a:r>
                      <a:endParaRPr b="1" sz="12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rPr b="1" lang="en-GB" sz="1200" u="none" cap="none" strike="noStrike">
                          <a:solidFill>
                            <a:schemeClr val="dk1"/>
                          </a:solidFill>
                          <a:latin typeface="Calibri"/>
                          <a:ea typeface="Calibri"/>
                          <a:cs typeface="Calibri"/>
                          <a:sym typeface="Calibri"/>
                        </a:rPr>
                        <a:t>Si pudiera </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FF0000"/>
                        </a:buClr>
                        <a:buSzPts val="1800"/>
                        <a:buFont typeface="Noto Sans Symbols"/>
                        <a:buNone/>
                      </a:pPr>
                      <a:r>
                        <a:rPr b="1" i="1" lang="en-GB" sz="1200" u="none" cap="none" strike="noStrike">
                          <a:solidFill>
                            <a:srgbClr val="FF0000"/>
                          </a:solidFill>
                          <a:latin typeface="Calibri"/>
                          <a:ea typeface="Calibri"/>
                          <a:cs typeface="Calibri"/>
                          <a:sym typeface="Calibri"/>
                        </a:rPr>
                        <a:t>If I could</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t/>
                      </a:r>
                      <a:endParaRPr b="1" sz="12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rPr b="1" lang="en-GB" sz="1200" u="none" cap="none" strike="noStrike">
                          <a:solidFill>
                            <a:schemeClr val="dk1"/>
                          </a:solidFill>
                          <a:latin typeface="Calibri"/>
                          <a:ea typeface="Calibri"/>
                          <a:cs typeface="Calibri"/>
                          <a:sym typeface="Calibri"/>
                        </a:rPr>
                        <a:t>Si fuera rico/a </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rgbClr val="FF0000"/>
                        </a:buClr>
                        <a:buSzPts val="1800"/>
                        <a:buFont typeface="Noto Sans Symbols"/>
                        <a:buNone/>
                      </a:pPr>
                      <a:r>
                        <a:rPr b="1" i="1" lang="en-GB" sz="1200" u="none" cap="none" strike="noStrike">
                          <a:solidFill>
                            <a:srgbClr val="FF0000"/>
                          </a:solidFill>
                          <a:latin typeface="Calibri"/>
                          <a:ea typeface="Calibri"/>
                          <a:cs typeface="Calibri"/>
                          <a:sym typeface="Calibri"/>
                        </a:rPr>
                        <a:t>If I were rich</a:t>
                      </a:r>
                      <a:endParaRPr sz="1400" u="none" cap="none" strike="noStrike">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t/>
                      </a:r>
                      <a:endParaRPr b="1" sz="12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chemeClr val="dk1"/>
                        </a:buClr>
                        <a:buSzPts val="1800"/>
                        <a:buFont typeface="Noto Sans Symbols"/>
                        <a:buNone/>
                      </a:pPr>
                      <a:r>
                        <a:rPr b="1" lang="en-GB" sz="1200" u="none" cap="none" strike="noStrike">
                          <a:solidFill>
                            <a:schemeClr val="dk1"/>
                          </a:solidFill>
                          <a:latin typeface="Calibri"/>
                          <a:ea typeface="Calibri"/>
                          <a:cs typeface="Calibri"/>
                          <a:sym typeface="Calibri"/>
                        </a:rPr>
                        <a:t>Si fuera posible</a:t>
                      </a:r>
                      <a:endParaRPr b="1" sz="1200" u="none" cap="none" strike="noStrike">
                        <a:solidFill>
                          <a:schemeClr val="dk1"/>
                        </a:solidFill>
                        <a:latin typeface="Calibri"/>
                        <a:ea typeface="Calibri"/>
                        <a:cs typeface="Calibri"/>
                        <a:sym typeface="Calibri"/>
                      </a:endParaRPr>
                    </a:p>
                    <a:p>
                      <a:pPr indent="0" lvl="0" marL="0" marR="0" rtl="0" algn="l">
                        <a:lnSpc>
                          <a:spcPct val="115000"/>
                        </a:lnSpc>
                        <a:spcBef>
                          <a:spcPts val="0"/>
                        </a:spcBef>
                        <a:spcAft>
                          <a:spcPts val="0"/>
                        </a:spcAft>
                        <a:buClr>
                          <a:srgbClr val="FF0000"/>
                        </a:buClr>
                        <a:buSzPts val="1800"/>
                        <a:buFont typeface="Noto Sans Symbols"/>
                        <a:buNone/>
                      </a:pPr>
                      <a:r>
                        <a:rPr b="1" i="1" lang="en-GB" sz="1200" u="none" cap="none" strike="noStrike">
                          <a:solidFill>
                            <a:srgbClr val="FF0000"/>
                          </a:solidFill>
                          <a:latin typeface="Calibri"/>
                          <a:ea typeface="Calibri"/>
                          <a:cs typeface="Calibri"/>
                          <a:sym typeface="Calibri"/>
                        </a:rPr>
                        <a:t>If it were possible</a:t>
                      </a:r>
                      <a:endParaRPr b="1" i="1" sz="1200" u="none" cap="none" strike="noStrike">
                        <a:solidFill>
                          <a:srgbClr val="FF0000"/>
                        </a:solidFill>
                        <a:latin typeface="Calibri"/>
                        <a:ea typeface="Calibri"/>
                        <a:cs typeface="Calibri"/>
                        <a:sym typeface="Calibri"/>
                      </a:endParaRPr>
                    </a:p>
                  </a:txBody>
                  <a:tcPr marT="25725" marB="25725" marR="51425" marL="5142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me gustaría ir</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would like to go</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iría</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would go</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i="1" sz="1200" u="none" cap="none" strike="noStrike">
                        <a:solidFill>
                          <a:srgbClr val="FF0000"/>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000"/>
                        <a:buFont typeface="Arial"/>
                        <a:buNone/>
                      </a:pPr>
                      <a:r>
                        <a:rPr b="1" i="0" lang="en-GB" sz="1200" u="none" cap="none" strike="noStrike">
                          <a:solidFill>
                            <a:schemeClr val="dk1"/>
                          </a:solidFill>
                          <a:latin typeface="Calibri"/>
                          <a:ea typeface="Calibri"/>
                          <a:cs typeface="Calibri"/>
                          <a:sym typeface="Calibri"/>
                        </a:rPr>
                        <a:t>a Barcelona </a:t>
                      </a:r>
                      <a:r>
                        <a:rPr b="1" i="1" lang="en-GB" sz="1200" u="none" cap="none" strike="noStrike">
                          <a:solidFill>
                            <a:srgbClr val="FF0000"/>
                          </a:solidFill>
                          <a:latin typeface="Calibri"/>
                          <a:ea typeface="Calibri"/>
                          <a:cs typeface="Calibri"/>
                          <a:sym typeface="Calibri"/>
                        </a:rPr>
                        <a:t>to Barcelona</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200" u="none" cap="none" strike="noStrike">
                          <a:solidFill>
                            <a:schemeClr val="dk1"/>
                          </a:solidFill>
                          <a:latin typeface="Calibri"/>
                          <a:ea typeface="Calibri"/>
                          <a:cs typeface="Calibri"/>
                          <a:sym typeface="Calibri"/>
                        </a:rPr>
                        <a:t>a Buenos Aires </a:t>
                      </a:r>
                      <a:r>
                        <a:rPr b="1" i="1" lang="en-GB" sz="1200" u="none" cap="none" strike="noStrike">
                          <a:solidFill>
                            <a:srgbClr val="FF0000"/>
                          </a:solidFill>
                          <a:latin typeface="Calibri"/>
                          <a:ea typeface="Calibri"/>
                          <a:cs typeface="Calibri"/>
                          <a:sym typeface="Calibri"/>
                        </a:rPr>
                        <a:t>to Buenos Aires</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200" u="none" cap="none" strike="noStrike">
                          <a:solidFill>
                            <a:schemeClr val="dk1"/>
                          </a:solidFill>
                          <a:latin typeface="Calibri"/>
                          <a:ea typeface="Calibri"/>
                          <a:cs typeface="Calibri"/>
                          <a:sym typeface="Calibri"/>
                        </a:rPr>
                        <a:t>a Medellín </a:t>
                      </a:r>
                      <a:r>
                        <a:rPr b="1" i="1" lang="en-GB" sz="1200" u="none" cap="none" strike="noStrike">
                          <a:solidFill>
                            <a:srgbClr val="FF0000"/>
                          </a:solidFill>
                          <a:latin typeface="Calibri"/>
                          <a:ea typeface="Calibri"/>
                          <a:cs typeface="Calibri"/>
                          <a:sym typeface="Calibri"/>
                        </a:rPr>
                        <a:t>to Medellin</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200" u="none" cap="none" strike="noStrike">
                          <a:solidFill>
                            <a:schemeClr val="dk1"/>
                          </a:solidFill>
                          <a:latin typeface="Calibri"/>
                          <a:ea typeface="Calibri"/>
                          <a:cs typeface="Calibri"/>
                          <a:sym typeface="Calibri"/>
                        </a:rPr>
                        <a:t>a África </a:t>
                      </a:r>
                      <a:r>
                        <a:rPr b="1" i="1" lang="en-GB" sz="1200" u="none" cap="none" strike="noStrike">
                          <a:solidFill>
                            <a:srgbClr val="FF0000"/>
                          </a:solidFill>
                          <a:latin typeface="Calibri"/>
                          <a:ea typeface="Calibri"/>
                          <a:cs typeface="Calibri"/>
                          <a:sym typeface="Calibri"/>
                        </a:rPr>
                        <a:t>to Africa</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200" u="none" cap="none" strike="noStrike">
                          <a:solidFill>
                            <a:schemeClr val="dk1"/>
                          </a:solidFill>
                          <a:latin typeface="Calibri"/>
                          <a:ea typeface="Calibri"/>
                          <a:cs typeface="Calibri"/>
                          <a:sym typeface="Calibri"/>
                        </a:rPr>
                        <a:t>a Latinoámerica </a:t>
                      </a:r>
                      <a:r>
                        <a:rPr b="1" i="1" lang="en-GB" sz="1200" u="none" cap="none" strike="noStrike">
                          <a:solidFill>
                            <a:srgbClr val="FF0000"/>
                          </a:solidFill>
                          <a:latin typeface="Calibri"/>
                          <a:ea typeface="Calibri"/>
                          <a:cs typeface="Calibri"/>
                          <a:sym typeface="Calibri"/>
                        </a:rPr>
                        <a:t>to Latin America</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000"/>
                        <a:buFont typeface="Arial"/>
                        <a:buNone/>
                      </a:pPr>
                      <a:r>
                        <a:rPr b="1" i="0" lang="en-GB" sz="1200" u="none" cap="none" strike="noStrike">
                          <a:solidFill>
                            <a:schemeClr val="dk1"/>
                          </a:solidFill>
                          <a:latin typeface="Calibri"/>
                          <a:ea typeface="Calibri"/>
                          <a:cs typeface="Calibri"/>
                          <a:sym typeface="Calibri"/>
                        </a:rPr>
                        <a:t>a Asia </a:t>
                      </a:r>
                      <a:r>
                        <a:rPr b="1" i="1" lang="en-GB" sz="1200" u="none" cap="none" strike="noStrike">
                          <a:solidFill>
                            <a:srgbClr val="FF0000"/>
                          </a:solidFill>
                          <a:latin typeface="Calibri"/>
                          <a:ea typeface="Calibri"/>
                          <a:cs typeface="Calibri"/>
                          <a:sym typeface="Calibri"/>
                        </a:rPr>
                        <a:t>to Asia</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a Europa </a:t>
                      </a:r>
                      <a:r>
                        <a:rPr b="1" i="1" lang="en-GB" sz="1200" u="none" cap="none" strike="noStrike">
                          <a:solidFill>
                            <a:srgbClr val="FF0000"/>
                          </a:solidFill>
                          <a:latin typeface="Calibri"/>
                          <a:ea typeface="Calibri"/>
                          <a:cs typeface="Calibri"/>
                          <a:sym typeface="Calibri"/>
                        </a:rPr>
                        <a:t>to Europe</a:t>
                      </a:r>
                      <a:endParaRPr sz="14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con mi familia </a:t>
                      </a:r>
                      <a:r>
                        <a:rPr b="1" i="1" lang="en-GB" sz="1200" u="none" cap="none" strike="noStrike">
                          <a:solidFill>
                            <a:srgbClr val="FF0000"/>
                          </a:solidFill>
                          <a:latin typeface="Calibri"/>
                          <a:ea typeface="Calibri"/>
                          <a:cs typeface="Calibri"/>
                          <a:sym typeface="Calibri"/>
                        </a:rPr>
                        <a:t>with my family</a:t>
                      </a:r>
                      <a:endParaRPr b="1" i="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con mis padres </a:t>
                      </a:r>
                      <a:r>
                        <a:rPr b="1" i="1" lang="en-GB" sz="1200" u="none" cap="none" strike="noStrike">
                          <a:solidFill>
                            <a:srgbClr val="FF0000"/>
                          </a:solidFill>
                          <a:latin typeface="Calibri"/>
                          <a:ea typeface="Calibri"/>
                          <a:cs typeface="Calibri"/>
                          <a:sym typeface="Calibri"/>
                        </a:rPr>
                        <a:t>with my parents</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con mis abuelos </a:t>
                      </a:r>
                      <a:r>
                        <a:rPr b="1" i="1" lang="en-GB" sz="1200" u="none" cap="none" strike="noStrike">
                          <a:solidFill>
                            <a:srgbClr val="FF0000"/>
                          </a:solidFill>
                          <a:latin typeface="Calibri"/>
                          <a:ea typeface="Calibri"/>
                          <a:cs typeface="Calibri"/>
                          <a:sym typeface="Calibri"/>
                        </a:rPr>
                        <a:t>with my grandparents</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con mis amigos </a:t>
                      </a:r>
                      <a:r>
                        <a:rPr b="1" i="1" lang="en-GB" sz="1200" u="none" cap="none" strike="noStrike">
                          <a:solidFill>
                            <a:srgbClr val="FF0000"/>
                          </a:solidFill>
                          <a:latin typeface="Calibri"/>
                          <a:ea typeface="Calibri"/>
                          <a:cs typeface="Calibri"/>
                          <a:sym typeface="Calibri"/>
                        </a:rPr>
                        <a:t>with my friends</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con mi colegio </a:t>
                      </a:r>
                      <a:r>
                        <a:rPr b="1" i="1" lang="en-GB" sz="1200" u="none" cap="none" strike="noStrike">
                          <a:solidFill>
                            <a:srgbClr val="FF0000"/>
                          </a:solidFill>
                          <a:latin typeface="Calibri"/>
                          <a:ea typeface="Calibri"/>
                          <a:cs typeface="Calibri"/>
                          <a:sym typeface="Calibri"/>
                        </a:rPr>
                        <a:t>with my school</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solo/a </a:t>
                      </a:r>
                      <a:r>
                        <a:rPr b="1" i="1" lang="en-GB" sz="1200" u="none" cap="none" strike="noStrike">
                          <a:solidFill>
                            <a:srgbClr val="FF0000"/>
                          </a:solidFill>
                          <a:latin typeface="Calibri"/>
                          <a:ea typeface="Calibri"/>
                          <a:cs typeface="Calibri"/>
                          <a:sym typeface="Calibri"/>
                        </a:rPr>
                        <a:t>alone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sz="12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r>
              <a:tr h="452025">
                <a:tc vMerge="1"/>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me gustaría viajar</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would like to travel</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viajaría</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would travel</a:t>
                      </a:r>
                      <a:endParaRPr sz="12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100"/>
                        <a:buFont typeface="Calibri"/>
                        <a:buNone/>
                      </a:pPr>
                      <a:r>
                        <a:rPr b="1" lang="en-GB" sz="1200" u="none" cap="none" strike="noStrike">
                          <a:solidFill>
                            <a:schemeClr val="dk1"/>
                          </a:solidFill>
                          <a:latin typeface="Calibri"/>
                          <a:ea typeface="Calibri"/>
                          <a:cs typeface="Calibri"/>
                          <a:sym typeface="Calibri"/>
                        </a:rPr>
                        <a:t>en avión privado </a:t>
                      </a:r>
                      <a:r>
                        <a:rPr b="1" i="1" lang="en-GB" sz="1200" u="none" cap="none" strike="noStrike">
                          <a:solidFill>
                            <a:srgbClr val="FF0000"/>
                          </a:solidFill>
                          <a:latin typeface="Calibri"/>
                          <a:ea typeface="Calibri"/>
                          <a:cs typeface="Calibri"/>
                          <a:sym typeface="Calibri"/>
                        </a:rPr>
                        <a:t>by private plane</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solidFill>
                            <a:schemeClr val="dk1"/>
                          </a:solidFill>
                          <a:latin typeface="Calibri"/>
                          <a:ea typeface="Calibri"/>
                          <a:cs typeface="Calibri"/>
                          <a:sym typeface="Calibri"/>
                        </a:rPr>
                        <a:t>en coche de lujo </a:t>
                      </a:r>
                      <a:r>
                        <a:rPr b="1" i="1" lang="en-GB" sz="1200" u="none" cap="none" strike="noStrike">
                          <a:solidFill>
                            <a:srgbClr val="FF0000"/>
                          </a:solidFill>
                          <a:latin typeface="Calibri"/>
                          <a:ea typeface="Calibri"/>
                          <a:cs typeface="Calibri"/>
                          <a:sym typeface="Calibri"/>
                        </a:rPr>
                        <a:t>by luxury car</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solidFill>
                            <a:schemeClr val="dk1"/>
                          </a:solidFill>
                          <a:latin typeface="Calibri"/>
                          <a:ea typeface="Calibri"/>
                          <a:cs typeface="Calibri"/>
                          <a:sym typeface="Calibri"/>
                        </a:rPr>
                        <a:t>en barco </a:t>
                      </a:r>
                      <a:r>
                        <a:rPr b="1" i="1" lang="en-GB" sz="1200" u="none" cap="none" strike="noStrike">
                          <a:solidFill>
                            <a:srgbClr val="FF0000"/>
                          </a:solidFill>
                          <a:latin typeface="Calibri"/>
                          <a:ea typeface="Calibri"/>
                          <a:cs typeface="Calibri"/>
                          <a:sym typeface="Calibri"/>
                        </a:rPr>
                        <a:t>by boat</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rPr b="1" lang="en-GB" sz="1200" u="none" cap="none" strike="noStrike">
                          <a:solidFill>
                            <a:schemeClr val="dk1"/>
                          </a:solidFill>
                          <a:latin typeface="Calibri"/>
                          <a:ea typeface="Calibri"/>
                          <a:cs typeface="Calibri"/>
                          <a:sym typeface="Calibri"/>
                        </a:rPr>
                        <a:t>en tren </a:t>
                      </a:r>
                      <a:r>
                        <a:rPr b="1" i="1" lang="en-GB" sz="1200" u="none" cap="none" strike="noStrike">
                          <a:solidFill>
                            <a:srgbClr val="FF0000"/>
                          </a:solidFill>
                          <a:latin typeface="Calibri"/>
                          <a:ea typeface="Calibri"/>
                          <a:cs typeface="Calibri"/>
                          <a:sym typeface="Calibri"/>
                        </a:rPr>
                        <a:t>by train</a:t>
                      </a:r>
                      <a:endParaRPr sz="12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800650">
                <a:tc vMerge="1"/>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me gustaría alojarme</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would like to stay</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me alojaría</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would stay</a:t>
                      </a:r>
                      <a:endParaRPr sz="1200" u="none" cap="none" strike="noStrike">
                        <a:latin typeface="Calibri"/>
                        <a:ea typeface="Calibri"/>
                        <a:cs typeface="Calibri"/>
                        <a:sym typeface="Calibri"/>
                      </a:endParaRPr>
                    </a:p>
                  </a:txBody>
                  <a:tcPr marT="25725" marB="25725" marR="51425" marL="51425">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en un hotel de lujo </a:t>
                      </a:r>
                      <a:r>
                        <a:rPr b="1" i="1" lang="en-GB" sz="1200" u="none" cap="none" strike="noStrike">
                          <a:solidFill>
                            <a:srgbClr val="FF0000"/>
                          </a:solidFill>
                          <a:latin typeface="Calibri"/>
                          <a:ea typeface="Calibri"/>
                          <a:cs typeface="Calibri"/>
                          <a:sym typeface="Calibri"/>
                        </a:rPr>
                        <a:t>in a luxury hotel </a:t>
                      </a:r>
                      <a:endParaRPr b="1" i="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en un castillo </a:t>
                      </a:r>
                      <a:r>
                        <a:rPr b="1" i="1" lang="en-GB" sz="1200" u="none" cap="none" strike="noStrike">
                          <a:solidFill>
                            <a:srgbClr val="FF0000"/>
                          </a:solidFill>
                          <a:latin typeface="Calibri"/>
                          <a:ea typeface="Calibri"/>
                          <a:cs typeface="Calibri"/>
                          <a:sym typeface="Calibri"/>
                        </a:rPr>
                        <a:t>in a castle</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en una habitación indivdual </a:t>
                      </a:r>
                      <a:r>
                        <a:rPr b="1" i="1" lang="en-GB" sz="1200" u="none" cap="none" strike="noStrike">
                          <a:solidFill>
                            <a:srgbClr val="FF0000"/>
                          </a:solidFill>
                          <a:latin typeface="Calibri"/>
                          <a:ea typeface="Calibri"/>
                          <a:cs typeface="Calibri"/>
                          <a:sym typeface="Calibri"/>
                        </a:rPr>
                        <a:t>in a single room</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en un barrio histórico </a:t>
                      </a:r>
                      <a:r>
                        <a:rPr b="1" i="1" lang="en-GB" sz="1200" u="none" cap="none" strike="noStrike">
                          <a:solidFill>
                            <a:srgbClr val="FF0000"/>
                          </a:solidFill>
                          <a:latin typeface="Calibri"/>
                          <a:ea typeface="Calibri"/>
                          <a:cs typeface="Calibri"/>
                          <a:sym typeface="Calibri"/>
                        </a:rPr>
                        <a:t>in a historic neighbourhood</a:t>
                      </a:r>
                      <a:endParaRPr sz="12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1105875">
                <a:tc vMerge="1"/>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me gustaría pasar mis vacaciones</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would like to spend my holiday</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latin typeface="Calibri"/>
                          <a:ea typeface="Calibri"/>
                          <a:cs typeface="Calibri"/>
                          <a:sym typeface="Calibri"/>
                        </a:rPr>
                        <a:t>pasaría mis</a:t>
                      </a:r>
                      <a:r>
                        <a:rPr b="0" lang="en-GB" sz="1400" u="none" cap="none" strike="noStrike">
                          <a:latin typeface="Calibri"/>
                          <a:ea typeface="Calibri"/>
                          <a:cs typeface="Calibri"/>
                          <a:sym typeface="Calibri"/>
                        </a:rPr>
                        <a:t> </a:t>
                      </a:r>
                      <a:r>
                        <a:rPr b="1" lang="en-GB" sz="1200" u="none" cap="none" strike="noStrike">
                          <a:latin typeface="Calibri"/>
                          <a:ea typeface="Calibri"/>
                          <a:cs typeface="Calibri"/>
                          <a:sym typeface="Calibri"/>
                        </a:rPr>
                        <a:t>vacaciones</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 would spend my holidays</a:t>
                      </a:r>
                      <a:endParaRPr sz="1200" u="none" cap="none" strike="noStrike">
                        <a:latin typeface="Calibri"/>
                        <a:ea typeface="Calibri"/>
                        <a:cs typeface="Calibri"/>
                        <a:sym typeface="Calibri"/>
                      </a:endParaRPr>
                    </a:p>
                  </a:txBody>
                  <a:tcPr marT="25725" marB="25725" marR="51425" marL="51425">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cerca de la playa </a:t>
                      </a:r>
                      <a:r>
                        <a:rPr b="1" i="1" lang="en-GB" sz="1200" u="none" cap="none" strike="noStrike">
                          <a:solidFill>
                            <a:srgbClr val="FF0000"/>
                          </a:solidFill>
                          <a:latin typeface="Calibri"/>
                          <a:ea typeface="Calibri"/>
                          <a:cs typeface="Calibri"/>
                          <a:sym typeface="Calibri"/>
                        </a:rPr>
                        <a:t>near to the beach</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lejos de la playa </a:t>
                      </a:r>
                      <a:r>
                        <a:rPr b="1" i="1" lang="en-GB" sz="1200" u="none" cap="none" strike="noStrike">
                          <a:solidFill>
                            <a:srgbClr val="FF0000"/>
                          </a:solidFill>
                          <a:latin typeface="Calibri"/>
                          <a:ea typeface="Calibri"/>
                          <a:cs typeface="Calibri"/>
                          <a:sym typeface="Calibri"/>
                        </a:rPr>
                        <a:t>far from the beach</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en el centro </a:t>
                      </a:r>
                      <a:r>
                        <a:rPr b="1" i="1" lang="en-GB" sz="1200" u="none" cap="none" strike="noStrike">
                          <a:solidFill>
                            <a:srgbClr val="FF0000"/>
                          </a:solidFill>
                          <a:latin typeface="Calibri"/>
                          <a:ea typeface="Calibri"/>
                          <a:cs typeface="Calibri"/>
                          <a:sym typeface="Calibri"/>
                        </a:rPr>
                        <a:t>in the town centre</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en la costa </a:t>
                      </a:r>
                      <a:r>
                        <a:rPr b="1" i="1" lang="en-GB" sz="1200" u="none" cap="none" strike="noStrike">
                          <a:solidFill>
                            <a:srgbClr val="FF0000"/>
                          </a:solidFill>
                          <a:latin typeface="Calibri"/>
                          <a:ea typeface="Calibri"/>
                          <a:cs typeface="Calibri"/>
                          <a:sym typeface="Calibri"/>
                        </a:rPr>
                        <a:t>on the coast</a:t>
                      </a:r>
                      <a:endParaRPr b="0"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en el campo </a:t>
                      </a:r>
                      <a:r>
                        <a:rPr b="1" i="1" lang="en-GB" sz="1200" u="none" cap="none" strike="noStrike">
                          <a:solidFill>
                            <a:srgbClr val="FF0000"/>
                          </a:solidFill>
                          <a:latin typeface="Calibri"/>
                          <a:ea typeface="Calibri"/>
                          <a:cs typeface="Calibri"/>
                          <a:sym typeface="Calibri"/>
                        </a:rPr>
                        <a:t>in the countryside </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en las montañas </a:t>
                      </a:r>
                      <a:r>
                        <a:rPr b="1" i="1" lang="en-GB" sz="1200" u="none" cap="none" strike="noStrike">
                          <a:solidFill>
                            <a:srgbClr val="FF0000"/>
                          </a:solidFill>
                          <a:latin typeface="Calibri"/>
                          <a:ea typeface="Calibri"/>
                          <a:cs typeface="Calibri"/>
                          <a:sym typeface="Calibri"/>
                        </a:rPr>
                        <a:t>in the mountains</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en una isla </a:t>
                      </a:r>
                      <a:r>
                        <a:rPr b="1" i="1" lang="en-GB" sz="1200" u="none" cap="none" strike="noStrike">
                          <a:solidFill>
                            <a:srgbClr val="FF0000"/>
                          </a:solidFill>
                          <a:latin typeface="Calibri"/>
                          <a:ea typeface="Calibri"/>
                          <a:cs typeface="Calibri"/>
                          <a:sym typeface="Calibri"/>
                        </a:rPr>
                        <a:t>on an island</a:t>
                      </a:r>
                      <a:endParaRPr b="1" i="0" sz="1200" u="none" cap="none" strike="noStrike">
                        <a:solidFill>
                          <a:schemeClr val="dk1"/>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r h="1212850">
                <a:tc>
                  <a:txBody>
                    <a:bodyPr/>
                    <a:lstStyle/>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Haría buen tiempo</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It would be nice weather</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Haría calor</a:t>
                      </a:r>
                      <a:endParaRPr b="1" i="0"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200"/>
                        <a:buFont typeface="Calibri"/>
                        <a:buNone/>
                      </a:pPr>
                      <a:r>
                        <a:rPr b="1" i="1" lang="en-GB" sz="1200" u="none" cap="none" strike="noStrike">
                          <a:solidFill>
                            <a:srgbClr val="FF0000"/>
                          </a:solidFill>
                          <a:latin typeface="Calibri"/>
                          <a:ea typeface="Calibri"/>
                          <a:cs typeface="Calibri"/>
                          <a:sym typeface="Calibri"/>
                        </a:rPr>
                        <a:t>It would be hot</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lang="en-GB" sz="1200" u="none" cap="none" strike="noStrike">
                          <a:solidFill>
                            <a:schemeClr val="dk1"/>
                          </a:solidFill>
                          <a:latin typeface="Calibri"/>
                          <a:ea typeface="Calibri"/>
                          <a:cs typeface="Calibri"/>
                          <a:sym typeface="Calibri"/>
                        </a:rPr>
                        <a:t>Haría sol</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FF0000"/>
                        </a:buClr>
                        <a:buSzPts val="1000"/>
                        <a:buFont typeface="Arial"/>
                        <a:buNone/>
                      </a:pPr>
                      <a:r>
                        <a:rPr b="1" i="1" lang="en-GB" sz="1200" u="none" cap="none" strike="noStrike">
                          <a:solidFill>
                            <a:srgbClr val="FF0000"/>
                          </a:solidFill>
                          <a:latin typeface="Calibri"/>
                          <a:ea typeface="Calibri"/>
                          <a:cs typeface="Calibri"/>
                          <a:sym typeface="Calibri"/>
                        </a:rPr>
                        <a:t>It would be sunny</a:t>
                      </a:r>
                      <a:endParaRPr b="1" sz="1200" u="none" cap="none" strike="noStrike">
                        <a:solidFill>
                          <a:schemeClr val="dk1"/>
                        </a:solidFill>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a:txBody>
                    <a:bodyPr/>
                    <a:lstStyle/>
                    <a:p>
                      <a:pPr indent="0" lvl="0" marL="0" marR="0" rtl="0" algn="l">
                        <a:lnSpc>
                          <a:spcPct val="100000"/>
                        </a:lnSpc>
                        <a:spcBef>
                          <a:spcPts val="0"/>
                        </a:spcBef>
                        <a:spcAft>
                          <a:spcPts val="0"/>
                        </a:spcAft>
                        <a:buClr>
                          <a:srgbClr val="000000"/>
                        </a:buClr>
                        <a:buSzPts val="1000"/>
                        <a:buFont typeface="Arial"/>
                        <a:buNone/>
                      </a:pPr>
                      <a:r>
                        <a:rPr b="1" lang="en-GB" sz="1200" u="none" cap="none" strike="noStrike">
                          <a:solidFill>
                            <a:schemeClr val="dk1"/>
                          </a:solidFill>
                          <a:latin typeface="Calibri"/>
                          <a:ea typeface="Calibri"/>
                          <a:cs typeface="Calibri"/>
                          <a:sym typeface="Calibri"/>
                        </a:rPr>
                        <a:t>me gustaría hacer</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200" u="none" cap="none" strike="noStrike">
                          <a:solidFill>
                            <a:srgbClr val="FF0000"/>
                          </a:solidFill>
                          <a:latin typeface="Calibri"/>
                          <a:ea typeface="Calibri"/>
                          <a:cs typeface="Calibri"/>
                          <a:sym typeface="Calibri"/>
                        </a:rPr>
                        <a:t>I would like to do</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lang="en-GB" sz="1200" u="none" cap="none" strike="noStrike">
                          <a:solidFill>
                            <a:schemeClr val="dk1"/>
                          </a:solidFill>
                          <a:latin typeface="Calibri"/>
                          <a:ea typeface="Calibri"/>
                          <a:cs typeface="Calibri"/>
                          <a:sym typeface="Calibri"/>
                        </a:rPr>
                        <a:t>haríá</a:t>
                      </a:r>
                      <a:endParaRPr b="1" sz="1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000"/>
                        <a:buFont typeface="Arial"/>
                        <a:buNone/>
                      </a:pPr>
                      <a:r>
                        <a:rPr b="1" i="1" lang="en-GB" sz="1200" u="none" cap="none" strike="noStrike">
                          <a:solidFill>
                            <a:srgbClr val="FF0000"/>
                          </a:solidFill>
                          <a:latin typeface="Calibri"/>
                          <a:ea typeface="Calibri"/>
                          <a:cs typeface="Calibri"/>
                          <a:sym typeface="Calibri"/>
                        </a:rPr>
                        <a:t>I would do</a:t>
                      </a:r>
                      <a:endParaRPr sz="12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gridSpan="2">
                  <a:txBody>
                    <a:bodyPr/>
                    <a:lstStyle/>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ciclismo </a:t>
                      </a:r>
                      <a:r>
                        <a:rPr b="1" i="1" lang="en-GB" sz="1200" u="none" cap="none" strike="noStrike">
                          <a:solidFill>
                            <a:srgbClr val="FF0000"/>
                          </a:solidFill>
                          <a:latin typeface="Calibri"/>
                          <a:ea typeface="Calibri"/>
                          <a:cs typeface="Calibri"/>
                          <a:sym typeface="Calibri"/>
                        </a:rPr>
                        <a:t>cycling</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compras </a:t>
                      </a:r>
                      <a:r>
                        <a:rPr b="1" i="1" lang="en-GB" sz="1200" u="none" cap="none" strike="noStrike">
                          <a:solidFill>
                            <a:srgbClr val="FF0000"/>
                          </a:solidFill>
                          <a:latin typeface="Calibri"/>
                          <a:ea typeface="Calibri"/>
                          <a:cs typeface="Calibri"/>
                          <a:sym typeface="Calibri"/>
                        </a:rPr>
                        <a:t>shopping</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turismo </a:t>
                      </a:r>
                      <a:r>
                        <a:rPr b="1" i="1" lang="en-GB" sz="1200" u="none" cap="none" strike="noStrike">
                          <a:solidFill>
                            <a:srgbClr val="FF0000"/>
                          </a:solidFill>
                          <a:latin typeface="Calibri"/>
                          <a:ea typeface="Calibri"/>
                          <a:cs typeface="Calibri"/>
                          <a:sym typeface="Calibri"/>
                        </a:rPr>
                        <a:t>tourism</a:t>
                      </a:r>
                      <a:endParaRPr sz="12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natación  </a:t>
                      </a:r>
                      <a:r>
                        <a:rPr b="1" i="1" lang="en-GB" sz="1200" u="none" cap="none" strike="noStrike">
                          <a:solidFill>
                            <a:srgbClr val="FF0000"/>
                          </a:solidFill>
                          <a:latin typeface="Calibri"/>
                          <a:ea typeface="Calibri"/>
                          <a:cs typeface="Calibri"/>
                          <a:sym typeface="Calibri"/>
                        </a:rPr>
                        <a:t>swimming</a:t>
                      </a:r>
                      <a:endParaRPr b="1" i="1" sz="1200" u="none" cap="none" strike="noStrike">
                        <a:solidFill>
                          <a:srgbClr val="FF0000"/>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baile </a:t>
                      </a:r>
                      <a:r>
                        <a:rPr b="1" i="1" lang="en-GB" sz="1200" u="none" cap="none" strike="noStrike">
                          <a:solidFill>
                            <a:srgbClr val="FF0000"/>
                          </a:solidFill>
                          <a:latin typeface="Calibri"/>
                          <a:ea typeface="Calibri"/>
                          <a:cs typeface="Calibri"/>
                          <a:sym typeface="Calibri"/>
                        </a:rPr>
                        <a:t>dancing</a:t>
                      </a:r>
                      <a:endParaRPr sz="1400" u="none" cap="none" strike="noStrike">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Calibri"/>
                        <a:buNone/>
                      </a:pPr>
                      <a:r>
                        <a:rPr b="1" i="0" lang="en-GB" sz="1200" u="none" cap="none" strike="noStrike">
                          <a:solidFill>
                            <a:schemeClr val="dk1"/>
                          </a:solidFill>
                          <a:latin typeface="Calibri"/>
                          <a:ea typeface="Calibri"/>
                          <a:cs typeface="Calibri"/>
                          <a:sym typeface="Calibri"/>
                        </a:rPr>
                        <a:t>un viaje en barco </a:t>
                      </a:r>
                      <a:r>
                        <a:rPr b="1" i="1" lang="en-GB" sz="1200" u="none" cap="none" strike="noStrike">
                          <a:solidFill>
                            <a:srgbClr val="FF0000"/>
                          </a:solidFill>
                          <a:latin typeface="Calibri"/>
                          <a:ea typeface="Calibri"/>
                          <a:cs typeface="Calibri"/>
                          <a:sym typeface="Calibri"/>
                        </a:rPr>
                        <a:t>a boat trip</a:t>
                      </a:r>
                      <a:endParaRPr sz="1200" u="none" cap="none" strike="noStrike">
                        <a:latin typeface="Calibri"/>
                        <a:ea typeface="Calibri"/>
                        <a:cs typeface="Calibri"/>
                        <a:sym typeface="Calibri"/>
                      </a:endParaRPr>
                    </a:p>
                  </a:txBody>
                  <a:tcPr marT="25725" marB="25725" marR="51425" marL="5142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FFF2CC"/>
                    </a:solidFill>
                  </a:tcPr>
                </a:tc>
                <a:tc hMerge="1"/>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28"/>
          <p:cNvSpPr txBox="1"/>
          <p:nvPr/>
        </p:nvSpPr>
        <p:spPr>
          <a:xfrm>
            <a:off x="340610" y="64441"/>
            <a:ext cx="11510780" cy="366903"/>
          </a:xfrm>
          <a:prstGeom prst="rect">
            <a:avLst/>
          </a:prstGeom>
          <a:noFill/>
          <a:ln cap="flat" cmpd="sng" w="25400">
            <a:solidFill>
              <a:srgbClr val="00B050"/>
            </a:solidFill>
            <a:prstDash val="solid"/>
            <a:round/>
            <a:headEnd len="sm" w="sm" type="none"/>
            <a:tailEnd len="sm" w="sm" type="none"/>
          </a:ln>
        </p:spPr>
        <p:txBody>
          <a:bodyPr anchorCtr="0" anchor="ctr" bIns="45700" lIns="91425" spcFirstLastPara="1" rIns="91425" wrap="square" tIns="45700">
            <a:norm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chemeClr val="dk1"/>
                </a:solidFill>
                <a:latin typeface="Calibri"/>
                <a:ea typeface="Calibri"/>
                <a:cs typeface="Calibri"/>
                <a:sym typeface="Calibri"/>
              </a:rPr>
              <a:t>Geography: Population</a:t>
            </a:r>
            <a:endParaRPr b="0" i="0" sz="1400" u="none" cap="none" strike="noStrike">
              <a:solidFill>
                <a:srgbClr val="000000"/>
              </a:solidFill>
              <a:latin typeface="Calibri"/>
              <a:ea typeface="Calibri"/>
              <a:cs typeface="Calibri"/>
              <a:sym typeface="Calibri"/>
            </a:endParaRPr>
          </a:p>
        </p:txBody>
      </p:sp>
      <p:graphicFrame>
        <p:nvGraphicFramePr>
          <p:cNvPr id="199" name="Google Shape;199;p28"/>
          <p:cNvGraphicFramePr/>
          <p:nvPr/>
        </p:nvGraphicFramePr>
        <p:xfrm>
          <a:off x="340610" y="564737"/>
          <a:ext cx="3000000" cy="3000000"/>
        </p:xfrm>
        <a:graphic>
          <a:graphicData uri="http://schemas.openxmlformats.org/drawingml/2006/table">
            <a:tbl>
              <a:tblPr bandRow="1" firstRow="1">
                <a:noFill/>
                <a:tableStyleId>{68CFFE3F-051E-4387-A68D-4DDEB36B757B}</a:tableStyleId>
              </a:tblPr>
              <a:tblGrid>
                <a:gridCol w="288350"/>
                <a:gridCol w="895025"/>
                <a:gridCol w="1625600"/>
              </a:tblGrid>
              <a:tr h="3880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A</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Global population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hMerge="1"/>
              </a:tr>
              <a:tr h="6390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Population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number of people living on Earth. Currently 8 billion.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390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Population density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number of people living in an area.</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626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Population distribution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spread of people across the world.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390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Birth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Number of babies born per 1000 people per year.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390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Death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number of deaths per 1000 per year.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390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Migration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Permanent move of people from one area to another.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200" name="Google Shape;200;p28"/>
          <p:cNvGraphicFramePr/>
          <p:nvPr/>
        </p:nvGraphicFramePr>
        <p:xfrm>
          <a:off x="3278063" y="564737"/>
          <a:ext cx="3000000" cy="3000000"/>
        </p:xfrm>
        <a:graphic>
          <a:graphicData uri="http://schemas.openxmlformats.org/drawingml/2006/table">
            <a:tbl>
              <a:tblPr bandRow="1" firstRow="1">
                <a:noFill/>
                <a:tableStyleId>{68CFFE3F-051E-4387-A68D-4DDEB36B757B}</a:tableStyleId>
              </a:tblPr>
              <a:tblGrid>
                <a:gridCol w="420300"/>
                <a:gridCol w="519075"/>
                <a:gridCol w="958600"/>
                <a:gridCol w="958600"/>
                <a:gridCol w="958600"/>
                <a:gridCol w="958600"/>
              </a:tblGrid>
              <a:tr h="24395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B</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gridSpan="5">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Demographic transition model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hMerge="1"/>
                <a:tc hMerge="1"/>
                <a:tc hMerge="1"/>
                <a:tc hMerge="1"/>
              </a:tr>
              <a:tr h="401800">
                <a:tc gridSpan="2">
                  <a:txBody>
                    <a:bodyPr/>
                    <a:lstStyle/>
                    <a:p>
                      <a:pPr indent="0" lvl="0" marL="0" marR="0" rtl="0" algn="ctr">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hMerge="1"/>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Birth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Death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Population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Level of development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439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Stage 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High birth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High death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Low population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LIC – Low development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439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Stage 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High birth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Rapidly decreasing death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Rapidly increasing population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LIC – Low development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439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Stage 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Rapidly decreasing birth rate</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Death rate continues to decrease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Population continues to increase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NEE – Increasing development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439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Stage 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Decreasing birth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Slowly decreasing death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Population increases slowly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HIC – Highly developed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791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Stage 5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Birth rate continues to decrease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Death rate starts to increase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Population starts to decrease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HIC – Highly developed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201" name="Google Shape;201;p28"/>
          <p:cNvGraphicFramePr/>
          <p:nvPr/>
        </p:nvGraphicFramePr>
        <p:xfrm>
          <a:off x="8180263" y="564736"/>
          <a:ext cx="3000000" cy="3000000"/>
        </p:xfrm>
        <a:graphic>
          <a:graphicData uri="http://schemas.openxmlformats.org/drawingml/2006/table">
            <a:tbl>
              <a:tblPr bandRow="1" firstRow="1">
                <a:noFill/>
                <a:tableStyleId>{68CFFE3F-051E-4387-A68D-4DDEB36B757B}</a:tableStyleId>
              </a:tblPr>
              <a:tblGrid>
                <a:gridCol w="357075"/>
                <a:gridCol w="949150"/>
                <a:gridCol w="2172125"/>
              </a:tblGrid>
              <a:tr h="26227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C</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Population Pyramid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hMerge="1"/>
              </a:tr>
              <a:tr h="4319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Population Pyramid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A graph that shows the age and gender of a specific population.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319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Demographic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structure of the population.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319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Young population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Majority of the population are aged below 15.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319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Aging population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Majority of the population are aged over 60.</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714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Life expectancy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Average age someone can expect to live to.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622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Dependency ratio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number of people that are economically active to those that are not economically active.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02" name="Google Shape;202;p28"/>
          <p:cNvSpPr txBox="1"/>
          <p:nvPr>
            <p:ph idx="12" type="sldNum"/>
          </p:nvPr>
        </p:nvSpPr>
        <p:spPr>
          <a:xfrm>
            <a:off x="10585513" y="60628"/>
            <a:ext cx="968447"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9"/>
          <p:cNvSpPr txBox="1"/>
          <p:nvPr/>
        </p:nvSpPr>
        <p:spPr>
          <a:xfrm>
            <a:off x="340610" y="64441"/>
            <a:ext cx="11510780" cy="366903"/>
          </a:xfrm>
          <a:prstGeom prst="rect">
            <a:avLst/>
          </a:prstGeom>
          <a:noFill/>
          <a:ln cap="flat" cmpd="sng" w="25400">
            <a:solidFill>
              <a:srgbClr val="00B050"/>
            </a:solidFill>
            <a:prstDash val="solid"/>
            <a:round/>
            <a:headEnd len="sm" w="sm" type="none"/>
            <a:tailEnd len="sm" w="sm" type="none"/>
          </a:ln>
        </p:spPr>
        <p:txBody>
          <a:bodyPr anchorCtr="0" anchor="ctr" bIns="45700" lIns="91425" spcFirstLastPara="1" rIns="91425" wrap="square" tIns="45700">
            <a:norm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chemeClr val="dk1"/>
                </a:solidFill>
                <a:latin typeface="Calibri"/>
                <a:ea typeface="Calibri"/>
                <a:cs typeface="Calibri"/>
                <a:sym typeface="Calibri"/>
              </a:rPr>
              <a:t>Geography: Population</a:t>
            </a:r>
            <a:endParaRPr b="0" i="0" sz="1400" u="none" cap="none" strike="noStrike">
              <a:solidFill>
                <a:srgbClr val="000000"/>
              </a:solidFill>
              <a:latin typeface="Calibri"/>
              <a:ea typeface="Calibri"/>
              <a:cs typeface="Calibri"/>
              <a:sym typeface="Calibri"/>
            </a:endParaRPr>
          </a:p>
        </p:txBody>
      </p:sp>
      <p:graphicFrame>
        <p:nvGraphicFramePr>
          <p:cNvPr id="208" name="Google Shape;208;p29"/>
          <p:cNvGraphicFramePr/>
          <p:nvPr/>
        </p:nvGraphicFramePr>
        <p:xfrm>
          <a:off x="340610" y="564739"/>
          <a:ext cx="3000000" cy="3000000"/>
        </p:xfrm>
        <a:graphic>
          <a:graphicData uri="http://schemas.openxmlformats.org/drawingml/2006/table">
            <a:tbl>
              <a:tblPr bandRow="1" firstRow="1">
                <a:noFill/>
                <a:tableStyleId>{68CFFE3F-051E-4387-A68D-4DDEB36B757B}</a:tableStyleId>
              </a:tblPr>
              <a:tblGrid>
                <a:gridCol w="311825"/>
                <a:gridCol w="967875"/>
                <a:gridCol w="1757900"/>
              </a:tblGrid>
              <a:tr h="29792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D</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China’s One Child Policy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hMerge="1"/>
              </a:tr>
              <a:tr h="4907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When did it start?</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Introduced in 1979.</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851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Why did it start?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population was increasing rapidly and there were fears of a famine.</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425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What were the benefits?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Rent/own larger homes.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5-10% pay rise.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Longer maternity leave.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Better child care.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712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What were the sanctions?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Could be fined 4X your yearly wage.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10% cut in your pay.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You would have to pay for the health care and education of your family.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138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What were the positive results?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Country did not go into famine.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Kept population growth to a reasonable rate.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425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What were the negative results?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Gender imbalance as boys were preferred over girls.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Aging population with fewer young to care for the elderly.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209" name="Google Shape;209;p29"/>
          <p:cNvGraphicFramePr/>
          <p:nvPr/>
        </p:nvGraphicFramePr>
        <p:xfrm>
          <a:off x="8466667" y="564736"/>
          <a:ext cx="3000000" cy="3000000"/>
        </p:xfrm>
        <a:graphic>
          <a:graphicData uri="http://schemas.openxmlformats.org/drawingml/2006/table">
            <a:tbl>
              <a:tblPr bandRow="1" firstRow="1">
                <a:noFill/>
                <a:tableStyleId>{68CFFE3F-051E-4387-A68D-4DDEB36B757B}</a:tableStyleId>
              </a:tblPr>
              <a:tblGrid>
                <a:gridCol w="327675"/>
                <a:gridCol w="871000"/>
                <a:gridCol w="1993275"/>
              </a:tblGrid>
              <a:tr h="2598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F</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Aging populations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hMerge="1"/>
              </a:tr>
              <a:tr h="7548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Impact on education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As there are few children born few school are needed so some may close down and teachers lose their jobs.</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887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Impact on health care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More pressure to provide care for the elderly. There may not be enough people to provide this.</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548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Impact on the economy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There will be fewer people of a working age to pay taxes that supports development of a country.</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209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Impact on pensions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With fewer taxes but more claiming pensions there may not be enough money for the pensions and age of retirement must increase.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210" name="Google Shape;210;p29"/>
          <p:cNvGraphicFramePr/>
          <p:nvPr/>
        </p:nvGraphicFramePr>
        <p:xfrm>
          <a:off x="3565930" y="564736"/>
          <a:ext cx="3000000" cy="3000000"/>
        </p:xfrm>
        <a:graphic>
          <a:graphicData uri="http://schemas.openxmlformats.org/drawingml/2006/table">
            <a:tbl>
              <a:tblPr bandRow="1" firstRow="1">
                <a:noFill/>
                <a:tableStyleId>{68CFFE3F-051E-4387-A68D-4DDEB36B757B}</a:tableStyleId>
              </a:tblPr>
              <a:tblGrid>
                <a:gridCol w="490050"/>
                <a:gridCol w="1302625"/>
                <a:gridCol w="2981050"/>
              </a:tblGrid>
              <a:tr h="1397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E</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Kerala's population control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hMerge="1"/>
              </a:tr>
              <a:tr h="4256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Educating women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In Kerala 85% of women are literate. Better educated women are more likely to keep their children healthy. Therefore infant mortality has dropped. This has led to a drop in birth rates. </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48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Status of women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Women are no longer seen as a burden – they are regarded as an asset. Traditionally in India when a woman gets married the family have to pay money to the bridegroom’s family. This is called a dowry. However, in Kerala, it is the bridegroom’s family who pay a dowry to the bride’s family.</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435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Adult education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The Government has provided adult literacy classes in towns and villages. With improved education comes an understanding of the benefits of smaller families</a:t>
                      </a:r>
                      <a:r>
                        <a:rPr lang="en-GB" sz="1100" u="none" cap="none" strike="noStrike">
                          <a:solidFill>
                            <a:schemeClr val="dk1"/>
                          </a:solidFill>
                          <a:latin typeface="Calibri"/>
                          <a:ea typeface="Calibri"/>
                          <a:cs typeface="Calibri"/>
                          <a:sym typeface="Calibri"/>
                        </a:rPr>
                        <a:t>.</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97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Health care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Improving child health through vaccination programmes has led to a decrease in infant mortality so people no longer need to have as many children.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484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Higher age of marriage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Encouraging a higher age of marriage means families tend to be smaller as children are born later.</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11" name="Google Shape;211;p29"/>
          <p:cNvSpPr txBox="1"/>
          <p:nvPr>
            <p:ph idx="12" type="sldNum"/>
          </p:nvPr>
        </p:nvSpPr>
        <p:spPr>
          <a:xfrm>
            <a:off x="10585513" y="60628"/>
            <a:ext cx="968447"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30"/>
          <p:cNvSpPr txBox="1"/>
          <p:nvPr/>
        </p:nvSpPr>
        <p:spPr>
          <a:xfrm>
            <a:off x="340610" y="64441"/>
            <a:ext cx="11510780" cy="366903"/>
          </a:xfrm>
          <a:prstGeom prst="rect">
            <a:avLst/>
          </a:prstGeom>
          <a:noFill/>
          <a:ln cap="flat" cmpd="sng" w="25400">
            <a:solidFill>
              <a:srgbClr val="00B050"/>
            </a:solidFill>
            <a:prstDash val="solid"/>
            <a:round/>
            <a:headEnd len="sm" w="sm" type="none"/>
            <a:tailEnd len="sm" w="sm" type="none"/>
          </a:ln>
        </p:spPr>
        <p:txBody>
          <a:bodyPr anchorCtr="0" anchor="ctr" bIns="45700" lIns="91425" spcFirstLastPara="1" rIns="91425" wrap="square" tIns="45700">
            <a:norm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chemeClr val="dk1"/>
                </a:solidFill>
                <a:latin typeface="Arial"/>
                <a:ea typeface="Arial"/>
                <a:cs typeface="Arial"/>
                <a:sym typeface="Arial"/>
              </a:rPr>
              <a:t>Geography: Population</a:t>
            </a:r>
            <a:endParaRPr b="0" i="0" sz="1400" u="none" cap="none" strike="noStrike">
              <a:solidFill>
                <a:srgbClr val="000000"/>
              </a:solidFill>
              <a:latin typeface="Arial"/>
              <a:ea typeface="Arial"/>
              <a:cs typeface="Arial"/>
              <a:sym typeface="Arial"/>
            </a:endParaRPr>
          </a:p>
        </p:txBody>
      </p:sp>
      <p:graphicFrame>
        <p:nvGraphicFramePr>
          <p:cNvPr id="217" name="Google Shape;217;p30"/>
          <p:cNvGraphicFramePr/>
          <p:nvPr/>
        </p:nvGraphicFramePr>
        <p:xfrm>
          <a:off x="340610" y="564738"/>
          <a:ext cx="3000000" cy="3000000"/>
        </p:xfrm>
        <a:graphic>
          <a:graphicData uri="http://schemas.openxmlformats.org/drawingml/2006/table">
            <a:tbl>
              <a:tblPr bandRow="1" firstRow="1">
                <a:noFill/>
                <a:tableStyleId>{68CFFE3F-051E-4387-A68D-4DDEB36B757B}</a:tableStyleId>
              </a:tblPr>
              <a:tblGrid>
                <a:gridCol w="294400"/>
                <a:gridCol w="2362200"/>
              </a:tblGrid>
              <a:tr h="20572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G</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France Pronatalist policies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r>
              <a:tr h="6291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231F20"/>
                          </a:solidFill>
                          <a:latin typeface="Calibri"/>
                          <a:ea typeface="Calibri"/>
                          <a:cs typeface="Calibri"/>
                          <a:sym typeface="Calibri"/>
                        </a:rPr>
                        <a:t>cash incentive of £675 monthly (nearly the minimum wage) for a mother to stay off work for one year following the birth of her third child.</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291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231F20"/>
                          </a:solidFill>
                          <a:latin typeface="Calibri"/>
                          <a:ea typeface="Calibri"/>
                          <a:cs typeface="Calibri"/>
                          <a:sym typeface="Calibri"/>
                        </a:rPr>
                        <a:t>'carte famille nombreuse' (large family card), giving large reductions on train fares.</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507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231F20"/>
                        </a:buClr>
                        <a:buSzPts val="1100"/>
                        <a:buFont typeface="Arial"/>
                        <a:buNone/>
                      </a:pPr>
                      <a:r>
                        <a:rPr lang="en-GB" sz="1100" u="none" cap="none" strike="noStrike">
                          <a:solidFill>
                            <a:srgbClr val="231F20"/>
                          </a:solidFill>
                          <a:latin typeface="Calibri"/>
                          <a:ea typeface="Calibri"/>
                          <a:cs typeface="Calibri"/>
                          <a:sym typeface="Calibri"/>
                        </a:rPr>
                        <a:t>income tax based on the more children the less tax to pay.</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291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231F20"/>
                        </a:buClr>
                        <a:buSzPts val="1100"/>
                        <a:buFont typeface="Arial"/>
                        <a:buNone/>
                      </a:pPr>
                      <a:r>
                        <a:rPr lang="en-GB" sz="1100" u="none" cap="none" strike="noStrike">
                          <a:solidFill>
                            <a:srgbClr val="231F20"/>
                          </a:solidFill>
                          <a:latin typeface="Calibri"/>
                          <a:ea typeface="Calibri"/>
                          <a:cs typeface="Calibri"/>
                          <a:sym typeface="Calibri"/>
                        </a:rPr>
                        <a:t>three years paid parental leave, which can be used by mothers or fathers.</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291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231F20"/>
                        </a:buClr>
                        <a:buSzPts val="1100"/>
                        <a:buFont typeface="Arial"/>
                        <a:buNone/>
                      </a:pPr>
                      <a:r>
                        <a:rPr lang="en-GB" sz="1100" u="none" cap="none" strike="noStrike">
                          <a:solidFill>
                            <a:srgbClr val="231F20"/>
                          </a:solidFill>
                          <a:latin typeface="Calibri"/>
                          <a:ea typeface="Calibri"/>
                          <a:cs typeface="Calibri"/>
                          <a:sym typeface="Calibri"/>
                        </a:rPr>
                        <a:t>government-subsidised day care for children under the age of three, and full time school places for over threes paid for by the government.</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218" name="Google Shape;218;p30"/>
          <p:cNvGraphicFramePr/>
          <p:nvPr/>
        </p:nvGraphicFramePr>
        <p:xfrm>
          <a:off x="6807200" y="564736"/>
          <a:ext cx="3000000" cy="3000000"/>
        </p:xfrm>
        <a:graphic>
          <a:graphicData uri="http://schemas.openxmlformats.org/drawingml/2006/table">
            <a:tbl>
              <a:tblPr bandRow="1" firstRow="1">
                <a:noFill/>
                <a:tableStyleId>{68CFFE3F-051E-4387-A68D-4DDEB36B757B}</a:tableStyleId>
              </a:tblPr>
              <a:tblGrid>
                <a:gridCol w="389475"/>
                <a:gridCol w="1049875"/>
                <a:gridCol w="3412075"/>
              </a:tblGrid>
              <a:tr h="24752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I</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Advantages and disadvantages of migration</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hMerge="1"/>
              </a:tr>
              <a:tr h="7191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Host country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country people have moved to.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609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Source country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country people have left.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71915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Advantages to the host country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Diverse culture.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Increase in people able to work.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Can fill jobs others don’t want to do.</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8773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Disadvantages to the host country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Overcrowding.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May face discrimination.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Increased pressure on services e.g. health care.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77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Advantages to the source country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Money sent home by migrant.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Decreased pressure on resources.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May bring home new skills.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077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Disadvantages to the source country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Brain drain – Most skilled workers leave.</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Workforce is reduced reducing taxes. </a:t>
                      </a:r>
                      <a:endParaRPr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Mainly men who leave causing a gender imbalance.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219" name="Google Shape;219;p30"/>
          <p:cNvGraphicFramePr/>
          <p:nvPr/>
        </p:nvGraphicFramePr>
        <p:xfrm>
          <a:off x="3278065" y="564736"/>
          <a:ext cx="3000000" cy="3000000"/>
        </p:xfrm>
        <a:graphic>
          <a:graphicData uri="http://schemas.openxmlformats.org/drawingml/2006/table">
            <a:tbl>
              <a:tblPr bandRow="1" firstRow="1">
                <a:noFill/>
                <a:tableStyleId>{68CFFE3F-051E-4387-A68D-4DDEB36B757B}</a:tableStyleId>
              </a:tblPr>
              <a:tblGrid>
                <a:gridCol w="349250"/>
                <a:gridCol w="928350"/>
                <a:gridCol w="2124525"/>
              </a:tblGrid>
              <a:tr h="29307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H</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Migration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725"/>
                      </a:srgbClr>
                    </a:solidFill>
                  </a:tcPr>
                </a:tc>
                <a:tc hMerge="1"/>
              </a:tr>
              <a:tr h="4827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1</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Migration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The permanent movement of people from one area to another.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6729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2</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National migration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The permanent movement of people from one area to another within a country.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827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International migration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The permanent movement of people from one country to another.</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427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4</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Immigrant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A person who has entered a new country to live.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427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5</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Emigrant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A person who has left a country to live elsewhere.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427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Push factors</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Things that make people want to leave a place.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427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Pull factors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Things that make people want to live in a place. </a:t>
                      </a:r>
                      <a:endParaRPr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20" name="Google Shape;220;p30"/>
          <p:cNvSpPr txBox="1"/>
          <p:nvPr>
            <p:ph idx="12" type="sldNum"/>
          </p:nvPr>
        </p:nvSpPr>
        <p:spPr>
          <a:xfrm>
            <a:off x="10585513" y="60628"/>
            <a:ext cx="968447"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32"/>
          <p:cNvSpPr txBox="1"/>
          <p:nvPr/>
        </p:nvSpPr>
        <p:spPr>
          <a:xfrm>
            <a:off x="208709" y="57477"/>
            <a:ext cx="11774582" cy="319041"/>
          </a:xfrm>
          <a:prstGeom prst="rect">
            <a:avLst/>
          </a:prstGeom>
          <a:noFill/>
          <a:ln cap="flat" cmpd="sng" w="28575">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Calibri"/>
                <a:ea typeface="Calibri"/>
                <a:cs typeface="Calibri"/>
                <a:sym typeface="Calibri"/>
              </a:rPr>
              <a:t>Geography Knowledge Organiser 7: Microclimates</a:t>
            </a:r>
            <a:endParaRPr b="0" i="0" sz="1400" u="none" cap="none" strike="noStrike">
              <a:solidFill>
                <a:srgbClr val="000000"/>
              </a:solidFill>
              <a:latin typeface="Arial"/>
              <a:ea typeface="Arial"/>
              <a:cs typeface="Arial"/>
              <a:sym typeface="Arial"/>
            </a:endParaRPr>
          </a:p>
        </p:txBody>
      </p:sp>
      <p:graphicFrame>
        <p:nvGraphicFramePr>
          <p:cNvPr id="226" name="Google Shape;226;p32"/>
          <p:cNvGraphicFramePr/>
          <p:nvPr/>
        </p:nvGraphicFramePr>
        <p:xfrm>
          <a:off x="121257" y="502185"/>
          <a:ext cx="3000000" cy="3000000"/>
        </p:xfrm>
        <a:graphic>
          <a:graphicData uri="http://schemas.openxmlformats.org/drawingml/2006/table">
            <a:tbl>
              <a:tblPr>
                <a:noFill/>
                <a:tableStyleId>{68CFFE3F-051E-4387-A68D-4DDEB36B757B}</a:tableStyleId>
              </a:tblPr>
              <a:tblGrid>
                <a:gridCol w="756025"/>
                <a:gridCol w="5151600"/>
              </a:tblGrid>
              <a:tr h="3678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lt1"/>
                          </a:solidFill>
                          <a:latin typeface="Calibri"/>
                          <a:ea typeface="Calibri"/>
                          <a:cs typeface="Calibri"/>
                          <a:sym typeface="Calibri"/>
                        </a:rPr>
                        <a:t>A</a:t>
                      </a:r>
                      <a:endParaRPr b="1" sz="20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333"/>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solidFill>
                            <a:schemeClr val="lt1"/>
                          </a:solidFill>
                          <a:latin typeface="Calibri"/>
                          <a:ea typeface="Calibri"/>
                          <a:cs typeface="Calibri"/>
                          <a:sym typeface="Calibri"/>
                        </a:rPr>
                        <a:t>Key Terms and definitions </a:t>
                      </a:r>
                      <a:endParaRPr b="1" sz="20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333"/>
                      </a:srgbClr>
                    </a:solidFill>
                  </a:tcPr>
                </a:tc>
              </a:tr>
            </a:tbl>
          </a:graphicData>
        </a:graphic>
      </p:graphicFrame>
      <p:graphicFrame>
        <p:nvGraphicFramePr>
          <p:cNvPr id="227" name="Google Shape;227;p32"/>
          <p:cNvGraphicFramePr/>
          <p:nvPr/>
        </p:nvGraphicFramePr>
        <p:xfrm>
          <a:off x="121257" y="4506997"/>
          <a:ext cx="3000000" cy="3000000"/>
        </p:xfrm>
        <a:graphic>
          <a:graphicData uri="http://schemas.openxmlformats.org/drawingml/2006/table">
            <a:tbl>
              <a:tblPr>
                <a:noFill/>
                <a:tableStyleId>{68CFFE3F-051E-4387-A68D-4DDEB36B757B}</a:tableStyleId>
              </a:tblPr>
              <a:tblGrid>
                <a:gridCol w="1995225"/>
                <a:gridCol w="6340225"/>
                <a:gridCol w="2927875"/>
              </a:tblGrid>
              <a:tr h="247625">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Equipment </a:t>
                      </a:r>
                      <a:endParaRPr b="1" sz="1400" u="none" cap="none" strike="noStrike">
                        <a:latin typeface="Calibri"/>
                        <a:ea typeface="Calibri"/>
                        <a:cs typeface="Calibri"/>
                        <a:sym typeface="Calibri"/>
                      </a:endParaRPr>
                    </a:p>
                  </a:txBody>
                  <a:tcPr marT="45725" marB="45725" marR="91450" marL="91450" anchor="ctr"/>
                </a:tc>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What it measures </a:t>
                      </a:r>
                      <a:endParaRPr sz="1400" u="none" cap="none" strike="noStrike">
                        <a:latin typeface="Calibri"/>
                        <a:ea typeface="Calibri"/>
                        <a:cs typeface="Calibri"/>
                        <a:sym typeface="Calibri"/>
                      </a:endParaRPr>
                    </a:p>
                  </a:txBody>
                  <a:tcPr marT="45725" marB="45725" marR="91450" marL="91450" anchor="ctr"/>
                </a:tc>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latin typeface="Calibri"/>
                          <a:ea typeface="Calibri"/>
                          <a:cs typeface="Calibri"/>
                          <a:sym typeface="Calibri"/>
                        </a:rPr>
                        <a:t>Unit of measurement </a:t>
                      </a:r>
                      <a:endParaRPr sz="1400" u="none" cap="none" strike="noStrike">
                        <a:latin typeface="Calibri"/>
                        <a:ea typeface="Calibri"/>
                        <a:cs typeface="Calibri"/>
                        <a:sym typeface="Calibri"/>
                      </a:endParaRPr>
                    </a:p>
                  </a:txBody>
                  <a:tcPr marT="45725" marB="45725" marR="91450" marL="91450" anchor="ctr"/>
                </a:tc>
              </a:tr>
              <a:tr h="390400">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Thermometer </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A thermometer is used to measure air temperature. The lower the number the cooler the temperature. </a:t>
                      </a:r>
                      <a:endParaRPr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Degrees Celsius (⁰C)</a:t>
                      </a:r>
                      <a:endParaRPr sz="1400" u="none" cap="none" strike="noStrike">
                        <a:latin typeface="Calibri"/>
                        <a:ea typeface="Calibri"/>
                        <a:cs typeface="Calibri"/>
                        <a:sym typeface="Calibri"/>
                      </a:endParaRPr>
                    </a:p>
                  </a:txBody>
                  <a:tcPr marT="45725" marB="45725" marR="91450" marL="91450"/>
                </a:tc>
              </a:tr>
              <a:tr h="237025">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Anemometer</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An anemometer is used to measure wind speed. </a:t>
                      </a:r>
                      <a:endParaRPr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Miles per hour (mph)</a:t>
                      </a:r>
                      <a:endParaRPr sz="1400" u="none" cap="none" strike="noStrike">
                        <a:latin typeface="Calibri"/>
                        <a:ea typeface="Calibri"/>
                        <a:cs typeface="Calibri"/>
                        <a:sym typeface="Calibri"/>
                      </a:endParaRPr>
                    </a:p>
                  </a:txBody>
                  <a:tcPr marT="45725" marB="45725" marR="91450" marL="91450"/>
                </a:tc>
              </a:tr>
              <a:tr h="390400">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Rain gauge </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A rain gauge is used to collect rainwater to measure the amount. </a:t>
                      </a:r>
                      <a:endParaRPr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Millimetres (mm)</a:t>
                      </a:r>
                      <a:endParaRPr sz="1400" u="none" cap="none" strike="noStrike">
                        <a:latin typeface="Calibri"/>
                        <a:ea typeface="Calibri"/>
                        <a:cs typeface="Calibri"/>
                        <a:sym typeface="Calibri"/>
                      </a:endParaRPr>
                    </a:p>
                  </a:txBody>
                  <a:tcPr marT="45725" marB="45725" marR="91450" marL="91450"/>
                </a:tc>
              </a:tr>
              <a:tr h="390400">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Barometer </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A barometer is used to measure the air pressure the higher the number the higher the pressure.  </a:t>
                      </a:r>
                      <a:endParaRPr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Millibars (mb)</a:t>
                      </a:r>
                      <a:endParaRPr sz="1400" u="none" cap="none" strike="noStrike">
                        <a:latin typeface="Calibri"/>
                        <a:ea typeface="Calibri"/>
                        <a:cs typeface="Calibri"/>
                        <a:sym typeface="Calibri"/>
                      </a:endParaRPr>
                    </a:p>
                  </a:txBody>
                  <a:tcPr marT="45725" marB="45725" marR="91450" marL="91450"/>
                </a:tc>
              </a:tr>
              <a:tr h="390400">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Weather vane </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A weather vane is used to find out the direction the wind is blowing from. </a:t>
                      </a:r>
                      <a:endParaRPr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North, South, East, West </a:t>
                      </a:r>
                      <a:endParaRPr sz="1400" u="none" cap="none" strike="noStrike">
                        <a:latin typeface="Calibri"/>
                        <a:ea typeface="Calibri"/>
                        <a:cs typeface="Calibri"/>
                        <a:sym typeface="Calibri"/>
                      </a:endParaRPr>
                    </a:p>
                  </a:txBody>
                  <a:tcPr marT="45725" marB="45725" marR="91450" marL="91450"/>
                </a:tc>
              </a:tr>
            </a:tbl>
          </a:graphicData>
        </a:graphic>
      </p:graphicFrame>
      <p:graphicFrame>
        <p:nvGraphicFramePr>
          <p:cNvPr id="228" name="Google Shape;228;p32"/>
          <p:cNvGraphicFramePr/>
          <p:nvPr/>
        </p:nvGraphicFramePr>
        <p:xfrm>
          <a:off x="121257" y="3971214"/>
          <a:ext cx="3000000" cy="3000000"/>
        </p:xfrm>
        <a:graphic>
          <a:graphicData uri="http://schemas.openxmlformats.org/drawingml/2006/table">
            <a:tbl>
              <a:tblPr>
                <a:noFill/>
                <a:tableStyleId>{68CFFE3F-051E-4387-A68D-4DDEB36B757B}</a:tableStyleId>
              </a:tblPr>
              <a:tblGrid>
                <a:gridCol w="756025"/>
                <a:gridCol w="5151600"/>
              </a:tblGrid>
              <a:tr h="3678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lt1"/>
                          </a:solidFill>
                          <a:latin typeface="Arial"/>
                          <a:ea typeface="Arial"/>
                          <a:cs typeface="Arial"/>
                          <a:sym typeface="Arial"/>
                        </a:rPr>
                        <a:t>B</a:t>
                      </a:r>
                      <a:endParaRPr b="1" sz="20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333"/>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solidFill>
                            <a:schemeClr val="lt1"/>
                          </a:solidFill>
                          <a:latin typeface="Arial"/>
                          <a:ea typeface="Arial"/>
                          <a:cs typeface="Arial"/>
                          <a:sym typeface="Arial"/>
                        </a:rPr>
                        <a:t>How to measure microclimates </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333"/>
                      </a:srgbClr>
                    </a:solidFill>
                  </a:tcPr>
                </a:tc>
              </a:tr>
            </a:tbl>
          </a:graphicData>
        </a:graphic>
      </p:graphicFrame>
      <p:graphicFrame>
        <p:nvGraphicFramePr>
          <p:cNvPr id="229" name="Google Shape;229;p32"/>
          <p:cNvGraphicFramePr/>
          <p:nvPr/>
        </p:nvGraphicFramePr>
        <p:xfrm>
          <a:off x="121257" y="1076798"/>
          <a:ext cx="3000000" cy="3000000"/>
        </p:xfrm>
        <a:graphic>
          <a:graphicData uri="http://schemas.openxmlformats.org/drawingml/2006/table">
            <a:tbl>
              <a:tblPr bandRow="1" firstRow="1">
                <a:noFill/>
                <a:tableStyleId>{68CFFE3F-051E-4387-A68D-4DDEB36B757B}</a:tableStyleId>
              </a:tblPr>
              <a:tblGrid>
                <a:gridCol w="1137100"/>
                <a:gridCol w="4891800"/>
              </a:tblGrid>
              <a:tr h="370850">
                <a:tc>
                  <a:txBody>
                    <a:bodyPr/>
                    <a:lstStyle/>
                    <a:p>
                      <a:pPr indent="0" lvl="0" marL="0" marR="0" rtl="0" algn="ctr">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Key word</a:t>
                      </a:r>
                      <a:endParaRPr sz="1400" u="none" cap="none" strike="noStrike">
                        <a:latin typeface="Calibri"/>
                        <a:ea typeface="Calibri"/>
                        <a:cs typeface="Calibri"/>
                        <a:sym typeface="Calibri"/>
                      </a:endParaRPr>
                    </a:p>
                  </a:txBody>
                  <a:tcPr marT="91425" marB="91425" marR="91425" marL="91425"/>
                </a:tc>
                <a:tc>
                  <a:txBody>
                    <a:bodyPr/>
                    <a:lstStyle/>
                    <a:p>
                      <a:pPr indent="0" lvl="0" marL="0" marR="0" rtl="0" algn="ctr">
                        <a:lnSpc>
                          <a:spcPct val="100000"/>
                        </a:lnSpc>
                        <a:spcBef>
                          <a:spcPts val="0"/>
                        </a:spcBef>
                        <a:spcAft>
                          <a:spcPts val="0"/>
                        </a:spcAft>
                        <a:buClr>
                          <a:srgbClr val="000000"/>
                        </a:buClr>
                        <a:buSzPts val="1100"/>
                        <a:buFont typeface="Arial"/>
                        <a:buNone/>
                      </a:pPr>
                      <a:r>
                        <a:rPr b="1" lang="en-GB" sz="1100" u="none" cap="none" strike="noStrike">
                          <a:latin typeface="Calibri"/>
                          <a:ea typeface="Calibri"/>
                          <a:cs typeface="Calibri"/>
                          <a:sym typeface="Calibri"/>
                        </a:rPr>
                        <a:t>Definition </a:t>
                      </a:r>
                      <a:endParaRPr sz="1400" u="none" cap="none" strike="noStrike">
                        <a:latin typeface="Calibri"/>
                        <a:ea typeface="Calibri"/>
                        <a:cs typeface="Calibri"/>
                        <a:sym typeface="Calibri"/>
                      </a:endParaRPr>
                    </a:p>
                  </a:txBody>
                  <a:tcPr marT="91425" marB="91425" marR="91425" marL="91425"/>
                </a:tc>
              </a:tr>
              <a:tr h="362975">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latin typeface="Calibri"/>
                          <a:ea typeface="Calibri"/>
                          <a:cs typeface="Calibri"/>
                          <a:sym typeface="Calibri"/>
                        </a:rPr>
                        <a:t>Microclimates</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When a small area has a different climate to the general climate of its surroundings. </a:t>
                      </a:r>
                      <a:endParaRPr sz="1400" u="none" cap="none" strike="noStrike">
                        <a:latin typeface="Calibri"/>
                        <a:ea typeface="Calibri"/>
                        <a:cs typeface="Calibri"/>
                        <a:sym typeface="Calibri"/>
                      </a:endParaRPr>
                    </a:p>
                  </a:txBody>
                  <a:tcPr marT="45725" marB="45725" marR="91450" marL="91450"/>
                </a:tc>
              </a:tr>
              <a:tr h="289575">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latin typeface="Calibri"/>
                          <a:ea typeface="Calibri"/>
                          <a:cs typeface="Calibri"/>
                          <a:sym typeface="Calibri"/>
                        </a:rPr>
                        <a:t>Temperature</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The degree of hotness or coldness of an object.</a:t>
                      </a:r>
                      <a:endParaRPr sz="1400" u="none" cap="none" strike="noStrike">
                        <a:latin typeface="Calibri"/>
                        <a:ea typeface="Calibri"/>
                        <a:cs typeface="Calibri"/>
                        <a:sym typeface="Calibri"/>
                      </a:endParaRPr>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latin typeface="Calibri"/>
                          <a:ea typeface="Calibri"/>
                          <a:cs typeface="Calibri"/>
                          <a:sym typeface="Calibri"/>
                        </a:rPr>
                        <a:t>Vegetation</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chemeClr val="dk1"/>
                          </a:solidFill>
                          <a:latin typeface="Calibri"/>
                          <a:ea typeface="Calibri"/>
                          <a:cs typeface="Calibri"/>
                          <a:sym typeface="Calibri"/>
                        </a:rPr>
                        <a:t>Plants found in a particular ecosystem. </a:t>
                      </a:r>
                      <a:endParaRPr b="0" i="0" sz="1200" u="none" cap="none" strike="noStrike">
                        <a:solidFill>
                          <a:srgbClr val="000000"/>
                        </a:solidFill>
                        <a:latin typeface="Calibri"/>
                        <a:ea typeface="Calibri"/>
                        <a:cs typeface="Calibri"/>
                        <a:sym typeface="Calibri"/>
                      </a:endParaRPr>
                    </a:p>
                  </a:txBody>
                  <a:tcPr marT="45725" marB="45725" marR="91450" marL="91450"/>
                </a:tc>
              </a:tr>
              <a:tr h="277200">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latin typeface="Calibri"/>
                          <a:ea typeface="Calibri"/>
                          <a:cs typeface="Calibri"/>
                          <a:sym typeface="Calibri"/>
                        </a:rPr>
                        <a:t>Precipitation</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Rain, snow, sleet or hail which falls to the ground.</a:t>
                      </a:r>
                      <a:endParaRPr sz="1400" u="none" cap="none" strike="noStrike">
                        <a:latin typeface="Calibri"/>
                        <a:ea typeface="Calibri"/>
                        <a:cs typeface="Calibri"/>
                        <a:sym typeface="Calibri"/>
                      </a:endParaRPr>
                    </a:p>
                  </a:txBody>
                  <a:tcPr marT="45725" marB="45725" marR="91450" marL="91450"/>
                </a:tc>
              </a:tr>
              <a:tr h="276825">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latin typeface="Calibri"/>
                          <a:ea typeface="Calibri"/>
                          <a:cs typeface="Calibri"/>
                          <a:sym typeface="Calibri"/>
                        </a:rPr>
                        <a:t>Climate</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The weather in an area over a long period of time (usually 30 years).</a:t>
                      </a:r>
                      <a:endParaRPr sz="1400" u="none" cap="none" strike="noStrike">
                        <a:latin typeface="Calibri"/>
                        <a:ea typeface="Calibri"/>
                        <a:cs typeface="Calibri"/>
                        <a:sym typeface="Calibri"/>
                      </a:endParaRPr>
                    </a:p>
                  </a:txBody>
                  <a:tcPr marT="45725" marB="45725" marR="91450" marL="91450"/>
                </a:tc>
              </a:tr>
              <a:tr h="268450">
                <a:tc>
                  <a:txBody>
                    <a:bodyPr/>
                    <a:lstStyle/>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chemeClr val="dk1"/>
                          </a:solidFill>
                          <a:latin typeface="Calibri"/>
                          <a:ea typeface="Calibri"/>
                          <a:cs typeface="Calibri"/>
                          <a:sym typeface="Calibri"/>
                        </a:rPr>
                        <a:t>Interception</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When water does not reach the soil but is absorbed by vegetation instead. </a:t>
                      </a:r>
                      <a:endParaRPr sz="1400" u="none" cap="none" strike="noStrike">
                        <a:latin typeface="Calibri"/>
                        <a:ea typeface="Calibri"/>
                        <a:cs typeface="Calibri"/>
                        <a:sym typeface="Calibri"/>
                      </a:endParaRPr>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200"/>
                        <a:buFont typeface="Calibri"/>
                        <a:buNone/>
                      </a:pPr>
                      <a:r>
                        <a:rPr b="0" i="0" lang="en-GB" sz="1100" u="none" cap="none" strike="noStrike">
                          <a:solidFill>
                            <a:schemeClr val="dk1"/>
                          </a:solidFill>
                          <a:latin typeface="Calibri"/>
                          <a:ea typeface="Calibri"/>
                          <a:cs typeface="Calibri"/>
                          <a:sym typeface="Calibri"/>
                        </a:rPr>
                        <a:t>Temperate</a:t>
                      </a:r>
                      <a:endParaRPr b="0" sz="11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When an area has mild temperatures all year.</a:t>
                      </a:r>
                      <a:endParaRPr b="0" i="0" sz="1200" u="none" cap="none" strike="noStrike">
                        <a:solidFill>
                          <a:srgbClr val="000000"/>
                        </a:solidFill>
                        <a:latin typeface="Calibri"/>
                        <a:ea typeface="Calibri"/>
                        <a:cs typeface="Calibri"/>
                        <a:sym typeface="Calibri"/>
                      </a:endParaRPr>
                    </a:p>
                  </a:txBody>
                  <a:tcPr marT="45725" marB="45725" marR="91450" marL="91450"/>
                </a:tc>
              </a:tr>
            </a:tbl>
          </a:graphicData>
        </a:graphic>
      </p:graphicFrame>
      <p:graphicFrame>
        <p:nvGraphicFramePr>
          <p:cNvPr id="230" name="Google Shape;230;p32"/>
          <p:cNvGraphicFramePr/>
          <p:nvPr/>
        </p:nvGraphicFramePr>
        <p:xfrm>
          <a:off x="7035185" y="999900"/>
          <a:ext cx="3000000" cy="3000000"/>
        </p:xfrm>
        <a:graphic>
          <a:graphicData uri="http://schemas.openxmlformats.org/drawingml/2006/table">
            <a:tbl>
              <a:tblPr bandRow="1" firstRow="1">
                <a:noFill/>
                <a:tableStyleId>{68CFFE3F-051E-4387-A68D-4DDEB36B757B}</a:tableStyleId>
              </a:tblPr>
              <a:tblGrid>
                <a:gridCol w="872400"/>
                <a:gridCol w="3753100"/>
              </a:tblGrid>
              <a:tr h="3708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lt1"/>
                          </a:solidFill>
                          <a:latin typeface="Calibri"/>
                          <a:ea typeface="Calibri"/>
                          <a:cs typeface="Calibri"/>
                          <a:sym typeface="Calibri"/>
                        </a:rPr>
                        <a:t>Key word</a:t>
                      </a:r>
                      <a:endParaRPr sz="1400" u="none" cap="none" strike="noStrike">
                        <a:solidFill>
                          <a:schemeClr val="lt1"/>
                        </a:solidFill>
                        <a:latin typeface="Calibri"/>
                        <a:ea typeface="Calibri"/>
                        <a:cs typeface="Calibri"/>
                        <a:sym typeface="Calibri"/>
                      </a:endParaRPr>
                    </a:p>
                  </a:txBody>
                  <a:tcPr marT="91425" marB="91425" marR="91425" marL="91425">
                    <a:solidFill>
                      <a:srgbClr val="00B050"/>
                    </a:solidFill>
                  </a:tcPr>
                </a:tc>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lt1"/>
                          </a:solidFill>
                          <a:latin typeface="Calibri"/>
                          <a:ea typeface="Calibri"/>
                          <a:cs typeface="Calibri"/>
                          <a:sym typeface="Calibri"/>
                        </a:rPr>
                        <a:t>Definition </a:t>
                      </a:r>
                      <a:endParaRPr sz="1400" u="none" cap="none" strike="noStrike">
                        <a:solidFill>
                          <a:schemeClr val="lt1"/>
                        </a:solidFill>
                        <a:latin typeface="Calibri"/>
                        <a:ea typeface="Calibri"/>
                        <a:cs typeface="Calibri"/>
                        <a:sym typeface="Calibri"/>
                      </a:endParaRPr>
                    </a:p>
                  </a:txBody>
                  <a:tcPr marT="91425" marB="91425" marR="91425" marL="91425">
                    <a:solidFill>
                      <a:srgbClr val="00B050"/>
                    </a:solidFill>
                  </a:tcPr>
                </a:tc>
              </a:tr>
              <a:tr h="362975">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Primary data</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Data that is collected by yourself.</a:t>
                      </a:r>
                      <a:endParaRPr sz="1400" u="none" cap="none" strike="noStrike">
                        <a:latin typeface="Calibri"/>
                        <a:ea typeface="Calibri"/>
                        <a:cs typeface="Calibri"/>
                        <a:sym typeface="Calibri"/>
                      </a:endParaRPr>
                    </a:p>
                  </a:txBody>
                  <a:tcPr marT="45725" marB="45725" marR="91450" marL="91450"/>
                </a:tc>
              </a:tr>
              <a:tr h="289575">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Secondary data</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lang="en-GB" sz="1200" u="none" cap="none" strike="noStrike">
                          <a:latin typeface="Calibri"/>
                          <a:ea typeface="Calibri"/>
                          <a:cs typeface="Calibri"/>
                          <a:sym typeface="Calibri"/>
                        </a:rPr>
                        <a:t>Data that is collected by someone else.</a:t>
                      </a:r>
                      <a:endParaRPr sz="1400" u="none" cap="none" strike="noStrike">
                        <a:latin typeface="Calibri"/>
                        <a:ea typeface="Calibri"/>
                        <a:cs typeface="Calibri"/>
                        <a:sym typeface="Calibri"/>
                      </a:endParaRPr>
                    </a:p>
                  </a:txBody>
                  <a:tcPr marT="45725" marB="45725" marR="91450" marL="91450"/>
                </a:tc>
              </a:tr>
              <a:tr h="370850">
                <a:tc>
                  <a:txBody>
                    <a:bodyPr/>
                    <a:lstStyle/>
                    <a:p>
                      <a:pPr indent="0" lvl="0" marL="0" marR="0" rtl="0" algn="l">
                        <a:lnSpc>
                          <a:spcPct val="100000"/>
                        </a:lnSpc>
                        <a:spcBef>
                          <a:spcPts val="0"/>
                        </a:spcBef>
                        <a:spcAft>
                          <a:spcPts val="0"/>
                        </a:spcAft>
                        <a:buClr>
                          <a:srgbClr val="000000"/>
                        </a:buClr>
                        <a:buSzPts val="1200"/>
                        <a:buFont typeface="Arial"/>
                        <a:buNone/>
                      </a:pPr>
                      <a:r>
                        <a:rPr b="0" lang="en-GB" sz="1200" u="none" cap="none" strike="noStrike">
                          <a:latin typeface="Calibri"/>
                          <a:ea typeface="Calibri"/>
                          <a:cs typeface="Calibri"/>
                          <a:sym typeface="Calibri"/>
                        </a:rPr>
                        <a:t>Anomaly</a:t>
                      </a:r>
                      <a:endParaRPr b="0" sz="1400" u="none" cap="none" strike="noStrike">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200"/>
                        <a:buFont typeface="Arial"/>
                        <a:buNone/>
                      </a:pPr>
                      <a:r>
                        <a:rPr b="0" i="0" lang="en-GB" sz="1200" u="none" cap="none" strike="noStrike">
                          <a:solidFill>
                            <a:schemeClr val="dk1"/>
                          </a:solidFill>
                          <a:latin typeface="Calibri"/>
                          <a:ea typeface="Calibri"/>
                          <a:cs typeface="Calibri"/>
                          <a:sym typeface="Calibri"/>
                        </a:rPr>
                        <a:t>Something that does not fit the general trend: an exception.</a:t>
                      </a:r>
                      <a:endParaRPr b="0" i="0" sz="1400" u="none" cap="none" strike="noStrike">
                        <a:solidFill>
                          <a:srgbClr val="000000"/>
                        </a:solidFill>
                        <a:latin typeface="Calibri"/>
                        <a:ea typeface="Calibri"/>
                        <a:cs typeface="Calibri"/>
                        <a:sym typeface="Calibri"/>
                      </a:endParaRPr>
                    </a:p>
                  </a:txBody>
                  <a:tcPr marT="45725" marB="45725" marR="91450" marL="91450"/>
                </a:tc>
              </a:tr>
            </a:tbl>
          </a:graphicData>
        </a:graphic>
      </p:graphicFrame>
      <p:sp>
        <p:nvSpPr>
          <p:cNvPr id="231" name="Google Shape;231;p32"/>
          <p:cNvSpPr txBox="1"/>
          <p:nvPr>
            <p:ph idx="12" type="sldNum"/>
          </p:nvPr>
        </p:nvSpPr>
        <p:spPr>
          <a:xfrm>
            <a:off x="10585513" y="60628"/>
            <a:ext cx="968447"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33"/>
          <p:cNvSpPr txBox="1"/>
          <p:nvPr/>
        </p:nvSpPr>
        <p:spPr>
          <a:xfrm>
            <a:off x="208709" y="625298"/>
            <a:ext cx="11774582" cy="4188749"/>
          </a:xfrm>
          <a:prstGeom prst="rect">
            <a:avLst/>
          </a:prstGeom>
          <a:noFill/>
          <a:ln cap="flat" cmpd="sng" w="28575">
            <a:solidFill>
              <a:srgbClr val="00B05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33"/>
          <p:cNvSpPr/>
          <p:nvPr/>
        </p:nvSpPr>
        <p:spPr>
          <a:xfrm>
            <a:off x="8760296" y="3985468"/>
            <a:ext cx="144016" cy="181101"/>
          </a:xfrm>
          <a:prstGeom prst="rect">
            <a:avLst/>
          </a:prstGeom>
          <a:solidFill>
            <a:schemeClr val="lt1"/>
          </a:solidFill>
          <a:ln cap="flat" cmpd="sng" w="254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200"/>
              <a:buFont typeface="Arial"/>
              <a:buNone/>
            </a:pPr>
            <a:r>
              <a:t/>
            </a:r>
            <a:endParaRPr b="0" i="0" sz="1200" u="none" cap="none" strike="noStrike">
              <a:solidFill>
                <a:srgbClr val="FFFFFF"/>
              </a:solidFill>
              <a:latin typeface="Calibri"/>
              <a:ea typeface="Calibri"/>
              <a:cs typeface="Calibri"/>
              <a:sym typeface="Calibri"/>
            </a:endParaRPr>
          </a:p>
        </p:txBody>
      </p:sp>
      <p:graphicFrame>
        <p:nvGraphicFramePr>
          <p:cNvPr id="238" name="Google Shape;238;p33"/>
          <p:cNvGraphicFramePr/>
          <p:nvPr/>
        </p:nvGraphicFramePr>
        <p:xfrm>
          <a:off x="285330" y="1295996"/>
          <a:ext cx="3000000" cy="3000000"/>
        </p:xfrm>
        <a:graphic>
          <a:graphicData uri="http://schemas.openxmlformats.org/drawingml/2006/table">
            <a:tbl>
              <a:tblPr>
                <a:noFill/>
                <a:tableStyleId>{68CFFE3F-051E-4387-A68D-4DDEB36B757B}</a:tableStyleId>
              </a:tblPr>
              <a:tblGrid>
                <a:gridCol w="1597950"/>
                <a:gridCol w="9154325"/>
              </a:tblGrid>
              <a:tr h="24680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t>Feature </a:t>
                      </a:r>
                      <a:endParaRPr sz="1400" u="none" cap="none" strike="noStrike"/>
                    </a:p>
                  </a:txBody>
                  <a:tcPr marT="45725" marB="45725" marR="91450" marL="91450" anchor="ctr"/>
                </a:tc>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t>How it affects Microclimates</a:t>
                      </a:r>
                      <a:endParaRPr sz="1400" u="none" cap="none" strike="noStrike"/>
                    </a:p>
                  </a:txBody>
                  <a:tcPr marT="45725" marB="45725" marR="91450" marL="91450" anchor="ctr"/>
                </a:tc>
              </a:tr>
              <a:tr h="411325">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Buildings</a:t>
                      </a:r>
                      <a:endParaRPr b="0" sz="12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Buildings give off heat this can increase the temperature surrounding them. Buildings can also change the wind speed and direction. </a:t>
                      </a:r>
                      <a:endParaRPr b="0" sz="1400" u="none" cap="none" strike="noStrike"/>
                    </a:p>
                  </a:txBody>
                  <a:tcPr marT="45725" marB="45725" marR="91450" marL="91450"/>
                </a:tc>
              </a:tr>
              <a:tr h="411325">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Physical features </a:t>
                      </a:r>
                      <a:endParaRPr b="0"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Trees provide shade making the area cooler. The temperature is also cooler surrounding lakes. </a:t>
                      </a:r>
                      <a:endParaRPr b="0" sz="1200" u="none" cap="none" strike="noStrike"/>
                    </a:p>
                  </a:txBody>
                  <a:tcPr marT="45725" marB="45725" marR="91450" marL="91450"/>
                </a:tc>
              </a:tr>
              <a:tr h="411325">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Aspect</a:t>
                      </a:r>
                      <a:endParaRPr b="0" sz="12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Aspect is the direction a place faces. If the aspect is south facing the area is generally warmer while north facing aspects are generally cooler. </a:t>
                      </a:r>
                      <a:endParaRPr b="0" sz="1200" u="none" cap="none" strike="noStrike"/>
                    </a:p>
                  </a:txBody>
                  <a:tcPr marT="45725" marB="45725" marR="91450" marL="91450"/>
                </a:tc>
              </a:tr>
              <a:tr h="411325">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Shelter</a:t>
                      </a:r>
                      <a:endParaRPr b="0"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Trees, hedges, walls, buildings and even hills can all provide shelter from the wind and amount of precipitation.  </a:t>
                      </a:r>
                      <a:endParaRPr b="0" i="0" sz="1200" u="none" cap="none" strike="noStrike">
                        <a:solidFill>
                          <a:srgbClr val="000000"/>
                        </a:solidFill>
                        <a:latin typeface="Calibri"/>
                        <a:ea typeface="Calibri"/>
                        <a:cs typeface="Calibri"/>
                        <a:sym typeface="Calibri"/>
                      </a:endParaRPr>
                    </a:p>
                  </a:txBody>
                  <a:tcPr marT="45725" marB="45725" marR="91450" marL="91450"/>
                </a:tc>
              </a:tr>
              <a:tr h="575875">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Surface </a:t>
                      </a:r>
                      <a:endParaRPr b="0" sz="1400" u="none" cap="none" strike="noStrike"/>
                    </a:p>
                  </a:txBody>
                  <a:tcPr marT="45725" marB="45725" marR="91450" marL="91450"/>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The surface of the ground can also affect the temperature. Darker surfaces absorb more heat making the temperature warmer. Lighter coloured surfaces can reflect the heat so are generally cooler. </a:t>
                      </a:r>
                      <a:endParaRPr b="0" i="0" sz="1200" u="sng" cap="none" strike="noStrike">
                        <a:solidFill>
                          <a:srgbClr val="000000"/>
                        </a:solidFill>
                        <a:latin typeface="Calibri"/>
                        <a:ea typeface="Calibri"/>
                        <a:cs typeface="Calibri"/>
                        <a:sym typeface="Calibri"/>
                      </a:endParaRPr>
                    </a:p>
                  </a:txBody>
                  <a:tcPr marT="45725" marB="45725" marR="91450" marL="91450"/>
                </a:tc>
              </a:tr>
            </a:tbl>
          </a:graphicData>
        </a:graphic>
      </p:graphicFrame>
      <p:sp>
        <p:nvSpPr>
          <p:cNvPr id="239" name="Google Shape;239;p33"/>
          <p:cNvSpPr txBox="1"/>
          <p:nvPr/>
        </p:nvSpPr>
        <p:spPr>
          <a:xfrm>
            <a:off x="208709" y="57477"/>
            <a:ext cx="11774582" cy="373854"/>
          </a:xfrm>
          <a:prstGeom prst="rect">
            <a:avLst/>
          </a:prstGeom>
          <a:noFill/>
          <a:ln cap="flat" cmpd="sng" w="28575">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Calibri"/>
                <a:ea typeface="Calibri"/>
                <a:cs typeface="Calibri"/>
                <a:sym typeface="Calibri"/>
              </a:rPr>
              <a:t>Geography Knowledge Organiser 7: Microclimates</a:t>
            </a:r>
            <a:endParaRPr b="0" i="0" sz="1400" u="none" cap="none" strike="noStrike">
              <a:solidFill>
                <a:srgbClr val="000000"/>
              </a:solidFill>
              <a:latin typeface="Arial"/>
              <a:ea typeface="Arial"/>
              <a:cs typeface="Arial"/>
              <a:sym typeface="Arial"/>
            </a:endParaRPr>
          </a:p>
        </p:txBody>
      </p:sp>
      <p:graphicFrame>
        <p:nvGraphicFramePr>
          <p:cNvPr id="240" name="Google Shape;240;p33"/>
          <p:cNvGraphicFramePr/>
          <p:nvPr/>
        </p:nvGraphicFramePr>
        <p:xfrm>
          <a:off x="285330" y="776722"/>
          <a:ext cx="3000000" cy="3000000"/>
        </p:xfrm>
        <a:graphic>
          <a:graphicData uri="http://schemas.openxmlformats.org/drawingml/2006/table">
            <a:tbl>
              <a:tblPr>
                <a:noFill/>
                <a:tableStyleId>{68CFFE3F-051E-4387-A68D-4DDEB36B757B}</a:tableStyleId>
              </a:tblPr>
              <a:tblGrid>
                <a:gridCol w="756025"/>
                <a:gridCol w="5151600"/>
              </a:tblGrid>
              <a:tr h="367850">
                <a:tc>
                  <a:txBody>
                    <a:bodyPr/>
                    <a:lstStyle/>
                    <a:p>
                      <a:pPr indent="0" lvl="0" marL="0" marR="0" rtl="0" algn="ctr">
                        <a:lnSpc>
                          <a:spcPct val="100000"/>
                        </a:lnSpc>
                        <a:spcBef>
                          <a:spcPts val="0"/>
                        </a:spcBef>
                        <a:spcAft>
                          <a:spcPts val="0"/>
                        </a:spcAft>
                        <a:buClr>
                          <a:srgbClr val="000000"/>
                        </a:buClr>
                        <a:buSzPts val="1200"/>
                        <a:buFont typeface="Arial"/>
                        <a:buNone/>
                      </a:pPr>
                      <a:r>
                        <a:rPr b="1" lang="en-GB" sz="1200" u="none" cap="none" strike="noStrike">
                          <a:solidFill>
                            <a:schemeClr val="lt1"/>
                          </a:solidFill>
                          <a:latin typeface="Arial"/>
                          <a:ea typeface="Arial"/>
                          <a:cs typeface="Arial"/>
                          <a:sym typeface="Arial"/>
                        </a:rPr>
                        <a:t>C</a:t>
                      </a:r>
                      <a:endParaRPr b="1" sz="20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333"/>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GB" sz="1200" u="none" cap="none" strike="noStrike">
                          <a:solidFill>
                            <a:schemeClr val="lt1"/>
                          </a:solidFill>
                          <a:latin typeface="Arial"/>
                          <a:ea typeface="Arial"/>
                          <a:cs typeface="Arial"/>
                          <a:sym typeface="Arial"/>
                        </a:rPr>
                        <a:t>Features affecting microclimates </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333"/>
                      </a:srgbClr>
                    </a:solidFill>
                  </a:tcPr>
                </a:tc>
              </a:tr>
            </a:tbl>
          </a:graphicData>
        </a:graphic>
      </p:graphicFrame>
      <p:sp>
        <p:nvSpPr>
          <p:cNvPr id="241" name="Google Shape;241;p33"/>
          <p:cNvSpPr txBox="1"/>
          <p:nvPr>
            <p:ph idx="12" type="sldNum"/>
          </p:nvPr>
        </p:nvSpPr>
        <p:spPr>
          <a:xfrm>
            <a:off x="10459389" y="112373"/>
            <a:ext cx="968447"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4"/>
          <p:cNvSpPr txBox="1"/>
          <p:nvPr/>
        </p:nvSpPr>
        <p:spPr>
          <a:xfrm>
            <a:off x="208709" y="165971"/>
            <a:ext cx="11774582" cy="296665"/>
          </a:xfrm>
          <a:prstGeom prst="rect">
            <a:avLst/>
          </a:prstGeom>
          <a:noFill/>
          <a:ln cap="flat" cmpd="sng" w="28575">
            <a:solidFill>
              <a:srgbClr val="00B05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Calibri"/>
                <a:ea typeface="Calibri"/>
                <a:cs typeface="Calibri"/>
                <a:sym typeface="Calibri"/>
              </a:rPr>
              <a:t>Geography Knowledge Organiser 7: Microclimates </a:t>
            </a:r>
            <a:endParaRPr b="0" i="0" sz="1400" u="none" cap="none" strike="noStrike">
              <a:solidFill>
                <a:srgbClr val="000000"/>
              </a:solidFill>
              <a:latin typeface="Arial"/>
              <a:ea typeface="Arial"/>
              <a:cs typeface="Arial"/>
              <a:sym typeface="Arial"/>
            </a:endParaRPr>
          </a:p>
        </p:txBody>
      </p:sp>
      <p:graphicFrame>
        <p:nvGraphicFramePr>
          <p:cNvPr id="247" name="Google Shape;247;p34"/>
          <p:cNvGraphicFramePr/>
          <p:nvPr/>
        </p:nvGraphicFramePr>
        <p:xfrm>
          <a:off x="138035" y="584482"/>
          <a:ext cx="3000000" cy="3000000"/>
        </p:xfrm>
        <a:graphic>
          <a:graphicData uri="http://schemas.openxmlformats.org/drawingml/2006/table">
            <a:tbl>
              <a:tblPr>
                <a:noFill/>
                <a:tableStyleId>{68CFFE3F-051E-4387-A68D-4DDEB36B757B}</a:tableStyleId>
              </a:tblPr>
              <a:tblGrid>
                <a:gridCol w="694625"/>
                <a:gridCol w="11150625"/>
              </a:tblGrid>
              <a:tr h="367850">
                <a:tc>
                  <a:txBody>
                    <a:bodyPr/>
                    <a:lstStyle/>
                    <a:p>
                      <a:pPr indent="0" lvl="0" marL="0" marR="0" rtl="0" algn="ctr">
                        <a:lnSpc>
                          <a:spcPct val="100000"/>
                        </a:lnSpc>
                        <a:spcBef>
                          <a:spcPts val="0"/>
                        </a:spcBef>
                        <a:spcAft>
                          <a:spcPts val="0"/>
                        </a:spcAft>
                        <a:buClr>
                          <a:srgbClr val="000000"/>
                        </a:buClr>
                        <a:buSzPts val="1100"/>
                        <a:buFont typeface="Arial"/>
                        <a:buNone/>
                      </a:pPr>
                      <a:r>
                        <a:rPr b="1" lang="en-GB" sz="1100" u="none" cap="none" strike="noStrike">
                          <a:solidFill>
                            <a:schemeClr val="lt1"/>
                          </a:solidFill>
                          <a:latin typeface="Arial"/>
                          <a:ea typeface="Arial"/>
                          <a:cs typeface="Arial"/>
                          <a:sym typeface="Arial"/>
                        </a:rPr>
                        <a:t>D</a:t>
                      </a:r>
                      <a:endParaRPr b="1"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333"/>
                      </a:srgb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1" lang="en-GB" sz="1100" u="none" cap="none" strike="noStrike">
                          <a:solidFill>
                            <a:schemeClr val="lt1"/>
                          </a:solidFill>
                          <a:latin typeface="Arial"/>
                          <a:ea typeface="Arial"/>
                          <a:cs typeface="Arial"/>
                          <a:sym typeface="Arial"/>
                        </a:rPr>
                        <a:t>How to complete a fieldwork enquiry?</a:t>
                      </a:r>
                      <a:endParaRPr b="1"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00B050">
                        <a:alpha val="73333"/>
                      </a:srgbClr>
                    </a:solidFill>
                  </a:tcPr>
                </a:tc>
              </a:tr>
              <a:tr h="367850">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Step 1</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chemeClr val="dk1"/>
                          </a:solidFill>
                          <a:latin typeface="Calibri"/>
                          <a:ea typeface="Calibri"/>
                          <a:cs typeface="Calibri"/>
                          <a:sym typeface="Calibri"/>
                        </a:rPr>
                        <a:t>When carrying out fieldwork you need to have an aim and question that you are trying to answer. </a:t>
                      </a:r>
                      <a:endParaRPr b="0"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chemeClr val="dk1"/>
                          </a:solidFill>
                          <a:latin typeface="Calibri"/>
                          <a:ea typeface="Calibri"/>
                          <a:cs typeface="Calibri"/>
                          <a:sym typeface="Calibri"/>
                        </a:rPr>
                        <a:t>Example aim – To investigate microclimates at Yate Academy.</a:t>
                      </a:r>
                      <a:endParaRPr b="0"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chemeClr val="dk1"/>
                          </a:solidFill>
                          <a:latin typeface="Calibri"/>
                          <a:ea typeface="Calibri"/>
                          <a:cs typeface="Calibri"/>
                          <a:sym typeface="Calibri"/>
                        </a:rPr>
                        <a:t>Example question - How do microclimates around Yate Academy vary? </a:t>
                      </a:r>
                      <a:endParaRPr b="0" sz="1100" u="none" cap="none" strike="noStrike">
                        <a:solidFill>
                          <a:schemeClr val="dk1"/>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r>
              <a:tr h="367850">
                <a:tc>
                  <a:txBody>
                    <a:bodyPr/>
                    <a:lstStyle/>
                    <a:p>
                      <a:pPr indent="0" lvl="0" marL="0" marR="0" rtl="0" algn="l">
                        <a:lnSpc>
                          <a:spcPct val="100000"/>
                        </a:lnSpc>
                        <a:spcBef>
                          <a:spcPts val="0"/>
                        </a:spcBef>
                        <a:spcAft>
                          <a:spcPts val="0"/>
                        </a:spcAft>
                        <a:buClr>
                          <a:srgbClr val="000000"/>
                        </a:buClr>
                        <a:buSzPts val="1200"/>
                        <a:buFont typeface="Arial"/>
                        <a:buNone/>
                      </a:pPr>
                      <a:r>
                        <a:rPr b="0" lang="en-GB" sz="1100" u="none" cap="none" strike="noStrike">
                          <a:latin typeface="Calibri"/>
                          <a:ea typeface="Calibri"/>
                          <a:cs typeface="Calibri"/>
                          <a:sym typeface="Calibri"/>
                        </a:rPr>
                        <a:t>Step 2</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sng" cap="none" strike="noStrike">
                          <a:solidFill>
                            <a:srgbClr val="000000"/>
                          </a:solidFill>
                          <a:latin typeface="Calibri"/>
                          <a:ea typeface="Calibri"/>
                          <a:cs typeface="Calibri"/>
                          <a:sym typeface="Calibri"/>
                        </a:rPr>
                        <a:t>Selecting a location </a:t>
                      </a:r>
                      <a:endParaRPr b="0"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When selecting a location you need to asses the cost and benefit of the location by considering the following points: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Distance – Is it easy to get to, how long will it take?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Cost – Will transport need to be paid for?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Safety – Are there any hazards that students need to be made aware of e.g. crossing the road.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Time/date – will when the fieldwork is carried out have an impact on the results? </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r>
              <a:tr h="367850">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latin typeface="Calibri"/>
                          <a:ea typeface="Calibri"/>
                          <a:cs typeface="Calibri"/>
                          <a:sym typeface="Calibri"/>
                        </a:rPr>
                        <a:t>Step 3</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sng" cap="none" strike="noStrike">
                          <a:solidFill>
                            <a:srgbClr val="000000"/>
                          </a:solidFill>
                          <a:latin typeface="Calibri"/>
                          <a:ea typeface="Calibri"/>
                          <a:cs typeface="Calibri"/>
                          <a:sym typeface="Calibri"/>
                        </a:rPr>
                        <a:t>Data collection method </a:t>
                      </a:r>
                      <a:endParaRPr b="0"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When collecting data there are two types of data primary and secondary. Primary data is collected by yourself. Secondary data is collected by someone else. The purpose of collecting any data should be to help you answer your enquiry question. To make the data purposeful you need to consider the following: </a:t>
                      </a:r>
                      <a:endParaRPr b="0"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Primary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Which locations will you select and why?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What equipment will you use?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Do you know how to use the equipment accurately to ensure reliability? </a:t>
                      </a:r>
                      <a:endParaRPr b="0"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Secondary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Is it from a reliable source?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Is it relevant to your fieldwork? </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r>
              <a:tr h="367850">
                <a:tc>
                  <a:txBody>
                    <a:bodyPr/>
                    <a:lstStyle/>
                    <a:p>
                      <a:pPr indent="0" lvl="0" marL="0" marR="0" rtl="0" algn="l">
                        <a:lnSpc>
                          <a:spcPct val="100000"/>
                        </a:lnSpc>
                        <a:spcBef>
                          <a:spcPts val="0"/>
                        </a:spcBef>
                        <a:spcAft>
                          <a:spcPts val="0"/>
                        </a:spcAft>
                        <a:buClr>
                          <a:srgbClr val="000000"/>
                        </a:buClr>
                        <a:buSzPts val="1200"/>
                        <a:buFont typeface="Arial"/>
                        <a:buNone/>
                      </a:pPr>
                      <a:r>
                        <a:rPr b="0" lang="en-GB" sz="1100" u="none" cap="none" strike="noStrike">
                          <a:latin typeface="Calibri"/>
                          <a:ea typeface="Calibri"/>
                          <a:cs typeface="Calibri"/>
                          <a:sym typeface="Calibri"/>
                        </a:rPr>
                        <a:t>Step 4</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sng" cap="none" strike="noStrike">
                          <a:solidFill>
                            <a:srgbClr val="000000"/>
                          </a:solidFill>
                          <a:latin typeface="Calibri"/>
                          <a:ea typeface="Calibri"/>
                          <a:cs typeface="Calibri"/>
                          <a:sym typeface="Calibri"/>
                        </a:rPr>
                        <a:t>Data Presentation </a:t>
                      </a:r>
                      <a:endParaRPr b="0"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Once your data has been collected it needs to be presented clearly so that it is easier to read and understand. Remember bar graphs are used for precipitation and line graphs for temperature. </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r>
              <a:tr h="367850">
                <a:tc>
                  <a:txBody>
                    <a:bodyPr/>
                    <a:lstStyle/>
                    <a:p>
                      <a:pPr indent="0" lvl="0" marL="0" marR="0" rtl="0" algn="l">
                        <a:lnSpc>
                          <a:spcPct val="100000"/>
                        </a:lnSpc>
                        <a:spcBef>
                          <a:spcPts val="0"/>
                        </a:spcBef>
                        <a:spcAft>
                          <a:spcPts val="0"/>
                        </a:spcAft>
                        <a:buClr>
                          <a:srgbClr val="000000"/>
                        </a:buClr>
                        <a:buSzPts val="1200"/>
                        <a:buFont typeface="Arial"/>
                        <a:buNone/>
                      </a:pPr>
                      <a:r>
                        <a:rPr b="0" lang="en-GB" sz="1100" u="none" cap="none" strike="noStrike">
                          <a:latin typeface="Calibri"/>
                          <a:ea typeface="Calibri"/>
                          <a:cs typeface="Calibri"/>
                          <a:sym typeface="Calibri"/>
                        </a:rPr>
                        <a:t>Step 5</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sng" cap="none" strike="noStrike">
                          <a:solidFill>
                            <a:srgbClr val="000000"/>
                          </a:solidFill>
                          <a:latin typeface="Calibri"/>
                          <a:ea typeface="Calibri"/>
                          <a:cs typeface="Calibri"/>
                          <a:sym typeface="Calibri"/>
                        </a:rPr>
                        <a:t>Conclusion </a:t>
                      </a:r>
                      <a:endParaRPr b="0"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Once you have presented your data you can start to interpret that data to write a conclusion. Look out for any trends or anomalies within your data that may or may not support your data. Try to give reasons for what you find in your data. See example.  </a:t>
                      </a:r>
                      <a:endParaRPr b="0" i="0" sz="1100" u="none" cap="none" strike="noStrike">
                        <a:solidFill>
                          <a:srgbClr val="FF0000"/>
                        </a:solidFill>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r>
              <a:tr h="367850">
                <a:tc>
                  <a:txBody>
                    <a:bodyPr/>
                    <a:lstStyle/>
                    <a:p>
                      <a:pPr indent="0" lvl="0" marL="0" marR="0" rtl="0" algn="l">
                        <a:lnSpc>
                          <a:spcPct val="100000"/>
                        </a:lnSpc>
                        <a:spcBef>
                          <a:spcPts val="0"/>
                        </a:spcBef>
                        <a:spcAft>
                          <a:spcPts val="0"/>
                        </a:spcAft>
                        <a:buClr>
                          <a:srgbClr val="000000"/>
                        </a:buClr>
                        <a:buSzPts val="1200"/>
                        <a:buFont typeface="Arial"/>
                        <a:buNone/>
                      </a:pPr>
                      <a:r>
                        <a:rPr b="0" lang="en-GB" sz="1100" u="none" cap="none" strike="noStrike">
                          <a:latin typeface="Calibri"/>
                          <a:ea typeface="Calibri"/>
                          <a:cs typeface="Calibri"/>
                          <a:sym typeface="Calibri"/>
                        </a:rPr>
                        <a:t>Step 6</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0" i="0" lang="en-GB" sz="1100" u="sng" cap="none" strike="noStrike">
                          <a:solidFill>
                            <a:srgbClr val="000000"/>
                          </a:solidFill>
                          <a:latin typeface="Calibri"/>
                          <a:ea typeface="Calibri"/>
                          <a:cs typeface="Calibri"/>
                          <a:sym typeface="Calibri"/>
                        </a:rPr>
                        <a:t>Evaluation   </a:t>
                      </a:r>
                      <a:endParaRPr b="0"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Once the fieldwork is complete you need to evaluate your fieldwork. You need to ask the three following questions: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What went well with my fieldwork?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What could I improve on? </a:t>
                      </a:r>
                      <a:endParaRPr b="0" sz="11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What would I do differently next time? </a:t>
                      </a:r>
                      <a:endParaRPr b="0" sz="1100" u="none" cap="none" strike="noStrike">
                        <a:latin typeface="Calibri"/>
                        <a:ea typeface="Calibri"/>
                        <a:cs typeface="Calibri"/>
                        <a:sym typeface="Calibri"/>
                      </a:endParaRPr>
                    </a:p>
                  </a:txBody>
                  <a:tcPr marT="45725" marB="45725" marR="91450" marL="91450">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1">
                        <a:alpha val="73333"/>
                      </a:schemeClr>
                    </a:solidFill>
                  </a:tcPr>
                </a:tc>
              </a:tr>
            </a:tbl>
          </a:graphicData>
        </a:graphic>
      </p:graphicFrame>
      <p:sp>
        <p:nvSpPr>
          <p:cNvPr id="248" name="Google Shape;248;p34"/>
          <p:cNvSpPr txBox="1"/>
          <p:nvPr>
            <p:ph idx="12" type="sldNum"/>
          </p:nvPr>
        </p:nvSpPr>
        <p:spPr>
          <a:xfrm>
            <a:off x="10450425" y="153668"/>
            <a:ext cx="968447" cy="296664"/>
          </a:xfrm>
          <a:prstGeom prst="rect">
            <a:avLst/>
          </a:prstGeom>
          <a:noFill/>
          <a:ln>
            <a:noFill/>
          </a:ln>
        </p:spPr>
        <p:txBody>
          <a:bodyPr anchorCtr="0" anchor="ctr" bIns="37125" lIns="74275" spcFirstLastPara="1" rIns="74275" wrap="square" tIns="37125">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69"/>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254" name="Google Shape;254;p69"/>
          <p:cNvGraphicFramePr/>
          <p:nvPr/>
        </p:nvGraphicFramePr>
        <p:xfrm>
          <a:off x="574515" y="499179"/>
          <a:ext cx="3000000" cy="3000000"/>
        </p:xfrm>
        <a:graphic>
          <a:graphicData uri="http://schemas.openxmlformats.org/drawingml/2006/table">
            <a:tbl>
              <a:tblPr>
                <a:noFill/>
                <a:tableStyleId>{68CFFE3F-051E-4387-A68D-4DDEB36B757B}</a:tableStyleId>
              </a:tblPr>
              <a:tblGrid>
                <a:gridCol w="838275"/>
                <a:gridCol w="2017700"/>
                <a:gridCol w="8335625"/>
              </a:tblGrid>
              <a:tr h="1397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A</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gridSpan="2">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Key terms</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hMerge="1"/>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1</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Abrahamic religions</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The name given to Judaism, Christianity and Islam because of their shared history.</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latin typeface="Calibri"/>
                          <a:ea typeface="Calibri"/>
                          <a:cs typeface="Calibri"/>
                          <a:sym typeface="Calibri"/>
                        </a:rPr>
                        <a:t>Covenant</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An </a:t>
                      </a:r>
                      <a:r>
                        <a:rPr lang="en-GB" sz="1100" u="none" cap="none" strike="noStrike">
                          <a:latin typeface="Calibri"/>
                          <a:ea typeface="Calibri"/>
                          <a:cs typeface="Calibri"/>
                          <a:sym typeface="Calibri"/>
                        </a:rPr>
                        <a:t>agreement.</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3</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Exodus</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202124"/>
                          </a:solidFill>
                          <a:latin typeface="Calibri"/>
                          <a:ea typeface="Calibri"/>
                          <a:cs typeface="Calibri"/>
                          <a:sym typeface="Calibri"/>
                        </a:rPr>
                        <a:t>The liberation of the people of Israel from slavery in Egypt, under the leadership of Moses.</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4</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Annunciation</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202124"/>
                          </a:solidFill>
                          <a:latin typeface="Calibri"/>
                          <a:ea typeface="Calibri"/>
                          <a:cs typeface="Calibri"/>
                          <a:sym typeface="Calibri"/>
                        </a:rPr>
                        <a:t>T</a:t>
                      </a:r>
                      <a:r>
                        <a:rPr i="0" lang="en-GB" sz="1100" u="none" cap="none" strike="noStrike">
                          <a:solidFill>
                            <a:srgbClr val="202124"/>
                          </a:solidFill>
                          <a:latin typeface="Calibri"/>
                          <a:ea typeface="Calibri"/>
                          <a:cs typeface="Calibri"/>
                          <a:sym typeface="Calibri"/>
                        </a:rPr>
                        <a:t>he announcement by the angel Gabriel to the Virgin Mary that she would conceive through the Holy </a:t>
                      </a:r>
                      <a:r>
                        <a:rPr lang="en-GB" sz="1100" u="none" cap="none" strike="noStrike">
                          <a:solidFill>
                            <a:srgbClr val="202124"/>
                          </a:solidFill>
                          <a:latin typeface="Calibri"/>
                          <a:ea typeface="Calibri"/>
                          <a:cs typeface="Calibri"/>
                          <a:sym typeface="Calibri"/>
                        </a:rPr>
                        <a:t>S</a:t>
                      </a:r>
                      <a:r>
                        <a:rPr i="0" lang="en-GB" sz="1100" u="none" cap="none" strike="noStrike">
                          <a:solidFill>
                            <a:srgbClr val="202124"/>
                          </a:solidFill>
                          <a:latin typeface="Calibri"/>
                          <a:ea typeface="Calibri"/>
                          <a:cs typeface="Calibri"/>
                          <a:sym typeface="Calibri"/>
                        </a:rPr>
                        <a:t>pirit and become the mother of Jesus.</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5</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Incarnation</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Taking on flesh e.g When God became human and </a:t>
                      </a:r>
                      <a:r>
                        <a:rPr lang="en-GB" sz="1100" u="none" cap="none" strike="noStrike">
                          <a:solidFill>
                            <a:srgbClr val="000000"/>
                          </a:solidFill>
                          <a:latin typeface="Calibri"/>
                          <a:ea typeface="Calibri"/>
                          <a:cs typeface="Calibri"/>
                          <a:sym typeface="Calibri"/>
                        </a:rPr>
                        <a:t>d</a:t>
                      </a:r>
                      <a:r>
                        <a:rPr i="0" lang="en-GB" sz="1100" u="none" cap="none" strike="noStrike">
                          <a:solidFill>
                            <a:srgbClr val="000000"/>
                          </a:solidFill>
                          <a:latin typeface="Calibri"/>
                          <a:ea typeface="Calibri"/>
                          <a:cs typeface="Calibri"/>
                          <a:sym typeface="Calibri"/>
                        </a:rPr>
                        <a:t>ivine.</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6</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Crucifixion</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When Jesus was </a:t>
                      </a:r>
                      <a:r>
                        <a:rPr lang="en-GB" sz="1100" u="none" cap="none" strike="noStrike">
                          <a:solidFill>
                            <a:srgbClr val="000000"/>
                          </a:solidFill>
                          <a:latin typeface="Calibri"/>
                          <a:ea typeface="Calibri"/>
                          <a:cs typeface="Calibri"/>
                          <a:sym typeface="Calibri"/>
                        </a:rPr>
                        <a:t>killed</a:t>
                      </a:r>
                      <a:r>
                        <a:rPr i="0" lang="en-GB" sz="1100" u="none" cap="none" strike="noStrike">
                          <a:solidFill>
                            <a:srgbClr val="000000"/>
                          </a:solidFill>
                          <a:latin typeface="Calibri"/>
                          <a:ea typeface="Calibri"/>
                          <a:cs typeface="Calibri"/>
                          <a:sym typeface="Calibri"/>
                        </a:rPr>
                        <a:t> </a:t>
                      </a:r>
                      <a:r>
                        <a:rPr lang="en-GB" sz="1100" u="none" cap="none" strike="noStrike">
                          <a:solidFill>
                            <a:srgbClr val="000000"/>
                          </a:solidFill>
                          <a:latin typeface="Calibri"/>
                          <a:ea typeface="Calibri"/>
                          <a:cs typeface="Calibri"/>
                          <a:sym typeface="Calibri"/>
                        </a:rPr>
                        <a:t>on Good Friday.</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7</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Resurrection</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rgbClr val="000000"/>
                          </a:solidFill>
                          <a:latin typeface="Calibri"/>
                          <a:ea typeface="Calibri"/>
                          <a:cs typeface="Calibri"/>
                          <a:sym typeface="Calibri"/>
                        </a:rPr>
                        <a:t>When Jesus rose from the dead on Easter Sunday.</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8</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Denomination</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A sub group within a religion.</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9</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The </a:t>
                      </a:r>
                      <a:r>
                        <a:rPr lang="en-GB" sz="1100" u="none" cap="none" strike="noStrike">
                          <a:latin typeface="Calibri"/>
                          <a:ea typeface="Calibri"/>
                          <a:cs typeface="Calibri"/>
                          <a:sym typeface="Calibri"/>
                        </a:rPr>
                        <a:t>N</a:t>
                      </a:r>
                      <a:r>
                        <a:rPr i="0" lang="en-GB" sz="1100" u="none" cap="none" strike="noStrike">
                          <a:solidFill>
                            <a:srgbClr val="000000"/>
                          </a:solidFill>
                          <a:latin typeface="Calibri"/>
                          <a:ea typeface="Calibri"/>
                          <a:cs typeface="Calibri"/>
                          <a:sym typeface="Calibri"/>
                        </a:rPr>
                        <a:t>ight of Power</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231F20"/>
                          </a:solidFill>
                          <a:latin typeface="Calibri"/>
                          <a:ea typeface="Calibri"/>
                          <a:cs typeface="Calibri"/>
                          <a:sym typeface="Calibri"/>
                        </a:rPr>
                        <a:t>Is the name given to the night when the Angel Jibril first appeared to Muhammad and began revealing the Qur’an.</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7150">
                <a:tc>
                  <a:txBody>
                    <a:bodyPr/>
                    <a:lstStyle/>
                    <a:p>
                      <a:pPr indent="0" lvl="0" marL="0" marR="0" rtl="0" algn="ctr">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10</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000000"/>
                          </a:solidFill>
                          <a:latin typeface="Calibri"/>
                          <a:ea typeface="Calibri"/>
                          <a:cs typeface="Calibri"/>
                          <a:sym typeface="Calibri"/>
                        </a:rPr>
                        <a:t>Schism</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i="0" lang="en-GB" sz="1100" u="none" cap="none" strike="noStrike">
                          <a:solidFill>
                            <a:srgbClr val="202124"/>
                          </a:solidFill>
                          <a:latin typeface="Calibri"/>
                          <a:ea typeface="Calibri"/>
                          <a:cs typeface="Calibri"/>
                          <a:sym typeface="Calibri"/>
                        </a:rPr>
                        <a:t>A split or division between strongly opposed sections or parties, caused by differences in opinion or belief.</a:t>
                      </a:r>
                      <a:endParaRPr sz="1400" u="none" cap="none" strike="noStrike">
                        <a:latin typeface="Calibri"/>
                        <a:ea typeface="Calibri"/>
                        <a:cs typeface="Calibri"/>
                        <a:sym typeface="Calibri"/>
                      </a:endParaRPr>
                    </a:p>
                  </a:txBody>
                  <a:tcPr marT="9525" marB="0" marR="9525" marL="9525" anchor="b">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255" name="Google Shape;255;p69"/>
          <p:cNvGraphicFramePr/>
          <p:nvPr/>
        </p:nvGraphicFramePr>
        <p:xfrm>
          <a:off x="574516" y="3470033"/>
          <a:ext cx="3000000" cy="3000000"/>
        </p:xfrm>
        <a:graphic>
          <a:graphicData uri="http://schemas.openxmlformats.org/drawingml/2006/table">
            <a:tbl>
              <a:tblPr>
                <a:noFill/>
                <a:tableStyleId>{68CFFE3F-051E-4387-A68D-4DDEB36B757B}</a:tableStyleId>
              </a:tblPr>
              <a:tblGrid>
                <a:gridCol w="718175"/>
                <a:gridCol w="10473425"/>
              </a:tblGrid>
              <a:tr h="203375">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rPr>
                        <a:t>B</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lt1"/>
                          </a:solidFill>
                          <a:latin typeface="Calibri"/>
                          <a:ea typeface="Calibri"/>
                          <a:cs typeface="Calibri"/>
                          <a:sym typeface="Calibri"/>
                        </a:rPr>
                        <a:t>Abrahamic religions</a:t>
                      </a:r>
                      <a:endParaRPr b="0"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627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All Abrahamic religions believe that God initially create</a:t>
                      </a:r>
                      <a:r>
                        <a:rPr b="0" lang="en-GB" sz="1100" u="none" cap="none" strike="noStrike">
                          <a:latin typeface="Calibri"/>
                          <a:ea typeface="Calibri"/>
                          <a:cs typeface="Calibri"/>
                          <a:sym typeface="Calibri"/>
                        </a:rPr>
                        <a:t>d</a:t>
                      </a:r>
                      <a:r>
                        <a:rPr b="0" i="0" lang="en-GB" sz="1100" u="none" cap="none" strike="noStrike">
                          <a:solidFill>
                            <a:srgbClr val="000000"/>
                          </a:solidFill>
                          <a:latin typeface="Calibri"/>
                          <a:ea typeface="Calibri"/>
                          <a:cs typeface="Calibri"/>
                          <a:sym typeface="Calibri"/>
                        </a:rPr>
                        <a:t> two people, Adam and Eve. They disobeyed God by eating the </a:t>
                      </a:r>
                      <a:r>
                        <a:rPr b="0" lang="en-GB" sz="1100" u="none" cap="none" strike="noStrike">
                          <a:latin typeface="Calibri"/>
                          <a:ea typeface="Calibri"/>
                          <a:cs typeface="Calibri"/>
                          <a:sym typeface="Calibri"/>
                        </a:rPr>
                        <a:t>f</a:t>
                      </a:r>
                      <a:r>
                        <a:rPr b="0" i="0" lang="en-GB" sz="1100" u="none" cap="none" strike="noStrike">
                          <a:solidFill>
                            <a:srgbClr val="000000"/>
                          </a:solidFill>
                          <a:latin typeface="Calibri"/>
                          <a:ea typeface="Calibri"/>
                          <a:cs typeface="Calibri"/>
                          <a:sym typeface="Calibri"/>
                        </a:rPr>
                        <a:t>orbidden </a:t>
                      </a:r>
                      <a:r>
                        <a:rPr b="0" lang="en-GB" sz="1100" u="none" cap="none" strike="noStrike">
                          <a:latin typeface="Calibri"/>
                          <a:ea typeface="Calibri"/>
                          <a:cs typeface="Calibri"/>
                          <a:sym typeface="Calibri"/>
                        </a:rPr>
                        <a:t>f</a:t>
                      </a:r>
                      <a:r>
                        <a:rPr b="0" i="0" lang="en-GB" sz="1100" u="none" cap="none" strike="noStrike">
                          <a:solidFill>
                            <a:srgbClr val="000000"/>
                          </a:solidFill>
                          <a:latin typeface="Calibri"/>
                          <a:ea typeface="Calibri"/>
                          <a:cs typeface="Calibri"/>
                          <a:sym typeface="Calibri"/>
                        </a:rPr>
                        <a:t>ruit from the Tree of Knowledge of Good and Evil. This event is called The Fall. However</a:t>
                      </a:r>
                      <a:r>
                        <a:rPr b="0" lang="en-GB" sz="1100" u="none" cap="none" strike="noStrike">
                          <a:latin typeface="Calibri"/>
                          <a:ea typeface="Calibri"/>
                          <a:cs typeface="Calibri"/>
                          <a:sym typeface="Calibri"/>
                        </a:rPr>
                        <a:t>, the Abrahamic religions differ in what they believe the consequences of the Fall were.</a:t>
                      </a:r>
                      <a:endParaRPr b="0" i="0" sz="12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050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Jewish View: </a:t>
                      </a:r>
                      <a:endParaRPr b="0" i="0" sz="1100" u="none" cap="none" strike="noStrike">
                        <a:solidFill>
                          <a:srgbClr val="000000"/>
                        </a:solidFill>
                        <a:latin typeface="Calibri"/>
                        <a:ea typeface="Calibri"/>
                        <a:cs typeface="Calibri"/>
                        <a:sym typeface="Calibri"/>
                      </a:endParaRPr>
                    </a:p>
                    <a:p>
                      <a:pPr indent="-171450" lvl="0" marL="171450" marR="0" rtl="0" algn="l">
                        <a:lnSpc>
                          <a:spcPct val="107000"/>
                        </a:lnSpc>
                        <a:spcBef>
                          <a:spcPts val="0"/>
                        </a:spcBef>
                        <a:spcAft>
                          <a:spcPts val="0"/>
                        </a:spcAft>
                        <a:buClr>
                          <a:srgbClr val="000000"/>
                        </a:buClr>
                        <a:buSzPts val="1200"/>
                        <a:buFont typeface="Arial"/>
                        <a:buChar char="•"/>
                      </a:pPr>
                      <a:r>
                        <a:rPr b="0" lang="en-GB" sz="1100" u="none" cap="none" strike="noStrike">
                          <a:latin typeface="Calibri"/>
                          <a:ea typeface="Calibri"/>
                          <a:cs typeface="Calibri"/>
                          <a:sym typeface="Calibri"/>
                        </a:rPr>
                        <a:t>Jews</a:t>
                      </a:r>
                      <a:r>
                        <a:rPr b="0" i="0" lang="en-GB" sz="1100" u="none" cap="none" strike="noStrike">
                          <a:solidFill>
                            <a:srgbClr val="000000"/>
                          </a:solidFill>
                          <a:latin typeface="Calibri"/>
                          <a:ea typeface="Calibri"/>
                          <a:cs typeface="Calibri"/>
                          <a:sym typeface="Calibri"/>
                        </a:rPr>
                        <a:t> do not believe that </a:t>
                      </a:r>
                      <a:r>
                        <a:rPr b="0" lang="en-GB" sz="1100" u="none" cap="none" strike="noStrike">
                          <a:latin typeface="Calibri"/>
                          <a:ea typeface="Calibri"/>
                          <a:cs typeface="Calibri"/>
                          <a:sym typeface="Calibri"/>
                        </a:rPr>
                        <a:t>Adam and Eve’s</a:t>
                      </a:r>
                      <a:r>
                        <a:rPr b="0" i="0" lang="en-GB" sz="1100" u="none" cap="none" strike="noStrike">
                          <a:solidFill>
                            <a:srgbClr val="000000"/>
                          </a:solidFill>
                          <a:latin typeface="Calibri"/>
                          <a:ea typeface="Calibri"/>
                          <a:cs typeface="Calibri"/>
                          <a:sym typeface="Calibri"/>
                        </a:rPr>
                        <a:t> actions </a:t>
                      </a:r>
                      <a:r>
                        <a:rPr b="0" lang="en-GB" sz="1100" u="none" cap="none" strike="noStrike">
                          <a:latin typeface="Calibri"/>
                          <a:ea typeface="Calibri"/>
                          <a:cs typeface="Calibri"/>
                          <a:sym typeface="Calibri"/>
                        </a:rPr>
                        <a:t>affected </a:t>
                      </a:r>
                      <a:r>
                        <a:rPr b="0" i="0" lang="en-GB" sz="1100" u="none" cap="none" strike="noStrike">
                          <a:solidFill>
                            <a:srgbClr val="000000"/>
                          </a:solidFill>
                          <a:latin typeface="Calibri"/>
                          <a:ea typeface="Calibri"/>
                          <a:cs typeface="Calibri"/>
                          <a:sym typeface="Calibri"/>
                        </a:rPr>
                        <a:t>future human beings. </a:t>
                      </a:r>
                      <a:endParaRPr b="0" i="0" sz="1200" u="none" cap="none" strike="noStrike">
                        <a:solidFill>
                          <a:srgbClr val="000000"/>
                        </a:solidFill>
                        <a:latin typeface="Calibri"/>
                        <a:ea typeface="Calibri"/>
                        <a:cs typeface="Calibri"/>
                        <a:sym typeface="Calibri"/>
                      </a:endParaRPr>
                    </a:p>
                    <a:p>
                      <a:pPr indent="-171450" lvl="0" marL="171450" marR="0" rtl="0" algn="l">
                        <a:lnSpc>
                          <a:spcPct val="107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Jews believe humans are born innocent and free of sin. Therefore any moral evil is an </a:t>
                      </a:r>
                      <a:r>
                        <a:rPr b="0" lang="en-GB" sz="1100" u="none" cap="none" strike="noStrike">
                          <a:latin typeface="Calibri"/>
                          <a:ea typeface="Calibri"/>
                          <a:cs typeface="Calibri"/>
                          <a:sym typeface="Calibri"/>
                        </a:rPr>
                        <a:t>individual</a:t>
                      </a:r>
                      <a:r>
                        <a:rPr b="0" i="0" lang="en-GB" sz="1100" u="none" cap="none" strike="noStrike">
                          <a:solidFill>
                            <a:srgbClr val="000000"/>
                          </a:solidFill>
                          <a:latin typeface="Calibri"/>
                          <a:ea typeface="Calibri"/>
                          <a:cs typeface="Calibri"/>
                          <a:sym typeface="Calibri"/>
                        </a:rPr>
                        <a:t> choice, caused by people turning away from God.</a:t>
                      </a:r>
                      <a:endParaRPr b="0" i="0" sz="12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Christian View: </a:t>
                      </a:r>
                      <a:endParaRPr b="0" i="0" sz="1200" u="none" cap="none" strike="noStrike">
                        <a:solidFill>
                          <a:srgbClr val="000000"/>
                        </a:solidFill>
                        <a:latin typeface="Calibri"/>
                        <a:ea typeface="Calibri"/>
                        <a:cs typeface="Calibri"/>
                        <a:sym typeface="Calibri"/>
                      </a:endParaRPr>
                    </a:p>
                    <a:p>
                      <a:pPr indent="-171450" lvl="0" marL="171450" marR="0" rtl="0" algn="l">
                        <a:lnSpc>
                          <a:spcPct val="107000"/>
                        </a:lnSpc>
                        <a:spcBef>
                          <a:spcPts val="0"/>
                        </a:spcBef>
                        <a:spcAft>
                          <a:spcPts val="0"/>
                        </a:spcAft>
                        <a:buClr>
                          <a:srgbClr val="000000"/>
                        </a:buClr>
                        <a:buSzPts val="1200"/>
                        <a:buFont typeface="Arial"/>
                        <a:buChar char="•"/>
                      </a:pPr>
                      <a:r>
                        <a:rPr b="0" lang="en-GB" sz="1100" u="none" cap="none" strike="noStrike">
                          <a:latin typeface="Calibri"/>
                          <a:ea typeface="Calibri"/>
                          <a:cs typeface="Calibri"/>
                          <a:sym typeface="Calibri"/>
                        </a:rPr>
                        <a:t>Christians believe</a:t>
                      </a:r>
                      <a:r>
                        <a:rPr b="0" i="0" lang="en-GB" sz="1100" u="none" cap="none" strike="noStrike">
                          <a:solidFill>
                            <a:srgbClr val="000000"/>
                          </a:solidFill>
                          <a:latin typeface="Calibri"/>
                          <a:ea typeface="Calibri"/>
                          <a:cs typeface="Calibri"/>
                          <a:sym typeface="Calibri"/>
                        </a:rPr>
                        <a:t> </a:t>
                      </a:r>
                      <a:r>
                        <a:rPr b="0" lang="en-GB" sz="1100" u="none" cap="none" strike="noStrike">
                          <a:latin typeface="Calibri"/>
                          <a:ea typeface="Calibri"/>
                          <a:cs typeface="Calibri"/>
                          <a:sym typeface="Calibri"/>
                        </a:rPr>
                        <a:t>the relationship between humans and God was broken because of The Fall as it led to original sin.</a:t>
                      </a:r>
                      <a:endParaRPr b="0" sz="1100" u="none" cap="none" strike="noStrike">
                        <a:latin typeface="Calibri"/>
                        <a:ea typeface="Calibri"/>
                        <a:cs typeface="Calibri"/>
                        <a:sym typeface="Calibri"/>
                      </a:endParaRPr>
                    </a:p>
                    <a:p>
                      <a:pPr indent="-171450" lvl="0" marL="171450" marR="0" rtl="0" algn="l">
                        <a:lnSpc>
                          <a:spcPct val="107000"/>
                        </a:lnSpc>
                        <a:spcBef>
                          <a:spcPts val="0"/>
                        </a:spcBef>
                        <a:spcAft>
                          <a:spcPts val="0"/>
                        </a:spcAft>
                        <a:buClr>
                          <a:schemeClr val="dk1"/>
                        </a:buClr>
                        <a:buSzPts val="1200"/>
                        <a:buFont typeface="Arial"/>
                        <a:buChar char="•"/>
                      </a:pPr>
                      <a:r>
                        <a:rPr b="0" lang="en-GB" sz="1100" u="none" cap="none" strike="noStrike">
                          <a:solidFill>
                            <a:schemeClr val="dk1"/>
                          </a:solidFill>
                          <a:latin typeface="Calibri"/>
                          <a:ea typeface="Calibri"/>
                          <a:cs typeface="Calibri"/>
                          <a:sym typeface="Calibri"/>
                        </a:rPr>
                        <a:t>God had to come to Earth (incarnation) to atone for original sin so that humans could be reconciled with God.</a:t>
                      </a:r>
                      <a:endParaRPr b="0" sz="1100" u="none" cap="none" strike="noStrike">
                        <a:latin typeface="Calibri"/>
                        <a:ea typeface="Calibri"/>
                        <a:cs typeface="Calibri"/>
                        <a:sym typeface="Calibri"/>
                      </a:endParaRPr>
                    </a:p>
                    <a:p>
                      <a:pPr indent="-171450" lvl="0" marL="171450" marR="0" rtl="0" algn="l">
                        <a:lnSpc>
                          <a:spcPct val="107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Humans must continue to work to redeem themselves and protect themselves from future  personal sin.</a:t>
                      </a:r>
                      <a:endParaRPr b="0" i="0" sz="12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4</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Muslim View: </a:t>
                      </a:r>
                      <a:endParaRPr b="0" i="0" sz="1100" u="none" cap="none" strike="noStrike">
                        <a:solidFill>
                          <a:srgbClr val="000000"/>
                        </a:solidFill>
                        <a:latin typeface="Calibri"/>
                        <a:ea typeface="Calibri"/>
                        <a:cs typeface="Calibri"/>
                        <a:sym typeface="Calibri"/>
                      </a:endParaRPr>
                    </a:p>
                    <a:p>
                      <a:pPr indent="-171450" lvl="0" marL="171450" marR="0" rtl="0" algn="l">
                        <a:lnSpc>
                          <a:spcPct val="107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Muslims reject the idea that all humans are born with sin</a:t>
                      </a:r>
                      <a:r>
                        <a:rPr b="0" lang="en-GB" sz="1100" u="none" cap="none" strike="noStrike">
                          <a:latin typeface="Calibri"/>
                          <a:ea typeface="Calibri"/>
                          <a:cs typeface="Calibri"/>
                          <a:sym typeface="Calibri"/>
                        </a:rPr>
                        <a:t> because of he Fall.</a:t>
                      </a:r>
                      <a:endParaRPr b="0" sz="1100" u="none" cap="none" strike="noStrike">
                        <a:latin typeface="Calibri"/>
                        <a:ea typeface="Calibri"/>
                        <a:cs typeface="Calibri"/>
                        <a:sym typeface="Calibri"/>
                      </a:endParaRPr>
                    </a:p>
                    <a:p>
                      <a:pPr indent="-171450" lvl="0" marL="171450" marR="0" rtl="0" algn="l">
                        <a:lnSpc>
                          <a:spcPct val="107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They believe that after eating the forbidden fruit, Adam asked Allah (God) for forgiveness and </a:t>
                      </a:r>
                      <a:r>
                        <a:rPr b="0" lang="en-GB" sz="1100" u="none" cap="none" strike="noStrike">
                          <a:latin typeface="Calibri"/>
                          <a:ea typeface="Calibri"/>
                          <a:cs typeface="Calibri"/>
                          <a:sym typeface="Calibri"/>
                        </a:rPr>
                        <a:t>received</a:t>
                      </a:r>
                      <a:r>
                        <a:rPr b="0" i="0" lang="en-GB" sz="1100" u="none" cap="none" strike="noStrike">
                          <a:solidFill>
                            <a:srgbClr val="000000"/>
                          </a:solidFill>
                          <a:latin typeface="Calibri"/>
                          <a:ea typeface="Calibri"/>
                          <a:cs typeface="Calibri"/>
                          <a:sym typeface="Calibri"/>
                        </a:rPr>
                        <a:t> it. This is because Allah is </a:t>
                      </a:r>
                      <a:r>
                        <a:rPr b="0" lang="en-GB" sz="1100" u="none" cap="none" strike="noStrike">
                          <a:latin typeface="Calibri"/>
                          <a:ea typeface="Calibri"/>
                          <a:cs typeface="Calibri"/>
                          <a:sym typeface="Calibri"/>
                        </a:rPr>
                        <a:t>beneficent</a:t>
                      </a:r>
                      <a:r>
                        <a:rPr b="0" i="0" lang="en-GB" sz="1100" u="none" cap="none" strike="noStrike">
                          <a:solidFill>
                            <a:srgbClr val="000000"/>
                          </a:solidFill>
                          <a:latin typeface="Calibri"/>
                          <a:ea typeface="Calibri"/>
                          <a:cs typeface="Calibri"/>
                          <a:sym typeface="Calibri"/>
                        </a:rPr>
                        <a:t> and merciful</a:t>
                      </a:r>
                      <a:r>
                        <a:rPr b="0" lang="en-GB" sz="1100" u="none" cap="none" strike="noStrike">
                          <a:latin typeface="Calibri"/>
                          <a:ea typeface="Calibri"/>
                          <a:cs typeface="Calibri"/>
                          <a:sym typeface="Calibri"/>
                        </a:rPr>
                        <a:t>.</a:t>
                      </a:r>
                      <a:r>
                        <a:rPr b="0" i="0" lang="en-GB" sz="1100" u="none" cap="none" strike="noStrike">
                          <a:solidFill>
                            <a:srgbClr val="000000"/>
                          </a:solidFill>
                          <a:latin typeface="Calibri"/>
                          <a:ea typeface="Calibri"/>
                          <a:cs typeface="Calibri"/>
                          <a:sym typeface="Calibri"/>
                        </a:rPr>
                        <a:t> </a:t>
                      </a:r>
                      <a:endParaRPr b="0" i="0" sz="1200" u="none" cap="none" strike="noStrike">
                        <a:solidFill>
                          <a:srgbClr val="000000"/>
                        </a:solidFill>
                        <a:latin typeface="Calibri"/>
                        <a:ea typeface="Calibri"/>
                        <a:cs typeface="Calibri"/>
                        <a:sym typeface="Calibri"/>
                      </a:endParaRPr>
                    </a:p>
                    <a:p>
                      <a:pPr indent="-171450" lvl="0" marL="171450" marR="0" rtl="0" algn="l">
                        <a:lnSpc>
                          <a:spcPct val="107000"/>
                        </a:lnSpc>
                        <a:spcBef>
                          <a:spcPts val="0"/>
                        </a:spcBef>
                        <a:spcAft>
                          <a:spcPts val="0"/>
                        </a:spcAft>
                        <a:buClr>
                          <a:srgbClr val="000000"/>
                        </a:buClr>
                        <a:buSzPts val="1200"/>
                        <a:buFont typeface="Arial"/>
                        <a:buChar char="•"/>
                      </a:pPr>
                      <a:r>
                        <a:rPr b="0" i="0" lang="en-GB" sz="1100" u="none" cap="none" strike="noStrike">
                          <a:solidFill>
                            <a:srgbClr val="000000"/>
                          </a:solidFill>
                          <a:latin typeface="Calibri"/>
                          <a:ea typeface="Calibri"/>
                          <a:cs typeface="Calibri"/>
                          <a:sym typeface="Calibri"/>
                        </a:rPr>
                        <a:t>The perfect relationship between humans and God was not broken. </a:t>
                      </a:r>
                      <a:endParaRPr b="0" i="0" sz="12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56" name="Google Shape;256;p69"/>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70"/>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262" name="Google Shape;262;p70"/>
          <p:cNvGraphicFramePr/>
          <p:nvPr/>
        </p:nvGraphicFramePr>
        <p:xfrm>
          <a:off x="277139" y="486534"/>
          <a:ext cx="3000000" cy="3000000"/>
        </p:xfrm>
        <a:graphic>
          <a:graphicData uri="http://schemas.openxmlformats.org/drawingml/2006/table">
            <a:tbl>
              <a:tblPr>
                <a:noFill/>
                <a:tableStyleId>{68CFFE3F-051E-4387-A68D-4DDEB36B757B}</a:tableStyleId>
              </a:tblPr>
              <a:tblGrid>
                <a:gridCol w="724575"/>
                <a:gridCol w="10950300"/>
              </a:tblGrid>
              <a:tr h="186500">
                <a:tc>
                  <a:txBody>
                    <a:bodyPr/>
                    <a:lstStyle/>
                    <a:p>
                      <a:pPr indent="0" lvl="0" marL="0" marR="0" rtl="0" algn="ctr">
                        <a:lnSpc>
                          <a:spcPct val="100000"/>
                        </a:lnSpc>
                        <a:spcBef>
                          <a:spcPts val="0"/>
                        </a:spcBef>
                        <a:spcAft>
                          <a:spcPts val="0"/>
                        </a:spcAft>
                        <a:buClr>
                          <a:srgbClr val="000000"/>
                        </a:buClr>
                        <a:buSzPts val="1100"/>
                        <a:buFont typeface="Arial"/>
                        <a:buNone/>
                      </a:pPr>
                      <a:r>
                        <a:rPr b="1" lang="en-GB" sz="1100" u="none" cap="none" strike="noStrike">
                          <a:solidFill>
                            <a:schemeClr val="lt1"/>
                          </a:solidFill>
                        </a:rPr>
                        <a:t>C</a:t>
                      </a:r>
                      <a:endParaRPr b="1"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chemeClr val="lt1"/>
                          </a:solidFill>
                          <a:latin typeface="Calibri"/>
                          <a:ea typeface="Calibri"/>
                          <a:cs typeface="Calibri"/>
                          <a:sym typeface="Calibri"/>
                        </a:rPr>
                        <a:t>Abrahamic religions</a:t>
                      </a:r>
                      <a:endParaRPr b="0"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4665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The birth of Jesus: All Abrahamic religions agree that</a:t>
                      </a:r>
                      <a:r>
                        <a:rPr b="0" lang="en-GB" sz="1100" u="none" cap="none" strike="noStrike">
                          <a:solidFill>
                            <a:srgbClr val="000000"/>
                          </a:solidFill>
                          <a:latin typeface="Calibri"/>
                          <a:ea typeface="Calibri"/>
                          <a:cs typeface="Calibri"/>
                          <a:sym typeface="Calibri"/>
                        </a:rPr>
                        <a:t> </a:t>
                      </a:r>
                      <a:r>
                        <a:rPr b="0" lang="en-GB" sz="1100" u="none" cap="none" strike="noStrike">
                          <a:latin typeface="Calibri"/>
                          <a:ea typeface="Calibri"/>
                          <a:cs typeface="Calibri"/>
                          <a:sym typeface="Calibri"/>
                        </a:rPr>
                        <a:t>i</a:t>
                      </a:r>
                      <a:r>
                        <a:rPr b="0" lang="en-GB" sz="1100" u="none" cap="none" strike="noStrike">
                          <a:solidFill>
                            <a:srgbClr val="000000"/>
                          </a:solidFill>
                          <a:latin typeface="Calibri"/>
                          <a:ea typeface="Calibri"/>
                          <a:cs typeface="Calibri"/>
                          <a:sym typeface="Calibri"/>
                        </a:rPr>
                        <a:t>n modern-day Palestine, a Jewish </a:t>
                      </a:r>
                      <a:r>
                        <a:rPr b="0" lang="en-GB" sz="1100" u="none" cap="none" strike="noStrike">
                          <a:latin typeface="Calibri"/>
                          <a:ea typeface="Calibri"/>
                          <a:cs typeface="Calibri"/>
                          <a:sym typeface="Calibri"/>
                        </a:rPr>
                        <a:t>baby</a:t>
                      </a:r>
                      <a:r>
                        <a:rPr b="0" lang="en-GB" sz="1100" u="none" cap="none" strike="noStrike">
                          <a:solidFill>
                            <a:srgbClr val="000000"/>
                          </a:solidFill>
                          <a:latin typeface="Calibri"/>
                          <a:ea typeface="Calibri"/>
                          <a:cs typeface="Calibri"/>
                          <a:sym typeface="Calibri"/>
                        </a:rPr>
                        <a:t>, called Jesus is born. He </a:t>
                      </a:r>
                      <a:r>
                        <a:rPr b="0" lang="en-GB" sz="1100" u="none" cap="none" strike="noStrike">
                          <a:latin typeface="Calibri"/>
                          <a:ea typeface="Calibri"/>
                          <a:cs typeface="Calibri"/>
                          <a:sym typeface="Calibri"/>
                        </a:rPr>
                        <a:t>ministers</a:t>
                      </a:r>
                      <a:r>
                        <a:rPr b="0" lang="en-GB" sz="1100" u="none" cap="none" strike="noStrike">
                          <a:solidFill>
                            <a:srgbClr val="000000"/>
                          </a:solidFill>
                          <a:latin typeface="Calibri"/>
                          <a:ea typeface="Calibri"/>
                          <a:cs typeface="Calibri"/>
                          <a:sym typeface="Calibri"/>
                        </a:rPr>
                        <a:t> about </a:t>
                      </a:r>
                      <a:r>
                        <a:rPr b="0" lang="en-GB" sz="1100" u="none" cap="none" strike="noStrike">
                          <a:latin typeface="Calibri"/>
                          <a:ea typeface="Calibri"/>
                          <a:cs typeface="Calibri"/>
                          <a:sym typeface="Calibri"/>
                        </a:rPr>
                        <a:t>monotheism, forgiveness and compassion. He attracts many followers who become known as Christians. They disagree on whether Jesus was simply a man, a prophet or the Messiah. </a:t>
                      </a:r>
                      <a:endParaRPr b="0" sz="11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050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Jewish view: </a:t>
                      </a:r>
                      <a:endParaRPr b="0" i="0" sz="1100" u="none" cap="none" strike="noStrike">
                        <a:solidFill>
                          <a:srgbClr val="000000"/>
                        </a:solidFill>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Jews do not believe that Jesus </a:t>
                      </a:r>
                      <a:r>
                        <a:rPr b="0" lang="en-GB" sz="1100" u="none" cap="none" strike="noStrike">
                          <a:solidFill>
                            <a:srgbClr val="202122"/>
                          </a:solidFill>
                          <a:latin typeface="Calibri"/>
                          <a:ea typeface="Calibri"/>
                          <a:cs typeface="Calibri"/>
                          <a:sym typeface="Calibri"/>
                        </a:rPr>
                        <a:t>that </a:t>
                      </a:r>
                      <a:r>
                        <a:rPr b="0" lang="en-GB" sz="1100" u="none" cap="none" strike="noStrike">
                          <a:solidFill>
                            <a:schemeClr val="dk1"/>
                          </a:solidFill>
                          <a:uFill>
                            <a:noFill/>
                          </a:uFill>
                          <a:latin typeface="Calibri"/>
                          <a:ea typeface="Calibri"/>
                          <a:cs typeface="Calibri"/>
                          <a:sym typeface="Calibri"/>
                          <a:hlinkClick r:id="rId3">
                            <a:extLst>
                              <a:ext uri="{A12FA001-AC4F-418D-AE19-62706E023703}">
                                <ahyp:hlinkClr val="tx"/>
                              </a:ext>
                            </a:extLst>
                          </a:hlinkClick>
                        </a:rPr>
                        <a:t>Jesus</a:t>
                      </a:r>
                      <a:r>
                        <a:rPr b="0" lang="en-GB" sz="1100" u="none" cap="none" strike="noStrike">
                          <a:solidFill>
                            <a:schemeClr val="dk1"/>
                          </a:solidFill>
                          <a:latin typeface="Calibri"/>
                          <a:ea typeface="Calibri"/>
                          <a:cs typeface="Calibri"/>
                          <a:sym typeface="Calibri"/>
                        </a:rPr>
                        <a:t> of </a:t>
                      </a:r>
                      <a:r>
                        <a:rPr b="0" lang="en-GB" sz="1100" u="none" cap="none" strike="noStrike">
                          <a:solidFill>
                            <a:schemeClr val="dk1"/>
                          </a:solidFill>
                          <a:uFill>
                            <a:noFill/>
                          </a:uFill>
                          <a:latin typeface="Calibri"/>
                          <a:ea typeface="Calibri"/>
                          <a:cs typeface="Calibri"/>
                          <a:sym typeface="Calibri"/>
                          <a:hlinkClick r:id="rId4">
                            <a:extLst>
                              <a:ext uri="{A12FA001-AC4F-418D-AE19-62706E023703}">
                                <ahyp:hlinkClr val="tx"/>
                              </a:ext>
                            </a:extLst>
                          </a:hlinkClick>
                        </a:rPr>
                        <a:t>Nazareth</a:t>
                      </a:r>
                      <a:r>
                        <a:rPr b="0" lang="en-GB" sz="1100" u="none" cap="none" strike="noStrike">
                          <a:solidFill>
                            <a:schemeClr val="dk1"/>
                          </a:solidFill>
                          <a:latin typeface="Calibri"/>
                          <a:ea typeface="Calibri"/>
                          <a:cs typeface="Calibri"/>
                          <a:sym typeface="Calibri"/>
                        </a:rPr>
                        <a:t> was the m</a:t>
                      </a:r>
                      <a:r>
                        <a:rPr b="0" lang="en-GB" sz="1100" u="none" cap="none" strike="noStrike">
                          <a:solidFill>
                            <a:schemeClr val="dk1"/>
                          </a:solidFill>
                          <a:uFill>
                            <a:noFill/>
                          </a:uFill>
                          <a:latin typeface="Calibri"/>
                          <a:ea typeface="Calibri"/>
                          <a:cs typeface="Calibri"/>
                          <a:sym typeface="Calibri"/>
                          <a:hlinkClick r:id="rId5">
                            <a:extLst>
                              <a:ext uri="{A12FA001-AC4F-418D-AE19-62706E023703}">
                                <ahyp:hlinkClr val="tx"/>
                              </a:ext>
                            </a:extLst>
                          </a:hlinkClick>
                        </a:rPr>
                        <a:t>essiah</a:t>
                      </a:r>
                      <a:r>
                        <a:rPr b="0" lang="en-GB" sz="1100" u="none" cap="none" strike="noStrike">
                          <a:solidFill>
                            <a:schemeClr val="dk1"/>
                          </a:solidFill>
                          <a:latin typeface="Calibri"/>
                          <a:ea typeface="Calibri"/>
                          <a:cs typeface="Calibri"/>
                          <a:sym typeface="Calibri"/>
                        </a:rPr>
                        <a:t> or p</a:t>
                      </a:r>
                      <a:r>
                        <a:rPr b="0" lang="en-GB" sz="1100" u="none" cap="none" strike="noStrike">
                          <a:solidFill>
                            <a:schemeClr val="dk1"/>
                          </a:solidFill>
                          <a:uFill>
                            <a:noFill/>
                          </a:uFill>
                          <a:latin typeface="Calibri"/>
                          <a:ea typeface="Calibri"/>
                          <a:cs typeface="Calibri"/>
                          <a:sym typeface="Calibri"/>
                          <a:hlinkClick r:id="rId6">
                            <a:extLst>
                              <a:ext uri="{A12FA001-AC4F-418D-AE19-62706E023703}">
                                <ahyp:hlinkClr val="tx"/>
                              </a:ext>
                            </a:extLst>
                          </a:hlinkClick>
                        </a:rPr>
                        <a:t>rophet</a:t>
                      </a:r>
                      <a:r>
                        <a:rPr b="0" lang="en-GB" sz="1100" u="none" cap="none" strike="noStrike">
                          <a:solidFill>
                            <a:schemeClr val="dk1"/>
                          </a:solidFill>
                          <a:latin typeface="Calibri"/>
                          <a:ea typeface="Calibri"/>
                          <a:cs typeface="Calibri"/>
                          <a:sym typeface="Calibri"/>
                        </a:rPr>
                        <a:t> nor do they believe he was the </a:t>
                      </a:r>
                      <a:r>
                        <a:rPr b="0" lang="en-GB" sz="1100" u="none" cap="none" strike="noStrike">
                          <a:solidFill>
                            <a:schemeClr val="dk1"/>
                          </a:solidFill>
                          <a:uFill>
                            <a:noFill/>
                          </a:uFill>
                          <a:latin typeface="Calibri"/>
                          <a:ea typeface="Calibri"/>
                          <a:cs typeface="Calibri"/>
                          <a:sym typeface="Calibri"/>
                          <a:hlinkClick r:id="rId7">
                            <a:extLst>
                              <a:ext uri="{A12FA001-AC4F-418D-AE19-62706E023703}">
                                <ahyp:hlinkClr val="tx"/>
                              </a:ext>
                            </a:extLst>
                          </a:hlinkClick>
                        </a:rPr>
                        <a:t>Son of God</a:t>
                      </a:r>
                      <a:r>
                        <a:rPr b="0" lang="en-GB" sz="1100" u="none" cap="none" strike="noStrike">
                          <a:solidFill>
                            <a:schemeClr val="dk1"/>
                          </a:solidFill>
                          <a:latin typeface="Calibri"/>
                          <a:ea typeface="Calibri"/>
                          <a:cs typeface="Calibri"/>
                          <a:sym typeface="Calibri"/>
                        </a:rPr>
                        <a:t>.</a:t>
                      </a:r>
                      <a:r>
                        <a:rPr b="0" lang="en-GB" sz="1100" u="none" cap="none" strike="noStrike">
                          <a:latin typeface="Calibri"/>
                          <a:ea typeface="Calibri"/>
                          <a:cs typeface="Calibri"/>
                          <a:sym typeface="Calibri"/>
                        </a:rPr>
                        <a:t> This is because they believe that God is a singularity and cannot be divided as the Holy Trinity suggests.</a:t>
                      </a:r>
                      <a:endParaRPr b="0" sz="1100" u="none" cap="none" strike="noStrike">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Some Jews believe he was simply a wise man preaching  good message</a:t>
                      </a:r>
                      <a:r>
                        <a:rPr b="0" lang="en-GB" sz="1100" u="none" cap="none" strike="noStrike">
                          <a:latin typeface="Calibri"/>
                          <a:ea typeface="Calibri"/>
                          <a:cs typeface="Calibri"/>
                          <a:sym typeface="Calibri"/>
                        </a:rPr>
                        <a:t>s.</a:t>
                      </a:r>
                      <a:endParaRPr b="0" i="0" sz="1100" u="none" cap="none" strike="noStrike">
                        <a:solidFill>
                          <a:srgbClr val="000000"/>
                        </a:solidFill>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Others believe he was blasphemous (disrespectful for claiming to be the son of God).</a:t>
                      </a:r>
                      <a:endParaRPr b="0" i="0" sz="11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Christian view: </a:t>
                      </a:r>
                      <a:endParaRPr b="0" i="0" sz="1100" u="none" cap="none" strike="noStrike">
                        <a:solidFill>
                          <a:srgbClr val="000000"/>
                        </a:solidFill>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Jesus is the </a:t>
                      </a:r>
                      <a:r>
                        <a:rPr b="0" lang="en-GB" sz="1100" u="none" cap="none" strike="noStrike">
                          <a:latin typeface="Calibri"/>
                          <a:ea typeface="Calibri"/>
                          <a:cs typeface="Calibri"/>
                          <a:sym typeface="Calibri"/>
                        </a:rPr>
                        <a:t>m</a:t>
                      </a:r>
                      <a:r>
                        <a:rPr b="0" i="0" lang="en-GB" sz="1100" u="none" cap="none" strike="noStrike">
                          <a:solidFill>
                            <a:srgbClr val="000000"/>
                          </a:solidFill>
                          <a:latin typeface="Calibri"/>
                          <a:ea typeface="Calibri"/>
                          <a:cs typeface="Calibri"/>
                          <a:sym typeface="Calibri"/>
                        </a:rPr>
                        <a:t>essiah, </a:t>
                      </a:r>
                      <a:r>
                        <a:rPr b="0" lang="en-GB" sz="1100" u="none" cap="none" strike="noStrike">
                          <a:latin typeface="Calibri"/>
                          <a:ea typeface="Calibri"/>
                          <a:cs typeface="Calibri"/>
                          <a:sym typeface="Calibri"/>
                        </a:rPr>
                        <a:t>God on earth, </a:t>
                      </a:r>
                      <a:r>
                        <a:rPr b="0" i="0" lang="en-GB" sz="1100" u="none" cap="none" strike="noStrike">
                          <a:solidFill>
                            <a:srgbClr val="000000"/>
                          </a:solidFill>
                          <a:latin typeface="Calibri"/>
                          <a:ea typeface="Calibri"/>
                          <a:cs typeface="Calibri"/>
                          <a:sym typeface="Calibri"/>
                        </a:rPr>
                        <a:t>and the saviour that the prophets spoke of</a:t>
                      </a:r>
                      <a:r>
                        <a:rPr b="0" lang="en-GB" sz="1100" u="none" cap="none" strike="noStrike">
                          <a:latin typeface="Calibri"/>
                          <a:ea typeface="Calibri"/>
                          <a:cs typeface="Calibri"/>
                          <a:sym typeface="Calibri"/>
                        </a:rPr>
                        <a:t> in the Old Testament.</a:t>
                      </a:r>
                      <a:r>
                        <a:rPr b="0" i="0" lang="en-GB" sz="1100" u="none" cap="none" strike="noStrike">
                          <a:solidFill>
                            <a:srgbClr val="000000"/>
                          </a:solidFill>
                          <a:latin typeface="Calibri"/>
                          <a:ea typeface="Calibri"/>
                          <a:cs typeface="Calibri"/>
                          <a:sym typeface="Calibri"/>
                        </a:rPr>
                        <a:t> </a:t>
                      </a:r>
                      <a:endParaRPr b="0" i="0" sz="1100" u="none" cap="none" strike="noStrike">
                        <a:solidFill>
                          <a:srgbClr val="000000"/>
                        </a:solidFill>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lang="en-GB" sz="1100" u="none" cap="none" strike="noStrike">
                          <a:latin typeface="Calibri"/>
                          <a:ea typeface="Calibri"/>
                          <a:cs typeface="Calibri"/>
                          <a:sym typeface="Calibri"/>
                        </a:rPr>
                        <a:t>Jesus</a:t>
                      </a:r>
                      <a:r>
                        <a:rPr b="0" i="0" lang="en-GB" sz="1100" u="none" cap="none" strike="noStrike">
                          <a:solidFill>
                            <a:srgbClr val="000000"/>
                          </a:solidFill>
                          <a:latin typeface="Calibri"/>
                          <a:ea typeface="Calibri"/>
                          <a:cs typeface="Calibri"/>
                          <a:sym typeface="Calibri"/>
                        </a:rPr>
                        <a:t> is God in human form</a:t>
                      </a:r>
                      <a:r>
                        <a:rPr b="0" lang="en-GB" sz="1100" u="none" cap="none" strike="noStrike">
                          <a:latin typeface="Calibri"/>
                          <a:ea typeface="Calibri"/>
                          <a:cs typeface="Calibri"/>
                          <a:sym typeface="Calibri"/>
                        </a:rPr>
                        <a:t>.</a:t>
                      </a:r>
                      <a:endParaRPr b="0" i="0" sz="1100" u="none" cap="none" strike="noStrike">
                        <a:solidFill>
                          <a:srgbClr val="000000"/>
                        </a:solidFill>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lang="en-GB" sz="1100" u="none" cap="none" strike="noStrike">
                          <a:latin typeface="Calibri"/>
                          <a:ea typeface="Calibri"/>
                          <a:cs typeface="Calibri"/>
                          <a:sym typeface="Calibri"/>
                        </a:rPr>
                        <a:t>Jesus</a:t>
                      </a:r>
                      <a:r>
                        <a:rPr b="0" i="0" lang="en-GB" sz="1100" u="none" cap="none" strike="noStrike">
                          <a:solidFill>
                            <a:srgbClr val="000000"/>
                          </a:solidFill>
                          <a:latin typeface="Calibri"/>
                          <a:ea typeface="Calibri"/>
                          <a:cs typeface="Calibri"/>
                          <a:sym typeface="Calibri"/>
                        </a:rPr>
                        <a:t> came to restore the broken relationship between God and His creation after </a:t>
                      </a:r>
                      <a:r>
                        <a:rPr b="0" lang="en-GB" sz="1100" u="none" cap="none" strike="noStrike">
                          <a:latin typeface="Calibri"/>
                          <a:ea typeface="Calibri"/>
                          <a:cs typeface="Calibri"/>
                          <a:sym typeface="Calibri"/>
                        </a:rPr>
                        <a:t>The Fall</a:t>
                      </a:r>
                      <a:r>
                        <a:rPr b="0" i="0" lang="en-GB" sz="1100" u="none" cap="none" strike="noStrike">
                          <a:solidFill>
                            <a:srgbClr val="000000"/>
                          </a:solidFill>
                          <a:latin typeface="Calibri"/>
                          <a:ea typeface="Calibri"/>
                          <a:cs typeface="Calibri"/>
                          <a:sym typeface="Calibri"/>
                        </a:rPr>
                        <a:t>. He took on the sins of humankind</a:t>
                      </a:r>
                      <a:r>
                        <a:rPr b="0" lang="en-GB" sz="1100" u="none" cap="none" strike="noStrike">
                          <a:latin typeface="Calibri"/>
                          <a:ea typeface="Calibri"/>
                          <a:cs typeface="Calibri"/>
                          <a:sym typeface="Calibri"/>
                        </a:rPr>
                        <a:t> (atoned) </a:t>
                      </a:r>
                      <a:r>
                        <a:rPr b="0" i="0" lang="en-GB" sz="1100" u="none" cap="none" strike="noStrike">
                          <a:solidFill>
                            <a:srgbClr val="000000"/>
                          </a:solidFill>
                          <a:latin typeface="Calibri"/>
                          <a:ea typeface="Calibri"/>
                          <a:cs typeface="Calibri"/>
                          <a:sym typeface="Calibri"/>
                        </a:rPr>
                        <a:t>and died for humanity on the cross,</a:t>
                      </a:r>
                      <a:r>
                        <a:rPr b="0" lang="en-GB" sz="1100" u="none" cap="none" strike="noStrike">
                          <a:latin typeface="Calibri"/>
                          <a:ea typeface="Calibri"/>
                          <a:cs typeface="Calibri"/>
                          <a:sym typeface="Calibri"/>
                        </a:rPr>
                        <a:t> so humans could be reconciled with God.</a:t>
                      </a:r>
                      <a:r>
                        <a:rPr b="0" i="0" lang="en-GB" sz="1100" u="none" cap="none" strike="noStrike">
                          <a:solidFill>
                            <a:srgbClr val="000000"/>
                          </a:solidFill>
                          <a:latin typeface="Calibri"/>
                          <a:ea typeface="Calibri"/>
                          <a:cs typeface="Calibri"/>
                          <a:sym typeface="Calibri"/>
                        </a:rPr>
                        <a:t> </a:t>
                      </a:r>
                      <a:endParaRPr b="0" i="0" sz="1100" u="none" cap="none" strike="noStrike">
                        <a:solidFill>
                          <a:srgbClr val="000000"/>
                        </a:solidFill>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As a result, humans can reach heaven if they have faith and follow his </a:t>
                      </a:r>
                      <a:r>
                        <a:rPr b="0" lang="en-GB" sz="1100" u="none" cap="none" strike="noStrike">
                          <a:latin typeface="Calibri"/>
                          <a:ea typeface="Calibri"/>
                          <a:cs typeface="Calibri"/>
                          <a:sym typeface="Calibri"/>
                        </a:rPr>
                        <a:t>teachings.</a:t>
                      </a:r>
                      <a:endParaRPr b="0" i="0" sz="11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4</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Muslim view: </a:t>
                      </a:r>
                      <a:endParaRPr b="0" sz="1100" u="none" cap="none" strike="noStrike">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lang="en-GB" sz="1100" u="none" cap="none" strike="noStrike">
                          <a:solidFill>
                            <a:schemeClr val="dk1"/>
                          </a:solidFill>
                          <a:latin typeface="Calibri"/>
                          <a:ea typeface="Calibri"/>
                          <a:cs typeface="Calibri"/>
                          <a:sym typeface="Calibri"/>
                        </a:rPr>
                        <a:t>Jesus (or Isa) is the second to last prophet before Prophet Muhammad. Therefore he is important as he received a message from Allah.</a:t>
                      </a:r>
                      <a:endParaRPr b="0" sz="1100" u="none" cap="none" strike="noStrike">
                        <a:solidFill>
                          <a:schemeClr val="dk1"/>
                        </a:solidFill>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lang="en-GB" sz="1100" u="none" cap="none" strike="noStrike">
                          <a:solidFill>
                            <a:schemeClr val="dk1"/>
                          </a:solidFill>
                          <a:latin typeface="Calibri"/>
                          <a:ea typeface="Calibri"/>
                          <a:cs typeface="Calibri"/>
                          <a:sym typeface="Calibri"/>
                        </a:rPr>
                        <a:t>Jesus is not God the Son, the messiah or saviour. Allah is one and indivisible.</a:t>
                      </a:r>
                      <a:endParaRPr b="0" sz="1100" u="none" cap="none" strike="noStrike">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He is not God in human form, but Allah does bless him with the power to do miracles.</a:t>
                      </a:r>
                      <a:endParaRPr b="0" sz="1100" u="none" cap="none" strike="noStrike">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Isa actually preached about the final prophet (Muhammad) but the message was corrupted over time. </a:t>
                      </a:r>
                      <a:endParaRPr b="0" i="0" sz="1100" u="none" cap="none" strike="noStrike">
                        <a:solidFill>
                          <a:srgbClr val="000000"/>
                        </a:solidFill>
                        <a:latin typeface="Calibri"/>
                        <a:ea typeface="Calibri"/>
                        <a:cs typeface="Calibri"/>
                        <a:sym typeface="Calibri"/>
                      </a:endParaRPr>
                    </a:p>
                    <a:p>
                      <a:pPr indent="-171450" lvl="0" marL="177800" marR="0" rtl="0" algn="l">
                        <a:lnSpc>
                          <a:spcPct val="107000"/>
                        </a:lnSpc>
                        <a:spcBef>
                          <a:spcPts val="0"/>
                        </a:spcBef>
                        <a:spcAft>
                          <a:spcPts val="0"/>
                        </a:spcAft>
                        <a:buClr>
                          <a:srgbClr val="000000"/>
                        </a:buClr>
                        <a:buSzPts val="1100"/>
                        <a:buFont typeface="Arial"/>
                        <a:buChar char="•"/>
                      </a:pPr>
                      <a:r>
                        <a:rPr b="0" i="0" lang="en-GB" sz="1100" u="none" cap="none" strike="noStrike">
                          <a:solidFill>
                            <a:srgbClr val="000000"/>
                          </a:solidFill>
                          <a:latin typeface="Calibri"/>
                          <a:ea typeface="Calibri"/>
                          <a:cs typeface="Calibri"/>
                          <a:sym typeface="Calibri"/>
                        </a:rPr>
                        <a:t>They also believe that Jesus was not actually crucified, but brought up to Heaven by Allah before he could be captured. </a:t>
                      </a:r>
                      <a:endParaRPr b="0" i="0" sz="11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63" name="Google Shape;263;p70"/>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269" name="Google Shape;269;p2"/>
          <p:cNvGraphicFramePr/>
          <p:nvPr/>
        </p:nvGraphicFramePr>
        <p:xfrm>
          <a:off x="313830" y="469796"/>
          <a:ext cx="3000000" cy="3000000"/>
        </p:xfrm>
        <a:graphic>
          <a:graphicData uri="http://schemas.openxmlformats.org/drawingml/2006/table">
            <a:tbl>
              <a:tblPr>
                <a:noFill/>
                <a:tableStyleId>{68CFFE3F-051E-4387-A68D-4DDEB36B757B}</a:tableStyleId>
              </a:tblPr>
              <a:tblGrid>
                <a:gridCol w="718300"/>
                <a:gridCol w="10855300"/>
              </a:tblGrid>
              <a:tr h="1591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rPr>
                        <a:t>D</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941"/>
                      </a:srgb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1" i="0" lang="en-GB" sz="1100" u="sng" cap="none" strike="noStrike">
                          <a:solidFill>
                            <a:schemeClr val="lt1"/>
                          </a:solidFill>
                          <a:latin typeface="Calibri"/>
                          <a:ea typeface="Calibri"/>
                          <a:cs typeface="Calibri"/>
                          <a:sym typeface="Calibri"/>
                        </a:rPr>
                        <a:t>History of Judaism </a:t>
                      </a:r>
                      <a:endParaRPr b="0"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941"/>
                      </a:srgbClr>
                    </a:solidFill>
                  </a:tcPr>
                </a:tc>
              </a:tr>
              <a:tr h="4665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chemeClr val="dk1"/>
                        </a:buClr>
                        <a:buSzPts val="1200"/>
                        <a:buFont typeface="Arial"/>
                        <a:buNone/>
                      </a:pPr>
                      <a:r>
                        <a:rPr b="0" lang="en-GB" sz="1100" u="none" cap="none" strike="noStrike">
                          <a:solidFill>
                            <a:srgbClr val="141414"/>
                          </a:solidFill>
                          <a:latin typeface="Calibri"/>
                          <a:ea typeface="Calibri"/>
                          <a:cs typeface="Calibri"/>
                          <a:sym typeface="Calibri"/>
                        </a:rPr>
                        <a:t>For Jews, Abraham is known as the founder or first patriarch of Judaism </a:t>
                      </a:r>
                      <a:r>
                        <a:rPr lang="en-GB" sz="1100">
                          <a:solidFill>
                            <a:srgbClr val="141414"/>
                          </a:solidFill>
                          <a:latin typeface="Calibri"/>
                          <a:ea typeface="Calibri"/>
                          <a:cs typeface="Calibri"/>
                          <a:sym typeface="Calibri"/>
                        </a:rPr>
                        <a:t>and the father of all 3 </a:t>
                      </a:r>
                      <a:r>
                        <a:rPr lang="en-GB" sz="1100">
                          <a:solidFill>
                            <a:srgbClr val="141414"/>
                          </a:solidFill>
                          <a:latin typeface="Calibri"/>
                          <a:ea typeface="Calibri"/>
                          <a:cs typeface="Calibri"/>
                          <a:sym typeface="Calibri"/>
                        </a:rPr>
                        <a:t>Abrahamic</a:t>
                      </a:r>
                      <a:r>
                        <a:rPr lang="en-GB" sz="1100">
                          <a:solidFill>
                            <a:srgbClr val="141414"/>
                          </a:solidFill>
                          <a:latin typeface="Calibri"/>
                          <a:ea typeface="Calibri"/>
                          <a:cs typeface="Calibri"/>
                          <a:sym typeface="Calibri"/>
                        </a:rPr>
                        <a:t> religions</a:t>
                      </a:r>
                      <a:r>
                        <a:rPr b="0" lang="en-GB" sz="1100" u="none" cap="none" strike="noStrike">
                          <a:solidFill>
                            <a:srgbClr val="141414"/>
                          </a:solidFill>
                          <a:latin typeface="Calibri"/>
                          <a:ea typeface="Calibri"/>
                          <a:cs typeface="Calibri"/>
                          <a:sym typeface="Calibri"/>
                        </a:rPr>
                        <a:t>. He is vital to Jewish history as the first point of contact between God and the Jews. </a:t>
                      </a:r>
                      <a:endParaRPr b="0" i="0" sz="11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864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lang="en-GB" sz="1100" u="none" cap="none" strike="noStrike">
                          <a:solidFill>
                            <a:srgbClr val="141414"/>
                          </a:solidFill>
                          <a:latin typeface="Calibri"/>
                          <a:ea typeface="Calibri"/>
                          <a:cs typeface="Calibri"/>
                          <a:sym typeface="Calibri"/>
                        </a:rPr>
                        <a:t>Abram called by God and was the recipient of the first covenant (agreement) with God. God appeared to Abram in a dream  (special revelation) and said that he would promise Abram </a:t>
                      </a:r>
                      <a:r>
                        <a:rPr b="0" lang="en-GB" sz="1100" u="none" cap="none" strike="noStrike">
                          <a:solidFill>
                            <a:srgbClr val="1F1F1F"/>
                          </a:solidFill>
                          <a:latin typeface="Calibri"/>
                          <a:ea typeface="Calibri"/>
                          <a:cs typeface="Calibri"/>
                          <a:sym typeface="Calibri"/>
                        </a:rPr>
                        <a:t>protection and land to Abram and his descendants, </a:t>
                      </a:r>
                      <a:r>
                        <a:rPr b="0" lang="en-GB" sz="1100" u="none" cap="none" strike="noStrike">
                          <a:solidFill>
                            <a:srgbClr val="141414"/>
                          </a:solidFill>
                          <a:latin typeface="Calibri"/>
                          <a:ea typeface="Calibri"/>
                          <a:cs typeface="Calibri"/>
                          <a:sym typeface="Calibri"/>
                        </a:rPr>
                        <a:t>if he was to promise to leave his home land of Ur (Iraq) and spread the belief that there was only one God (monotheism). This was huge as Abram was childless and 75 at the time and everyone was polytheistic.  This is where the term ’chosen people’ comes from as Jews were chosen to receive the first covenant with God.</a:t>
                      </a:r>
                      <a:endParaRPr b="0" sz="1100" u="none" cap="none" strike="noStrike">
                        <a:solidFill>
                          <a:srgbClr val="231F2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chemeClr val="dk1"/>
                        </a:buClr>
                        <a:buSzPts val="1200"/>
                        <a:buFont typeface="Arial"/>
                        <a:buNone/>
                      </a:pPr>
                      <a:r>
                        <a:rPr b="0" lang="en-GB" sz="1100" u="none" cap="none" strike="noStrike">
                          <a:solidFill>
                            <a:srgbClr val="141414"/>
                          </a:solidFill>
                          <a:latin typeface="Calibri"/>
                          <a:ea typeface="Calibri"/>
                          <a:cs typeface="Calibri"/>
                          <a:sym typeface="Calibri"/>
                        </a:rPr>
                        <a:t> The covenant was sealed through his circumcision. Jewish people still carry out the circumcision on the eighth day after a boy’s birth as a sign of this covenant today.</a:t>
                      </a:r>
                      <a:endParaRPr b="0"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4</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dk1"/>
                          </a:solidFill>
                          <a:latin typeface="Calibri"/>
                          <a:ea typeface="Calibri"/>
                          <a:cs typeface="Calibri"/>
                          <a:sym typeface="Calibri"/>
                        </a:rPr>
                        <a:t>Abram travelled from Ur to Canaan (Israel - the promised land) and preached monotheism. As a result of keeping his end of the covenant -  Abram’s wife,  </a:t>
                      </a:r>
                      <a:r>
                        <a:rPr b="0" lang="en-GB" sz="1100" u="none" cap="none" strike="noStrike">
                          <a:solidFill>
                            <a:srgbClr val="141414"/>
                          </a:solidFill>
                          <a:latin typeface="Calibri"/>
                          <a:ea typeface="Calibri"/>
                          <a:cs typeface="Calibri"/>
                          <a:sym typeface="Calibri"/>
                        </a:rPr>
                        <a:t>Sarah (90), gave birth to their son, Isaac. God also changed Abram's name to Abraham meaning father of all nations. </a:t>
                      </a:r>
                      <a:endParaRPr b="0"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0"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9700">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5</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rgbClr val="141414"/>
                          </a:solidFill>
                          <a:latin typeface="Calibri"/>
                          <a:ea typeface="Calibri"/>
                          <a:cs typeface="Calibri"/>
                          <a:sym typeface="Calibri"/>
                        </a:rPr>
                        <a:t>Isaac is known as the second patriarch of Judaism as taught the meaning of sacrifice. In the Jewish faith it is believed that Abraham was asked to sacrifice his son Isaac as a show of obedience and loyalty to God. Abraham told Isaac of God’s request and that Isaac went willingly to the place he was going to be killed. However, at the last minute God replaced Isaac with a ram and he was saved. </a:t>
                      </a:r>
                      <a:r>
                        <a:rPr b="0" lang="en-GB" sz="1100" u="none" cap="none" strike="noStrike">
                          <a:solidFill>
                            <a:srgbClr val="181818"/>
                          </a:solidFill>
                          <a:latin typeface="Calibri"/>
                          <a:ea typeface="Calibri"/>
                          <a:cs typeface="Calibri"/>
                          <a:sym typeface="Calibri"/>
                        </a:rPr>
                        <a:t>Because of Abraham's unwavering faith, God renewed His promise to bless Abraham and his descendants. He promised that through his offspring, all nations would be blessed.</a:t>
                      </a:r>
                      <a:endParaRPr b="0" sz="1100" u="none" cap="none" strike="noStrike">
                        <a:solidFill>
                          <a:srgbClr val="18181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100"/>
                        <a:buFont typeface="Arial"/>
                        <a:buNone/>
                      </a:pPr>
                      <a:r>
                        <a:t/>
                      </a:r>
                      <a:endParaRPr b="0"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6</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100"/>
                        <a:buFont typeface="Arial"/>
                        <a:buNone/>
                      </a:pPr>
                      <a:r>
                        <a:rPr b="0" lang="en-GB" sz="1100" u="none" cap="none" strike="noStrike">
                          <a:solidFill>
                            <a:srgbClr val="141414"/>
                          </a:solidFill>
                          <a:latin typeface="Calibri"/>
                          <a:ea typeface="Calibri"/>
                          <a:cs typeface="Calibri"/>
                          <a:sym typeface="Calibri"/>
                        </a:rPr>
                        <a:t>The call of Moses is found in the book of Exodus in the Old Testament and takes place over 1000 years after the call of Abraham. At the time, the Israelites (Jews) were enslaved in Egypt under the Pharaoh.</a:t>
                      </a:r>
                      <a:endParaRPr b="0" sz="1100" u="none" cap="none" strike="noStrike">
                        <a:solidFill>
                          <a:srgbClr val="333333"/>
                        </a:solidFill>
                        <a:latin typeface="Calibri"/>
                        <a:ea typeface="Calibri"/>
                        <a:cs typeface="Calibri"/>
                        <a:sym typeface="Calibri"/>
                      </a:endParaRPr>
                    </a:p>
                    <a:p>
                      <a:pPr indent="0" lvl="0" marL="0" marR="0" rtl="0" algn="l">
                        <a:lnSpc>
                          <a:spcPct val="107000"/>
                        </a:lnSpc>
                        <a:spcBef>
                          <a:spcPts val="0"/>
                        </a:spcBef>
                        <a:spcAft>
                          <a:spcPts val="0"/>
                        </a:spcAft>
                        <a:buClr>
                          <a:srgbClr val="000000"/>
                        </a:buClr>
                        <a:buSzPts val="1100"/>
                        <a:buFont typeface="Arial"/>
                        <a:buNone/>
                      </a:pPr>
                      <a:r>
                        <a:t/>
                      </a:r>
                      <a:endParaRPr b="0" sz="1100" u="sng" cap="none" strike="noStrike">
                        <a:solidFill>
                          <a:srgbClr val="231F2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7</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100"/>
                        <a:buFont typeface="Arial"/>
                        <a:buNone/>
                      </a:pPr>
                      <a:r>
                        <a:rPr b="0" lang="en-GB" sz="1100" u="none" cap="none" strike="noStrike">
                          <a:solidFill>
                            <a:srgbClr val="141414"/>
                          </a:solidFill>
                          <a:latin typeface="Calibri"/>
                          <a:ea typeface="Calibri"/>
                          <a:cs typeface="Calibri"/>
                          <a:sym typeface="Calibri"/>
                        </a:rPr>
                        <a:t>Moses was called by God to help the Israelites (who were Jewish) escape from Egypt. God helped Moses set the Israelites free by sending 10 plagues. The 10th plague was to kill all Egyptian first born sons, whilst protecting Israelite first born sons. This is remembered in the Jewish faith today as the Passover.</a:t>
                      </a:r>
                      <a:endParaRPr b="0" sz="1100" u="none" cap="none" strike="noStrike">
                        <a:solidFill>
                          <a:srgbClr val="141414"/>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8</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100"/>
                        <a:buFont typeface="Arial"/>
                        <a:buNone/>
                      </a:pPr>
                      <a:r>
                        <a:rPr b="0" lang="en-GB" sz="1100" u="none" cap="none" strike="noStrike">
                          <a:solidFill>
                            <a:srgbClr val="141414"/>
                          </a:solidFill>
                          <a:latin typeface="Calibri"/>
                          <a:ea typeface="Calibri"/>
                          <a:cs typeface="Calibri"/>
                          <a:sym typeface="Calibri"/>
                        </a:rPr>
                        <a:t>The Israelites escaped with Moses  and were helped on their journey by God - the same God who had promised Abraham that He would look after the Jewish people. God parted the Red Sea to help them escape the Pharaoh army that was chasing after them. When they reached safety on Mount Sinai, in present day Egypt, God gave Moses the 10 commandments or Decalogue. The rules which all Jews are to live by e.g. ‘Thou shalt not kill’.</a:t>
                      </a:r>
                      <a:endParaRPr b="0" sz="1100" u="none" cap="none" strike="noStrike">
                        <a:solidFill>
                          <a:srgbClr val="141414"/>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70" name="Google Shape;270;p2"/>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276" name="Google Shape;276;p3"/>
          <p:cNvGraphicFramePr/>
          <p:nvPr/>
        </p:nvGraphicFramePr>
        <p:xfrm>
          <a:off x="313855" y="574458"/>
          <a:ext cx="3000000" cy="3000000"/>
        </p:xfrm>
        <a:graphic>
          <a:graphicData uri="http://schemas.openxmlformats.org/drawingml/2006/table">
            <a:tbl>
              <a:tblPr>
                <a:noFill/>
                <a:tableStyleId>{68CFFE3F-051E-4387-A68D-4DDEB36B757B}</a:tableStyleId>
              </a:tblPr>
              <a:tblGrid>
                <a:gridCol w="714825"/>
                <a:gridCol w="10803025"/>
              </a:tblGrid>
              <a:tr h="1591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latin typeface="Calibri"/>
                          <a:ea typeface="Calibri"/>
                          <a:cs typeface="Calibri"/>
                          <a:sym typeface="Calibri"/>
                        </a:rPr>
                        <a:t>E</a:t>
                      </a:r>
                      <a:endParaRPr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100"/>
                        <a:buFont typeface="Arial"/>
                        <a:buNone/>
                      </a:pPr>
                      <a:r>
                        <a:rPr b="1" i="0" lang="en-GB" sz="1100" u="sng" cap="none" strike="noStrike">
                          <a:solidFill>
                            <a:schemeClr val="lt1"/>
                          </a:solidFill>
                          <a:latin typeface="Calibri"/>
                          <a:ea typeface="Calibri"/>
                          <a:cs typeface="Calibri"/>
                          <a:sym typeface="Calibri"/>
                        </a:rPr>
                        <a:t>History of Christianity</a:t>
                      </a:r>
                      <a:endParaRPr b="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4665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latin typeface="Calibri"/>
                          <a:ea typeface="Calibri"/>
                          <a:cs typeface="Calibri"/>
                          <a:sym typeface="Calibri"/>
                        </a:rPr>
                        <a:t>1</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171450" marR="0" rtl="0" algn="l">
                        <a:lnSpc>
                          <a:spcPct val="100000"/>
                        </a:lnSpc>
                        <a:spcBef>
                          <a:spcPts val="0"/>
                        </a:spcBef>
                        <a:spcAft>
                          <a:spcPts val="0"/>
                        </a:spcAft>
                        <a:buClr>
                          <a:schemeClr val="dk1"/>
                        </a:buClr>
                        <a:buSzPts val="1100"/>
                        <a:buFont typeface="Arial"/>
                        <a:buChar char="•"/>
                      </a:pPr>
                      <a:r>
                        <a:rPr b="0" lang="en-GB" sz="1200" u="none" cap="none" strike="noStrike">
                          <a:solidFill>
                            <a:schemeClr val="dk1"/>
                          </a:solidFill>
                          <a:latin typeface="Calibri"/>
                          <a:ea typeface="Calibri"/>
                          <a:cs typeface="Calibri"/>
                          <a:sym typeface="Calibri"/>
                        </a:rPr>
                        <a:t>Christians believe that God had to </a:t>
                      </a:r>
                      <a:r>
                        <a:rPr b="0" i="0" lang="en-GB" sz="1200" u="none" cap="none" strike="noStrike">
                          <a:solidFill>
                            <a:schemeClr val="dk1"/>
                          </a:solidFill>
                          <a:latin typeface="Calibri"/>
                          <a:ea typeface="Calibri"/>
                          <a:cs typeface="Calibri"/>
                          <a:sym typeface="Calibri"/>
                        </a:rPr>
                        <a:t>c</a:t>
                      </a:r>
                      <a:r>
                        <a:rPr b="0" lang="en-GB" sz="1200" u="none" cap="none" strike="noStrike">
                          <a:solidFill>
                            <a:schemeClr val="dk1"/>
                          </a:solidFill>
                          <a:latin typeface="Calibri"/>
                          <a:ea typeface="Calibri"/>
                          <a:cs typeface="Calibri"/>
                          <a:sym typeface="Calibri"/>
                        </a:rPr>
                        <a:t>o</a:t>
                      </a:r>
                      <a:r>
                        <a:rPr b="0" i="0" lang="en-GB" sz="1200" u="none" cap="none" strike="noStrike">
                          <a:solidFill>
                            <a:schemeClr val="dk1"/>
                          </a:solidFill>
                          <a:latin typeface="Calibri"/>
                          <a:ea typeface="Calibri"/>
                          <a:cs typeface="Calibri"/>
                          <a:sym typeface="Calibri"/>
                        </a:rPr>
                        <a:t>me to earth </a:t>
                      </a:r>
                      <a:r>
                        <a:rPr b="0" lang="en-GB" sz="1200" u="none" cap="none" strike="noStrike">
                          <a:solidFill>
                            <a:schemeClr val="dk1"/>
                          </a:solidFill>
                          <a:latin typeface="Calibri"/>
                          <a:ea typeface="Calibri"/>
                          <a:cs typeface="Calibri"/>
                          <a:sym typeface="Calibri"/>
                        </a:rPr>
                        <a:t>(incarnated)</a:t>
                      </a:r>
                      <a:r>
                        <a:rPr b="0" i="0" lang="en-GB" sz="1200" u="none" cap="none" strike="noStrike">
                          <a:solidFill>
                            <a:schemeClr val="dk1"/>
                          </a:solidFill>
                          <a:latin typeface="Calibri"/>
                          <a:ea typeface="Calibri"/>
                          <a:cs typeface="Calibri"/>
                          <a:sym typeface="Calibri"/>
                        </a:rPr>
                        <a:t> to atone for human sin and reconcile humans with God after </a:t>
                      </a:r>
                      <a:r>
                        <a:rPr b="0" lang="en-GB" sz="1200" u="none" cap="none" strike="noStrike">
                          <a:solidFill>
                            <a:schemeClr val="dk1"/>
                          </a:solidFill>
                          <a:latin typeface="Calibri"/>
                          <a:ea typeface="Calibri"/>
                          <a:cs typeface="Calibri"/>
                          <a:sym typeface="Calibri"/>
                        </a:rPr>
                        <a:t>T</a:t>
                      </a:r>
                      <a:r>
                        <a:rPr b="0" i="0" lang="en-GB" sz="1200" u="none" cap="none" strike="noStrike">
                          <a:solidFill>
                            <a:schemeClr val="dk1"/>
                          </a:solidFill>
                          <a:latin typeface="Calibri"/>
                          <a:ea typeface="Calibri"/>
                          <a:cs typeface="Calibri"/>
                          <a:sym typeface="Calibri"/>
                        </a:rPr>
                        <a:t>he Fall.  </a:t>
                      </a:r>
                      <a:endParaRPr b="0"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b="0" lang="en-GB" sz="1200" u="none" cap="none" strike="noStrike">
                          <a:solidFill>
                            <a:schemeClr val="dk1"/>
                          </a:solidFill>
                          <a:latin typeface="Calibri"/>
                          <a:ea typeface="Calibri"/>
                          <a:cs typeface="Calibri"/>
                          <a:sym typeface="Calibri"/>
                        </a:rPr>
                        <a:t>J</a:t>
                      </a:r>
                      <a:r>
                        <a:rPr b="0" i="0" lang="en-GB" sz="1200" u="none" cap="none" strike="noStrike">
                          <a:solidFill>
                            <a:schemeClr val="dk1"/>
                          </a:solidFill>
                          <a:latin typeface="Calibri"/>
                          <a:ea typeface="Calibri"/>
                          <a:cs typeface="Calibri"/>
                          <a:sym typeface="Calibri"/>
                        </a:rPr>
                        <a:t>esus was </a:t>
                      </a:r>
                      <a:r>
                        <a:rPr b="0" lang="en-GB" sz="1200" u="none" cap="none" strike="noStrike">
                          <a:solidFill>
                            <a:schemeClr val="dk1"/>
                          </a:solidFill>
                          <a:latin typeface="Calibri"/>
                          <a:ea typeface="Calibri"/>
                          <a:cs typeface="Calibri"/>
                          <a:sym typeface="Calibri"/>
                        </a:rPr>
                        <a:t>born a </a:t>
                      </a:r>
                      <a:r>
                        <a:rPr b="0" i="0" lang="en-GB" sz="1200" u="none" cap="none" strike="noStrike">
                          <a:solidFill>
                            <a:schemeClr val="dk1"/>
                          </a:solidFill>
                          <a:latin typeface="Calibri"/>
                          <a:ea typeface="Calibri"/>
                          <a:cs typeface="Calibri"/>
                          <a:sym typeface="Calibri"/>
                        </a:rPr>
                        <a:t>Jew</a:t>
                      </a:r>
                      <a:r>
                        <a:rPr b="0" lang="en-GB" sz="1200" u="none" cap="none" strike="noStrike">
                          <a:solidFill>
                            <a:schemeClr val="dk1"/>
                          </a:solidFill>
                          <a:latin typeface="Calibri"/>
                          <a:ea typeface="Calibri"/>
                          <a:cs typeface="Calibri"/>
                          <a:sym typeface="Calibri"/>
                        </a:rPr>
                        <a:t>.</a:t>
                      </a:r>
                      <a:endParaRPr b="0" sz="12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050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b="0" lang="en-GB" sz="1200" u="none" cap="none" strike="noStrike">
                          <a:solidFill>
                            <a:schemeClr val="dk1"/>
                          </a:solidFill>
                          <a:latin typeface="Calibri"/>
                          <a:ea typeface="Calibri"/>
                          <a:cs typeface="Calibri"/>
                          <a:sym typeface="Calibri"/>
                        </a:rPr>
                        <a:t>I</a:t>
                      </a:r>
                      <a:r>
                        <a:rPr b="0" i="0" lang="en-GB" sz="1200" u="none" cap="none" strike="noStrike">
                          <a:solidFill>
                            <a:schemeClr val="dk1"/>
                          </a:solidFill>
                          <a:latin typeface="Calibri"/>
                          <a:ea typeface="Calibri"/>
                          <a:cs typeface="Calibri"/>
                          <a:sym typeface="Calibri"/>
                        </a:rPr>
                        <a:t>ncarnation:</a:t>
                      </a:r>
                      <a:endParaRPr b="0" sz="1400" u="none" cap="none" strike="noStrike">
                        <a:latin typeface="Calibri"/>
                        <a:ea typeface="Calibri"/>
                        <a:cs typeface="Calibri"/>
                        <a:sym typeface="Calibri"/>
                      </a:endParaRPr>
                    </a:p>
                    <a:p>
                      <a:pPr indent="-171450" lvl="0" marL="323850" marR="0" rtl="0" algn="l">
                        <a:lnSpc>
                          <a:spcPct val="100000"/>
                        </a:lnSpc>
                        <a:spcBef>
                          <a:spcPts val="0"/>
                        </a:spcBef>
                        <a:spcAft>
                          <a:spcPts val="0"/>
                        </a:spcAft>
                        <a:buClr>
                          <a:srgbClr val="000000"/>
                        </a:buClr>
                        <a:buSzPts val="1200"/>
                        <a:buFont typeface="Arial"/>
                        <a:buChar char="•"/>
                      </a:pPr>
                      <a:r>
                        <a:rPr b="0" i="0" lang="en-GB" sz="1200" u="none" cap="none" strike="noStrike">
                          <a:solidFill>
                            <a:schemeClr val="dk1"/>
                          </a:solidFill>
                          <a:latin typeface="Calibri"/>
                          <a:ea typeface="Calibri"/>
                          <a:cs typeface="Calibri"/>
                          <a:sym typeface="Calibri"/>
                        </a:rPr>
                        <a:t>Christians believe that </a:t>
                      </a:r>
                      <a:r>
                        <a:rPr b="0" lang="en-GB" sz="1200" u="none" cap="none" strike="noStrike">
                          <a:solidFill>
                            <a:schemeClr val="dk1"/>
                          </a:solidFill>
                          <a:latin typeface="Calibri"/>
                          <a:ea typeface="Calibri"/>
                          <a:cs typeface="Calibri"/>
                          <a:sym typeface="Calibri"/>
                        </a:rPr>
                        <a:t>G</a:t>
                      </a:r>
                      <a:r>
                        <a:rPr b="0" i="0" lang="en-GB" sz="1200" u="none" cap="none" strike="noStrike">
                          <a:solidFill>
                            <a:schemeClr val="dk1"/>
                          </a:solidFill>
                          <a:latin typeface="Calibri"/>
                          <a:ea typeface="Calibri"/>
                          <a:cs typeface="Calibri"/>
                          <a:sym typeface="Calibri"/>
                        </a:rPr>
                        <a:t>od was incarnated (became flesh) in human form as Jesus Christ</a:t>
                      </a:r>
                      <a:r>
                        <a:rPr b="0" lang="en-GB" sz="1200" u="none" cap="none" strike="noStrike">
                          <a:solidFill>
                            <a:schemeClr val="dk1"/>
                          </a:solidFill>
                          <a:latin typeface="Calibri"/>
                          <a:ea typeface="Calibri"/>
                          <a:cs typeface="Calibri"/>
                          <a:sym typeface="Calibri"/>
                        </a:rPr>
                        <a:t>, </a:t>
                      </a:r>
                      <a:r>
                        <a:rPr b="0" i="0" lang="en-GB" sz="1200" u="none" cap="none" strike="noStrike">
                          <a:solidFill>
                            <a:schemeClr val="dk1"/>
                          </a:solidFill>
                          <a:latin typeface="Calibri"/>
                          <a:ea typeface="Calibri"/>
                          <a:cs typeface="Calibri"/>
                          <a:sym typeface="Calibri"/>
                        </a:rPr>
                        <a:t>“The word became flesh</a:t>
                      </a:r>
                      <a:r>
                        <a:rPr b="0" lang="en-GB" sz="1200" u="none" cap="none" strike="noStrike">
                          <a:solidFill>
                            <a:schemeClr val="dk1"/>
                          </a:solidFill>
                          <a:latin typeface="Calibri"/>
                          <a:ea typeface="Calibri"/>
                          <a:cs typeface="Calibri"/>
                          <a:sym typeface="Calibri"/>
                        </a:rPr>
                        <a:t>.</a:t>
                      </a:r>
                      <a:r>
                        <a:rPr b="0" i="0" lang="en-GB" sz="1200" u="none" cap="none" strike="noStrike">
                          <a:solidFill>
                            <a:schemeClr val="dk1"/>
                          </a:solidFill>
                          <a:latin typeface="Calibri"/>
                          <a:ea typeface="Calibri"/>
                          <a:cs typeface="Calibri"/>
                          <a:sym typeface="Calibri"/>
                        </a:rPr>
                        <a:t> </a:t>
                      </a:r>
                      <a:r>
                        <a:rPr b="0" lang="en-GB" sz="1200" u="none" cap="none" strike="noStrike">
                          <a:solidFill>
                            <a:schemeClr val="dk1"/>
                          </a:solidFill>
                          <a:latin typeface="Calibri"/>
                          <a:ea typeface="Calibri"/>
                          <a:cs typeface="Calibri"/>
                          <a:sym typeface="Calibri"/>
                        </a:rPr>
                        <a:t>This is belief is what starts the religion, Christianity. </a:t>
                      </a:r>
                      <a:endParaRPr b="0" sz="1400" u="none" cap="none" strike="noStrike">
                        <a:latin typeface="Calibri"/>
                        <a:ea typeface="Calibri"/>
                        <a:cs typeface="Calibri"/>
                        <a:sym typeface="Calibri"/>
                      </a:endParaRPr>
                    </a:p>
                    <a:p>
                      <a:pPr indent="-171450" lvl="0" marL="323850" marR="0" rtl="0" algn="l">
                        <a:lnSpc>
                          <a:spcPct val="100000"/>
                        </a:lnSpc>
                        <a:spcBef>
                          <a:spcPts val="0"/>
                        </a:spcBef>
                        <a:spcAft>
                          <a:spcPts val="0"/>
                        </a:spcAft>
                        <a:buClr>
                          <a:schemeClr val="dk1"/>
                        </a:buClr>
                        <a:buSzPts val="1200"/>
                        <a:buFont typeface="Arial"/>
                        <a:buChar char="•"/>
                      </a:pPr>
                      <a:r>
                        <a:rPr b="0" i="0" lang="en-GB" sz="1200" u="none" cap="none" strike="noStrike">
                          <a:solidFill>
                            <a:schemeClr val="dk1"/>
                          </a:solidFill>
                          <a:latin typeface="Calibri"/>
                          <a:ea typeface="Calibri"/>
                          <a:cs typeface="Calibri"/>
                          <a:sym typeface="Calibri"/>
                        </a:rPr>
                        <a:t>Christians believe that the birth of Jesus was announced by Angel Gabriel (The Annunciation).</a:t>
                      </a:r>
                      <a:endParaRPr b="0" sz="1400" u="none" cap="none" strike="noStrike">
                        <a:latin typeface="Calibri"/>
                        <a:ea typeface="Calibri"/>
                        <a:cs typeface="Calibri"/>
                        <a:sym typeface="Calibri"/>
                      </a:endParaRPr>
                    </a:p>
                    <a:p>
                      <a:pPr indent="-171450" lvl="0" marL="323850" marR="0" rtl="0" algn="l">
                        <a:lnSpc>
                          <a:spcPct val="100000"/>
                        </a:lnSpc>
                        <a:spcBef>
                          <a:spcPts val="0"/>
                        </a:spcBef>
                        <a:spcAft>
                          <a:spcPts val="0"/>
                        </a:spcAft>
                        <a:buClr>
                          <a:schemeClr val="dk1"/>
                        </a:buClr>
                        <a:buSzPts val="1200"/>
                        <a:buFont typeface="Arial"/>
                        <a:buChar char="•"/>
                      </a:pPr>
                      <a:r>
                        <a:rPr b="0" i="0" lang="en-GB" sz="1200" u="none" cap="none" strike="noStrike">
                          <a:solidFill>
                            <a:schemeClr val="dk1"/>
                          </a:solidFill>
                          <a:latin typeface="Calibri"/>
                          <a:ea typeface="Calibri"/>
                          <a:cs typeface="Calibri"/>
                          <a:sym typeface="Calibri"/>
                        </a:rPr>
                        <a:t>Mary was impregnated by the Holy Spirit and gave birth as a virgin.</a:t>
                      </a:r>
                      <a:endParaRPr b="0" sz="1400" u="none" cap="none" strike="noStrike">
                        <a:latin typeface="Calibri"/>
                        <a:ea typeface="Calibri"/>
                        <a:cs typeface="Calibri"/>
                        <a:sym typeface="Calibri"/>
                      </a:endParaRPr>
                    </a:p>
                    <a:p>
                      <a:pPr indent="-171450" lvl="0" marL="323850" marR="0" rtl="0" algn="l">
                        <a:lnSpc>
                          <a:spcPct val="100000"/>
                        </a:lnSpc>
                        <a:spcBef>
                          <a:spcPts val="0"/>
                        </a:spcBef>
                        <a:spcAft>
                          <a:spcPts val="0"/>
                        </a:spcAft>
                        <a:buClr>
                          <a:srgbClr val="000000"/>
                        </a:buClr>
                        <a:buSzPts val="1200"/>
                        <a:buFont typeface="Arial"/>
                        <a:buChar char="•"/>
                      </a:pPr>
                      <a:r>
                        <a:rPr b="0" i="0" lang="en-GB" sz="1200" u="none" cap="none" strike="noStrike">
                          <a:solidFill>
                            <a:schemeClr val="dk1"/>
                          </a:solidFill>
                          <a:latin typeface="Calibri"/>
                          <a:ea typeface="Calibri"/>
                          <a:cs typeface="Calibri"/>
                          <a:sym typeface="Calibri"/>
                        </a:rPr>
                        <a:t>Jesus was born in Bethlehem in Israel.</a:t>
                      </a:r>
                      <a:r>
                        <a:rPr b="0" i="0" lang="en-GB" sz="1200" u="none" cap="none" strike="noStrike">
                          <a:solidFill>
                            <a:srgbClr val="231F20"/>
                          </a:solidFill>
                          <a:latin typeface="Calibri"/>
                          <a:ea typeface="Calibri"/>
                          <a:cs typeface="Calibri"/>
                          <a:sym typeface="Calibri"/>
                        </a:rPr>
                        <a:t> </a:t>
                      </a:r>
                      <a:endParaRPr b="0" sz="1400" u="none" cap="none" strike="noStrike">
                        <a:latin typeface="Calibri"/>
                        <a:ea typeface="Calibri"/>
                        <a:cs typeface="Calibri"/>
                        <a:sym typeface="Calibri"/>
                      </a:endParaRPr>
                    </a:p>
                    <a:p>
                      <a:pPr indent="-171450" lvl="0" marL="323850" marR="0" rtl="0" algn="l">
                        <a:lnSpc>
                          <a:spcPct val="100000"/>
                        </a:lnSpc>
                        <a:spcBef>
                          <a:spcPts val="0"/>
                        </a:spcBef>
                        <a:spcAft>
                          <a:spcPts val="0"/>
                        </a:spcAft>
                        <a:buClr>
                          <a:schemeClr val="dk1"/>
                        </a:buClr>
                        <a:buSzPts val="1200"/>
                        <a:buFont typeface="Arial"/>
                        <a:buChar char="•"/>
                      </a:pPr>
                      <a:r>
                        <a:rPr b="0" i="0" lang="en-GB" sz="1200" u="none" cap="none" strike="noStrike">
                          <a:solidFill>
                            <a:schemeClr val="dk1"/>
                          </a:solidFill>
                          <a:latin typeface="Calibri"/>
                          <a:ea typeface="Calibri"/>
                          <a:cs typeface="Calibri"/>
                          <a:sym typeface="Calibri"/>
                        </a:rPr>
                        <a:t>Jesus is 100 % divine and 100% human.</a:t>
                      </a:r>
                      <a:endParaRPr b="0" sz="1400" u="none" cap="none" strike="noStrike">
                        <a:latin typeface="Calibri"/>
                        <a:ea typeface="Calibri"/>
                        <a:cs typeface="Calibri"/>
                        <a:sym typeface="Calibri"/>
                      </a:endParaRPr>
                    </a:p>
                    <a:p>
                      <a:pPr indent="-171450" lvl="0" marL="323850" marR="0" rtl="0" algn="l">
                        <a:lnSpc>
                          <a:spcPct val="100000"/>
                        </a:lnSpc>
                        <a:spcBef>
                          <a:spcPts val="0"/>
                        </a:spcBef>
                        <a:spcAft>
                          <a:spcPts val="0"/>
                        </a:spcAft>
                        <a:buClr>
                          <a:schemeClr val="dk1"/>
                        </a:buClr>
                        <a:buSzPts val="1200"/>
                        <a:buFont typeface="Arial"/>
                        <a:buChar char="•"/>
                      </a:pPr>
                      <a:r>
                        <a:rPr b="0" i="0" lang="en-GB" sz="1200" u="none" cap="none" strike="noStrike">
                          <a:solidFill>
                            <a:schemeClr val="dk1"/>
                          </a:solidFill>
                          <a:latin typeface="Calibri"/>
                          <a:ea typeface="Calibri"/>
                          <a:cs typeface="Calibri"/>
                          <a:sym typeface="Calibri"/>
                        </a:rPr>
                        <a:t>Christmas is the festival that celebrates the incarnation.</a:t>
                      </a:r>
                      <a:endParaRPr b="0" i="0" sz="12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1200"/>
                        <a:buFont typeface="Arial"/>
                        <a:buNone/>
                      </a:pPr>
                      <a:r>
                        <a:t/>
                      </a:r>
                      <a:endParaRPr b="0" sz="12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1200"/>
                        <a:buFont typeface="Arial"/>
                        <a:buNone/>
                      </a:pPr>
                      <a:r>
                        <a:t/>
                      </a:r>
                      <a:endParaRPr b="0" sz="12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Baptism:</a:t>
                      </a:r>
                      <a:endParaRPr b="0" i="0" sz="1200" u="none" cap="none" strike="noStrike">
                        <a:solidFill>
                          <a:schemeClr val="dk1"/>
                        </a:solidFill>
                        <a:latin typeface="Calibri"/>
                        <a:ea typeface="Calibri"/>
                        <a:cs typeface="Calibri"/>
                        <a:sym typeface="Calibri"/>
                      </a:endParaRPr>
                    </a:p>
                    <a:p>
                      <a:pPr indent="-171450" lvl="0" marL="323850" marR="0" rtl="0" algn="l">
                        <a:lnSpc>
                          <a:spcPct val="100000"/>
                        </a:lnSpc>
                        <a:spcBef>
                          <a:spcPts val="0"/>
                        </a:spcBef>
                        <a:spcAft>
                          <a:spcPts val="0"/>
                        </a:spcAft>
                        <a:buClr>
                          <a:schemeClr val="dk1"/>
                        </a:buClr>
                        <a:buSzPts val="1200"/>
                        <a:buFont typeface="Arial"/>
                        <a:buChar char="•"/>
                      </a:pPr>
                      <a:r>
                        <a:rPr b="0" i="0" lang="en-GB" sz="1200" u="none" cap="none" strike="noStrike">
                          <a:solidFill>
                            <a:schemeClr val="dk1"/>
                          </a:solidFill>
                          <a:latin typeface="Calibri"/>
                          <a:ea typeface="Calibri"/>
                          <a:cs typeface="Calibri"/>
                          <a:sym typeface="Calibri"/>
                        </a:rPr>
                        <a:t>At 30 Jesus was baptised by John the Baptist in the River Jordan. This leads all Christians to believe they should be baptised. </a:t>
                      </a:r>
                      <a:endParaRPr b="0" sz="1200" u="none" cap="none" strike="noStrike">
                        <a:solidFill>
                          <a:schemeClr val="dk1"/>
                        </a:solidFill>
                        <a:latin typeface="Calibri"/>
                        <a:ea typeface="Calibri"/>
                        <a:cs typeface="Calibri"/>
                        <a:sym typeface="Calibri"/>
                      </a:endParaRPr>
                    </a:p>
                    <a:p>
                      <a:pPr indent="-171450" lvl="0" marL="323850" marR="0" rtl="0" algn="l">
                        <a:lnSpc>
                          <a:spcPct val="100000"/>
                        </a:lnSpc>
                        <a:spcBef>
                          <a:spcPts val="0"/>
                        </a:spcBef>
                        <a:spcAft>
                          <a:spcPts val="0"/>
                        </a:spcAft>
                        <a:buClr>
                          <a:srgbClr val="000000"/>
                        </a:buClr>
                        <a:buSzPts val="1200"/>
                        <a:buFont typeface="Arial"/>
                        <a:buChar char="•"/>
                      </a:pPr>
                      <a:r>
                        <a:rPr b="0" i="0" lang="en-GB" sz="1200" u="none" cap="none" strike="noStrike">
                          <a:solidFill>
                            <a:schemeClr val="dk1"/>
                          </a:solidFill>
                          <a:latin typeface="Calibri"/>
                          <a:ea typeface="Calibri"/>
                          <a:cs typeface="Calibri"/>
                          <a:sym typeface="Calibri"/>
                        </a:rPr>
                        <a:t>The Holy Trinity was present  at </a:t>
                      </a:r>
                      <a:r>
                        <a:rPr b="0" lang="en-GB" sz="1200" u="none" cap="none" strike="noStrike">
                          <a:solidFill>
                            <a:schemeClr val="dk1"/>
                          </a:solidFill>
                          <a:latin typeface="Calibri"/>
                          <a:ea typeface="Calibri"/>
                          <a:cs typeface="Calibri"/>
                          <a:sym typeface="Calibri"/>
                        </a:rPr>
                        <a:t>Jesus' baptism.</a:t>
                      </a:r>
                      <a:r>
                        <a:rPr b="0" i="0" lang="en-GB" sz="1200" u="none" cap="none" strike="noStrike">
                          <a:solidFill>
                            <a:schemeClr val="dk1"/>
                          </a:solidFill>
                          <a:latin typeface="Calibri"/>
                          <a:ea typeface="Calibri"/>
                          <a:cs typeface="Calibri"/>
                          <a:sym typeface="Calibri"/>
                        </a:rPr>
                        <a:t> </a:t>
                      </a:r>
                      <a:endParaRPr b="0" i="0" sz="1200" u="none" cap="none" strike="noStrike">
                        <a:solidFill>
                          <a:schemeClr val="dk1"/>
                        </a:solidFill>
                        <a:latin typeface="Calibri"/>
                        <a:ea typeface="Calibri"/>
                        <a:cs typeface="Calibri"/>
                        <a:sym typeface="Calibri"/>
                      </a:endParaRPr>
                    </a:p>
                    <a:p>
                      <a:pPr indent="-171450" lvl="0" marL="323850" marR="0" rtl="0" algn="l">
                        <a:lnSpc>
                          <a:spcPct val="100000"/>
                        </a:lnSpc>
                        <a:spcBef>
                          <a:spcPts val="0"/>
                        </a:spcBef>
                        <a:spcAft>
                          <a:spcPts val="0"/>
                        </a:spcAft>
                        <a:buClr>
                          <a:srgbClr val="000000"/>
                        </a:buClr>
                        <a:buSzPts val="1200"/>
                        <a:buFont typeface="Arial"/>
                        <a:buChar char="•"/>
                      </a:pPr>
                      <a:r>
                        <a:rPr b="0" i="0" lang="en-GB" sz="1200" u="none" cap="none" strike="noStrike">
                          <a:solidFill>
                            <a:schemeClr val="dk1"/>
                          </a:solidFill>
                          <a:latin typeface="Calibri"/>
                          <a:ea typeface="Calibri"/>
                          <a:cs typeface="Calibri"/>
                          <a:sym typeface="Calibri"/>
                        </a:rPr>
                        <a:t>The baptism marks the start of Jesus</a:t>
                      </a:r>
                      <a:r>
                        <a:rPr b="0" lang="en-GB" sz="1200" u="none" cap="none" strike="noStrike">
                          <a:solidFill>
                            <a:schemeClr val="dk1"/>
                          </a:solidFill>
                          <a:latin typeface="Calibri"/>
                          <a:ea typeface="Calibri"/>
                          <a:cs typeface="Calibri"/>
                          <a:sym typeface="Calibri"/>
                        </a:rPr>
                        <a:t>’ </a:t>
                      </a:r>
                      <a:r>
                        <a:rPr b="0" i="0" lang="en-GB" sz="1200" u="none" cap="none" strike="noStrike">
                          <a:solidFill>
                            <a:schemeClr val="dk1"/>
                          </a:solidFill>
                          <a:latin typeface="Calibri"/>
                          <a:ea typeface="Calibri"/>
                          <a:cs typeface="Calibri"/>
                          <a:sym typeface="Calibri"/>
                        </a:rPr>
                        <a:t>three year ministry, where he performs 37 miracles and teaches people </a:t>
                      </a:r>
                      <a:r>
                        <a:rPr b="0" lang="en-GB" sz="1200" u="none" cap="none" strike="noStrike">
                          <a:solidFill>
                            <a:schemeClr val="dk1"/>
                          </a:solidFill>
                          <a:latin typeface="Calibri"/>
                          <a:ea typeface="Calibri"/>
                          <a:cs typeface="Calibri"/>
                          <a:sym typeface="Calibri"/>
                        </a:rPr>
                        <a:t>the rules of the faith e.g Decalogue and how to behave towards others e.g with compassion and forgiveness. </a:t>
                      </a:r>
                      <a:endParaRPr b="0" sz="14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4</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100"/>
                        <a:buFont typeface="Arial"/>
                        <a:buNone/>
                      </a:pPr>
                      <a:r>
                        <a:rPr b="0" i="0" lang="en-GB" sz="1200" u="none" cap="none" strike="noStrike">
                          <a:solidFill>
                            <a:schemeClr val="dk1"/>
                          </a:solidFill>
                          <a:latin typeface="Calibri"/>
                          <a:ea typeface="Calibri"/>
                          <a:cs typeface="Calibri"/>
                          <a:sym typeface="Calibri"/>
                        </a:rPr>
                        <a:t>Jesus’ temptation in the desert:</a:t>
                      </a:r>
                      <a:endParaRPr b="0" sz="1400" u="none" cap="none" strike="noStrike">
                        <a:latin typeface="Calibri"/>
                        <a:ea typeface="Calibri"/>
                        <a:cs typeface="Calibri"/>
                        <a:sym typeface="Calibri"/>
                      </a:endParaRPr>
                    </a:p>
                    <a:p>
                      <a:pPr indent="-171450" lvl="0" marL="171450" marR="0" rtl="0" algn="l">
                        <a:lnSpc>
                          <a:spcPct val="100000"/>
                        </a:lnSpc>
                        <a:spcBef>
                          <a:spcPts val="0"/>
                        </a:spcBef>
                        <a:spcAft>
                          <a:spcPts val="0"/>
                        </a:spcAft>
                        <a:buClr>
                          <a:schemeClr val="dk1"/>
                        </a:buClr>
                        <a:buSzPts val="1100"/>
                        <a:buFont typeface="Arial"/>
                        <a:buChar char="•"/>
                      </a:pPr>
                      <a:r>
                        <a:rPr b="0" i="0" lang="en-GB" sz="1200" u="none" cap="none" strike="noStrike">
                          <a:solidFill>
                            <a:schemeClr val="dk1"/>
                          </a:solidFill>
                          <a:latin typeface="Calibri"/>
                          <a:ea typeface="Calibri"/>
                          <a:cs typeface="Calibri"/>
                          <a:sym typeface="Calibri"/>
                        </a:rPr>
                        <a:t>After his baptism, Jesus went to the desert to think about and prepare for his ministry. He spent forty days and forty nights in the desert where he was tempted on three occasions by the Devil. </a:t>
                      </a:r>
                      <a:endParaRPr b="0" sz="1400" u="none" cap="none" strike="noStrike">
                        <a:latin typeface="Calibri"/>
                        <a:ea typeface="Calibri"/>
                        <a:cs typeface="Calibri"/>
                        <a:sym typeface="Calibri"/>
                      </a:endParaRPr>
                    </a:p>
                    <a:p>
                      <a:pPr indent="-304800" lvl="0" marL="457200" marR="0" rtl="0" algn="l">
                        <a:lnSpc>
                          <a:spcPct val="100000"/>
                        </a:lnSpc>
                        <a:spcBef>
                          <a:spcPts val="0"/>
                        </a:spcBef>
                        <a:spcAft>
                          <a:spcPts val="0"/>
                        </a:spcAft>
                        <a:buClr>
                          <a:schemeClr val="dk1"/>
                        </a:buClr>
                        <a:buSzPts val="1200"/>
                        <a:buFont typeface="Calibri"/>
                        <a:buChar char="●"/>
                      </a:pPr>
                      <a:r>
                        <a:rPr b="0" i="0" lang="en-GB" sz="1200" u="none" cap="none" strike="noStrike">
                          <a:solidFill>
                            <a:schemeClr val="dk1"/>
                          </a:solidFill>
                          <a:latin typeface="Calibri"/>
                          <a:ea typeface="Calibri"/>
                          <a:cs typeface="Calibri"/>
                          <a:sym typeface="Calibri"/>
                        </a:rPr>
                        <a:t>Jesus fasted in the  desert. He was hungry. The devil tried to tempt him to use his miraculous powers for selfish reasons. Jesus refused and went hungry.</a:t>
                      </a:r>
                      <a:endParaRPr b="0" sz="1400" u="none" cap="none" strike="noStrike">
                        <a:latin typeface="Calibri"/>
                        <a:ea typeface="Calibri"/>
                        <a:cs typeface="Calibri"/>
                        <a:sym typeface="Calibri"/>
                      </a:endParaRPr>
                    </a:p>
                    <a:p>
                      <a:pPr indent="-304800" lvl="0" marL="457200" marR="0" rtl="0" algn="l">
                        <a:lnSpc>
                          <a:spcPct val="100000"/>
                        </a:lnSpc>
                        <a:spcBef>
                          <a:spcPts val="0"/>
                        </a:spcBef>
                        <a:spcAft>
                          <a:spcPts val="0"/>
                        </a:spcAft>
                        <a:buClr>
                          <a:schemeClr val="dk1"/>
                        </a:buClr>
                        <a:buSzPts val="1200"/>
                        <a:buFont typeface="Calibri"/>
                        <a:buChar char="●"/>
                      </a:pPr>
                      <a:r>
                        <a:rPr b="0" lang="en-GB" sz="1200" u="none" cap="none" strike="noStrike">
                          <a:solidFill>
                            <a:schemeClr val="dk1"/>
                          </a:solidFill>
                          <a:latin typeface="Calibri"/>
                          <a:ea typeface="Calibri"/>
                          <a:cs typeface="Calibri"/>
                          <a:sym typeface="Calibri"/>
                        </a:rPr>
                        <a:t>Th</a:t>
                      </a:r>
                      <a:r>
                        <a:rPr b="0" i="0" lang="en-GB" sz="1200" u="none" cap="none" strike="noStrike">
                          <a:solidFill>
                            <a:schemeClr val="dk1"/>
                          </a:solidFill>
                          <a:latin typeface="Calibri"/>
                          <a:ea typeface="Calibri"/>
                          <a:cs typeface="Calibri"/>
                          <a:sym typeface="Calibri"/>
                        </a:rPr>
                        <a:t>e devil took Jesus to the top of a temple and asked Jesus to throw himself off to prove that he was the son of God as no harm would come to him. Jesus refused as he didn't want to test God but have faith .</a:t>
                      </a:r>
                      <a:endParaRPr b="0" sz="1400" u="none" cap="none" strike="noStrike">
                        <a:latin typeface="Calibri"/>
                        <a:ea typeface="Calibri"/>
                        <a:cs typeface="Calibri"/>
                        <a:sym typeface="Calibri"/>
                      </a:endParaRPr>
                    </a:p>
                    <a:p>
                      <a:pPr indent="-304800" lvl="0" marL="457200" marR="0" rtl="0" algn="l">
                        <a:lnSpc>
                          <a:spcPct val="100000"/>
                        </a:lnSpc>
                        <a:spcBef>
                          <a:spcPts val="0"/>
                        </a:spcBef>
                        <a:spcAft>
                          <a:spcPts val="0"/>
                        </a:spcAft>
                        <a:buClr>
                          <a:schemeClr val="dk1"/>
                        </a:buClr>
                        <a:buSzPts val="1200"/>
                        <a:buFont typeface="Calibri"/>
                        <a:buChar char="●"/>
                      </a:pPr>
                      <a:r>
                        <a:rPr b="0" i="0" lang="en-GB" sz="1200" u="none" cap="none" strike="noStrike">
                          <a:solidFill>
                            <a:schemeClr val="dk1"/>
                          </a:solidFill>
                          <a:latin typeface="Calibri"/>
                          <a:ea typeface="Calibri"/>
                          <a:cs typeface="Calibri"/>
                          <a:sym typeface="Calibri"/>
                        </a:rPr>
                        <a:t>The devil tempted Jesus to use his powers to achieve all he wanted for himself. Jesus refused and said “Worship the Lord your God and serve only Him.”</a:t>
                      </a:r>
                      <a:endParaRPr b="0" i="0" sz="12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77" name="Google Shape;277;p3"/>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pic>
        <p:nvPicPr>
          <p:cNvPr id="278" name="Google Shape;278;p3"/>
          <p:cNvPicPr preferRelativeResize="0"/>
          <p:nvPr/>
        </p:nvPicPr>
        <p:blipFill rotWithShape="1">
          <a:blip r:embed="rId3">
            <a:alphaModFix/>
          </a:blip>
          <a:srcRect b="0" l="0" r="0" t="0"/>
          <a:stretch/>
        </p:blipFill>
        <p:spPr>
          <a:xfrm>
            <a:off x="7489900" y="1812075"/>
            <a:ext cx="4070200" cy="12730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284" name="Google Shape;284;p4"/>
          <p:cNvGraphicFramePr/>
          <p:nvPr/>
        </p:nvGraphicFramePr>
        <p:xfrm>
          <a:off x="342189" y="653810"/>
          <a:ext cx="3000000" cy="3000000"/>
        </p:xfrm>
        <a:graphic>
          <a:graphicData uri="http://schemas.openxmlformats.org/drawingml/2006/table">
            <a:tbl>
              <a:tblPr>
                <a:noFill/>
                <a:tableStyleId>{68CFFE3F-051E-4387-A68D-4DDEB36B757B}</a:tableStyleId>
              </a:tblPr>
              <a:tblGrid>
                <a:gridCol w="714200"/>
                <a:gridCol w="10793400"/>
              </a:tblGrid>
              <a:tr h="1865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rPr>
                        <a:t>F</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i="0" lang="en-GB" sz="1100" u="sng" cap="none" strike="noStrike">
                          <a:solidFill>
                            <a:schemeClr val="lt1"/>
                          </a:solidFill>
                          <a:latin typeface="Calibri"/>
                          <a:ea typeface="Calibri"/>
                          <a:cs typeface="Calibri"/>
                          <a:sym typeface="Calibri"/>
                        </a:rPr>
                        <a:t>Ministry (spreading the Good news)</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4665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200"/>
                        <a:buFont typeface="Arial"/>
                        <a:buNone/>
                      </a:pPr>
                      <a:r>
                        <a:rPr b="0" lang="en-GB" sz="1100" u="none" cap="none" strike="noStrike">
                          <a:solidFill>
                            <a:schemeClr val="dk1"/>
                          </a:solidFill>
                          <a:latin typeface="Calibri"/>
                          <a:ea typeface="Calibri"/>
                          <a:cs typeface="Calibri"/>
                          <a:sym typeface="Calibri"/>
                        </a:rPr>
                        <a:t>Jesus taught </a:t>
                      </a:r>
                      <a:r>
                        <a:rPr b="0" i="0" lang="en-GB" sz="1100" u="none" cap="none" strike="noStrike">
                          <a:solidFill>
                            <a:schemeClr val="dk1"/>
                          </a:solidFill>
                          <a:latin typeface="Calibri"/>
                          <a:ea typeface="Calibri"/>
                          <a:cs typeface="Calibri"/>
                          <a:sym typeface="Calibri"/>
                        </a:rPr>
                        <a:t>agape love </a:t>
                      </a:r>
                      <a:r>
                        <a:rPr b="0" lang="en-GB" sz="1100" u="none" cap="none" strike="noStrike">
                          <a:solidFill>
                            <a:schemeClr val="dk1"/>
                          </a:solidFill>
                          <a:latin typeface="Calibri"/>
                          <a:ea typeface="Calibri"/>
                          <a:cs typeface="Calibri"/>
                          <a:sym typeface="Calibri"/>
                        </a:rPr>
                        <a:t>- encouraging </a:t>
                      </a:r>
                      <a:r>
                        <a:rPr b="0" i="0" lang="en-GB" sz="1100" u="none" cap="none" strike="noStrike">
                          <a:solidFill>
                            <a:schemeClr val="dk1"/>
                          </a:solidFill>
                          <a:latin typeface="Calibri"/>
                          <a:ea typeface="Calibri"/>
                          <a:cs typeface="Calibri"/>
                          <a:sym typeface="Calibri"/>
                        </a:rPr>
                        <a:t>people to love others unconditionally, even when it was difficult to do so</a:t>
                      </a:r>
                      <a:r>
                        <a:rPr b="0" lang="en-GB" sz="1100" u="none" cap="none" strike="noStrike">
                          <a:solidFill>
                            <a:schemeClr val="dk1"/>
                          </a:solidFill>
                          <a:latin typeface="Calibri"/>
                          <a:ea typeface="Calibri"/>
                          <a:cs typeface="Calibri"/>
                          <a:sym typeface="Calibri"/>
                        </a:rPr>
                        <a:t>, ‘Love your neighbour as yourself.’</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2162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The Good Samaritan:</a:t>
                      </a:r>
                      <a:endParaRPr b="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In this </a:t>
                      </a:r>
                      <a:r>
                        <a:rPr b="0" lang="en-GB" sz="1100" u="none" cap="none" strike="noStrike">
                          <a:solidFill>
                            <a:schemeClr val="dk1"/>
                          </a:solidFill>
                          <a:latin typeface="Calibri"/>
                          <a:ea typeface="Calibri"/>
                          <a:cs typeface="Calibri"/>
                          <a:sym typeface="Calibri"/>
                        </a:rPr>
                        <a:t>parable</a:t>
                      </a:r>
                      <a:r>
                        <a:rPr b="0" i="0" lang="en-GB" sz="1100" u="none" cap="none" strike="noStrike">
                          <a:solidFill>
                            <a:schemeClr val="dk1"/>
                          </a:solidFill>
                          <a:latin typeface="Calibri"/>
                          <a:ea typeface="Calibri"/>
                          <a:cs typeface="Calibri"/>
                          <a:sym typeface="Calibri"/>
                        </a:rPr>
                        <a:t>, a Samaritan man helps a Jewish man even though the two groups did not like each o</a:t>
                      </a:r>
                      <a:r>
                        <a:rPr b="0" lang="en-GB" sz="1100" u="none" cap="none" strike="noStrike">
                          <a:solidFill>
                            <a:schemeClr val="dk1"/>
                          </a:solidFill>
                          <a:latin typeface="Calibri"/>
                          <a:ea typeface="Calibri"/>
                          <a:cs typeface="Calibri"/>
                          <a:sym typeface="Calibri"/>
                        </a:rPr>
                        <a:t>ther. </a:t>
                      </a:r>
                      <a:endParaRPr b="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The Jewish man  had </a:t>
                      </a:r>
                      <a:r>
                        <a:rPr b="0" i="0" lang="en-GB" sz="1100" u="none" cap="none" strike="noStrike">
                          <a:solidFill>
                            <a:schemeClr val="dk1"/>
                          </a:solidFill>
                          <a:latin typeface="Calibri"/>
                          <a:ea typeface="Calibri"/>
                          <a:cs typeface="Calibri"/>
                          <a:sym typeface="Calibri"/>
                        </a:rPr>
                        <a:t>been beaten and robbed</a:t>
                      </a:r>
                      <a:r>
                        <a:rPr b="0" lang="en-GB" sz="1100" u="none" cap="none" strike="noStrike">
                          <a:solidFill>
                            <a:schemeClr val="dk1"/>
                          </a:solidFill>
                          <a:latin typeface="Calibri"/>
                          <a:ea typeface="Calibri"/>
                          <a:cs typeface="Calibri"/>
                          <a:sym typeface="Calibri"/>
                        </a:rPr>
                        <a:t> and </a:t>
                      </a:r>
                      <a:r>
                        <a:rPr b="0" i="0" lang="en-GB" sz="1100" u="none" cap="none" strike="noStrike">
                          <a:solidFill>
                            <a:schemeClr val="dk1"/>
                          </a:solidFill>
                          <a:latin typeface="Calibri"/>
                          <a:ea typeface="Calibri"/>
                          <a:cs typeface="Calibri"/>
                          <a:sym typeface="Calibri"/>
                        </a:rPr>
                        <a:t>many other religious people have walked by and ignored him.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The Samaritan not only pays for the Jewish man’s care but also says he will return to pay more if needed.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This teaches that people should not only show agape to people within their own community but also </a:t>
                      </a:r>
                      <a:r>
                        <a:rPr b="0" lang="en-GB" sz="1100" u="none" cap="none" strike="noStrike">
                          <a:solidFill>
                            <a:schemeClr val="dk1"/>
                          </a:solidFill>
                          <a:latin typeface="Calibri"/>
                          <a:ea typeface="Calibri"/>
                          <a:cs typeface="Calibri"/>
                          <a:sym typeface="Calibri"/>
                        </a:rPr>
                        <a:t>to their enemies ‘love thy enemy’  and the Golden rule, ‘do unto others as you would like done to you’.</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63875">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100"/>
                        <a:buFont typeface="Arial"/>
                        <a:buNone/>
                      </a:pPr>
                      <a:r>
                        <a:rPr b="0" lang="en-GB" sz="1100" u="none" cap="none" strike="noStrike">
                          <a:solidFill>
                            <a:schemeClr val="dk1"/>
                          </a:solidFill>
                          <a:latin typeface="Calibri"/>
                          <a:ea typeface="Calibri"/>
                          <a:cs typeface="Calibri"/>
                          <a:sym typeface="Calibri"/>
                        </a:rPr>
                        <a:t>The Parable of the Sheep and Goat:</a:t>
                      </a:r>
                      <a:endParaRPr b="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In this parable Jesus teaches that we must help people in need, as by doing so we are mirroring him, ‘I was hungry and you fed me’. </a:t>
                      </a:r>
                      <a:endParaRPr b="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Those that help the vulnerable are the sheep, the righteous and will be rewarded with Heaven. </a:t>
                      </a:r>
                      <a:endParaRPr b="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Those who ignore people less fortunate than themselves are the Goats, the sinners who will be punished in Hell. </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4</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The </a:t>
                      </a:r>
                      <a:r>
                        <a:rPr b="0" lang="en-GB" sz="1100" u="none" cap="none" strike="noStrike">
                          <a:solidFill>
                            <a:schemeClr val="dk1"/>
                          </a:solidFill>
                          <a:latin typeface="Calibri"/>
                          <a:ea typeface="Calibri"/>
                          <a:cs typeface="Calibri"/>
                          <a:sym typeface="Calibri"/>
                        </a:rPr>
                        <a:t>S</a:t>
                      </a:r>
                      <a:r>
                        <a:rPr b="0" i="0" lang="en-GB" sz="1100" u="none" cap="none" strike="noStrike">
                          <a:solidFill>
                            <a:schemeClr val="dk1"/>
                          </a:solidFill>
                          <a:latin typeface="Calibri"/>
                          <a:ea typeface="Calibri"/>
                          <a:cs typeface="Calibri"/>
                          <a:sym typeface="Calibri"/>
                        </a:rPr>
                        <a:t>ermon on the </a:t>
                      </a:r>
                      <a:r>
                        <a:rPr b="0" lang="en-GB" sz="1100" u="none" cap="none" strike="noStrike">
                          <a:solidFill>
                            <a:schemeClr val="dk1"/>
                          </a:solidFill>
                          <a:latin typeface="Calibri"/>
                          <a:ea typeface="Calibri"/>
                          <a:cs typeface="Calibri"/>
                          <a:sym typeface="Calibri"/>
                        </a:rPr>
                        <a:t>M</a:t>
                      </a:r>
                      <a:r>
                        <a:rPr b="0" i="0" lang="en-GB" sz="1100" u="none" cap="none" strike="noStrike">
                          <a:solidFill>
                            <a:schemeClr val="dk1"/>
                          </a:solidFill>
                          <a:latin typeface="Calibri"/>
                          <a:ea typeface="Calibri"/>
                          <a:cs typeface="Calibri"/>
                          <a:sym typeface="Calibri"/>
                        </a:rPr>
                        <a:t>ount:</a:t>
                      </a:r>
                      <a:endParaRPr b="0" sz="14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In this sermon, Jesus taught his followers the Lord’s Prayer</a:t>
                      </a:r>
                      <a:r>
                        <a:rPr b="0" lang="en-GB" sz="1100" u="none" cap="none" strike="noStrike">
                          <a:solidFill>
                            <a:schemeClr val="dk1"/>
                          </a:solidFill>
                          <a:latin typeface="Calibri"/>
                          <a:ea typeface="Calibri"/>
                          <a:cs typeface="Calibri"/>
                          <a:sym typeface="Calibri"/>
                        </a:rPr>
                        <a:t>, forgiveness and compassion.</a:t>
                      </a:r>
                      <a:endParaRPr b="0" i="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285" name="Google Shape;285;p4"/>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g117242614ac_1_37"/>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sp>
        <p:nvSpPr>
          <p:cNvPr id="291" name="Google Shape;291;g117242614ac_1_37"/>
          <p:cNvSpPr txBox="1"/>
          <p:nvPr/>
        </p:nvSpPr>
        <p:spPr>
          <a:xfrm>
            <a:off x="5919475" y="584600"/>
            <a:ext cx="5752200" cy="6112800"/>
          </a:xfrm>
          <a:prstGeom prst="rect">
            <a:avLst/>
          </a:prstGeom>
          <a:solidFill>
            <a:schemeClr val="lt1"/>
          </a:solidFill>
          <a:ln cap="flat" cmpd="sng" w="25400">
            <a:solidFill>
              <a:srgbClr val="FF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chemeClr val="dk1"/>
                </a:solidFill>
                <a:latin typeface="Calibri"/>
                <a:ea typeface="Calibri"/>
                <a:cs typeface="Calibri"/>
                <a:sym typeface="Calibri"/>
              </a:rPr>
              <a:t>H Resurrection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171450" lvl="0" marL="3238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231F20"/>
                </a:solidFill>
                <a:latin typeface="Calibri"/>
                <a:ea typeface="Calibri"/>
                <a:cs typeface="Calibri"/>
                <a:sym typeface="Calibri"/>
              </a:rPr>
              <a:t>For Christians, the resurrection is the belief that Jesus came back to life three days after he died on the cross</a:t>
            </a:r>
            <a:r>
              <a:rPr b="0" i="0" lang="en-GB" sz="1200" u="none" cap="none" strike="noStrike">
                <a:solidFill>
                  <a:schemeClr val="dk1"/>
                </a:solidFill>
                <a:latin typeface="Calibri"/>
                <a:ea typeface="Calibri"/>
                <a:cs typeface="Calibri"/>
                <a:sym typeface="Calibri"/>
              </a:rPr>
              <a:t> (Easter Sunday).</a:t>
            </a:r>
            <a:r>
              <a:rPr b="0" i="0" lang="en-GB" sz="1200" u="none" cap="none" strike="noStrike">
                <a:solidFill>
                  <a:srgbClr val="231F20"/>
                </a:solidFill>
                <a:latin typeface="Calibri"/>
                <a:ea typeface="Calibri"/>
                <a:cs typeface="Calibri"/>
                <a:sym typeface="Calibri"/>
              </a:rPr>
              <a:t>  </a:t>
            </a:r>
            <a:endParaRPr b="0" i="0" sz="1200" u="none" cap="none" strike="noStrike">
              <a:solidFill>
                <a:srgbClr val="231F20"/>
              </a:solidFill>
              <a:latin typeface="Calibri"/>
              <a:ea typeface="Calibri"/>
              <a:cs typeface="Calibri"/>
              <a:sym typeface="Calibri"/>
            </a:endParaRPr>
          </a:p>
          <a:p>
            <a:pPr indent="-171450" lvl="0" marL="323850" marR="0" rtl="0" algn="l">
              <a:lnSpc>
                <a:spcPct val="100000"/>
              </a:lnSpc>
              <a:spcBef>
                <a:spcPts val="0"/>
              </a:spcBef>
              <a:spcAft>
                <a:spcPts val="0"/>
              </a:spcAft>
              <a:buClr>
                <a:srgbClr val="231F20"/>
              </a:buClr>
              <a:buSzPts val="1200"/>
              <a:buFont typeface="Arial"/>
              <a:buChar char="•"/>
            </a:pPr>
            <a:r>
              <a:rPr b="0" i="0" lang="en-GB" sz="1200" u="none" cap="none" strike="noStrike">
                <a:solidFill>
                  <a:srgbClr val="231F20"/>
                </a:solidFill>
                <a:latin typeface="Calibri"/>
                <a:ea typeface="Calibri"/>
                <a:cs typeface="Calibri"/>
                <a:sym typeface="Calibri"/>
              </a:rPr>
              <a:t>Jesus was resurrected for 40 days. </a:t>
            </a:r>
            <a:endParaRPr b="0" i="0" sz="1200" u="none" cap="none" strike="noStrike">
              <a:solidFill>
                <a:srgbClr val="231F20"/>
              </a:solidFill>
              <a:latin typeface="Calibri"/>
              <a:ea typeface="Calibri"/>
              <a:cs typeface="Calibri"/>
              <a:sym typeface="Calibri"/>
            </a:endParaRPr>
          </a:p>
          <a:p>
            <a:pPr indent="-171450" lvl="0" marL="323850" marR="0" rtl="0" algn="l">
              <a:lnSpc>
                <a:spcPct val="100000"/>
              </a:lnSpc>
              <a:spcBef>
                <a:spcPts val="0"/>
              </a:spcBef>
              <a:spcAft>
                <a:spcPts val="0"/>
              </a:spcAft>
              <a:buClr>
                <a:srgbClr val="231F20"/>
              </a:buClr>
              <a:buSzPts val="1200"/>
              <a:buFont typeface="Arial"/>
              <a:buChar char="•"/>
            </a:pPr>
            <a:r>
              <a:rPr b="0" i="0" lang="en-GB" sz="1200" u="none" cap="none" strike="noStrike">
                <a:solidFill>
                  <a:srgbClr val="231F20"/>
                </a:solidFill>
                <a:latin typeface="Calibri"/>
                <a:ea typeface="Calibri"/>
                <a:cs typeface="Calibri"/>
                <a:sym typeface="Calibri"/>
              </a:rPr>
              <a:t>Jesus resurrection proves to Christians that Jesus has power over death, that he is omnipotent and that he is the Messiah.</a:t>
            </a:r>
            <a:endParaRPr b="0" i="0" sz="1200" u="sng" cap="none" strike="noStrike">
              <a:solidFill>
                <a:schemeClr val="dk1"/>
              </a:solidFill>
              <a:latin typeface="Calibri"/>
              <a:ea typeface="Calibri"/>
              <a:cs typeface="Calibri"/>
              <a:sym typeface="Calibri"/>
            </a:endParaRPr>
          </a:p>
        </p:txBody>
      </p:sp>
      <p:sp>
        <p:nvSpPr>
          <p:cNvPr id="292" name="Google Shape;292;g117242614ac_1_37"/>
          <p:cNvSpPr txBox="1"/>
          <p:nvPr/>
        </p:nvSpPr>
        <p:spPr>
          <a:xfrm>
            <a:off x="464625" y="584600"/>
            <a:ext cx="5250300" cy="6044700"/>
          </a:xfrm>
          <a:prstGeom prst="rect">
            <a:avLst/>
          </a:prstGeom>
          <a:solidFill>
            <a:schemeClr val="lt1"/>
          </a:solidFill>
          <a:ln cap="flat" cmpd="sng" w="25400">
            <a:solidFill>
              <a:srgbClr val="FF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chemeClr val="dk1"/>
                </a:solidFill>
                <a:latin typeface="Calibri"/>
                <a:ea typeface="Calibri"/>
                <a:cs typeface="Calibri"/>
                <a:sym typeface="Calibri"/>
              </a:rPr>
              <a:t>G Crucifixion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chemeClr val="dk1"/>
              </a:solidFill>
              <a:highlight>
                <a:srgbClr val="FFFF00"/>
              </a:highlight>
              <a:latin typeface="Calibri"/>
              <a:ea typeface="Calibri"/>
              <a:cs typeface="Calibri"/>
              <a:sym typeface="Calibri"/>
            </a:endParaRPr>
          </a:p>
          <a:p>
            <a:pPr indent="-171450" lvl="0" marL="311150" marR="0" rtl="0" algn="l">
              <a:lnSpc>
                <a:spcPct val="100000"/>
              </a:lnSpc>
              <a:spcBef>
                <a:spcPts val="0"/>
              </a:spcBef>
              <a:spcAft>
                <a:spcPts val="0"/>
              </a:spcAft>
              <a:buClr>
                <a:srgbClr val="000000"/>
              </a:buClr>
              <a:buSzPts val="1400"/>
              <a:buFont typeface="Arial"/>
              <a:buChar char="•"/>
            </a:pPr>
            <a:r>
              <a:rPr b="0" i="0" lang="en-GB" sz="1200" u="none" cap="none" strike="noStrike">
                <a:solidFill>
                  <a:srgbClr val="231F20"/>
                </a:solidFill>
                <a:latin typeface="Calibri"/>
                <a:ea typeface="Calibri"/>
                <a:cs typeface="Calibri"/>
                <a:sym typeface="Calibri"/>
              </a:rPr>
              <a:t>Jesus was arrested for blasphemy (claiming to be the son of God) by the Romans and </a:t>
            </a:r>
            <a:r>
              <a:rPr b="0" i="0" lang="en-GB" sz="1050" u="none" cap="none" strike="noStrike">
                <a:solidFill>
                  <a:srgbClr val="202122"/>
                </a:solidFill>
                <a:latin typeface="Arial"/>
                <a:ea typeface="Arial"/>
                <a:cs typeface="Arial"/>
                <a:sym typeface="Arial"/>
              </a:rPr>
              <a:t>Sanhedrin (Jewish council). </a:t>
            </a:r>
            <a:endParaRPr b="0" i="0" sz="1200" u="none" cap="none" strike="noStrike">
              <a:solidFill>
                <a:srgbClr val="231F20"/>
              </a:solidFill>
              <a:latin typeface="Calibri"/>
              <a:ea typeface="Calibri"/>
              <a:cs typeface="Calibri"/>
              <a:sym typeface="Calibri"/>
            </a:endParaRPr>
          </a:p>
          <a:p>
            <a:pPr indent="-171450" lvl="0" marL="311150" marR="0" rtl="0" algn="l">
              <a:lnSpc>
                <a:spcPct val="100000"/>
              </a:lnSpc>
              <a:spcBef>
                <a:spcPts val="0"/>
              </a:spcBef>
              <a:spcAft>
                <a:spcPts val="0"/>
              </a:spcAft>
              <a:buClr>
                <a:srgbClr val="000000"/>
              </a:buClr>
              <a:buSzPts val="1400"/>
              <a:buFont typeface="Arial"/>
              <a:buChar char="•"/>
            </a:pPr>
            <a:r>
              <a:rPr b="0" i="0" lang="en-GB" sz="1200" u="none" cap="none" strike="noStrike">
                <a:solidFill>
                  <a:srgbClr val="231F20"/>
                </a:solidFill>
                <a:latin typeface="Calibri"/>
                <a:ea typeface="Calibri"/>
                <a:cs typeface="Calibri"/>
                <a:sym typeface="Calibri"/>
              </a:rPr>
              <a:t>He is ordered to walk to Golgotha to be crucified on Good Friday.</a:t>
            </a:r>
            <a:endParaRPr b="0" i="0" sz="1200" u="none" cap="none" strike="noStrike">
              <a:solidFill>
                <a:srgbClr val="231F20"/>
              </a:solidFill>
              <a:latin typeface="Calibri"/>
              <a:ea typeface="Calibri"/>
              <a:cs typeface="Calibri"/>
              <a:sym typeface="Calibri"/>
            </a:endParaRPr>
          </a:p>
          <a:p>
            <a:pPr indent="-171450" lvl="0" marL="311150" marR="0" rtl="0" algn="l">
              <a:lnSpc>
                <a:spcPct val="100000"/>
              </a:lnSpc>
              <a:spcBef>
                <a:spcPts val="0"/>
              </a:spcBef>
              <a:spcAft>
                <a:spcPts val="0"/>
              </a:spcAft>
              <a:buClr>
                <a:srgbClr val="000000"/>
              </a:buClr>
              <a:buSzPts val="1400"/>
              <a:buFont typeface="Arial"/>
              <a:buChar char="•"/>
            </a:pPr>
            <a:r>
              <a:rPr b="0" i="0" lang="en-GB" sz="1200" u="none" cap="none" strike="noStrike">
                <a:solidFill>
                  <a:srgbClr val="231F20"/>
                </a:solidFill>
                <a:latin typeface="Calibri"/>
                <a:ea typeface="Calibri"/>
                <a:cs typeface="Calibri"/>
                <a:sym typeface="Calibri"/>
              </a:rPr>
              <a:t>Jesus’ crucifixion was the ultimate act of omnibenevolence. He died to atone for human sin, so that humans and God could be reconciled. </a:t>
            </a:r>
            <a:endParaRPr b="0" i="0" sz="1200" u="none" cap="none" strike="noStrike">
              <a:solidFill>
                <a:srgbClr val="231F20"/>
              </a:solidFill>
              <a:latin typeface="Calibri"/>
              <a:ea typeface="Calibri"/>
              <a:cs typeface="Calibri"/>
              <a:sym typeface="Calibri"/>
            </a:endParaRPr>
          </a:p>
          <a:p>
            <a:pPr indent="-171450" lvl="0" marL="311150" marR="0" rtl="0" algn="l">
              <a:lnSpc>
                <a:spcPct val="100000"/>
              </a:lnSpc>
              <a:spcBef>
                <a:spcPts val="0"/>
              </a:spcBef>
              <a:spcAft>
                <a:spcPts val="0"/>
              </a:spcAft>
              <a:buClr>
                <a:srgbClr val="000000"/>
              </a:buClr>
              <a:buSzPts val="1400"/>
              <a:buFont typeface="Arial"/>
              <a:buChar char="•"/>
            </a:pPr>
            <a:r>
              <a:rPr b="0" i="0" lang="en-GB" sz="1200" u="none" cap="none" strike="noStrike">
                <a:solidFill>
                  <a:srgbClr val="231F20"/>
                </a:solidFill>
                <a:latin typeface="Calibri"/>
                <a:ea typeface="Calibri"/>
                <a:cs typeface="Calibri"/>
                <a:sym typeface="Calibri"/>
              </a:rPr>
              <a:t>Jesus taught forgiveness even when dying </a:t>
            </a:r>
            <a:r>
              <a:rPr b="0" i="0" lang="en-GB" sz="1200" u="none" cap="none" strike="noStrike">
                <a:solidFill>
                  <a:schemeClr val="dk1"/>
                </a:solidFill>
                <a:latin typeface="Calibri"/>
                <a:ea typeface="Calibri"/>
                <a:cs typeface="Calibri"/>
                <a:sym typeface="Calibri"/>
              </a:rPr>
              <a:t>‘ Forgive them Father, for they do not know what they do’.</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sng" cap="none" strike="noStrike">
              <a:solidFill>
                <a:srgbClr val="555555"/>
              </a:solidFill>
              <a:highlight>
                <a:srgbClr val="FFFF00"/>
              </a:highlight>
              <a:latin typeface="Calibri"/>
              <a:ea typeface="Calibri"/>
              <a:cs typeface="Calibri"/>
              <a:sym typeface="Calibri"/>
            </a:endParaRPr>
          </a:p>
        </p:txBody>
      </p:sp>
      <p:pic>
        <p:nvPicPr>
          <p:cNvPr id="293" name="Google Shape;293;g117242614ac_1_37"/>
          <p:cNvPicPr preferRelativeResize="0"/>
          <p:nvPr/>
        </p:nvPicPr>
        <p:blipFill rotWithShape="1">
          <a:blip r:embed="rId3">
            <a:alphaModFix/>
          </a:blip>
          <a:srcRect b="0" l="0" r="0" t="0"/>
          <a:stretch/>
        </p:blipFill>
        <p:spPr>
          <a:xfrm>
            <a:off x="6052294" y="1086843"/>
            <a:ext cx="4542438" cy="3369378"/>
          </a:xfrm>
          <a:prstGeom prst="rect">
            <a:avLst/>
          </a:prstGeom>
          <a:noFill/>
          <a:ln>
            <a:noFill/>
          </a:ln>
        </p:spPr>
      </p:pic>
      <p:pic>
        <p:nvPicPr>
          <p:cNvPr id="294" name="Google Shape;294;g117242614ac_1_37"/>
          <p:cNvPicPr preferRelativeResize="0"/>
          <p:nvPr/>
        </p:nvPicPr>
        <p:blipFill rotWithShape="1">
          <a:blip r:embed="rId4">
            <a:alphaModFix/>
          </a:blip>
          <a:srcRect b="0" l="0" r="0" t="0"/>
          <a:stretch/>
        </p:blipFill>
        <p:spPr>
          <a:xfrm>
            <a:off x="789875" y="900300"/>
            <a:ext cx="4720675" cy="3742449"/>
          </a:xfrm>
          <a:prstGeom prst="rect">
            <a:avLst/>
          </a:prstGeom>
          <a:noFill/>
          <a:ln>
            <a:noFill/>
          </a:ln>
        </p:spPr>
      </p:pic>
      <p:pic>
        <p:nvPicPr>
          <p:cNvPr id="295" name="Google Shape;295;g117242614ac_1_37"/>
          <p:cNvPicPr preferRelativeResize="0"/>
          <p:nvPr/>
        </p:nvPicPr>
        <p:blipFill rotWithShape="1">
          <a:blip r:embed="rId5">
            <a:alphaModFix/>
          </a:blip>
          <a:srcRect b="0" l="0" r="0" t="0"/>
          <a:stretch/>
        </p:blipFill>
        <p:spPr>
          <a:xfrm>
            <a:off x="8657945" y="1151800"/>
            <a:ext cx="2743199" cy="3072125"/>
          </a:xfrm>
          <a:prstGeom prst="rect">
            <a:avLst/>
          </a:prstGeom>
          <a:noFill/>
          <a:ln>
            <a:noFill/>
          </a:ln>
        </p:spPr>
      </p:pic>
      <p:sp>
        <p:nvSpPr>
          <p:cNvPr id="296" name="Google Shape;296;g117242614ac_1_37"/>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71"/>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302" name="Google Shape;302;p71"/>
          <p:cNvGraphicFramePr/>
          <p:nvPr/>
        </p:nvGraphicFramePr>
        <p:xfrm>
          <a:off x="335763" y="486534"/>
          <a:ext cx="3000000" cy="3000000"/>
        </p:xfrm>
        <a:graphic>
          <a:graphicData uri="http://schemas.openxmlformats.org/drawingml/2006/table">
            <a:tbl>
              <a:tblPr>
                <a:noFill/>
                <a:tableStyleId>{68CFFE3F-051E-4387-A68D-4DDEB36B757B}</a:tableStyleId>
              </a:tblPr>
              <a:tblGrid>
                <a:gridCol w="419200"/>
                <a:gridCol w="11169175"/>
              </a:tblGrid>
              <a:tr h="186500">
                <a:tc>
                  <a:txBody>
                    <a:bodyPr/>
                    <a:lstStyle/>
                    <a:p>
                      <a:pPr indent="0" lvl="0" marL="0" marR="0" rtl="0" algn="ctr">
                        <a:lnSpc>
                          <a:spcPct val="100000"/>
                        </a:lnSpc>
                        <a:spcBef>
                          <a:spcPts val="0"/>
                        </a:spcBef>
                        <a:spcAft>
                          <a:spcPts val="0"/>
                        </a:spcAft>
                        <a:buClr>
                          <a:srgbClr val="000000"/>
                        </a:buClr>
                        <a:buSzPts val="1100"/>
                        <a:buFont typeface="Arial"/>
                        <a:buNone/>
                      </a:pPr>
                      <a:r>
                        <a:rPr b="0" lang="en-GB" sz="1100" u="none" cap="none" strike="noStrike">
                          <a:solidFill>
                            <a:schemeClr val="lt1"/>
                          </a:solidFill>
                        </a:rPr>
                        <a:t>I</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i="0" lang="en-GB" sz="1100" u="sng" cap="none" strike="noStrike">
                          <a:solidFill>
                            <a:schemeClr val="lt1"/>
                          </a:solidFill>
                          <a:latin typeface="Calibri"/>
                          <a:ea typeface="Calibri"/>
                          <a:cs typeface="Calibri"/>
                          <a:sym typeface="Calibri"/>
                        </a:rPr>
                        <a:t>How did Christianity spread after Jesus’ death</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4665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rgbClr val="231F20"/>
                          </a:solidFill>
                          <a:latin typeface="Calibri"/>
                          <a:ea typeface="Calibri"/>
                          <a:cs typeface="Calibri"/>
                          <a:sym typeface="Calibri"/>
                        </a:rPr>
                        <a:t>Jesus </a:t>
                      </a:r>
                      <a:r>
                        <a:rPr b="0" lang="en-GB" sz="1100" u="none" cap="none" strike="noStrike">
                          <a:solidFill>
                            <a:srgbClr val="231F20"/>
                          </a:solidFill>
                          <a:latin typeface="Calibri"/>
                          <a:ea typeface="Calibri"/>
                          <a:cs typeface="Calibri"/>
                          <a:sym typeface="Calibri"/>
                        </a:rPr>
                        <a:t>met his disciples </a:t>
                      </a:r>
                      <a:r>
                        <a:rPr b="0" i="0" lang="en-GB" sz="1100" u="none" cap="none" strike="noStrike">
                          <a:solidFill>
                            <a:srgbClr val="231F20"/>
                          </a:solidFill>
                          <a:latin typeface="Calibri"/>
                          <a:ea typeface="Calibri"/>
                          <a:cs typeface="Calibri"/>
                          <a:sym typeface="Calibri"/>
                        </a:rPr>
                        <a:t> after his resurrection. His last words, before he ascended to heaven,  became known as The Great Commission. It commanded them to convert everyone to Christianity. </a:t>
                      </a:r>
                      <a:endParaRPr b="0" i="0" sz="1100" u="none" cap="none" strike="noStrike">
                        <a:solidFill>
                          <a:srgbClr val="555555"/>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0" i="1" lang="en-GB" sz="1100" u="none" cap="none" strike="noStrike">
                          <a:solidFill>
                            <a:schemeClr val="dk1"/>
                          </a:solidFill>
                          <a:latin typeface="Calibri"/>
                          <a:ea typeface="Calibri"/>
                          <a:cs typeface="Calibri"/>
                          <a:sym typeface="Calibri"/>
                        </a:rPr>
                        <a:t>“</a:t>
                      </a:r>
                      <a:r>
                        <a:rPr b="0" i="0" lang="en-GB" sz="1100" u="none" cap="none" strike="noStrike">
                          <a:solidFill>
                            <a:schemeClr val="dk1"/>
                          </a:solidFill>
                          <a:latin typeface="Calibri"/>
                          <a:ea typeface="Calibri"/>
                          <a:cs typeface="Calibri"/>
                          <a:sym typeface="Calibri"/>
                        </a:rPr>
                        <a:t>Go and make disciples of all nations, baptising them in the name of the Father and of the Son and of the Holy Spirit, and teaching them to obey everything that I have commanded you.”</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303" name="Google Shape;303;p71"/>
          <p:cNvGraphicFramePr/>
          <p:nvPr/>
        </p:nvGraphicFramePr>
        <p:xfrm>
          <a:off x="348926" y="4092189"/>
          <a:ext cx="3000000" cy="3000000"/>
        </p:xfrm>
        <a:graphic>
          <a:graphicData uri="http://schemas.openxmlformats.org/drawingml/2006/table">
            <a:tbl>
              <a:tblPr>
                <a:noFill/>
                <a:tableStyleId>{68CFFE3F-051E-4387-A68D-4DDEB36B757B}</a:tableStyleId>
              </a:tblPr>
              <a:tblGrid>
                <a:gridCol w="443975"/>
                <a:gridCol w="11050150"/>
              </a:tblGrid>
              <a:tr h="28697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M</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GB" sz="1100" u="sng" cap="none" strike="noStrike">
                          <a:solidFill>
                            <a:schemeClr val="lt1"/>
                          </a:solidFill>
                          <a:latin typeface="Calibri"/>
                          <a:ea typeface="Calibri"/>
                          <a:cs typeface="Calibri"/>
                          <a:sym typeface="Calibri"/>
                        </a:rPr>
                        <a:t>Denominations - Catholics</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300650">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rgbClr val="231F20"/>
                          </a:solidFill>
                          <a:latin typeface="Calibri"/>
                          <a:ea typeface="Calibri"/>
                          <a:cs typeface="Calibri"/>
                          <a:sym typeface="Calibri"/>
                        </a:rPr>
                        <a:t>T</a:t>
                      </a:r>
                      <a:r>
                        <a:rPr b="0" i="0" lang="en-GB" sz="1100" u="none" cap="none" strike="noStrike">
                          <a:solidFill>
                            <a:schemeClr val="dk1"/>
                          </a:solidFill>
                          <a:latin typeface="Calibri"/>
                          <a:ea typeface="Calibri"/>
                          <a:cs typeface="Calibri"/>
                          <a:sym typeface="Calibri"/>
                        </a:rPr>
                        <a:t>he various groups or branches within Christianity are referred to as denominations</a:t>
                      </a:r>
                      <a:r>
                        <a:rPr b="0" lang="en-GB" sz="1100" u="none" cap="none" strike="noStrike">
                          <a:solidFill>
                            <a:schemeClr val="dk1"/>
                          </a:solidFill>
                          <a:latin typeface="Calibri"/>
                          <a:ea typeface="Calibri"/>
                          <a:cs typeface="Calibri"/>
                          <a:sym typeface="Calibri"/>
                        </a:rPr>
                        <a:t> e.g. Catholics, Anglicans, Protestants, Quakers etc.</a:t>
                      </a:r>
                      <a:endParaRPr b="0"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050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Catholicism: </a:t>
                      </a:r>
                      <a:endParaRPr b="0" sz="1400" u="none" cap="none" strike="noStrike"/>
                    </a:p>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According to Catholics, the  Catholic church was the first Christian church,  established when Jesus said to his disciple, Peter "Thou art Peter, and upon this rock I will build My Church, and even the gates of Hell shall not prevail against it. Behold, I give you the keys to the kingdom of Heaven." . Peter was therefore the first leader of the Roman Catholic Church.</a:t>
                      </a:r>
                      <a:endParaRPr b="0" sz="1400" u="none" cap="none" strike="noStrike"/>
                    </a:p>
                    <a:p>
                      <a:pPr indent="-171450" lvl="0" marL="476250" marR="0" rtl="0" algn="l">
                        <a:lnSpc>
                          <a:spcPct val="115000"/>
                        </a:lnSpc>
                        <a:spcBef>
                          <a:spcPts val="0"/>
                        </a:spcBef>
                        <a:spcAft>
                          <a:spcPts val="0"/>
                        </a:spcAft>
                        <a:buClr>
                          <a:schemeClr val="dk1"/>
                        </a:buClr>
                        <a:buSzPts val="1200"/>
                        <a:buFont typeface="Arial"/>
                        <a:buChar char="•"/>
                      </a:pPr>
                      <a:r>
                        <a:rPr b="0" i="0" lang="en-GB" sz="1100" u="none" cap="none" strike="noStrike">
                          <a:solidFill>
                            <a:schemeClr val="dk1"/>
                          </a:solidFill>
                          <a:latin typeface="Calibri"/>
                          <a:ea typeface="Calibri"/>
                          <a:cs typeface="Calibri"/>
                          <a:sym typeface="Calibri"/>
                        </a:rPr>
                        <a:t>The Pope is now  seen as the successor of Saint Peter and is regarded as the head of the Roman Catholic Church and </a:t>
                      </a:r>
                      <a:r>
                        <a:rPr b="0" lang="en-GB" sz="1100" u="none" cap="none" strike="noStrike">
                          <a:solidFill>
                            <a:schemeClr val="dk1"/>
                          </a:solidFill>
                          <a:latin typeface="Calibri"/>
                          <a:ea typeface="Calibri"/>
                          <a:cs typeface="Calibri"/>
                          <a:sym typeface="Calibri"/>
                        </a:rPr>
                        <a:t>God's</a:t>
                      </a:r>
                      <a:r>
                        <a:rPr b="0" i="0" lang="en-GB" sz="1100" u="none" cap="none" strike="noStrike">
                          <a:solidFill>
                            <a:schemeClr val="dk1"/>
                          </a:solidFill>
                          <a:latin typeface="Calibri"/>
                          <a:ea typeface="Calibri"/>
                          <a:cs typeface="Calibri"/>
                          <a:sym typeface="Calibri"/>
                        </a:rPr>
                        <a:t> voi</a:t>
                      </a:r>
                      <a:r>
                        <a:rPr b="0" lang="en-GB" sz="1100" u="none" cap="none" strike="noStrike">
                          <a:solidFill>
                            <a:schemeClr val="dk1"/>
                          </a:solidFill>
                          <a:latin typeface="Calibri"/>
                          <a:ea typeface="Calibri"/>
                          <a:cs typeface="Calibri"/>
                          <a:sym typeface="Calibri"/>
                        </a:rPr>
                        <a:t>ce on Earth</a:t>
                      </a:r>
                      <a:r>
                        <a:rPr b="0" i="0" lang="en-GB" sz="1100" u="none" cap="none" strike="noStrike">
                          <a:solidFill>
                            <a:schemeClr val="dk1"/>
                          </a:solidFill>
                          <a:latin typeface="Calibri"/>
                          <a:ea typeface="Calibri"/>
                          <a:cs typeface="Calibri"/>
                          <a:sym typeface="Calibri"/>
                        </a:rPr>
                        <a:t>.</a:t>
                      </a:r>
                      <a:endParaRPr b="0" sz="1400" u="none" cap="none" strike="noStrike"/>
                    </a:p>
                    <a:p>
                      <a:pPr indent="-171450" lvl="0" marL="476250" marR="0" rtl="0" algn="l">
                        <a:lnSpc>
                          <a:spcPct val="115000"/>
                        </a:lnSpc>
                        <a:spcBef>
                          <a:spcPts val="0"/>
                        </a:spcBef>
                        <a:spcAft>
                          <a:spcPts val="0"/>
                        </a:spcAft>
                        <a:buClr>
                          <a:schemeClr val="dk1"/>
                        </a:buClr>
                        <a:buSzPts val="1200"/>
                        <a:buFont typeface="Arial"/>
                        <a:buChar char="•"/>
                      </a:pPr>
                      <a:r>
                        <a:rPr b="0" i="0" lang="en-GB" sz="1100" u="none" cap="none" strike="noStrike">
                          <a:solidFill>
                            <a:schemeClr val="dk1"/>
                          </a:solidFill>
                          <a:latin typeface="Calibri"/>
                          <a:ea typeface="Calibri"/>
                          <a:cs typeface="Calibri"/>
                          <a:sym typeface="Calibri"/>
                        </a:rPr>
                        <a:t>Catholics believe that there are seven sacraments that need to be followed and practiced to achieve </a:t>
                      </a:r>
                      <a:r>
                        <a:rPr b="0" lang="en-GB" sz="1100" u="none" cap="none" strike="noStrike">
                          <a:solidFill>
                            <a:schemeClr val="dk1"/>
                          </a:solidFill>
                          <a:latin typeface="Calibri"/>
                          <a:ea typeface="Calibri"/>
                          <a:cs typeface="Calibri"/>
                          <a:sym typeface="Calibri"/>
                        </a:rPr>
                        <a:t>entry into heaven.</a:t>
                      </a:r>
                      <a:endParaRPr b="0" i="0" sz="1100" u="none" cap="none" strike="noStrike">
                        <a:solidFill>
                          <a:schemeClr val="dk1"/>
                        </a:solidFill>
                        <a:latin typeface="Calibri"/>
                        <a:ea typeface="Calibri"/>
                        <a:cs typeface="Calibri"/>
                        <a:sym typeface="Calibri"/>
                      </a:endParaRPr>
                    </a:p>
                    <a:p>
                      <a:pPr indent="-171450" lvl="0" marL="476250" marR="0" rtl="0" algn="l">
                        <a:lnSpc>
                          <a:spcPct val="115000"/>
                        </a:lnSpc>
                        <a:spcBef>
                          <a:spcPts val="0"/>
                        </a:spcBef>
                        <a:spcAft>
                          <a:spcPts val="0"/>
                        </a:spcAft>
                        <a:buClr>
                          <a:schemeClr val="dk1"/>
                        </a:buClr>
                        <a:buSzPts val="1200"/>
                        <a:buFont typeface="Arial"/>
                        <a:buChar char="•"/>
                      </a:pPr>
                      <a:r>
                        <a:rPr b="0" i="0" lang="en-GB" sz="1100" u="none" cap="none" strike="noStrike">
                          <a:solidFill>
                            <a:schemeClr val="dk1"/>
                          </a:solidFill>
                          <a:latin typeface="Calibri"/>
                          <a:ea typeface="Calibri"/>
                          <a:cs typeface="Calibri"/>
                          <a:sym typeface="Calibri"/>
                        </a:rPr>
                        <a:t>Catholics do not allow women to be leaders of the church.</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The Great Schism of 1054: </a:t>
                      </a:r>
                      <a:endParaRPr b="0" sz="1400" u="none" cap="none" strike="noStrike"/>
                    </a:p>
                    <a:p>
                      <a:pPr indent="0" lvl="0" marL="0" marR="0" rtl="0" algn="l">
                        <a:lnSpc>
                          <a:spcPct val="100000"/>
                        </a:lnSpc>
                        <a:spcBef>
                          <a:spcPts val="0"/>
                        </a:spcBef>
                        <a:spcAft>
                          <a:spcPts val="0"/>
                        </a:spcAft>
                        <a:buClr>
                          <a:schemeClr val="dk1"/>
                        </a:buClr>
                        <a:buSzPts val="1100"/>
                        <a:buFont typeface="Arial"/>
                        <a:buNone/>
                      </a:pPr>
                      <a:r>
                        <a:rPr b="0" i="0" lang="en-GB" sz="1100" u="none" cap="none" strike="noStrike">
                          <a:solidFill>
                            <a:schemeClr val="dk1"/>
                          </a:solidFill>
                          <a:latin typeface="Calibri"/>
                          <a:ea typeface="Calibri"/>
                          <a:cs typeface="Calibri"/>
                          <a:sym typeface="Calibri"/>
                        </a:rPr>
                        <a:t>This is the breakup of the Christian church into two sections—the Western and the Eastern sections.</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These two sections were to turn into the Roman Catholic Church and the Eastern Orthodox Church. The divide remains today. </a:t>
                      </a:r>
                      <a:endParaRPr sz="1400" u="none" cap="none" strike="noStrike"/>
                    </a:p>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chemeClr val="dk1"/>
                          </a:solidFill>
                          <a:latin typeface="Calibri"/>
                          <a:ea typeface="Calibri"/>
                          <a:cs typeface="Calibri"/>
                          <a:sym typeface="Calibri"/>
                        </a:rPr>
                        <a:t>The west led the church in Latin, the east in Greek.</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304" name="Google Shape;304;p71"/>
          <p:cNvGraphicFramePr/>
          <p:nvPr/>
        </p:nvGraphicFramePr>
        <p:xfrm>
          <a:off x="5031346" y="1448316"/>
          <a:ext cx="3000000" cy="3000000"/>
        </p:xfrm>
        <a:graphic>
          <a:graphicData uri="http://schemas.openxmlformats.org/drawingml/2006/table">
            <a:tbl>
              <a:tblPr>
                <a:noFill/>
                <a:tableStyleId>{68CFFE3F-051E-4387-A68D-4DDEB36B757B}</a:tableStyleId>
              </a:tblPr>
              <a:tblGrid>
                <a:gridCol w="484275"/>
                <a:gridCol w="3483950"/>
              </a:tblGrid>
              <a:tr h="2631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K</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i="0" lang="en-GB" sz="1100" u="sng" cap="none" strike="noStrike">
                          <a:solidFill>
                            <a:schemeClr val="lt1"/>
                          </a:solidFill>
                          <a:latin typeface="Calibri"/>
                          <a:ea typeface="Calibri"/>
                          <a:cs typeface="Calibri"/>
                          <a:sym typeface="Calibri"/>
                        </a:rPr>
                        <a:t>How did Christianity spread after Jesus’ death?</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2284350">
                <a:tc>
                  <a:txBody>
                    <a:bodyPr/>
                    <a:lstStyle/>
                    <a:p>
                      <a:pPr indent="0" lvl="0" marL="0" marR="0" rtl="0" algn="l">
                        <a:lnSpc>
                          <a:spcPct val="100000"/>
                        </a:lnSpc>
                        <a:spcBef>
                          <a:spcPts val="0"/>
                        </a:spcBef>
                        <a:spcAft>
                          <a:spcPts val="0"/>
                        </a:spcAft>
                        <a:buClr>
                          <a:schemeClr val="dk1"/>
                        </a:buClr>
                        <a:buSzPts val="1100"/>
                        <a:buFont typeface="Calibri"/>
                        <a:buNone/>
                      </a:pPr>
                      <a:r>
                        <a:rPr b="0" lang="en-GB" sz="1100" u="none" cap="none" strike="noStrike">
                          <a:solidFill>
                            <a:schemeClr val="dk1"/>
                          </a:solidFill>
                          <a:latin typeface="Calibri"/>
                          <a:ea typeface="Calibri"/>
                          <a:cs typeface="Calibri"/>
                          <a:sym typeface="Calibri"/>
                        </a:rPr>
                        <a:t>3</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916"/>
                        </a:lnSpc>
                        <a:spcBef>
                          <a:spcPts val="0"/>
                        </a:spcBef>
                        <a:spcAft>
                          <a:spcPts val="0"/>
                        </a:spcAft>
                        <a:buClr>
                          <a:schemeClr val="dk1"/>
                        </a:buClr>
                        <a:buSzPts val="1100"/>
                        <a:buFont typeface="Arial"/>
                        <a:buNone/>
                      </a:pPr>
                      <a:r>
                        <a:rPr b="0" i="0" lang="en-GB" sz="1100" u="none" cap="none" strike="noStrike">
                          <a:solidFill>
                            <a:schemeClr val="dk1"/>
                          </a:solidFill>
                          <a:latin typeface="Calibri"/>
                          <a:ea typeface="Calibri"/>
                          <a:cs typeface="Calibri"/>
                          <a:sym typeface="Calibri"/>
                        </a:rPr>
                        <a:t>312 AD: </a:t>
                      </a:r>
                      <a:endParaRPr b="0" i="0" sz="1100" u="none" cap="none" strike="noStrike">
                        <a:solidFill>
                          <a:schemeClr val="dk1"/>
                        </a:solidFill>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Christians were still being persecuted/ attacked by the Romans. </a:t>
                      </a:r>
                      <a:endParaRPr b="0" sz="1100" u="none" cap="none" strike="noStrike">
                        <a:solidFill>
                          <a:schemeClr val="dk1"/>
                        </a:solidFill>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However, Emperor Constantine had a vision of a cross in the sky and converted to Christianity as a result.</a:t>
                      </a:r>
                      <a:r>
                        <a:rPr b="0" lang="en-GB" sz="1100" u="none" cap="none" strike="noStrike">
                          <a:solidFill>
                            <a:schemeClr val="dk1"/>
                          </a:solidFill>
                          <a:latin typeface="Calibri"/>
                          <a:ea typeface="Calibri"/>
                          <a:cs typeface="Calibri"/>
                          <a:sym typeface="Calibri"/>
                        </a:rPr>
                        <a:t> </a:t>
                      </a:r>
                      <a:endParaRPr b="0" sz="1100" u="none" cap="none" strike="noStrike">
                        <a:solidFill>
                          <a:schemeClr val="dk1"/>
                        </a:solidFill>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Emperor Constantine </a:t>
                      </a:r>
                      <a:r>
                        <a:rPr b="0" i="0" lang="en-GB" sz="1100" u="none" cap="none" strike="noStrike">
                          <a:solidFill>
                            <a:schemeClr val="dk1"/>
                          </a:solidFill>
                          <a:latin typeface="Calibri"/>
                          <a:ea typeface="Calibri"/>
                          <a:cs typeface="Calibri"/>
                          <a:sym typeface="Calibri"/>
                        </a:rPr>
                        <a:t> gave everybody in the empire freedom to be Christian</a:t>
                      </a:r>
                      <a:r>
                        <a:rPr b="0" lang="en-GB" sz="1100" u="none" cap="none" strike="noStrike">
                          <a:solidFill>
                            <a:schemeClr val="dk1"/>
                          </a:solidFill>
                          <a:latin typeface="Calibri"/>
                          <a:ea typeface="Calibri"/>
                          <a:cs typeface="Calibri"/>
                          <a:sym typeface="Calibri"/>
                        </a:rPr>
                        <a:t> and </a:t>
                      </a:r>
                      <a:r>
                        <a:rPr b="0" i="0" lang="en-GB" sz="1100" u="none" cap="none" strike="noStrike">
                          <a:solidFill>
                            <a:schemeClr val="dk1"/>
                          </a:solidFill>
                          <a:latin typeface="Calibri"/>
                          <a:ea typeface="Calibri"/>
                          <a:cs typeface="Calibri"/>
                          <a:sym typeface="Calibri"/>
                        </a:rPr>
                        <a:t>appointed some Christians to high-ranking professions. </a:t>
                      </a:r>
                      <a:endParaRPr b="0" sz="1100" u="none" cap="none" strike="noStrike"/>
                    </a:p>
                    <a:p>
                      <a:pPr indent="-171450" lvl="0" marL="330200" marR="0" rtl="0" algn="l">
                        <a:lnSpc>
                          <a:spcPct val="107916"/>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He called the meeting that led to the Nicene Creed being written which turned Christianity into a religion and became their statement of faith.</a:t>
                      </a:r>
                      <a:endParaRPr b="0" i="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305" name="Google Shape;305;p71"/>
          <p:cNvGraphicFramePr/>
          <p:nvPr/>
        </p:nvGraphicFramePr>
        <p:xfrm>
          <a:off x="335764" y="1448315"/>
          <a:ext cx="3000000" cy="3000000"/>
        </p:xfrm>
        <a:graphic>
          <a:graphicData uri="http://schemas.openxmlformats.org/drawingml/2006/table">
            <a:tbl>
              <a:tblPr>
                <a:noFill/>
                <a:tableStyleId>{68CFFE3F-051E-4387-A68D-4DDEB36B757B}</a:tableStyleId>
              </a:tblPr>
              <a:tblGrid>
                <a:gridCol w="382900"/>
                <a:gridCol w="4199200"/>
              </a:tblGrid>
              <a:tr h="286400">
                <a:tc>
                  <a:txBody>
                    <a:bodyPr/>
                    <a:lstStyle/>
                    <a:p>
                      <a:pPr indent="0" lvl="0" marL="0" marR="0" rtl="0" algn="ctr">
                        <a:lnSpc>
                          <a:spcPct val="100000"/>
                        </a:lnSpc>
                        <a:spcBef>
                          <a:spcPts val="0"/>
                        </a:spcBef>
                        <a:spcAft>
                          <a:spcPts val="0"/>
                        </a:spcAft>
                        <a:buClr>
                          <a:srgbClr val="000000"/>
                        </a:buClr>
                        <a:buSzPts val="1050"/>
                        <a:buFont typeface="Arial"/>
                        <a:buNone/>
                      </a:pPr>
                      <a:r>
                        <a:rPr lang="en-GB" sz="1050" u="none" cap="none" strike="noStrike">
                          <a:solidFill>
                            <a:schemeClr val="lt1"/>
                          </a:solidFill>
                        </a:rPr>
                        <a:t>J</a:t>
                      </a:r>
                      <a:endParaRPr sz="105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i="0" lang="en-GB" sz="1050" u="sng" cap="none" strike="noStrike">
                          <a:solidFill>
                            <a:schemeClr val="lt1"/>
                          </a:solidFill>
                          <a:latin typeface="Calibri"/>
                          <a:ea typeface="Calibri"/>
                          <a:cs typeface="Calibri"/>
                          <a:sym typeface="Calibri"/>
                        </a:rPr>
                        <a:t>How did Christianity spread after Jesus’ death?</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1859950">
                <a:tc>
                  <a:txBody>
                    <a:bodyPr/>
                    <a:lstStyle/>
                    <a:p>
                      <a:pPr indent="0" lvl="0" marL="0" marR="0" rtl="0" algn="l">
                        <a:lnSpc>
                          <a:spcPct val="100000"/>
                        </a:lnSpc>
                        <a:spcBef>
                          <a:spcPts val="0"/>
                        </a:spcBef>
                        <a:spcAft>
                          <a:spcPts val="0"/>
                        </a:spcAft>
                        <a:buClr>
                          <a:schemeClr val="dk1"/>
                        </a:buClr>
                        <a:buSzPts val="1100"/>
                        <a:buFont typeface="Calibri"/>
                        <a:buNone/>
                      </a:pPr>
                      <a:r>
                        <a:rPr lang="en-GB" sz="1050" u="none" cap="none" strike="noStrike">
                          <a:solidFill>
                            <a:schemeClr val="dk1"/>
                          </a:solidFill>
                          <a:latin typeface="Calibri"/>
                          <a:ea typeface="Calibri"/>
                          <a:cs typeface="Calibri"/>
                          <a:sym typeface="Calibri"/>
                        </a:rPr>
                        <a:t>2</a:t>
                      </a:r>
                      <a:endParaRPr sz="105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916"/>
                        </a:lnSpc>
                        <a:spcBef>
                          <a:spcPts val="0"/>
                        </a:spcBef>
                        <a:spcAft>
                          <a:spcPts val="0"/>
                        </a:spcAft>
                        <a:buClr>
                          <a:schemeClr val="dk1"/>
                        </a:buClr>
                        <a:buSzPts val="1100"/>
                        <a:buFont typeface="Arial"/>
                        <a:buNone/>
                      </a:pPr>
                      <a:r>
                        <a:rPr b="0" i="0" lang="en-GB" sz="1100" u="none" cap="none" strike="noStrike">
                          <a:solidFill>
                            <a:schemeClr val="dk1"/>
                          </a:solidFill>
                          <a:latin typeface="Calibri"/>
                          <a:ea typeface="Calibri"/>
                          <a:cs typeface="Calibri"/>
                          <a:sym typeface="Calibri"/>
                        </a:rPr>
                        <a:t>36 AD- </a:t>
                      </a:r>
                      <a:r>
                        <a:rPr b="0" lang="en-GB" sz="1100" u="none" cap="none" strike="noStrike">
                          <a:solidFill>
                            <a:schemeClr val="dk1"/>
                          </a:solidFill>
                          <a:latin typeface="Calibri"/>
                          <a:ea typeface="Calibri"/>
                          <a:cs typeface="Calibri"/>
                          <a:sym typeface="Calibri"/>
                        </a:rPr>
                        <a:t>Individuals:</a:t>
                      </a:r>
                      <a:endParaRPr b="0" sz="1100" u="none" cap="none" strike="noStrike"/>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Saul was a pharisee (Jewish leader) who </a:t>
                      </a:r>
                      <a:r>
                        <a:rPr b="0" lang="en-GB" sz="1100" u="none" cap="none" strike="noStrike">
                          <a:solidFill>
                            <a:schemeClr val="dk1"/>
                          </a:solidFill>
                          <a:latin typeface="Calibri"/>
                          <a:ea typeface="Calibri"/>
                          <a:cs typeface="Calibri"/>
                          <a:sym typeface="Calibri"/>
                        </a:rPr>
                        <a:t>attacked followers of Jesus. </a:t>
                      </a:r>
                      <a:endParaRPr b="0" sz="1100" u="none" cap="none" strike="noStrike"/>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Saul was travelling from Jerusalem towards Damascus when he </a:t>
                      </a:r>
                      <a:r>
                        <a:rPr b="0" lang="en-GB" sz="1100" u="none" cap="none" strike="noStrike">
                          <a:solidFill>
                            <a:schemeClr val="dk1"/>
                          </a:solidFill>
                          <a:latin typeface="Calibri"/>
                          <a:ea typeface="Calibri"/>
                          <a:cs typeface="Calibri"/>
                          <a:sym typeface="Calibri"/>
                        </a:rPr>
                        <a:t>has a special revelation and hears Jesus speak to him through blinding light.</a:t>
                      </a:r>
                      <a:endParaRPr b="0" i="0" sz="1100" u="none" cap="none" strike="noStrike">
                        <a:solidFill>
                          <a:schemeClr val="dk1"/>
                        </a:solidFill>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Saul converts to a being a Christian.</a:t>
                      </a:r>
                      <a:endParaRPr b="0" sz="1100" u="none" cap="none" strike="noStrike"/>
                    </a:p>
                    <a:p>
                      <a:pPr indent="-171450" lvl="0" marL="330200" marR="0" rtl="0" algn="l">
                        <a:lnSpc>
                          <a:spcPct val="107916"/>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He becomes an evangelist - spreading the message of Jesus to others through words.</a:t>
                      </a:r>
                      <a:endParaRPr b="0" sz="1100" u="none" cap="none" strike="noStrike">
                        <a:solidFill>
                          <a:schemeClr val="dk1"/>
                        </a:solidFill>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He writes 14 chapters of the New Testament.</a:t>
                      </a:r>
                      <a:endParaRPr b="0" sz="1100" u="none" cap="none" strike="noStrike">
                        <a:solidFill>
                          <a:schemeClr val="dk1"/>
                        </a:solidFill>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He becomes a martyr dies for his new found Christian beliefs.</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306" name="Google Shape;306;p71"/>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graphicFrame>
        <p:nvGraphicFramePr>
          <p:cNvPr id="307" name="Google Shape;307;p71"/>
          <p:cNvGraphicFramePr/>
          <p:nvPr/>
        </p:nvGraphicFramePr>
        <p:xfrm>
          <a:off x="9113046" y="1448328"/>
          <a:ext cx="3000000" cy="3000000"/>
        </p:xfrm>
        <a:graphic>
          <a:graphicData uri="http://schemas.openxmlformats.org/drawingml/2006/table">
            <a:tbl>
              <a:tblPr>
                <a:noFill/>
                <a:tableStyleId>{68CFFE3F-051E-4387-A68D-4DDEB36B757B}</a:tableStyleId>
              </a:tblPr>
              <a:tblGrid>
                <a:gridCol w="382900"/>
                <a:gridCol w="2408425"/>
              </a:tblGrid>
              <a:tr h="1865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L</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941"/>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i="0" lang="en-GB" sz="1100" u="sng" cap="none" strike="noStrike">
                          <a:solidFill>
                            <a:schemeClr val="lt1"/>
                          </a:solidFill>
                          <a:latin typeface="Calibri"/>
                          <a:ea typeface="Calibri"/>
                          <a:cs typeface="Calibri"/>
                          <a:sym typeface="Calibri"/>
                        </a:rPr>
                        <a:t>How did Christianity spread after Jesus’ death</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941"/>
                      </a:srgbClr>
                    </a:solidFill>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4</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33020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Christianity was spread all over the world due to colonisation, trade and war e.g. the  Crusades and British Empire.</a:t>
                      </a:r>
                      <a:endParaRPr b="1" i="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72"/>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313" name="Google Shape;313;p72"/>
          <p:cNvGraphicFramePr/>
          <p:nvPr/>
        </p:nvGraphicFramePr>
        <p:xfrm>
          <a:off x="584607" y="615462"/>
          <a:ext cx="3000000" cy="3000000"/>
        </p:xfrm>
        <a:graphic>
          <a:graphicData uri="http://schemas.openxmlformats.org/drawingml/2006/table">
            <a:tbl>
              <a:tblPr>
                <a:noFill/>
                <a:tableStyleId>{68CFFE3F-051E-4387-A68D-4DDEB36B757B}</a:tableStyleId>
              </a:tblPr>
              <a:tblGrid>
                <a:gridCol w="1074675"/>
                <a:gridCol w="10046250"/>
              </a:tblGrid>
              <a:tr h="2466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N</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GB" sz="1100" u="sng" cap="none" strike="noStrike">
                          <a:solidFill>
                            <a:schemeClr val="lt1"/>
                          </a:solidFill>
                          <a:latin typeface="Calibri"/>
                          <a:ea typeface="Calibri"/>
                          <a:cs typeface="Calibri"/>
                          <a:sym typeface="Calibri"/>
                        </a:rPr>
                        <a:t>Denominations, Protestants, Anglicans and Quakers.</a:t>
                      </a:r>
                      <a:endParaRPr b="1" i="0" sz="1100" u="sng"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884900">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330200" marR="0" rtl="0" algn="l">
                        <a:lnSpc>
                          <a:spcPct val="100000"/>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The Reformation - ‘Reform’ means to change something for the better. </a:t>
                      </a:r>
                      <a:endParaRPr b="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rgbClr val="231F20"/>
                        </a:buClr>
                        <a:buSzPts val="1100"/>
                        <a:buFont typeface="Arial"/>
                        <a:buChar char="•"/>
                      </a:pPr>
                      <a:r>
                        <a:rPr b="0" i="0" lang="en-GB" sz="1100" u="none" cap="none" strike="noStrike">
                          <a:solidFill>
                            <a:srgbClr val="231F20"/>
                          </a:solidFill>
                          <a:latin typeface="Calibri"/>
                          <a:ea typeface="Calibri"/>
                          <a:cs typeface="Calibri"/>
                          <a:sym typeface="Calibri"/>
                        </a:rPr>
                        <a:t>The Reformation is the name given to the split between Catholics </a:t>
                      </a:r>
                      <a:r>
                        <a:rPr b="0" lang="en-GB" sz="1100" u="none" cap="none" strike="noStrike">
                          <a:solidFill>
                            <a:srgbClr val="231F20"/>
                          </a:solidFill>
                          <a:latin typeface="Calibri"/>
                          <a:ea typeface="Calibri"/>
                          <a:cs typeface="Calibri"/>
                          <a:sym typeface="Calibri"/>
                        </a:rPr>
                        <a:t>(those that remained loyal to the Pope)</a:t>
                      </a:r>
                      <a:r>
                        <a:rPr b="0" i="0" lang="en-GB" sz="1100" u="none" cap="none" strike="noStrike">
                          <a:solidFill>
                            <a:srgbClr val="231F20"/>
                          </a:solidFill>
                          <a:latin typeface="Calibri"/>
                          <a:ea typeface="Calibri"/>
                          <a:cs typeface="Calibri"/>
                          <a:sym typeface="Calibri"/>
                        </a:rPr>
                        <a:t> and those who followed the ideas of Protestant reformers such as Martin Luther and John Calvin.</a:t>
                      </a:r>
                      <a:r>
                        <a:rPr b="0" lang="en-GB" sz="1100" u="none" cap="none" strike="noStrike">
                          <a:solidFill>
                            <a:srgbClr val="231F20"/>
                          </a:solidFill>
                          <a:latin typeface="Calibri"/>
                          <a:ea typeface="Calibri"/>
                          <a:cs typeface="Calibri"/>
                          <a:sym typeface="Calibri"/>
                        </a:rPr>
                        <a:t>  </a:t>
                      </a:r>
                      <a:endParaRPr b="0" sz="1100" u="none" cap="none" strike="noStrike">
                        <a:solidFill>
                          <a:srgbClr val="231F20"/>
                        </a:solidFill>
                        <a:latin typeface="Calibri"/>
                        <a:ea typeface="Calibri"/>
                        <a:cs typeface="Calibri"/>
                        <a:sym typeface="Calibri"/>
                      </a:endParaRPr>
                    </a:p>
                    <a:p>
                      <a:pPr indent="-171450" lvl="0" marL="330200" marR="0" rtl="0" algn="l">
                        <a:lnSpc>
                          <a:spcPct val="100000"/>
                        </a:lnSpc>
                        <a:spcBef>
                          <a:spcPts val="0"/>
                        </a:spcBef>
                        <a:spcAft>
                          <a:spcPts val="0"/>
                        </a:spcAft>
                        <a:buClr>
                          <a:srgbClr val="000000"/>
                        </a:buClr>
                        <a:buSzPts val="1100"/>
                        <a:buFont typeface="Arial"/>
                        <a:buChar char="•"/>
                      </a:pPr>
                      <a:r>
                        <a:rPr b="0" lang="en-GB" sz="1100" u="none" cap="none" strike="noStrike">
                          <a:solidFill>
                            <a:srgbClr val="231F20"/>
                          </a:solidFill>
                          <a:latin typeface="Calibri"/>
                          <a:ea typeface="Calibri"/>
                          <a:cs typeface="Calibri"/>
                          <a:sym typeface="Calibri"/>
                        </a:rPr>
                        <a:t>Protestants </a:t>
                      </a:r>
                      <a:r>
                        <a:rPr b="0" lang="en-GB" sz="1100" u="none" cap="none" strike="noStrike">
                          <a:solidFill>
                            <a:schemeClr val="dk1"/>
                          </a:solidFill>
                          <a:latin typeface="Calibri"/>
                          <a:ea typeface="Calibri"/>
                          <a:cs typeface="Calibri"/>
                          <a:sym typeface="Calibri"/>
                        </a:rPr>
                        <a:t>protested</a:t>
                      </a:r>
                      <a:r>
                        <a:rPr b="0" i="0" lang="en-GB" sz="1100" u="none" cap="none" strike="noStrike">
                          <a:solidFill>
                            <a:schemeClr val="dk1"/>
                          </a:solidFill>
                          <a:latin typeface="Calibri"/>
                          <a:ea typeface="Calibri"/>
                          <a:cs typeface="Calibri"/>
                          <a:sym typeface="Calibri"/>
                        </a:rPr>
                        <a:t> that the Bible, not the Pope, should be the ultimate source of authority</a:t>
                      </a:r>
                      <a:r>
                        <a:rPr b="0" lang="en-GB" sz="1100" u="none" cap="none" strike="noStrike">
                          <a:solidFill>
                            <a:schemeClr val="dk1"/>
                          </a:solidFill>
                          <a:latin typeface="Calibri"/>
                          <a:ea typeface="Calibri"/>
                          <a:cs typeface="Calibri"/>
                          <a:sym typeface="Calibri"/>
                        </a:rPr>
                        <a:t>, </a:t>
                      </a:r>
                      <a:r>
                        <a:rPr b="0" i="0" lang="en-GB" sz="1100" u="none" cap="none" strike="noStrike">
                          <a:solidFill>
                            <a:schemeClr val="dk1"/>
                          </a:solidFill>
                          <a:latin typeface="Calibri"/>
                          <a:ea typeface="Calibri"/>
                          <a:cs typeface="Calibri"/>
                          <a:sym typeface="Calibri"/>
                        </a:rPr>
                        <a:t>that the Bible should be in English and not Latin so it was accessible to all</a:t>
                      </a:r>
                      <a:r>
                        <a:rPr b="0" lang="en-GB" sz="1100" u="none" cap="none" strike="noStrike">
                          <a:solidFill>
                            <a:schemeClr val="dk1"/>
                          </a:solidFill>
                          <a:latin typeface="Calibri"/>
                          <a:ea typeface="Calibri"/>
                          <a:cs typeface="Calibri"/>
                          <a:sym typeface="Calibri"/>
                        </a:rPr>
                        <a:t> and that churches should not be wealthy and highly decorated. </a:t>
                      </a:r>
                      <a:endParaRPr b="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Protestants </a:t>
                      </a:r>
                      <a:r>
                        <a:rPr b="0" i="0" lang="en-GB" sz="1100" u="none" cap="none" strike="noStrike">
                          <a:solidFill>
                            <a:schemeClr val="dk1"/>
                          </a:solidFill>
                          <a:latin typeface="Calibri"/>
                          <a:ea typeface="Calibri"/>
                          <a:cs typeface="Calibri"/>
                          <a:sym typeface="Calibri"/>
                        </a:rPr>
                        <a:t> also said that faith is more important than </a:t>
                      </a:r>
                      <a:r>
                        <a:rPr b="0" lang="en-GB" sz="1100" u="none" cap="none" strike="noStrike">
                          <a:solidFill>
                            <a:schemeClr val="dk1"/>
                          </a:solidFill>
                          <a:latin typeface="Calibri"/>
                          <a:ea typeface="Calibri"/>
                          <a:cs typeface="Calibri"/>
                          <a:sym typeface="Calibri"/>
                        </a:rPr>
                        <a:t>strict practices e.g sacraments. </a:t>
                      </a:r>
                      <a:endParaRPr b="0" sz="1100" u="none" cap="none" strike="noStrike">
                        <a:solidFill>
                          <a:schemeClr val="dk1"/>
                        </a:solidFill>
                        <a:latin typeface="Calibri"/>
                        <a:ea typeface="Calibri"/>
                        <a:cs typeface="Calibri"/>
                        <a:sym typeface="Calibri"/>
                      </a:endParaRPr>
                    </a:p>
                    <a:p>
                      <a:pPr indent="0" lvl="0" marL="457200" marR="0" rtl="0" algn="l">
                        <a:lnSpc>
                          <a:spcPct val="100000"/>
                        </a:lnSpc>
                        <a:spcBef>
                          <a:spcPts val="0"/>
                        </a:spcBef>
                        <a:spcAft>
                          <a:spcPts val="0"/>
                        </a:spcAft>
                        <a:buClr>
                          <a:srgbClr val="000000"/>
                        </a:buClr>
                        <a:buSzPts val="1100"/>
                        <a:buFont typeface="Arial"/>
                        <a:buNone/>
                      </a:pPr>
                      <a:r>
                        <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1629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916"/>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The Church of England was officially formed in the 1530s by Henry VIII. It is influenced by both the traditional nature of the Catholic Church, but also by the radical changes from the Reformation. Followers of the </a:t>
                      </a:r>
                      <a:r>
                        <a:rPr b="0" lang="en-GB" sz="1100" u="none" cap="none" strike="noStrike">
                          <a:solidFill>
                            <a:schemeClr val="dk1"/>
                          </a:solidFill>
                          <a:latin typeface="Calibri"/>
                          <a:ea typeface="Calibri"/>
                          <a:cs typeface="Calibri"/>
                          <a:sym typeface="Calibri"/>
                        </a:rPr>
                        <a:t>C</a:t>
                      </a:r>
                      <a:r>
                        <a:rPr b="0" i="0" lang="en-GB" sz="1100" u="none" cap="none" strike="noStrike">
                          <a:solidFill>
                            <a:schemeClr val="dk1"/>
                          </a:solidFill>
                          <a:latin typeface="Calibri"/>
                          <a:ea typeface="Calibri"/>
                          <a:cs typeface="Calibri"/>
                          <a:sym typeface="Calibri"/>
                        </a:rPr>
                        <a:t>hurch of England are called Anglicans.</a:t>
                      </a:r>
                      <a:r>
                        <a:rPr b="0" lang="en-GB" sz="1100" u="none" cap="none" strike="noStrike">
                          <a:latin typeface="Calibri"/>
                          <a:ea typeface="Calibri"/>
                          <a:cs typeface="Calibri"/>
                          <a:sym typeface="Calibri"/>
                        </a:rPr>
                        <a:t> The Anglican church was formed because</a:t>
                      </a:r>
                      <a:endParaRPr b="0" sz="1100" u="none" cap="none" strike="noStrike">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Henry’s first wife Catherine of Aragon had only bore him one girl, Mary,  in 23 years of </a:t>
                      </a:r>
                      <a:r>
                        <a:rPr b="0" lang="en-GB" sz="1100" u="none" cap="none" strike="noStrike">
                          <a:solidFill>
                            <a:schemeClr val="dk1"/>
                          </a:solidFill>
                          <a:latin typeface="Calibri"/>
                          <a:ea typeface="Calibri"/>
                          <a:cs typeface="Calibri"/>
                          <a:sym typeface="Calibri"/>
                        </a:rPr>
                        <a:t>marriage.</a:t>
                      </a:r>
                      <a:endParaRPr b="0" sz="1100" u="none" cap="none" strike="noStrike">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He wanted a male heir.</a:t>
                      </a:r>
                      <a:endParaRPr b="0" sz="1100" u="none" cap="none" strike="noStrike">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To have a male heir he needed to remarry. </a:t>
                      </a:r>
                      <a:endParaRPr b="0" sz="1100" u="none" cap="none" strike="noStrike">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The </a:t>
                      </a:r>
                      <a:r>
                        <a:rPr b="0" lang="en-GB" sz="1100" u="none" cap="none" strike="noStrike">
                          <a:solidFill>
                            <a:schemeClr val="dk1"/>
                          </a:solidFill>
                          <a:latin typeface="Calibri"/>
                          <a:ea typeface="Calibri"/>
                          <a:cs typeface="Calibri"/>
                          <a:sym typeface="Calibri"/>
                        </a:rPr>
                        <a:t>C</a:t>
                      </a:r>
                      <a:r>
                        <a:rPr b="0" i="0" lang="en-GB" sz="1100" u="none" cap="none" strike="noStrike">
                          <a:solidFill>
                            <a:schemeClr val="dk1"/>
                          </a:solidFill>
                          <a:latin typeface="Calibri"/>
                          <a:ea typeface="Calibri"/>
                          <a:cs typeface="Calibri"/>
                          <a:sym typeface="Calibri"/>
                        </a:rPr>
                        <a:t>atholic church does not allow divorce.</a:t>
                      </a:r>
                      <a:endParaRPr b="0" sz="1100" u="none" cap="none" strike="noStrike">
                        <a:latin typeface="Calibri"/>
                        <a:ea typeface="Calibri"/>
                        <a:cs typeface="Calibri"/>
                        <a:sym typeface="Calibri"/>
                      </a:endParaRPr>
                    </a:p>
                    <a:p>
                      <a:pPr indent="-171450" lvl="0" marL="330200" marR="0" rtl="0" algn="l">
                        <a:lnSpc>
                          <a:spcPct val="107916"/>
                        </a:lnSpc>
                        <a:spcBef>
                          <a:spcPts val="0"/>
                        </a:spcBef>
                        <a:spcAft>
                          <a:spcPts val="0"/>
                        </a:spcAft>
                        <a:buClr>
                          <a:srgbClr val="000000"/>
                        </a:buClr>
                        <a:buSzPts val="1100"/>
                        <a:buFont typeface="Arial"/>
                        <a:buChar char="•"/>
                      </a:pPr>
                      <a:r>
                        <a:rPr b="0" i="0" lang="en-GB" sz="1100" u="none" cap="none" strike="noStrike">
                          <a:solidFill>
                            <a:schemeClr val="dk1"/>
                          </a:solidFill>
                          <a:latin typeface="Calibri"/>
                          <a:ea typeface="Calibri"/>
                          <a:cs typeface="Calibri"/>
                          <a:sym typeface="Calibri"/>
                        </a:rPr>
                        <a:t>He set up the Church of England and passed an </a:t>
                      </a:r>
                      <a:r>
                        <a:rPr b="0" i="0" lang="en-GB" sz="1100" u="none" cap="none" strike="noStrike">
                          <a:solidFill>
                            <a:srgbClr val="333333"/>
                          </a:solidFill>
                          <a:latin typeface="Calibri"/>
                          <a:ea typeface="Calibri"/>
                          <a:cs typeface="Calibri"/>
                          <a:sym typeface="Calibri"/>
                        </a:rPr>
                        <a:t>Act of Supremacy</a:t>
                      </a:r>
                      <a:r>
                        <a:rPr b="0" i="0" lang="en-GB" sz="1100" u="none" cap="none" strike="noStrike">
                          <a:solidFill>
                            <a:schemeClr val="dk1"/>
                          </a:solidFill>
                          <a:latin typeface="Calibri"/>
                          <a:ea typeface="Calibri"/>
                          <a:cs typeface="Calibri"/>
                          <a:sym typeface="Calibri"/>
                        </a:rPr>
                        <a:t>  made him the head of the Church of England.</a:t>
                      </a:r>
                      <a:endParaRPr b="0" sz="1100" u="none" cap="none" strike="noStrike">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He could now give himself a divorce. </a:t>
                      </a:r>
                      <a:endParaRPr b="0" sz="1100" u="none" cap="none" strike="noStrike">
                        <a:solidFill>
                          <a:schemeClr val="dk1"/>
                        </a:solidFill>
                        <a:latin typeface="Calibri"/>
                        <a:ea typeface="Calibri"/>
                        <a:cs typeface="Calibri"/>
                        <a:sym typeface="Calibri"/>
                      </a:endParaRPr>
                    </a:p>
                    <a:p>
                      <a:pPr indent="-171450" lvl="0" marL="330200" marR="0" rtl="0" algn="l">
                        <a:lnSpc>
                          <a:spcPct val="107916"/>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Today, the King or Queen is still the head of the church. However, the Archbishop of Canterbury has the </a:t>
                      </a:r>
                      <a:r>
                        <a:rPr b="0" lang="en-GB" sz="1100" u="none" cap="none" strike="noStrike">
                          <a:solidFill>
                            <a:schemeClr val="dk1"/>
                          </a:solidFill>
                          <a:latin typeface="Calibri"/>
                          <a:ea typeface="Calibri"/>
                          <a:cs typeface="Calibri"/>
                          <a:sym typeface="Calibri"/>
                        </a:rPr>
                        <a:t>real</a:t>
                      </a:r>
                      <a:r>
                        <a:rPr b="0" i="0" lang="en-GB" sz="1100" u="none" cap="none" strike="noStrike">
                          <a:solidFill>
                            <a:schemeClr val="dk1"/>
                          </a:solidFill>
                          <a:latin typeface="Calibri"/>
                          <a:ea typeface="Calibri"/>
                          <a:cs typeface="Calibri"/>
                          <a:sym typeface="Calibri"/>
                        </a:rPr>
                        <a:t> authority</a:t>
                      </a:r>
                      <a:r>
                        <a:rPr b="0" lang="en-GB" sz="1100" u="none" cap="none" strike="noStrike">
                          <a:solidFill>
                            <a:schemeClr val="dk1"/>
                          </a:solidFill>
                          <a:latin typeface="Calibri"/>
                          <a:ea typeface="Calibri"/>
                          <a:cs typeface="Calibri"/>
                          <a:sym typeface="Calibri"/>
                        </a:rPr>
                        <a:t>. </a:t>
                      </a:r>
                      <a:r>
                        <a:rPr b="0" i="0" lang="en-GB" sz="1100" u="none" cap="none" strike="noStrike">
                          <a:solidFill>
                            <a:schemeClr val="dk1"/>
                          </a:solidFill>
                          <a:latin typeface="Calibri"/>
                          <a:ea typeface="Calibri"/>
                          <a:cs typeface="Calibri"/>
                          <a:sym typeface="Calibri"/>
                        </a:rPr>
                        <a:t> The Church of England values the Bible over any human leader</a:t>
                      </a:r>
                      <a:r>
                        <a:rPr b="0" lang="en-GB" sz="1100" u="none" cap="none" strike="noStrike">
                          <a:solidFill>
                            <a:schemeClr val="dk1"/>
                          </a:solidFill>
                          <a:latin typeface="Calibri"/>
                          <a:ea typeface="Calibri"/>
                          <a:cs typeface="Calibri"/>
                          <a:sym typeface="Calibri"/>
                        </a:rPr>
                        <a:t> and</a:t>
                      </a:r>
                      <a:r>
                        <a:rPr b="0" i="0" lang="en-GB" sz="1100" u="none" cap="none" strike="noStrike">
                          <a:solidFill>
                            <a:schemeClr val="dk1"/>
                          </a:solidFill>
                          <a:latin typeface="Calibri"/>
                          <a:ea typeface="Calibri"/>
                          <a:cs typeface="Calibri"/>
                          <a:sym typeface="Calibri"/>
                        </a:rPr>
                        <a:t> allows women to be leaders. </a:t>
                      </a:r>
                      <a:endParaRPr b="0" sz="1100" u="none" cap="none" strike="noStrike">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523200">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0" i="0" lang="en-GB" sz="1100" u="none" cap="none" strike="noStrike">
                          <a:solidFill>
                            <a:schemeClr val="dk1"/>
                          </a:solidFill>
                          <a:latin typeface="Calibri"/>
                          <a:ea typeface="Calibri"/>
                          <a:cs typeface="Calibri"/>
                          <a:sym typeface="Calibri"/>
                        </a:rPr>
                        <a:t>Quakers:</a:t>
                      </a:r>
                      <a:endParaRPr b="0" sz="1100" u="none" cap="none" strike="noStrike">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Started in the 17th century. </a:t>
                      </a:r>
                      <a:endParaRPr b="0" sz="1100" u="none" cap="none" strike="noStrike">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Believe that we ought to tremble (quake) in the presence of God - not out of fear, but out of awe and admiration.</a:t>
                      </a:r>
                      <a:endParaRPr b="0" sz="1100" u="none" cap="none" strike="noStrike">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George Fox set up the Quaker moment and recruited people who believed that we each have a personal relationship with god and so don</a:t>
                      </a:r>
                      <a:r>
                        <a:rPr b="0" lang="en-GB" sz="1100" u="none" cap="none" strike="noStrike">
                          <a:solidFill>
                            <a:schemeClr val="dk1"/>
                          </a:solidFill>
                          <a:latin typeface="Calibri"/>
                          <a:ea typeface="Calibri"/>
                          <a:cs typeface="Calibri"/>
                          <a:sym typeface="Calibri"/>
                        </a:rPr>
                        <a:t>’</a:t>
                      </a:r>
                      <a:r>
                        <a:rPr b="0" i="0" lang="en-GB" sz="1100" u="none" cap="none" strike="noStrike">
                          <a:solidFill>
                            <a:schemeClr val="dk1"/>
                          </a:solidFill>
                          <a:latin typeface="Calibri"/>
                          <a:ea typeface="Calibri"/>
                          <a:cs typeface="Calibri"/>
                          <a:sym typeface="Calibri"/>
                        </a:rPr>
                        <a:t>t need the power of a church </a:t>
                      </a:r>
                      <a:r>
                        <a:rPr b="0" lang="en-GB" sz="1100" u="none" cap="none" strike="noStrike">
                          <a:solidFill>
                            <a:schemeClr val="dk1"/>
                          </a:solidFill>
                          <a:latin typeface="Calibri"/>
                          <a:ea typeface="Calibri"/>
                          <a:cs typeface="Calibri"/>
                          <a:sym typeface="Calibri"/>
                        </a:rPr>
                        <a:t>authority.</a:t>
                      </a:r>
                      <a:r>
                        <a:rPr b="0" i="0" lang="en-GB" sz="1100" u="none" cap="none" strike="noStrike">
                          <a:solidFill>
                            <a:schemeClr val="dk1"/>
                          </a:solidFill>
                          <a:latin typeface="Calibri"/>
                          <a:ea typeface="Calibri"/>
                          <a:cs typeface="Calibri"/>
                          <a:sym typeface="Calibri"/>
                        </a:rPr>
                        <a:t> </a:t>
                      </a:r>
                      <a:endParaRPr b="0" sz="1100" u="none" cap="none" strike="noStrike">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Do not meet in churches, but meeting rooms instead. Do not ask for donations.</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Sit in silence meditating,  until overtaken by the holy spirit</a:t>
                      </a:r>
                      <a:r>
                        <a:rPr b="0" lang="en-GB" sz="1100" u="none" cap="none" strike="noStrike">
                          <a:solidFill>
                            <a:schemeClr val="dk1"/>
                          </a:solidFill>
                          <a:latin typeface="Calibri"/>
                          <a:ea typeface="Calibri"/>
                          <a:cs typeface="Calibri"/>
                          <a:sym typeface="Calibri"/>
                        </a:rPr>
                        <a:t>. Whoever is taken over by the Holy spirit, then ministers. </a:t>
                      </a:r>
                      <a:endParaRPr b="0" i="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314" name="Google Shape;314;p72"/>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73"/>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320" name="Google Shape;320;p73"/>
          <p:cNvGraphicFramePr/>
          <p:nvPr/>
        </p:nvGraphicFramePr>
        <p:xfrm>
          <a:off x="415772" y="626744"/>
          <a:ext cx="3000000" cy="3000000"/>
        </p:xfrm>
        <a:graphic>
          <a:graphicData uri="http://schemas.openxmlformats.org/drawingml/2006/table">
            <a:tbl>
              <a:tblPr>
                <a:noFill/>
                <a:tableStyleId>{68CFFE3F-051E-4387-A68D-4DDEB36B757B}</a:tableStyleId>
              </a:tblPr>
              <a:tblGrid>
                <a:gridCol w="816825"/>
                <a:gridCol w="10455875"/>
              </a:tblGrid>
              <a:tr h="1865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O</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i="0" lang="en-GB" sz="1100" u="sng" cap="none" strike="noStrike">
                          <a:solidFill>
                            <a:schemeClr val="lt1"/>
                          </a:solidFill>
                          <a:latin typeface="Calibri"/>
                          <a:ea typeface="Calibri"/>
                          <a:cs typeface="Calibri"/>
                          <a:sym typeface="Calibri"/>
                        </a:rPr>
                        <a:t>Islam- </a:t>
                      </a:r>
                      <a:r>
                        <a:rPr b="1" i="0" lang="en-GB" sz="1100" u="none" cap="none" strike="noStrike">
                          <a:solidFill>
                            <a:schemeClr val="lt1"/>
                          </a:solidFill>
                          <a:latin typeface="Calibri"/>
                          <a:ea typeface="Calibri"/>
                          <a:cs typeface="Calibri"/>
                          <a:sym typeface="Calibri"/>
                        </a:rPr>
                        <a:t>Who was Muhammad?</a:t>
                      </a:r>
                      <a:endParaRPr i="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300650">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lang="en-GB" sz="1100" u="none" cap="none" strike="noStrike">
                          <a:solidFill>
                            <a:schemeClr val="dk1"/>
                          </a:solidFill>
                          <a:latin typeface="Calibri"/>
                          <a:ea typeface="Calibri"/>
                          <a:cs typeface="Calibri"/>
                          <a:sym typeface="Calibri"/>
                        </a:rPr>
                        <a:t>Prophet </a:t>
                      </a:r>
                      <a:r>
                        <a:rPr i="0" lang="en-GB" sz="1100" u="none" cap="none" strike="noStrike">
                          <a:solidFill>
                            <a:schemeClr val="dk1"/>
                          </a:solidFill>
                          <a:latin typeface="Calibri"/>
                          <a:ea typeface="Calibri"/>
                          <a:cs typeface="Calibri"/>
                          <a:sym typeface="Calibri"/>
                        </a:rPr>
                        <a:t>Muhammad lived from 570-632. </a:t>
                      </a:r>
                      <a:endParaRPr i="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0507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i="0" lang="en-GB" sz="1100" u="none" cap="none" strike="noStrike">
                          <a:solidFill>
                            <a:schemeClr val="dk1"/>
                          </a:solidFill>
                          <a:latin typeface="Calibri"/>
                          <a:ea typeface="Calibri"/>
                          <a:cs typeface="Calibri"/>
                          <a:sym typeface="Calibri"/>
                        </a:rPr>
                        <a:t>Born in Mecca in Saudi Arabia  into a middle class family</a:t>
                      </a:r>
                      <a:r>
                        <a:rPr lang="en-GB" sz="1100" u="none" cap="none" strike="noStrike">
                          <a:solidFill>
                            <a:schemeClr val="dk1"/>
                          </a:solidFill>
                          <a:latin typeface="Calibri"/>
                          <a:ea typeface="Calibri"/>
                          <a:cs typeface="Calibri"/>
                          <a:sym typeface="Calibri"/>
                        </a:rPr>
                        <a:t>.</a:t>
                      </a:r>
                      <a:r>
                        <a:rPr i="0" lang="en-GB" sz="1100" u="none" cap="none" strike="noStrike">
                          <a:solidFill>
                            <a:schemeClr val="dk1"/>
                          </a:solidFill>
                          <a:latin typeface="Calibri"/>
                          <a:ea typeface="Calibri"/>
                          <a:cs typeface="Calibri"/>
                          <a:sym typeface="Calibri"/>
                        </a:rPr>
                        <a:t> </a:t>
                      </a:r>
                      <a:endParaRPr i="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lang="en-GB" sz="1100" u="none" cap="none" strike="noStrike">
                          <a:solidFill>
                            <a:schemeClr val="dk1"/>
                          </a:solidFill>
                          <a:latin typeface="Calibri"/>
                          <a:ea typeface="Calibri"/>
                          <a:cs typeface="Calibri"/>
                          <a:sym typeface="Calibri"/>
                        </a:rPr>
                        <a:t>He was an orphan.</a:t>
                      </a:r>
                      <a:endParaRPr i="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4</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lang="en-GB" sz="1100" u="none" cap="none" strike="noStrike">
                          <a:solidFill>
                            <a:schemeClr val="dk1"/>
                          </a:solidFill>
                          <a:latin typeface="Calibri"/>
                          <a:ea typeface="Calibri"/>
                          <a:cs typeface="Calibri"/>
                          <a:sym typeface="Calibri"/>
                        </a:rPr>
                        <a:t>During Prophet Muhammad's childhood, people worshiped many idols and God’s. </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5</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lang="en-GB" sz="1100" u="none" cap="none" strike="noStrike">
                          <a:solidFill>
                            <a:schemeClr val="dk1"/>
                          </a:solidFill>
                          <a:latin typeface="Calibri"/>
                          <a:ea typeface="Calibri"/>
                          <a:cs typeface="Calibri"/>
                          <a:sym typeface="Calibri"/>
                        </a:rPr>
                        <a:t>Muhammad was different as he believed and worshipped one God.</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solidFill>
                            <a:schemeClr val="dk1"/>
                          </a:solidFill>
                          <a:latin typeface="Calibri"/>
                          <a:ea typeface="Calibri"/>
                          <a:cs typeface="Calibri"/>
                          <a:sym typeface="Calibri"/>
                        </a:rPr>
                        <a:t>6</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chemeClr val="dk1"/>
                        </a:buClr>
                        <a:buSzPts val="1200"/>
                        <a:buFont typeface="Arial"/>
                        <a:buNone/>
                      </a:pPr>
                      <a:r>
                        <a:rPr i="0" lang="en-GB" sz="1100" u="none" cap="none" strike="noStrike">
                          <a:solidFill>
                            <a:schemeClr val="dk1"/>
                          </a:solidFill>
                          <a:latin typeface="Calibri"/>
                          <a:ea typeface="Calibri"/>
                          <a:cs typeface="Calibri"/>
                          <a:sym typeface="Calibri"/>
                        </a:rPr>
                        <a:t>As he grew up, he became </a:t>
                      </a:r>
                      <a:r>
                        <a:rPr b="0" i="0" lang="en-GB" sz="1100" u="none" cap="none" strike="noStrike">
                          <a:solidFill>
                            <a:schemeClr val="dk1"/>
                          </a:solidFill>
                          <a:latin typeface="Calibri"/>
                          <a:ea typeface="Calibri"/>
                          <a:cs typeface="Calibri"/>
                          <a:sym typeface="Calibri"/>
                        </a:rPr>
                        <a:t>known as ‘The Trustworthy’. </a:t>
                      </a:r>
                      <a:endParaRPr b="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321" name="Google Shape;321;p73"/>
          <p:cNvGraphicFramePr/>
          <p:nvPr/>
        </p:nvGraphicFramePr>
        <p:xfrm>
          <a:off x="415767" y="3030904"/>
          <a:ext cx="3000000" cy="3000000"/>
        </p:xfrm>
        <a:graphic>
          <a:graphicData uri="http://schemas.openxmlformats.org/drawingml/2006/table">
            <a:tbl>
              <a:tblPr>
                <a:noFill/>
                <a:tableStyleId>{68CFFE3F-051E-4387-A68D-4DDEB36B757B}</a:tableStyleId>
              </a:tblPr>
              <a:tblGrid>
                <a:gridCol w="816825"/>
                <a:gridCol w="10455875"/>
              </a:tblGrid>
              <a:tr h="1397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P</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84139" marR="0" rtl="0" algn="l">
                        <a:lnSpc>
                          <a:spcPct val="100000"/>
                        </a:lnSpc>
                        <a:spcBef>
                          <a:spcPts val="0"/>
                        </a:spcBef>
                        <a:spcAft>
                          <a:spcPts val="0"/>
                        </a:spcAft>
                        <a:buClr>
                          <a:srgbClr val="000000"/>
                        </a:buClr>
                        <a:buSzPts val="1200"/>
                        <a:buFont typeface="Arial"/>
                        <a:buNone/>
                      </a:pPr>
                      <a:r>
                        <a:rPr b="1" i="0" lang="en-GB" sz="1100" u="none" cap="none" strike="noStrike">
                          <a:solidFill>
                            <a:schemeClr val="lt1"/>
                          </a:solidFill>
                          <a:latin typeface="Calibri"/>
                          <a:ea typeface="Calibri"/>
                          <a:cs typeface="Calibri"/>
                          <a:sym typeface="Calibri"/>
                        </a:rPr>
                        <a:t>How did Islam begin?</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300650">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84139" marR="0" rtl="0" algn="l">
                        <a:lnSpc>
                          <a:spcPct val="100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Muhammed believed in one God</a:t>
                      </a:r>
                      <a:r>
                        <a:rPr b="0" lang="en-GB" sz="1100" u="none" cap="none" strike="noStrike">
                          <a:latin typeface="Calibri"/>
                          <a:ea typeface="Calibri"/>
                          <a:cs typeface="Calibri"/>
                          <a:sym typeface="Calibri"/>
                        </a:rPr>
                        <a:t>,</a:t>
                      </a:r>
                      <a:r>
                        <a:rPr b="0" i="0" lang="en-GB" sz="1100" u="none" cap="none" strike="noStrike">
                          <a:solidFill>
                            <a:srgbClr val="000000"/>
                          </a:solidFill>
                          <a:latin typeface="Calibri"/>
                          <a:ea typeface="Calibri"/>
                          <a:cs typeface="Calibri"/>
                          <a:sym typeface="Calibri"/>
                        </a:rPr>
                        <a:t> Allah.</a:t>
                      </a:r>
                      <a:endParaRPr b="0"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05075">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2</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84139" marR="0" rtl="0" algn="l">
                        <a:lnSpc>
                          <a:spcPct val="100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On one night, in 610, now known as The Night of Powe</a:t>
                      </a:r>
                      <a:r>
                        <a:rPr b="0" lang="en-GB" sz="1100" u="none" cap="none" strike="noStrike">
                          <a:latin typeface="Calibri"/>
                          <a:ea typeface="Calibri"/>
                          <a:cs typeface="Calibri"/>
                          <a:sym typeface="Calibri"/>
                        </a:rPr>
                        <a:t>r, </a:t>
                      </a:r>
                      <a:r>
                        <a:rPr b="0" i="0" lang="en-GB" sz="1100" u="none" cap="none" strike="noStrike">
                          <a:solidFill>
                            <a:srgbClr val="000000"/>
                          </a:solidFill>
                          <a:latin typeface="Calibri"/>
                          <a:ea typeface="Calibri"/>
                          <a:cs typeface="Calibri"/>
                          <a:sym typeface="Calibri"/>
                        </a:rPr>
                        <a:t>Angel Jibril appeared to Muhammad and commanded that he recite the words he could see before him.</a:t>
                      </a:r>
                      <a:r>
                        <a:rPr b="0" i="0" lang="en-GB" sz="1100" u="none" cap="none" strike="noStrike">
                          <a:solidFill>
                            <a:srgbClr val="FF0000"/>
                          </a:solidFill>
                          <a:latin typeface="Calibri"/>
                          <a:ea typeface="Calibri"/>
                          <a:cs typeface="Calibri"/>
                          <a:sym typeface="Calibri"/>
                        </a:rPr>
                        <a:t> </a:t>
                      </a:r>
                      <a:r>
                        <a:rPr b="0" lang="en-GB" sz="1100" u="none" cap="none" strike="noStrike">
                          <a:solidFill>
                            <a:schemeClr val="dk1"/>
                          </a:solidFill>
                          <a:latin typeface="Calibri"/>
                          <a:ea typeface="Calibri"/>
                          <a:cs typeface="Calibri"/>
                          <a:sym typeface="Calibri"/>
                        </a:rPr>
                        <a:t>‘</a:t>
                      </a:r>
                      <a:r>
                        <a:rPr b="0" i="0" lang="en-GB" sz="1100" u="none" cap="none" strike="noStrike">
                          <a:solidFill>
                            <a:schemeClr val="dk1"/>
                          </a:solidFill>
                          <a:latin typeface="Calibri"/>
                          <a:ea typeface="Calibri"/>
                          <a:cs typeface="Calibri"/>
                          <a:sym typeface="Calibri"/>
                        </a:rPr>
                        <a:t>Recite, Recite, Recite’. </a:t>
                      </a:r>
                      <a:endParaRPr b="0" sz="1400" u="none" cap="none" strike="noStrike">
                        <a:solidFill>
                          <a:schemeClr val="dk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3</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84139" marR="0" rtl="0" algn="l">
                        <a:lnSpc>
                          <a:spcPct val="100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These words became the Quran, the infallible words of Allah (</a:t>
                      </a:r>
                      <a:r>
                        <a:rPr b="0" lang="en-GB" sz="1100" u="none" cap="none" strike="noStrike">
                          <a:latin typeface="Calibri"/>
                          <a:ea typeface="Calibri"/>
                          <a:cs typeface="Calibri"/>
                          <a:sym typeface="Calibri"/>
                        </a:rPr>
                        <a:t>is God’s actual words and contains no errors)</a:t>
                      </a:r>
                      <a:r>
                        <a:rPr b="0" i="0" lang="en-GB" sz="1100" u="none" cap="none" strike="noStrike">
                          <a:solidFill>
                            <a:srgbClr val="000000"/>
                          </a:solidFill>
                          <a:latin typeface="Calibri"/>
                          <a:ea typeface="Calibri"/>
                          <a:cs typeface="Calibri"/>
                          <a:sym typeface="Calibri"/>
                        </a:rPr>
                        <a:t>. </a:t>
                      </a:r>
                      <a:endParaRPr b="0"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4</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84139" marR="0" rtl="0" algn="l">
                        <a:lnSpc>
                          <a:spcPct val="100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This was a miracle because Muhammad had never been taught to read but found he could recite the words over and over ag</a:t>
                      </a:r>
                      <a:r>
                        <a:rPr b="0" lang="en-GB" sz="1100" u="none" cap="none" strike="noStrike">
                          <a:latin typeface="Calibri"/>
                          <a:ea typeface="Calibri"/>
                          <a:cs typeface="Calibri"/>
                          <a:sym typeface="Calibri"/>
                        </a:rPr>
                        <a:t>ain without being able to forget or change a single word. </a:t>
                      </a:r>
                      <a:endParaRPr b="0"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5</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84139" marR="0" rtl="0" algn="l">
                        <a:lnSpc>
                          <a:spcPct val="100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For Muslims, the Night of Power is the most important event in history.</a:t>
                      </a:r>
                      <a:endParaRPr b="0"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348125">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6</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84139" marR="0" rtl="0" algn="l">
                        <a:lnSpc>
                          <a:spcPct val="100000"/>
                        </a:lnSpc>
                        <a:spcBef>
                          <a:spcPts val="0"/>
                        </a:spcBef>
                        <a:spcAft>
                          <a:spcPts val="0"/>
                        </a:spcAft>
                        <a:buClr>
                          <a:srgbClr val="000000"/>
                        </a:buClr>
                        <a:buSzPts val="1200"/>
                        <a:buFont typeface="Arial"/>
                        <a:buNone/>
                      </a:pPr>
                      <a:r>
                        <a:rPr b="0" lang="en-GB" sz="1100" u="none" cap="none" strike="noStrike">
                          <a:latin typeface="Calibri"/>
                          <a:ea typeface="Calibri"/>
                          <a:cs typeface="Calibri"/>
                          <a:sym typeface="Calibri"/>
                        </a:rPr>
                        <a:t>Prophet </a:t>
                      </a:r>
                      <a:r>
                        <a:rPr b="0" i="0" lang="en-GB" sz="1100" u="none" cap="none" strike="noStrike">
                          <a:solidFill>
                            <a:srgbClr val="000000"/>
                          </a:solidFill>
                          <a:latin typeface="Calibri"/>
                          <a:ea typeface="Calibri"/>
                          <a:cs typeface="Calibri"/>
                          <a:sym typeface="Calibri"/>
                        </a:rPr>
                        <a:t>Muhammad is the last Prophet that there will ever be </a:t>
                      </a:r>
                      <a:r>
                        <a:rPr b="0" lang="en-GB" sz="1100" u="none" cap="none" strike="noStrike">
                          <a:latin typeface="Calibri"/>
                          <a:ea typeface="Calibri"/>
                          <a:cs typeface="Calibri"/>
                          <a:sym typeface="Calibri"/>
                        </a:rPr>
                        <a:t>and so is known as the </a:t>
                      </a:r>
                      <a:r>
                        <a:rPr b="0" i="0" lang="en-GB" sz="1100" u="none" cap="none" strike="noStrike">
                          <a:solidFill>
                            <a:srgbClr val="000000"/>
                          </a:solidFill>
                          <a:latin typeface="Calibri"/>
                          <a:ea typeface="Calibri"/>
                          <a:cs typeface="Calibri"/>
                          <a:sym typeface="Calibri"/>
                        </a:rPr>
                        <a:t>Seal of all Prophets. </a:t>
                      </a:r>
                      <a:endParaRPr b="0"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39700">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solidFill>
                            <a:schemeClr val="dk1"/>
                          </a:solidFill>
                          <a:latin typeface="Calibri"/>
                          <a:ea typeface="Calibri"/>
                          <a:cs typeface="Calibri"/>
                          <a:sym typeface="Calibri"/>
                        </a:rPr>
                        <a:t>7</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84139" marR="0" rtl="0" algn="l">
                        <a:lnSpc>
                          <a:spcPct val="100000"/>
                        </a:lnSpc>
                        <a:spcBef>
                          <a:spcPts val="0"/>
                        </a:spcBef>
                        <a:spcAft>
                          <a:spcPts val="0"/>
                        </a:spcAft>
                        <a:buClr>
                          <a:srgbClr val="000000"/>
                        </a:buClr>
                        <a:buSzPts val="1200"/>
                        <a:buFont typeface="Arial"/>
                        <a:buNone/>
                      </a:pPr>
                      <a:r>
                        <a:rPr b="0" i="0" lang="en-GB" sz="1100" u="none" cap="none" strike="noStrike">
                          <a:solidFill>
                            <a:srgbClr val="000000"/>
                          </a:solidFill>
                          <a:latin typeface="Calibri"/>
                          <a:ea typeface="Calibri"/>
                          <a:cs typeface="Calibri"/>
                          <a:sym typeface="Calibri"/>
                        </a:rPr>
                        <a:t>This is because the Quran is the perfect message from Allah , containing all that Muslims need to know</a:t>
                      </a:r>
                      <a:r>
                        <a:rPr b="0" lang="en-GB" sz="1100" u="none" cap="none" strike="noStrike">
                          <a:latin typeface="Calibri"/>
                          <a:ea typeface="Calibri"/>
                          <a:cs typeface="Calibri"/>
                          <a:sym typeface="Calibri"/>
                        </a:rPr>
                        <a:t> e.g. Sharia Law, the 5 Pillars etc.</a:t>
                      </a:r>
                      <a:endParaRPr b="0"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322" name="Google Shape;322;p73"/>
          <p:cNvGraphicFramePr/>
          <p:nvPr/>
        </p:nvGraphicFramePr>
        <p:xfrm>
          <a:off x="415769" y="5839943"/>
          <a:ext cx="3000000" cy="3000000"/>
        </p:xfrm>
        <a:graphic>
          <a:graphicData uri="http://schemas.openxmlformats.org/drawingml/2006/table">
            <a:tbl>
              <a:tblPr>
                <a:noFill/>
                <a:tableStyleId>{68CFFE3F-051E-4387-A68D-4DDEB36B757B}</a:tableStyleId>
              </a:tblPr>
              <a:tblGrid>
                <a:gridCol w="816825"/>
                <a:gridCol w="10455875"/>
              </a:tblGrid>
              <a:tr h="1865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latin typeface="Calibri"/>
                          <a:ea typeface="Calibri"/>
                          <a:cs typeface="Calibri"/>
                          <a:sym typeface="Calibri"/>
                        </a:rPr>
                        <a:t>Q</a:t>
                      </a:r>
                      <a:endParaRPr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i="0" lang="en-GB" sz="1100" u="none" cap="none" strike="noStrike">
                          <a:solidFill>
                            <a:schemeClr val="lt1"/>
                          </a:solidFill>
                          <a:latin typeface="Calibri"/>
                          <a:ea typeface="Calibri"/>
                          <a:cs typeface="Calibri"/>
                          <a:sym typeface="Calibri"/>
                        </a:rPr>
                        <a:t>How did Islam spread? </a:t>
                      </a:r>
                      <a:endParaRPr b="1" i="0" sz="1100" u="sng"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300650">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latin typeface="Calibri"/>
                          <a:ea typeface="Calibri"/>
                          <a:cs typeface="Calibri"/>
                          <a:sym typeface="Calibri"/>
                        </a:rPr>
                        <a:t>1</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330200" marR="0" rtl="0" algn="l">
                        <a:lnSpc>
                          <a:spcPct val="100000"/>
                        </a:lnSpc>
                        <a:spcBef>
                          <a:spcPts val="0"/>
                        </a:spcBef>
                        <a:spcAft>
                          <a:spcPts val="0"/>
                        </a:spcAft>
                        <a:buClr>
                          <a:schemeClr val="dk1"/>
                        </a:buClr>
                        <a:buSzPts val="1100"/>
                        <a:buFont typeface="Arial"/>
                        <a:buChar char="•"/>
                      </a:pPr>
                      <a:r>
                        <a:rPr i="0" lang="en-GB" sz="1100" u="none" cap="none" strike="noStrike">
                          <a:solidFill>
                            <a:schemeClr val="dk1"/>
                          </a:solidFill>
                          <a:latin typeface="Calibri"/>
                          <a:ea typeface="Calibri"/>
                          <a:cs typeface="Calibri"/>
                          <a:sym typeface="Calibri"/>
                        </a:rPr>
                        <a:t>Islam spread through military conquests, pilgrimages</a:t>
                      </a:r>
                      <a:r>
                        <a:rPr lang="en-GB" sz="1100" u="none" cap="none" strike="noStrike">
                          <a:solidFill>
                            <a:schemeClr val="dk1"/>
                          </a:solidFill>
                          <a:latin typeface="Calibri"/>
                          <a:ea typeface="Calibri"/>
                          <a:cs typeface="Calibri"/>
                          <a:sym typeface="Calibri"/>
                        </a:rPr>
                        <a:t> &amp;</a:t>
                      </a:r>
                      <a:r>
                        <a:rPr i="0" lang="en-GB" sz="1100" u="none" cap="none" strike="noStrike">
                          <a:solidFill>
                            <a:schemeClr val="dk1"/>
                          </a:solidFill>
                          <a:latin typeface="Calibri"/>
                          <a:ea typeface="Calibri"/>
                          <a:cs typeface="Calibri"/>
                          <a:sym typeface="Calibri"/>
                        </a:rPr>
                        <a:t> tra</a:t>
                      </a:r>
                      <a:r>
                        <a:rPr lang="en-GB" sz="1100" u="none" cap="none" strike="noStrike">
                          <a:solidFill>
                            <a:schemeClr val="dk1"/>
                          </a:solidFill>
                          <a:latin typeface="Calibri"/>
                          <a:ea typeface="Calibri"/>
                          <a:cs typeface="Calibri"/>
                          <a:sym typeface="Calibri"/>
                        </a:rPr>
                        <a:t>de. </a:t>
                      </a:r>
                      <a:endParaRPr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lang="en-GB" sz="1100" u="none" cap="none" strike="noStrike">
                          <a:solidFill>
                            <a:schemeClr val="dk1"/>
                          </a:solidFill>
                          <a:latin typeface="Calibri"/>
                          <a:ea typeface="Calibri"/>
                          <a:cs typeface="Calibri"/>
                          <a:sym typeface="Calibri"/>
                        </a:rPr>
                        <a:t>Now it is the 2nd biggest global religion.</a:t>
                      </a:r>
                      <a:endParaRPr sz="1100" u="none" cap="none" strike="noStrike">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323" name="Google Shape;323;p73"/>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74"/>
          <p:cNvSpPr txBox="1"/>
          <p:nvPr/>
        </p:nvSpPr>
        <p:spPr>
          <a:xfrm>
            <a:off x="1271464" y="91951"/>
            <a:ext cx="9649072" cy="286192"/>
          </a:xfrm>
          <a:prstGeom prst="rect">
            <a:avLst/>
          </a:prstGeom>
          <a:solidFill>
            <a:srgbClr val="C00000"/>
          </a:solid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rgbClr val="000000"/>
              </a:buClr>
              <a:buSzPts val="1400"/>
              <a:buFont typeface="Arial"/>
              <a:buNone/>
            </a:pPr>
            <a:r>
              <a:rPr b="1" i="0" lang="en-GB" sz="1400" u="sng" cap="none" strike="noStrike">
                <a:solidFill>
                  <a:schemeClr val="lt1"/>
                </a:solidFill>
                <a:latin typeface="Calibri"/>
                <a:ea typeface="Calibri"/>
                <a:cs typeface="Calibri"/>
                <a:sym typeface="Calibri"/>
              </a:rPr>
              <a:t>RE: Knowledge Organiser 7.3 The origins of Religion</a:t>
            </a:r>
            <a:endParaRPr b="0" i="0" sz="1400" u="none" cap="none" strike="noStrike">
              <a:solidFill>
                <a:schemeClr val="lt1"/>
              </a:solidFill>
              <a:latin typeface="Calibri"/>
              <a:ea typeface="Calibri"/>
              <a:cs typeface="Calibri"/>
              <a:sym typeface="Calibri"/>
            </a:endParaRPr>
          </a:p>
        </p:txBody>
      </p:sp>
      <p:graphicFrame>
        <p:nvGraphicFramePr>
          <p:cNvPr id="329" name="Google Shape;329;p74"/>
          <p:cNvGraphicFramePr/>
          <p:nvPr/>
        </p:nvGraphicFramePr>
        <p:xfrm>
          <a:off x="395054" y="580293"/>
          <a:ext cx="3000000" cy="3000000"/>
        </p:xfrm>
        <a:graphic>
          <a:graphicData uri="http://schemas.openxmlformats.org/drawingml/2006/table">
            <a:tbl>
              <a:tblPr>
                <a:noFill/>
                <a:tableStyleId>{68CFFE3F-051E-4387-A68D-4DDEB36B757B}</a:tableStyleId>
              </a:tblPr>
              <a:tblGrid>
                <a:gridCol w="684475"/>
                <a:gridCol w="10680875"/>
              </a:tblGrid>
              <a:tr h="1865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R</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i="0" lang="en-GB" sz="1100" u="sng" cap="none" strike="noStrike">
                          <a:solidFill>
                            <a:schemeClr val="lt1"/>
                          </a:solidFill>
                          <a:latin typeface="Calibri"/>
                          <a:ea typeface="Calibri"/>
                          <a:cs typeface="Calibri"/>
                          <a:sym typeface="Calibri"/>
                        </a:rPr>
                        <a:t>The split</a:t>
                      </a:r>
                      <a:endParaRPr b="0" i="0" sz="1200" u="none" cap="none" strike="noStrike">
                        <a:solidFill>
                          <a:schemeClr val="lt1"/>
                        </a:solidFill>
                        <a:latin typeface="Arial"/>
                        <a:ea typeface="Arial"/>
                        <a:cs typeface="Arial"/>
                        <a:sym typeface="Aria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300650">
                <a:tc>
                  <a:txBody>
                    <a:bodyPr/>
                    <a:lstStyle/>
                    <a:p>
                      <a:pPr indent="0" lvl="0" marL="0" marR="0" rtl="0" algn="l">
                        <a:lnSpc>
                          <a:spcPct val="100000"/>
                        </a:lnSpc>
                        <a:spcBef>
                          <a:spcPts val="0"/>
                        </a:spcBef>
                        <a:spcAft>
                          <a:spcPts val="0"/>
                        </a:spcAft>
                        <a:buClr>
                          <a:schemeClr val="dk1"/>
                        </a:buClr>
                        <a:buSzPts val="1100"/>
                        <a:buFont typeface="Calibri"/>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7916"/>
                        </a:lnSpc>
                        <a:spcBef>
                          <a:spcPts val="0"/>
                        </a:spcBef>
                        <a:spcAft>
                          <a:spcPts val="0"/>
                        </a:spcAft>
                        <a:buClr>
                          <a:srgbClr val="000000"/>
                        </a:buClr>
                        <a:buSzPts val="1200"/>
                        <a:buFont typeface="Arial"/>
                        <a:buNone/>
                      </a:pPr>
                      <a:r>
                        <a:rPr b="0" i="0" lang="en-GB" sz="1100" u="none" cap="none" strike="noStrike">
                          <a:solidFill>
                            <a:schemeClr val="dk1"/>
                          </a:solidFill>
                          <a:highlight>
                            <a:srgbClr val="FFFFFF"/>
                          </a:highlight>
                          <a:latin typeface="Calibri"/>
                          <a:ea typeface="Calibri"/>
                          <a:cs typeface="Calibri"/>
                          <a:sym typeface="Calibri"/>
                        </a:rPr>
                        <a:t>When Prophet Muhammad died in 632 he left no named successor. This led to a </a:t>
                      </a:r>
                      <a:r>
                        <a:rPr lang="en-GB" sz="1100" u="none" cap="none" strike="noStrike">
                          <a:solidFill>
                            <a:schemeClr val="dk1"/>
                          </a:solidFill>
                          <a:highlight>
                            <a:srgbClr val="FFFFFF"/>
                          </a:highlight>
                          <a:latin typeface="Calibri"/>
                          <a:ea typeface="Calibri"/>
                          <a:cs typeface="Calibri"/>
                          <a:sym typeface="Calibri"/>
                        </a:rPr>
                        <a:t>Muslims splitting into two groups: Sunni and Shia.</a:t>
                      </a:r>
                      <a:endParaRPr sz="14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graphicFrame>
        <p:nvGraphicFramePr>
          <p:cNvPr id="330" name="Google Shape;330;p74"/>
          <p:cNvGraphicFramePr/>
          <p:nvPr/>
        </p:nvGraphicFramePr>
        <p:xfrm>
          <a:off x="395053" y="1291400"/>
          <a:ext cx="3000000" cy="3000000"/>
        </p:xfrm>
        <a:graphic>
          <a:graphicData uri="http://schemas.openxmlformats.org/drawingml/2006/table">
            <a:tbl>
              <a:tblPr>
                <a:noFill/>
                <a:tableStyleId>{68CFFE3F-051E-4387-A68D-4DDEB36B757B}</a:tableStyleId>
              </a:tblPr>
              <a:tblGrid>
                <a:gridCol w="466800"/>
                <a:gridCol w="4802525"/>
              </a:tblGrid>
              <a:tr h="277825">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S</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84139" marR="0" rtl="0" algn="l">
                        <a:lnSpc>
                          <a:spcPct val="100000"/>
                        </a:lnSpc>
                        <a:spcBef>
                          <a:spcPts val="0"/>
                        </a:spcBef>
                        <a:spcAft>
                          <a:spcPts val="0"/>
                        </a:spcAft>
                        <a:buClr>
                          <a:srgbClr val="000000"/>
                        </a:buClr>
                        <a:buSzPts val="1200"/>
                        <a:buFont typeface="Arial"/>
                        <a:buNone/>
                      </a:pPr>
                      <a:r>
                        <a:rPr b="1" i="0" lang="en-GB" sz="1100" u="none" cap="none" strike="noStrike">
                          <a:solidFill>
                            <a:schemeClr val="lt1"/>
                          </a:solidFill>
                          <a:latin typeface="Calibri"/>
                          <a:ea typeface="Calibri"/>
                          <a:cs typeface="Calibri"/>
                          <a:sym typeface="Calibri"/>
                        </a:rPr>
                        <a:t>Sunni</a:t>
                      </a:r>
                      <a:r>
                        <a:rPr b="0" i="0" lang="en-GB" sz="1100" u="none" cap="none" strike="noStrike">
                          <a:solidFill>
                            <a:schemeClr val="lt1"/>
                          </a:solidFill>
                          <a:latin typeface="Calibri"/>
                          <a:ea typeface="Calibri"/>
                          <a:cs typeface="Calibri"/>
                          <a:sym typeface="Calibri"/>
                        </a:rPr>
                        <a:t> Muslims </a:t>
                      </a:r>
                      <a:endParaRPr b="1" i="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1954575">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t>2</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171450" lvl="0" marL="330200" marR="0" rtl="0" algn="l">
                        <a:lnSpc>
                          <a:spcPct val="100000"/>
                        </a:lnSpc>
                        <a:spcBef>
                          <a:spcPts val="0"/>
                        </a:spcBef>
                        <a:spcAft>
                          <a:spcPts val="0"/>
                        </a:spcAft>
                        <a:buClr>
                          <a:srgbClr val="000000"/>
                        </a:buClr>
                        <a:buSzPts val="1100"/>
                        <a:buFont typeface="Arial"/>
                        <a:buChar char="•"/>
                      </a:pPr>
                      <a:r>
                        <a:rPr b="0" i="0" lang="en-GB" sz="1100" u="none" cap="none" strike="noStrike">
                          <a:solidFill>
                            <a:schemeClr val="dk1"/>
                          </a:solidFill>
                          <a:latin typeface="Calibri"/>
                          <a:ea typeface="Calibri"/>
                          <a:cs typeface="Calibri"/>
                          <a:sym typeface="Calibri"/>
                        </a:rPr>
                        <a:t>Believe that after Muhammad died, his close friend, Abu Bakr, should be the next rightful leader.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rgbClr val="000000"/>
                        </a:buClr>
                        <a:buSzPts val="1100"/>
                        <a:buFont typeface="Arial"/>
                        <a:buChar char="•"/>
                      </a:pPr>
                      <a:r>
                        <a:rPr b="0" i="0" lang="en-GB" sz="1100" u="none" cap="none" strike="noStrike">
                          <a:solidFill>
                            <a:schemeClr val="dk1"/>
                          </a:solidFill>
                          <a:latin typeface="Calibri"/>
                          <a:ea typeface="Calibri"/>
                          <a:cs typeface="Calibri"/>
                          <a:sym typeface="Calibri"/>
                        </a:rPr>
                        <a:t>Abu </a:t>
                      </a:r>
                      <a:r>
                        <a:rPr b="0" lang="en-GB" sz="1100" u="none" cap="none" strike="noStrike">
                          <a:latin typeface="Calibri"/>
                          <a:ea typeface="Calibri"/>
                          <a:cs typeface="Calibri"/>
                          <a:sym typeface="Calibri"/>
                        </a:rPr>
                        <a:t>Bakr</a:t>
                      </a:r>
                      <a:r>
                        <a:rPr b="0" i="0" lang="en-GB" sz="1100" u="none" cap="none" strike="noStrike">
                          <a:solidFill>
                            <a:schemeClr val="dk1"/>
                          </a:solidFill>
                          <a:latin typeface="Calibri"/>
                          <a:ea typeface="Calibri"/>
                          <a:cs typeface="Calibri"/>
                          <a:sym typeface="Calibri"/>
                        </a:rPr>
                        <a:t> was the first convert of Islam (outside of Muhammed’s family).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rgbClr val="000000"/>
                        </a:buClr>
                        <a:buSzPts val="1100"/>
                        <a:buFont typeface="Arial"/>
                        <a:buChar char="•"/>
                      </a:pPr>
                      <a:r>
                        <a:rPr b="0" lang="en-GB" sz="1100" u="none" cap="none" strike="noStrike">
                          <a:solidFill>
                            <a:schemeClr val="dk1"/>
                          </a:solidFill>
                          <a:latin typeface="Calibri"/>
                          <a:ea typeface="Calibri"/>
                          <a:cs typeface="Calibri"/>
                          <a:sym typeface="Calibri"/>
                        </a:rPr>
                        <a:t>He f</a:t>
                      </a:r>
                      <a:r>
                        <a:rPr b="0" i="0" lang="en-GB" sz="1100" u="none" cap="none" strike="noStrike">
                          <a:solidFill>
                            <a:schemeClr val="dk1"/>
                          </a:solidFill>
                          <a:latin typeface="Calibri"/>
                          <a:ea typeface="Calibri"/>
                          <a:cs typeface="Calibri"/>
                          <a:sym typeface="Calibri"/>
                        </a:rPr>
                        <a:t>ought alongside Muhammed in battle.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rgbClr val="000000"/>
                        </a:buClr>
                        <a:buSzPts val="1100"/>
                        <a:buFont typeface="Arial"/>
                        <a:buChar char="•"/>
                      </a:pPr>
                      <a:r>
                        <a:rPr b="0" i="0" lang="en-GB" sz="1100" u="none" cap="none" strike="noStrike">
                          <a:solidFill>
                            <a:schemeClr val="dk1"/>
                          </a:solidFill>
                          <a:latin typeface="Calibri"/>
                          <a:ea typeface="Calibri"/>
                          <a:cs typeface="Calibri"/>
                          <a:sym typeface="Calibri"/>
                        </a:rPr>
                        <a:t>Knew Muhammed and his teachings very well.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rgbClr val="000000"/>
                        </a:buClr>
                        <a:buSzPts val="1100"/>
                        <a:buFont typeface="Arial"/>
                        <a:buChar char="•"/>
                      </a:pPr>
                      <a:r>
                        <a:rPr b="0" lang="en-GB" sz="1100" u="none" cap="none" strike="noStrike">
                          <a:solidFill>
                            <a:schemeClr val="dk1"/>
                          </a:solidFill>
                          <a:latin typeface="Calibri"/>
                          <a:ea typeface="Calibri"/>
                          <a:cs typeface="Calibri"/>
                          <a:sym typeface="Calibri"/>
                        </a:rPr>
                        <a:t>Sunni Muslims</a:t>
                      </a:r>
                      <a:r>
                        <a:rPr b="0" i="0" lang="en-GB" sz="1100" u="none" cap="none" strike="noStrike">
                          <a:solidFill>
                            <a:schemeClr val="dk1"/>
                          </a:solidFill>
                          <a:latin typeface="Calibri"/>
                          <a:ea typeface="Calibri"/>
                          <a:cs typeface="Calibri"/>
                          <a:sym typeface="Calibri"/>
                        </a:rPr>
                        <a:t> believed he should be given the title caliph (which means God’s rightful leader on Earth).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rgbClr val="000000"/>
                        </a:buClr>
                        <a:buSzPts val="1100"/>
                        <a:buFont typeface="Arial"/>
                        <a:buChar char="•"/>
                      </a:pPr>
                      <a:r>
                        <a:rPr b="0" i="0" lang="en-GB" sz="1100" u="none" cap="none" strike="noStrike">
                          <a:solidFill>
                            <a:schemeClr val="dk1"/>
                          </a:solidFill>
                          <a:latin typeface="Calibri"/>
                          <a:ea typeface="Calibri"/>
                          <a:cs typeface="Calibri"/>
                          <a:sym typeface="Calibri"/>
                        </a:rPr>
                        <a:t>The role of the caliph is not to interpret the Quran as it</a:t>
                      </a:r>
                      <a:r>
                        <a:rPr b="0" lang="en-GB" sz="1100" u="none" cap="none" strike="noStrike">
                          <a:solidFill>
                            <a:schemeClr val="dk1"/>
                          </a:solidFill>
                          <a:latin typeface="Calibri"/>
                          <a:ea typeface="Calibri"/>
                          <a:cs typeface="Calibri"/>
                          <a:sym typeface="Calibri"/>
                        </a:rPr>
                        <a:t>’s the infallible words of Allah.</a:t>
                      </a:r>
                      <a:r>
                        <a:rPr b="0" i="0" lang="en-GB" sz="1100" u="none" cap="none" strike="noStrike">
                          <a:solidFill>
                            <a:schemeClr val="dk1"/>
                          </a:solidFill>
                          <a:latin typeface="Calibri"/>
                          <a:ea typeface="Calibri"/>
                          <a:cs typeface="Calibri"/>
                          <a:sym typeface="Calibri"/>
                        </a:rPr>
                        <a:t> </a:t>
                      </a:r>
                      <a:endParaRPr b="0" i="0" sz="11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1954575">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3</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228600" lvl="0" marL="457200" marR="0" rtl="0" algn="l">
                        <a:lnSpc>
                          <a:spcPct val="100000"/>
                        </a:lnSpc>
                        <a:spcBef>
                          <a:spcPts val="0"/>
                        </a:spcBef>
                        <a:spcAft>
                          <a:spcPts val="0"/>
                        </a:spcAft>
                        <a:buClr>
                          <a:srgbClr val="000000"/>
                        </a:buClr>
                        <a:buSzPts val="1100"/>
                        <a:buFont typeface="Arial"/>
                        <a:buNone/>
                      </a:pPr>
                      <a:r>
                        <a:t/>
                      </a:r>
                      <a:endParaRPr i="0"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pic>
        <p:nvPicPr>
          <p:cNvPr id="331" name="Google Shape;331;p74"/>
          <p:cNvPicPr preferRelativeResize="0"/>
          <p:nvPr/>
        </p:nvPicPr>
        <p:blipFill rotWithShape="1">
          <a:blip r:embed="rId3">
            <a:alphaModFix/>
          </a:blip>
          <a:srcRect b="0" l="0" r="0" t="0"/>
          <a:stretch/>
        </p:blipFill>
        <p:spPr>
          <a:xfrm>
            <a:off x="6622350" y="3174676"/>
            <a:ext cx="2898550" cy="2082775"/>
          </a:xfrm>
          <a:prstGeom prst="rect">
            <a:avLst/>
          </a:prstGeom>
          <a:noFill/>
          <a:ln>
            <a:noFill/>
          </a:ln>
        </p:spPr>
      </p:pic>
      <p:pic>
        <p:nvPicPr>
          <p:cNvPr id="332" name="Google Shape;332;p74"/>
          <p:cNvPicPr preferRelativeResize="0"/>
          <p:nvPr/>
        </p:nvPicPr>
        <p:blipFill rotWithShape="1">
          <a:blip r:embed="rId4">
            <a:alphaModFix/>
          </a:blip>
          <a:srcRect b="0" l="53093" r="0" t="0"/>
          <a:stretch/>
        </p:blipFill>
        <p:spPr>
          <a:xfrm>
            <a:off x="941150" y="3630875"/>
            <a:ext cx="2638050" cy="1672700"/>
          </a:xfrm>
          <a:prstGeom prst="rect">
            <a:avLst/>
          </a:prstGeom>
          <a:noFill/>
          <a:ln>
            <a:noFill/>
          </a:ln>
        </p:spPr>
      </p:pic>
      <p:graphicFrame>
        <p:nvGraphicFramePr>
          <p:cNvPr id="333" name="Google Shape;333;p74"/>
          <p:cNvGraphicFramePr/>
          <p:nvPr/>
        </p:nvGraphicFramePr>
        <p:xfrm>
          <a:off x="6044401" y="1291396"/>
          <a:ext cx="3000000" cy="3000000"/>
        </p:xfrm>
        <a:graphic>
          <a:graphicData uri="http://schemas.openxmlformats.org/drawingml/2006/table">
            <a:tbl>
              <a:tblPr>
                <a:noFill/>
                <a:tableStyleId>{68CFFE3F-051E-4387-A68D-4DDEB36B757B}</a:tableStyleId>
              </a:tblPr>
              <a:tblGrid>
                <a:gridCol w="473375"/>
                <a:gridCol w="5242625"/>
              </a:tblGrid>
              <a:tr h="271700">
                <a:tc>
                  <a:txBody>
                    <a:bodyPr/>
                    <a:lstStyle/>
                    <a:p>
                      <a:pPr indent="0" lvl="0" marL="0" marR="0" rtl="0" algn="ctr">
                        <a:lnSpc>
                          <a:spcPct val="100000"/>
                        </a:lnSpc>
                        <a:spcBef>
                          <a:spcPts val="0"/>
                        </a:spcBef>
                        <a:spcAft>
                          <a:spcPts val="0"/>
                        </a:spcAft>
                        <a:buClr>
                          <a:srgbClr val="000000"/>
                        </a:buClr>
                        <a:buSzPts val="1100"/>
                        <a:buFont typeface="Arial"/>
                        <a:buNone/>
                      </a:pPr>
                      <a:r>
                        <a:rPr lang="en-GB" sz="1100" u="none" cap="none" strike="noStrike">
                          <a:solidFill>
                            <a:schemeClr val="lt1"/>
                          </a:solidFill>
                        </a:rPr>
                        <a:t>T</a:t>
                      </a:r>
                      <a:endParaRPr sz="1100" u="none" cap="none" strike="noStrike">
                        <a:solidFill>
                          <a:schemeClr val="lt1"/>
                        </a:solidFill>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c>
                  <a:txBody>
                    <a:bodyPr/>
                    <a:lstStyle/>
                    <a:p>
                      <a:pPr indent="0" lvl="0" marL="84139" marR="0" rtl="0" algn="l">
                        <a:lnSpc>
                          <a:spcPct val="100000"/>
                        </a:lnSpc>
                        <a:spcBef>
                          <a:spcPts val="0"/>
                        </a:spcBef>
                        <a:spcAft>
                          <a:spcPts val="0"/>
                        </a:spcAft>
                        <a:buClr>
                          <a:srgbClr val="000000"/>
                        </a:buClr>
                        <a:buSzPts val="1200"/>
                        <a:buFont typeface="Arial"/>
                        <a:buNone/>
                      </a:pPr>
                      <a:r>
                        <a:rPr b="1" i="0" lang="en-GB" sz="1100" u="none" cap="none" strike="noStrike">
                          <a:solidFill>
                            <a:schemeClr val="lt1"/>
                          </a:solidFill>
                          <a:latin typeface="Calibri"/>
                          <a:ea typeface="Calibri"/>
                          <a:cs typeface="Calibri"/>
                          <a:sym typeface="Calibri"/>
                        </a:rPr>
                        <a:t>Shia Muslims</a:t>
                      </a:r>
                      <a:endParaRPr b="1" i="0" sz="1100" u="none" cap="none" strike="noStrike">
                        <a:solidFill>
                          <a:schemeClr val="lt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rgbClr val="C00000">
                        <a:alpha val="72549"/>
                      </a:srgbClr>
                    </a:solidFill>
                  </a:tcPr>
                </a:tc>
              </a:tr>
              <a:tr h="1533850">
                <a:tc>
                  <a:txBody>
                    <a:bodyPr/>
                    <a:lstStyle/>
                    <a:p>
                      <a:pPr indent="0" lvl="0" marL="0" marR="0" rtl="0" algn="l">
                        <a:lnSpc>
                          <a:spcPct val="100000"/>
                        </a:lnSpc>
                        <a:spcBef>
                          <a:spcPts val="0"/>
                        </a:spcBef>
                        <a:spcAft>
                          <a:spcPts val="0"/>
                        </a:spcAft>
                        <a:buClr>
                          <a:schemeClr val="dk1"/>
                        </a:buClr>
                        <a:buSzPts val="1100"/>
                        <a:buFont typeface="Arial"/>
                        <a:buNone/>
                      </a:pPr>
                      <a:r>
                        <a:rPr lang="en-GB" sz="1100" u="none" cap="none" strike="noStrike"/>
                        <a:t>1</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t/>
                      </a:r>
                      <a:endParaRPr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lang="en-GB" sz="1100" u="none" cap="none" strike="noStrike">
                          <a:solidFill>
                            <a:schemeClr val="dk1"/>
                          </a:solidFill>
                          <a:latin typeface="Calibri"/>
                          <a:ea typeface="Calibri"/>
                          <a:cs typeface="Calibri"/>
                          <a:sym typeface="Calibri"/>
                        </a:rPr>
                        <a:t>Believe that after </a:t>
                      </a:r>
                      <a:r>
                        <a:rPr b="0" i="0" lang="en-GB" sz="1100" u="none" cap="none" strike="noStrike">
                          <a:solidFill>
                            <a:schemeClr val="dk1"/>
                          </a:solidFill>
                          <a:latin typeface="Calibri"/>
                          <a:ea typeface="Calibri"/>
                          <a:cs typeface="Calibri"/>
                          <a:sym typeface="Calibri"/>
                        </a:rPr>
                        <a:t>Muhammed died that he ‘did’ choose a successor, Ali.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They believed Ali was the rightful successor because he was a blood relative, the first male to convert to Islam and he fought in many battles with Muhammed.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They believed that once Ali was appointed he should be called an ‘Imam</a:t>
                      </a:r>
                      <a:r>
                        <a:rPr b="0" lang="en-GB" sz="1100" u="none" cap="none" strike="noStrike">
                          <a:solidFill>
                            <a:schemeClr val="dk1"/>
                          </a:solidFill>
                          <a:latin typeface="Calibri"/>
                          <a:ea typeface="Calibri"/>
                          <a:cs typeface="Calibri"/>
                          <a:sym typeface="Calibri"/>
                        </a:rPr>
                        <a:t>ate</a:t>
                      </a:r>
                      <a:r>
                        <a:rPr b="0" i="0" lang="en-GB" sz="1100" u="none" cap="none" strike="noStrike">
                          <a:solidFill>
                            <a:schemeClr val="dk1"/>
                          </a:solidFill>
                          <a:latin typeface="Calibri"/>
                          <a:ea typeface="Calibri"/>
                          <a:cs typeface="Calibri"/>
                          <a:sym typeface="Calibri"/>
                        </a:rPr>
                        <a:t>’. </a:t>
                      </a:r>
                      <a:endParaRPr b="0" i="0" sz="1100" u="none" cap="none" strike="noStrike">
                        <a:solidFill>
                          <a:schemeClr val="dk1"/>
                        </a:solidFill>
                        <a:latin typeface="Calibri"/>
                        <a:ea typeface="Calibri"/>
                        <a:cs typeface="Calibri"/>
                        <a:sym typeface="Calibri"/>
                      </a:endParaRPr>
                    </a:p>
                    <a:p>
                      <a:pPr indent="-171450" lvl="0" marL="330200" marR="0" rtl="0" algn="l">
                        <a:lnSpc>
                          <a:spcPct val="100000"/>
                        </a:lnSpc>
                        <a:spcBef>
                          <a:spcPts val="0"/>
                        </a:spcBef>
                        <a:spcAft>
                          <a:spcPts val="0"/>
                        </a:spcAft>
                        <a:buClr>
                          <a:schemeClr val="dk1"/>
                        </a:buClr>
                        <a:buSzPts val="1100"/>
                        <a:buFont typeface="Arial"/>
                        <a:buChar char="•"/>
                      </a:pPr>
                      <a:r>
                        <a:rPr b="0" i="0" lang="en-GB" sz="1100" u="none" cap="none" strike="noStrike">
                          <a:solidFill>
                            <a:schemeClr val="dk1"/>
                          </a:solidFill>
                          <a:latin typeface="Calibri"/>
                          <a:ea typeface="Calibri"/>
                          <a:cs typeface="Calibri"/>
                          <a:sym typeface="Calibri"/>
                        </a:rPr>
                        <a:t>The role of the Imam is to interpret the Quran as Allah has given them authority to do this.</a:t>
                      </a:r>
                      <a:endParaRPr b="0" i="0" sz="1100" u="none" cap="none" strike="noStrike">
                        <a:solidFill>
                          <a:srgbClr val="000000"/>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381425">
                <a:tc>
                  <a:txBody>
                    <a:bodyPr/>
                    <a:lstStyle/>
                    <a:p>
                      <a:pPr indent="0" lvl="0" marL="0" marR="0" rtl="0" algn="l">
                        <a:lnSpc>
                          <a:spcPct val="100000"/>
                        </a:lnSpc>
                        <a:spcBef>
                          <a:spcPts val="0"/>
                        </a:spcBef>
                        <a:spcAft>
                          <a:spcPts val="0"/>
                        </a:spcAft>
                        <a:buClr>
                          <a:srgbClr val="000000"/>
                        </a:buClr>
                        <a:buSzPts val="1100"/>
                        <a:buFont typeface="Arial"/>
                        <a:buNone/>
                      </a:pPr>
                      <a:r>
                        <a:rPr lang="en-GB" sz="1100" u="none" cap="none" strike="noStrike"/>
                        <a:t>2</a:t>
                      </a:r>
                      <a:endParaRPr sz="1100" u="none" cap="none" strike="noStrike"/>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p>
                      <a:pPr indent="0" lvl="0" marL="84138" marR="0" rtl="0" algn="l">
                        <a:lnSpc>
                          <a:spcPct val="100000"/>
                        </a:lnSpc>
                        <a:spcBef>
                          <a:spcPts val="0"/>
                        </a:spcBef>
                        <a:spcAft>
                          <a:spcPts val="0"/>
                        </a:spcAft>
                        <a:buClr>
                          <a:srgbClr val="000000"/>
                        </a:buClr>
                        <a:buSzPts val="1100"/>
                        <a:buFont typeface="Arial"/>
                        <a:buNone/>
                      </a:pPr>
                      <a:r>
                        <a:t/>
                      </a:r>
                      <a:endParaRPr sz="1100" u="none" cap="none" strike="noStrike">
                        <a:solidFill>
                          <a:schemeClr val="dk1"/>
                        </a:solidFill>
                        <a:latin typeface="Calibri"/>
                        <a:ea typeface="Calibri"/>
                        <a:cs typeface="Calibri"/>
                        <a:sym typeface="Calibri"/>
                      </a:endParaRPr>
                    </a:p>
                  </a:txBody>
                  <a:tcPr marT="45725" marB="45725" marR="91450" marL="91450"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334" name="Google Shape;334;p74"/>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
        <p:nvSpPr>
          <p:cNvPr id="335" name="Google Shape;335;p74"/>
          <p:cNvSpPr txBox="1"/>
          <p:nvPr/>
        </p:nvSpPr>
        <p:spPr>
          <a:xfrm>
            <a:off x="1079525" y="4067925"/>
            <a:ext cx="30000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 name="Google Shape;336;p74"/>
          <p:cNvSpPr txBox="1"/>
          <p:nvPr/>
        </p:nvSpPr>
        <p:spPr>
          <a:xfrm>
            <a:off x="3683975" y="3630875"/>
            <a:ext cx="1752600" cy="1548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rgbClr val="000000"/>
                </a:solidFill>
                <a:latin typeface="Calibri"/>
                <a:ea typeface="Calibri"/>
                <a:cs typeface="Calibri"/>
                <a:sym typeface="Calibri"/>
              </a:rPr>
              <a:t>Sunni Muslims believe in the Six Articles of Faith. </a:t>
            </a:r>
            <a:endParaRPr b="0" i="0" sz="1100" u="none" cap="none" strike="noStrike">
              <a:solidFill>
                <a:srgbClr val="000000"/>
              </a:solidFill>
              <a:latin typeface="Calibri"/>
              <a:ea typeface="Calibri"/>
              <a:cs typeface="Calibri"/>
              <a:sym typeface="Calibri"/>
            </a:endParaRPr>
          </a:p>
        </p:txBody>
      </p:sp>
      <p:sp>
        <p:nvSpPr>
          <p:cNvPr id="337" name="Google Shape;337;p74"/>
          <p:cNvSpPr txBox="1"/>
          <p:nvPr/>
        </p:nvSpPr>
        <p:spPr>
          <a:xfrm>
            <a:off x="9478475" y="3373050"/>
            <a:ext cx="2072700" cy="499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chemeClr val="dk1"/>
                </a:solidFill>
                <a:latin typeface="Calibri"/>
                <a:ea typeface="Calibri"/>
                <a:cs typeface="Calibri"/>
                <a:sym typeface="Calibri"/>
              </a:rPr>
              <a:t>Shia Muslims believe in the </a:t>
            </a:r>
            <a:endParaRPr b="0" i="0" sz="1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200"/>
              <a:buFont typeface="Arial"/>
              <a:buNone/>
            </a:pPr>
            <a:r>
              <a:rPr b="0" i="0" lang="en-GB" sz="1100" u="none" cap="none" strike="noStrike">
                <a:solidFill>
                  <a:schemeClr val="dk1"/>
                </a:solidFill>
                <a:latin typeface="Calibri"/>
                <a:ea typeface="Calibri"/>
                <a:cs typeface="Calibri"/>
                <a:sym typeface="Calibri"/>
              </a:rPr>
              <a:t>5 Roots of Usul ad-Din</a:t>
            </a:r>
            <a:endParaRPr b="0" i="0" sz="1100" u="none" cap="none" strike="noStrike">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7"/>
          <p:cNvSpPr txBox="1"/>
          <p:nvPr/>
        </p:nvSpPr>
        <p:spPr>
          <a:xfrm>
            <a:off x="226165" y="0"/>
            <a:ext cx="11577000" cy="369291"/>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Calibri"/>
                <a:ea typeface="Calibri"/>
                <a:cs typeface="Calibri"/>
                <a:sym typeface="Calibri"/>
              </a:rPr>
              <a:t>PSHE support links</a:t>
            </a:r>
            <a:endParaRPr b="1" i="0" sz="1800" u="sng" cap="none" strike="noStrike">
              <a:solidFill>
                <a:srgbClr val="000000"/>
              </a:solidFill>
              <a:latin typeface="Calibri"/>
              <a:ea typeface="Calibri"/>
              <a:cs typeface="Calibri"/>
              <a:sym typeface="Calibri"/>
            </a:endParaRPr>
          </a:p>
        </p:txBody>
      </p:sp>
      <p:sp>
        <p:nvSpPr>
          <p:cNvPr id="343" name="Google Shape;343;p37"/>
          <p:cNvSpPr txBox="1"/>
          <p:nvPr/>
        </p:nvSpPr>
        <p:spPr>
          <a:xfrm>
            <a:off x="146091" y="432638"/>
            <a:ext cx="6095221" cy="6370934"/>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Useful telephone numbers</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1" i="0" lang="en-GB" sz="1200" u="none" cap="none" strike="noStrike">
                <a:solidFill>
                  <a:srgbClr val="000000"/>
                </a:solidFill>
                <a:latin typeface="Calibri"/>
                <a:ea typeface="Calibri"/>
                <a:cs typeface="Calibri"/>
                <a:sym typeface="Calibri"/>
              </a:rPr>
              <a:t>NSPCC (Childline) confidential helpline for children and young people: </a:t>
            </a:r>
            <a:r>
              <a:rPr b="0" i="0" lang="en-GB" sz="1200" u="none" cap="none" strike="noStrike">
                <a:solidFill>
                  <a:srgbClr val="000000"/>
                </a:solidFill>
                <a:latin typeface="Calibri"/>
                <a:ea typeface="Calibri"/>
                <a:cs typeface="Calibri"/>
                <a:sym typeface="Calibri"/>
              </a:rPr>
              <a:t>0800 1111 (24 hrs)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1" i="0" lang="en-GB" sz="1200" u="none" cap="none" strike="noStrike">
                <a:solidFill>
                  <a:srgbClr val="000000"/>
                </a:solidFill>
                <a:latin typeface="Calibri"/>
                <a:ea typeface="Calibri"/>
                <a:cs typeface="Calibri"/>
                <a:sym typeface="Calibri"/>
              </a:rPr>
              <a:t>Family Lives</a:t>
            </a:r>
            <a:r>
              <a:rPr b="0" i="0" lang="en-GB" sz="1200" u="none" cap="none" strike="noStrike">
                <a:solidFill>
                  <a:srgbClr val="000000"/>
                </a:solidFill>
                <a:latin typeface="Calibri"/>
                <a:ea typeface="Calibri"/>
                <a:cs typeface="Calibri"/>
                <a:sym typeface="Calibri"/>
              </a:rPr>
              <a:t>: 0808 800 2222</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1" i="0" lang="en-GB" sz="1200" u="none" cap="none" strike="noStrike">
                <a:solidFill>
                  <a:srgbClr val="000000"/>
                </a:solidFill>
                <a:latin typeface="Calibri"/>
                <a:ea typeface="Calibri"/>
                <a:cs typeface="Calibri"/>
                <a:sym typeface="Calibri"/>
              </a:rPr>
              <a:t>The Mix</a:t>
            </a:r>
            <a:r>
              <a:rPr b="0" i="0" lang="en-GB" sz="1200" u="none" cap="none" strike="noStrike">
                <a:solidFill>
                  <a:srgbClr val="000000"/>
                </a:solidFill>
                <a:latin typeface="Calibri"/>
                <a:ea typeface="Calibri"/>
                <a:cs typeface="Calibri"/>
                <a:sym typeface="Calibri"/>
              </a:rPr>
              <a:t>: 0800 8084994</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1" i="0" lang="en-GB" sz="1200" u="none" cap="none" strike="noStrike">
                <a:solidFill>
                  <a:srgbClr val="000000"/>
                </a:solidFill>
                <a:latin typeface="Calibri"/>
                <a:ea typeface="Calibri"/>
                <a:cs typeface="Calibri"/>
                <a:sym typeface="Calibri"/>
              </a:rPr>
              <a:t>CAMHS CRISIS LINE</a:t>
            </a:r>
            <a:r>
              <a:rPr b="0" i="0" lang="en-GB" sz="1200" u="none" cap="none" strike="noStrike">
                <a:solidFill>
                  <a:srgbClr val="000000"/>
                </a:solidFill>
                <a:latin typeface="Calibri"/>
                <a:ea typeface="Calibri"/>
                <a:cs typeface="Calibri"/>
                <a:sym typeface="Calibri"/>
              </a:rPr>
              <a:t> 0300 3031320</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1" i="0" lang="en-GB" sz="1200" u="none" cap="none" strike="noStrike">
                <a:solidFill>
                  <a:srgbClr val="000000"/>
                </a:solidFill>
                <a:latin typeface="Calibri"/>
                <a:ea typeface="Calibri"/>
                <a:cs typeface="Calibri"/>
                <a:sym typeface="Calibri"/>
              </a:rPr>
              <a:t>Avon/ Wiltshire Mental Health Service Crisis Line</a:t>
            </a:r>
            <a:r>
              <a:rPr b="0" i="0" lang="en-GB" sz="1200" u="none" cap="none" strike="noStrike">
                <a:solidFill>
                  <a:srgbClr val="000000"/>
                </a:solidFill>
                <a:latin typeface="Calibri"/>
                <a:ea typeface="Calibri"/>
                <a:cs typeface="Calibri"/>
                <a:sym typeface="Calibri"/>
              </a:rPr>
              <a:t>: 0800 9531919 (This is all day every day!)</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1" i="0" lang="en-GB" sz="1200" u="none" cap="none" strike="noStrike">
                <a:solidFill>
                  <a:srgbClr val="000000"/>
                </a:solidFill>
                <a:latin typeface="Calibri"/>
                <a:ea typeface="Calibri"/>
                <a:cs typeface="Calibri"/>
                <a:sym typeface="Calibri"/>
              </a:rPr>
              <a:t>24hr Domestic Violence Helpline: </a:t>
            </a:r>
            <a:r>
              <a:rPr b="0" i="0" lang="en-GB" sz="1200" u="none" cap="none" strike="noStrike">
                <a:solidFill>
                  <a:srgbClr val="000000"/>
                </a:solidFill>
                <a:latin typeface="Calibri"/>
                <a:ea typeface="Calibri"/>
                <a:cs typeface="Calibri"/>
                <a:sym typeface="Calibri"/>
              </a:rPr>
              <a:t>0808 2000 247</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1" i="0" lang="en-GB" sz="1200" u="none" cap="none" strike="noStrike">
                <a:solidFill>
                  <a:srgbClr val="000000"/>
                </a:solidFill>
                <a:latin typeface="Calibri"/>
                <a:ea typeface="Calibri"/>
                <a:cs typeface="Calibri"/>
                <a:sym typeface="Calibri"/>
              </a:rPr>
              <a:t>National sexual health helpline:</a:t>
            </a:r>
            <a:r>
              <a:rPr b="0" i="0" lang="en-GB" sz="1200" u="none" cap="none" strike="noStrike">
                <a:solidFill>
                  <a:srgbClr val="000000"/>
                </a:solidFill>
                <a:latin typeface="Calibri"/>
                <a:ea typeface="Calibri"/>
                <a:cs typeface="Calibri"/>
                <a:sym typeface="Calibri"/>
              </a:rPr>
              <a:t> 0300 123 7123 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1" i="0" lang="en-GB" sz="1200" u="none" cap="none" strike="noStrike">
                <a:solidFill>
                  <a:srgbClr val="000000"/>
                </a:solidFill>
                <a:latin typeface="Calibri"/>
                <a:ea typeface="Calibri"/>
                <a:cs typeface="Calibri"/>
                <a:sym typeface="Calibri"/>
              </a:rPr>
              <a:t>YoungMinds: </a:t>
            </a:r>
            <a:r>
              <a:rPr b="0" i="0" lang="en-GB" sz="1200" u="none" cap="none" strike="noStrike">
                <a:solidFill>
                  <a:srgbClr val="000000"/>
                </a:solidFill>
                <a:latin typeface="Calibri"/>
                <a:ea typeface="Calibri"/>
                <a:cs typeface="Calibri"/>
                <a:sym typeface="Calibri"/>
              </a:rPr>
              <a:t>https://youngminds.org.uk, 0808 802 5544 (Weekdays 9.30am – 4pm), Parent Email: parents@youngminds.org.uk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br>
              <a:rPr b="0" i="0" lang="en-GB" sz="1200" u="none" cap="none" strike="noStrike">
                <a:solidFill>
                  <a:srgbClr val="000000"/>
                </a:solidFill>
                <a:latin typeface="Calibri"/>
                <a:ea typeface="Calibri"/>
                <a:cs typeface="Calibri"/>
                <a:sym typeface="Calibri"/>
              </a:rPr>
            </a:br>
            <a:r>
              <a:rPr b="1" i="0" lang="en-GB" sz="1200" u="sng" cap="none" strike="noStrike">
                <a:solidFill>
                  <a:srgbClr val="000000"/>
                </a:solidFill>
                <a:latin typeface="Calibri"/>
                <a:ea typeface="Calibri"/>
                <a:cs typeface="Calibri"/>
                <a:sym typeface="Calibri"/>
              </a:rPr>
              <a:t>Me and my Identity</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http://www.mind.org.uk/information-support/guides-to-support-and services/children-and-young-people/#.Wt259pWG_IU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http://www.unicef.org.uk/what-we-do/un-convention-child-rights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http://www.equalityhumanrights.com/en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br>
              <a:rPr b="0" i="0" lang="en-GB" sz="1200" u="none" cap="none" strike="noStrike">
                <a:solidFill>
                  <a:srgbClr val="000000"/>
                </a:solidFill>
                <a:latin typeface="Calibri"/>
                <a:ea typeface="Calibri"/>
                <a:cs typeface="Calibri"/>
                <a:sym typeface="Calibri"/>
              </a:rPr>
            </a:br>
            <a:r>
              <a:rPr b="1" i="0" lang="en-GB" sz="1200" u="sng" cap="none" strike="noStrike">
                <a:solidFill>
                  <a:srgbClr val="000000"/>
                </a:solidFill>
                <a:latin typeface="Calibri"/>
                <a:ea typeface="Calibri"/>
                <a:cs typeface="Calibri"/>
                <a:sym typeface="Calibri"/>
              </a:rPr>
              <a:t>Peer Pressure and belonging</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http://youngpeople.nyas.net/</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http://thenayj.org.uk/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Online Safety</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http://www.childline.org.uk/info-advice/bullying-abuse-safety/online-mobile-safety/sexting</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ttp://www.childline.org.uk/info-advice/bullying-abuse-safety/online-mobile-safety/staying-safe-online/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http://www.thinkuknow.co.uk/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www.gov.uk/report-terrorism</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www.iwf.org.uk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www.saferinternet.org.uk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www.ceop.police.uk/safety-centre</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https://www.nspcc.org.uk/what-is-child-abuse/types-of-abuse/online-abuse/</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https://www.gloucestershire.police.uk/advice/advice-and-information/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rgbClr val="000000"/>
              </a:solidFill>
              <a:latin typeface="Calibri"/>
              <a:ea typeface="Calibri"/>
              <a:cs typeface="Calibri"/>
              <a:sym typeface="Calibri"/>
            </a:endParaRPr>
          </a:p>
        </p:txBody>
      </p:sp>
      <p:sp>
        <p:nvSpPr>
          <p:cNvPr id="344" name="Google Shape;344;p37"/>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
        <p:nvSpPr>
          <p:cNvPr id="345" name="Google Shape;345;p37"/>
          <p:cNvSpPr txBox="1"/>
          <p:nvPr/>
        </p:nvSpPr>
        <p:spPr>
          <a:xfrm>
            <a:off x="6379535" y="432638"/>
            <a:ext cx="5588402" cy="6370934"/>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Stereotypes, prejudice, discrimination, Hate crimes,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http://unicefstories.org/2016/10/20/breaking-gender-stereotypes-a-young-girl-reminds-women-and-girls-of-their-rights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http://www.amnesty.org/en/latest/education/2016/03/three-education-activities-for-young-people-to-challenge-discrimination</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https://www.gov.uk/guidance/equality-act-2010-guidance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http://www.equalityhumanrights.com/en/equality-act/protected-characteristics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https://www.stonewall.org.uk/lgbt-britain-hate-crime-and-discrimination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br>
              <a:rPr b="0" i="0" lang="en-GB" sz="1200" u="none" cap="none" strike="noStrike">
                <a:solidFill>
                  <a:srgbClr val="000000"/>
                </a:solidFill>
                <a:latin typeface="Calibri"/>
                <a:ea typeface="Calibri"/>
                <a:cs typeface="Calibri"/>
                <a:sym typeface="Calibri"/>
              </a:rPr>
            </a:br>
            <a:r>
              <a:rPr b="1" i="0" lang="en-GB" sz="1200" u="sng" cap="none" strike="noStrike">
                <a:solidFill>
                  <a:srgbClr val="000000"/>
                </a:solidFill>
                <a:latin typeface="Calibri"/>
                <a:ea typeface="Calibri"/>
                <a:cs typeface="Calibri"/>
                <a:sym typeface="Calibri"/>
              </a:rPr>
              <a:t>Human rights, Social Justice and Social Inequality </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http://unicef.org.uk/what-we-do/un-convention-child-rights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http://www.libertyhumanrights.org.uk/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http://www.un.org/en/sections/issues-depth/human-rights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http://www.equalityhumanrights.com/en/human-rights/what-are-human-rights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https://ff.hrw.org/london</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http://www.gov.uk/guidance/equality-act-2010-guidance  </a:t>
            </a:r>
            <a:endParaRPr b="0" i="0" sz="1400" u="none" cap="none" strike="noStrike">
              <a:solidFill>
                <a:srgbClr val="000000"/>
              </a:solidFill>
              <a:latin typeface="Arial"/>
              <a:ea typeface="Arial"/>
              <a:cs typeface="Arial"/>
              <a:sym typeface="Arial"/>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Support for Bullying</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https://www.nspcc.org.uk/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https://www.kidscape.org.uk/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https://www.childline.org.uk/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http://unicef.org.uk/what-we-do/un-convention-child-rights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www.anti-bullyingalliance.org.uk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www.disrespectnobody.co.uk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br>
              <a:rPr b="0" i="0" lang="en-GB" sz="1200" u="none" cap="none" strike="noStrike">
                <a:solidFill>
                  <a:srgbClr val="000000"/>
                </a:solidFill>
                <a:latin typeface="Calibri"/>
                <a:ea typeface="Calibri"/>
                <a:cs typeface="Calibri"/>
                <a:sym typeface="Calibri"/>
              </a:rPr>
            </a:br>
            <a:r>
              <a:rPr b="1" i="0" lang="en-GB" sz="1200" u="sng" cap="none" strike="noStrike">
                <a:solidFill>
                  <a:srgbClr val="000000"/>
                </a:solidFill>
                <a:latin typeface="Calibri"/>
                <a:ea typeface="Calibri"/>
                <a:cs typeface="Calibri"/>
                <a:sym typeface="Calibri"/>
              </a:rPr>
              <a:t>Government structure, Law and the judiciary</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https://assets-learning.parliament.uk/uploads/2019/12/KS3-Booklet-Get-to-know-your-UK-Parliament.pdf</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https://www.parliament.uk/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https://www.judiciary.uk/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1" i="0" sz="1200" u="sng" cap="none" strike="noStrike">
              <a:solidFill>
                <a:srgbClr val="000000"/>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101"/>
          <p:cNvSpPr txBox="1"/>
          <p:nvPr/>
        </p:nvSpPr>
        <p:spPr>
          <a:xfrm>
            <a:off x="226165" y="0"/>
            <a:ext cx="11577000" cy="369291"/>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Calibri"/>
                <a:ea typeface="Calibri"/>
                <a:cs typeface="Calibri"/>
                <a:sym typeface="Calibri"/>
              </a:rPr>
              <a:t>PSHE support links</a:t>
            </a:r>
            <a:endParaRPr b="1" i="0" sz="1800" u="sng" cap="none" strike="noStrike">
              <a:solidFill>
                <a:srgbClr val="000000"/>
              </a:solidFill>
              <a:latin typeface="Calibri"/>
              <a:ea typeface="Calibri"/>
              <a:cs typeface="Calibri"/>
              <a:sym typeface="Calibri"/>
            </a:endParaRPr>
          </a:p>
        </p:txBody>
      </p:sp>
      <p:sp>
        <p:nvSpPr>
          <p:cNvPr id="351" name="Google Shape;351;p101"/>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
        <p:nvSpPr>
          <p:cNvPr id="352" name="Google Shape;352;p101"/>
          <p:cNvSpPr txBox="1"/>
          <p:nvPr/>
        </p:nvSpPr>
        <p:spPr>
          <a:xfrm>
            <a:off x="226165" y="428198"/>
            <a:ext cx="6049146" cy="6001603"/>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chemeClr val="dk1"/>
                </a:solidFill>
                <a:latin typeface="Calibri"/>
                <a:ea typeface="Calibri"/>
                <a:cs typeface="Calibri"/>
                <a:sym typeface="Calibri"/>
              </a:rPr>
              <a:t>Healthy and Puberty</a:t>
            </a:r>
            <a:endParaRPr b="0" i="0" sz="1200" u="none" cap="none" strike="noStrike">
              <a:solidFill>
                <a:schemeClr val="dk1"/>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http://www.nhs.uk/pages/home.aspx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https://www.nhs.uk/live-well/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http://www.talktofrank.com/</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www.healthforteens.co.uk/growing-up/puberty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www.nhs.uk/conditions/ivf</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LGBTQ+</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https://www.stonewall.org.uk/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www.galop.org.uk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https://www.childline.org.uk/info-advice/your-feelings/sexual-identity/sexual-orientation/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br>
              <a:rPr b="0" i="0" lang="en-GB" sz="1200" u="none" cap="none" strike="noStrike">
                <a:solidFill>
                  <a:srgbClr val="000000"/>
                </a:solidFill>
                <a:latin typeface="Calibri"/>
                <a:ea typeface="Calibri"/>
                <a:cs typeface="Calibri"/>
                <a:sym typeface="Calibri"/>
              </a:rPr>
            </a:br>
            <a:r>
              <a:rPr b="1" i="0" lang="en-GB" sz="1200" u="sng" cap="none" strike="noStrike">
                <a:solidFill>
                  <a:srgbClr val="000000"/>
                </a:solidFill>
                <a:latin typeface="Calibri"/>
                <a:ea typeface="Calibri"/>
                <a:cs typeface="Calibri"/>
                <a:sym typeface="Calibri"/>
              </a:rPr>
              <a:t>Bereavement, grief and Loss</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http://www.sueryder.org/how-we-can-help/someone-close-to-me-has-died/advice-and-support/supporting-young-people-with-grief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http://www.nhs.uk/conditions/stress-anxiety-depression/bereavement-and-young-people</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https://www.childbereavementuk.org/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br>
              <a:rPr b="0" i="0" lang="en-GB" sz="1200" u="none" cap="none" strike="noStrike">
                <a:solidFill>
                  <a:srgbClr val="000000"/>
                </a:solidFill>
                <a:latin typeface="Calibri"/>
                <a:ea typeface="Calibri"/>
                <a:cs typeface="Calibri"/>
                <a:sym typeface="Calibri"/>
              </a:rPr>
            </a:br>
            <a:r>
              <a:rPr b="1" i="0" lang="en-GB" sz="1200" u="sng" cap="none" strike="noStrike">
                <a:solidFill>
                  <a:srgbClr val="000000"/>
                </a:solidFill>
                <a:latin typeface="Calibri"/>
                <a:ea typeface="Calibri"/>
                <a:cs typeface="Calibri"/>
                <a:sym typeface="Calibri"/>
              </a:rPr>
              <a:t>First/Emergency Aid </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www.redcross.org.uk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www.get-licensed.co.uk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www.emergency-live.com</a:t>
            </a:r>
            <a:endParaRPr b="0" i="0" sz="1400" u="none" cap="none" strike="noStrike">
              <a:solidFill>
                <a:srgbClr val="000000"/>
              </a:solidFill>
              <a:latin typeface="Arial"/>
              <a:ea typeface="Arial"/>
              <a:cs typeface="Arial"/>
              <a:sym typeface="Arial"/>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Gambling and Finances</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www.begambleaware.org/NGTS.html</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https://www.moneyadviceservice.org.uk/en/articles/how-to-help-teenagers-manage-their-money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www.citizensadvice.org.uk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https://natwest.mymoneysense.com</a:t>
            </a:r>
            <a:endParaRPr b="0" i="0" sz="1400" u="none" cap="none" strike="noStrike">
              <a:solidFill>
                <a:srgbClr val="000000"/>
              </a:solidFill>
              <a:latin typeface="Arial"/>
              <a:ea typeface="Arial"/>
              <a:cs typeface="Arial"/>
              <a:sym typeface="Arial"/>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353" name="Google Shape;353;p101"/>
          <p:cNvSpPr txBox="1"/>
          <p:nvPr/>
        </p:nvSpPr>
        <p:spPr>
          <a:xfrm>
            <a:off x="6387404" y="428198"/>
            <a:ext cx="5578432" cy="6001603"/>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Support for mental health and coping strategies and managing stress and anxiety</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http://www.youngminds.org.uk/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www.kooth.com</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https://www.otrbristol.org.uk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http://www.mentalhealth.org.uk/your-mental-health/getting-help</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http://www.nhs.uk/conditions/stress-anxiety-depression/reduce-stress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https://www.gov.uk/government/publications/children-and-young-peoples-mental-health-peer-support</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http://www.youngpeopleshealth.org.uk/wp-content/uploads/2016/03/resilience-resource-15-march-version.pdf</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www.themix.org.uk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http://www.mind.org.uk/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http://www.mentalhealth.org.uk/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http://www.centreformentalhealth.org.uk/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http://www.childrenssociety.org.uk/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www.getselfhelp.co.uk</a:t>
            </a:r>
            <a:endParaRPr b="0" i="0" sz="1400" u="none" cap="none" strike="noStrike">
              <a:solidFill>
                <a:srgbClr val="000000"/>
              </a:solidFill>
              <a:latin typeface="Arial"/>
              <a:ea typeface="Arial"/>
              <a:cs typeface="Arial"/>
              <a:sym typeface="Arial"/>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102"/>
          <p:cNvSpPr txBox="1"/>
          <p:nvPr/>
        </p:nvSpPr>
        <p:spPr>
          <a:xfrm>
            <a:off x="226165" y="0"/>
            <a:ext cx="11577000" cy="369291"/>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Calibri"/>
                <a:ea typeface="Calibri"/>
                <a:cs typeface="Calibri"/>
                <a:sym typeface="Calibri"/>
              </a:rPr>
              <a:t>PSHE support links</a:t>
            </a:r>
            <a:endParaRPr b="1" i="0" sz="1800" u="sng" cap="none" strike="noStrike">
              <a:solidFill>
                <a:srgbClr val="000000"/>
              </a:solidFill>
              <a:latin typeface="Calibri"/>
              <a:ea typeface="Calibri"/>
              <a:cs typeface="Calibri"/>
              <a:sym typeface="Calibri"/>
            </a:endParaRPr>
          </a:p>
        </p:txBody>
      </p:sp>
      <p:sp>
        <p:nvSpPr>
          <p:cNvPr id="359" name="Google Shape;359;p102"/>
          <p:cNvSpPr txBox="1"/>
          <p:nvPr/>
        </p:nvSpPr>
        <p:spPr>
          <a:xfrm>
            <a:off x="146091" y="432638"/>
            <a:ext cx="5949909" cy="6370934"/>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Support for unhealthy/abusive relationships: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1" i="0" lang="en-GB" sz="1200" u="none" cap="none" strike="noStrike">
                <a:solidFill>
                  <a:srgbClr val="000000"/>
                </a:solidFill>
                <a:latin typeface="Calibri"/>
                <a:ea typeface="Calibri"/>
                <a:cs typeface="Calibri"/>
                <a:sym typeface="Calibri"/>
              </a:rPr>
              <a:t>Child Sexual Exploitation, Child Criminal Exploitation, Coercive control, Grooming, Radicalisation, and FGM</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https://www.nspcc.org.uk/what-is-child-abuse/types-of-abuse/grooming/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https://www.nspcc.org.uk/what-you-can-do/report-abuse/dedicated-helplines/protecting-children-from-radicalisation/</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https://www.childrenssociety.org.uk/what-we-do/our-work/help-us-stop-child-sexual-exploitation-cse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https://www.nspcc.org.uk/what-is-child-abuse/types-of-abuse/child-sexual-abuse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http://www.womensaid.org.uk/information-support/what-is-domestic-abuse/coercive-control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https://www.nspcc.org.uk/preventing-abuse/keeping-children-safe/staying-safe-away-from-home/gangs-young-people/</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https://karmanirvana.org.uk/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www.nationaldomesticbiolencehelpline.org.uk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http://www.actionaid.org.uk/about-us/what-we-do/violence-against-women-and-girls vawg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www.childline.org.uk/info-advice/bullying-abuse-safety/abuse-safety/female-circumcision-fgm-cutting</a:t>
            </a:r>
            <a:endParaRPr b="0" i="0" sz="1400" u="none" cap="none" strike="noStrike">
              <a:solidFill>
                <a:srgbClr val="000000"/>
              </a:solidFill>
              <a:latin typeface="Arial"/>
              <a:ea typeface="Arial"/>
              <a:cs typeface="Arial"/>
              <a:sym typeface="Arial"/>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95250" lvl="0" marL="17145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
        <p:nvSpPr>
          <p:cNvPr id="360" name="Google Shape;360;p102"/>
          <p:cNvSpPr txBox="1"/>
          <p:nvPr>
            <p:ph idx="12" type="sldNum"/>
          </p:nvPr>
        </p:nvSpPr>
        <p:spPr>
          <a:xfrm>
            <a:off x="9448800" y="0"/>
            <a:ext cx="2743200"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800"/>
              <a:buNone/>
            </a:pPr>
            <a:r>
              <a:rPr lang="en-GB"/>
              <a:t>Page </a:t>
            </a:r>
            <a:fld id="{00000000-1234-1234-1234-123412341234}" type="slidenum">
              <a:rPr lang="en-GB"/>
              <a:t>‹#›</a:t>
            </a:fld>
            <a:endParaRPr/>
          </a:p>
        </p:txBody>
      </p:sp>
      <p:sp>
        <p:nvSpPr>
          <p:cNvPr id="361" name="Google Shape;361;p102"/>
          <p:cNvSpPr txBox="1"/>
          <p:nvPr/>
        </p:nvSpPr>
        <p:spPr>
          <a:xfrm>
            <a:off x="6242091" y="432638"/>
            <a:ext cx="5949909" cy="6186269"/>
          </a:xfrm>
          <a:prstGeom prst="rect">
            <a:avLst/>
          </a:prstGeom>
          <a:noFill/>
          <a:ln cap="flat" cmpd="sng" w="28575">
            <a:solidFill>
              <a:srgbClr val="7030A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Consent, law and sexual Health</a:t>
            </a:r>
            <a:endParaRPr b="0" i="0" sz="1200" u="none" cap="none" strike="noStrike">
              <a:solidFill>
                <a:srgbClr val="000000"/>
              </a:solidFill>
              <a:latin typeface="Calibri"/>
              <a:ea typeface="Calibri"/>
              <a:cs typeface="Calibri"/>
              <a:sym typeface="Calibri"/>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http://www.consentiseverything.com/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https://www.healthforteens.co.uk/sexual-health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https://www.nhs.uk/live-well/sexual-health/where-can-i-get-sexual-health-advice-now/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www.nhs.uk/live-well/sexual-health</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https://www.nhs.uk/conditions/sexually-transmitted-infections-stis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http://www.eufic.org/en/healthy-living/article/tips-for-a-healthier-you-video</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http://www.nspcc.org.uk/ </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www.nhs/conditions/contraception</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https://www.thinkuknow.co.uk/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https://lawstuff.org.uk/at-what-age-can-i/</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https://parentzone.org.uk/article/how-old-does-your-child-have-be</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https://fullfact.org/law/legal-age-limits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https://www.brook.org.uk/</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https://www.nhs.uk/live-well/sexual-health/are-you-ready-for-sex/https://www.childline.org.uk/info-advice/friends-relationships-sex/sex-relationships/healthy-unhealthy-relationships/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https://www.familylives.org.uk/advice/teenagers/sex/healthy-relationships/</a:t>
            </a:r>
            <a:endParaRPr b="0" i="0" sz="14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200"/>
              <a:buFont typeface="Arial"/>
              <a:buChar char="•"/>
            </a:pPr>
            <a:r>
              <a:rPr b="0" i="0" lang="en-GB" sz="1200" u="none" cap="none" strike="noStrike">
                <a:solidFill>
                  <a:srgbClr val="000000"/>
                </a:solidFill>
                <a:latin typeface="Calibri"/>
                <a:ea typeface="Calibri"/>
                <a:cs typeface="Calibri"/>
                <a:sym typeface="Calibri"/>
              </a:rPr>
              <a:t>https://www.relate.org.uk/relationship-help/help-young-adults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rPr b="1" i="0" lang="en-GB" sz="1200" u="sng" cap="none" strike="noStrike">
                <a:solidFill>
                  <a:srgbClr val="000000"/>
                </a:solidFill>
                <a:latin typeface="Calibri"/>
                <a:ea typeface="Calibri"/>
                <a:cs typeface="Calibri"/>
                <a:sym typeface="Calibri"/>
              </a:rPr>
              <a:t>Drugs, substances and the law</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www.talktofrank.com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http://www.nhs.uk/pages/home.aspx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https://www.nhs.uk/live-well/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http://www.drinkaware.co.uk/</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http://www.askthe.police.uk/content/@1.htm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2020-10-07T07:28:36Z</dcterms:created>
  <dc:creator>Susan Weston</dc:creator>
</cp:coreProperties>
</file>