
<file path=[Content_Types].xml><?xml version="1.0" encoding="utf-8"?>
<Types xmlns="http://schemas.openxmlformats.org/package/2006/content-types">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1" r:id="rId2"/>
    <p:sldMasterId id="2147483656" r:id="rId3"/>
  </p:sldMasterIdLst>
  <p:notesMasterIdLst>
    <p:notesMasterId r:id="rId46"/>
  </p:notesMasterIdLst>
  <p:sldIdLst>
    <p:sldId id="256" r:id="rId4"/>
    <p:sldId id="257" r:id="rId5"/>
    <p:sldId id="258" r:id="rId6"/>
    <p:sldId id="259" r:id="rId7"/>
    <p:sldId id="260" r:id="rId8"/>
    <p:sldId id="261" r:id="rId9"/>
    <p:sldId id="262" r:id="rId10"/>
    <p:sldId id="263" r:id="rId11"/>
    <p:sldId id="297"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Lst>
  <p:sldSz cx="12192000" cy="6858000"/>
  <p:notesSz cx="6797675" cy="9926638"/>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0" roundtripDataSignature="AMtx7mjazmj6ki49je4P0S9yAymBfMwOl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D3A7875-1ABF-4C86-BCEA-E57D24479A08}">
  <a:tblStyle styleId="{4D3A7875-1ABF-4C86-BCEA-E57D24479A0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B586B50E-9385-4447-B852-716D62998A75}"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CF4"/>
          </a:solidFill>
        </a:fill>
      </a:tcStyle>
    </a:wholeTbl>
    <a:band1H>
      <a:tcTxStyle b="off" i="off"/>
      <a:tcStyle>
        <a:tcBdr/>
        <a:fill>
          <a:solidFill>
            <a:srgbClr val="CFD7E7"/>
          </a:solidFill>
        </a:fill>
      </a:tcStyle>
    </a:band1H>
    <a:band2H>
      <a:tcTxStyle b="off" i="off"/>
      <a:tcStyle>
        <a:tcBdr/>
      </a:tcStyle>
    </a:band2H>
    <a:band1V>
      <a:tcTxStyle b="off" i="off"/>
      <a:tcStyle>
        <a:tcBdr/>
        <a:fill>
          <a:solidFill>
            <a:srgbClr val="CFD7E7"/>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 styleId="{C1E1C657-4636-4869-A32B-B77B63153F86}" styleName="Table_2">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7" d="100"/>
          <a:sy n="107" d="100"/>
        </p:scale>
        <p:origin x="714"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50" Type="http://customschemas.google.com/relationships/presentationmetadata" Target="metadata"/><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8" Type="http://schemas.openxmlformats.org/officeDocument/2006/relationships/slide" Target="slides/slide5.xml"/><Relationship Id="rId51"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notesMaster" Target="notesMasters/notesMaster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1"/>
            <a:ext cx="2946400" cy="496888"/>
          </a:xfrm>
          <a:prstGeom prst="rect">
            <a:avLst/>
          </a:prstGeom>
          <a:noFill/>
          <a:ln>
            <a:noFill/>
          </a:ln>
        </p:spPr>
        <p:txBody>
          <a:bodyPr spcFirstLastPara="1" wrap="square" lIns="91400" tIns="45700" rIns="91400"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49689" y="1"/>
            <a:ext cx="2946400" cy="496888"/>
          </a:xfrm>
          <a:prstGeom prst="rect">
            <a:avLst/>
          </a:prstGeom>
          <a:noFill/>
          <a:ln>
            <a:noFill/>
          </a:ln>
        </p:spPr>
        <p:txBody>
          <a:bodyPr spcFirstLastPara="1" wrap="square" lIns="91400" tIns="45700" rIns="91400"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9751"/>
            <a:ext cx="2946400" cy="496888"/>
          </a:xfrm>
          <a:prstGeom prst="rect">
            <a:avLst/>
          </a:prstGeom>
          <a:noFill/>
          <a:ln>
            <a:noFill/>
          </a:ln>
        </p:spPr>
        <p:txBody>
          <a:bodyPr spcFirstLastPara="1" wrap="square" lIns="91400" tIns="45700" rIns="91400"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799"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1: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96" name="Google Shape;96;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106" name="Google Shape;106;p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35: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11" name="Google Shape;111;p35: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12" name="Google Shape;112;p35: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36: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4" name="Google Shape;134;p36: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35" name="Google Shape;135;p36: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37: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37: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46" name="Google Shape;146;p37: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
        <p:cNvGrpSpPr/>
        <p:nvPr/>
      </p:nvGrpSpPr>
      <p:grpSpPr>
        <a:xfrm>
          <a:off x="0" y="0"/>
          <a:ext cx="0" cy="0"/>
          <a:chOff x="0" y="0"/>
          <a:chExt cx="0" cy="0"/>
        </a:xfrm>
      </p:grpSpPr>
      <p:sp>
        <p:nvSpPr>
          <p:cNvPr id="167" name="Google Shape;167;p38: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8" name="Google Shape;168;p38: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69" name="Google Shape;169;p38: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43: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6" name="Google Shape;196;p43: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197" name="Google Shape;197;p43: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44: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5" name="Google Shape;205;p44: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06" name="Google Shape;206;p44: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44:notes"/>
          <p:cNvSpPr>
            <a:spLocks noGrp="1" noRot="1" noChangeAspect="1"/>
          </p:cNvSpPr>
          <p:nvPr>
            <p:ph type="sldImg" idx="2"/>
          </p:nvPr>
        </p:nvSpPr>
        <p:spPr>
          <a:xfrm>
            <a:off x="142875" y="768350"/>
            <a:ext cx="6818313" cy="383698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5" name="Google Shape;205;p44: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206" name="Google Shape;206;p44:notes"/>
          <p:cNvSpPr txBox="1">
            <a:spLocks noGrp="1"/>
          </p:cNvSpPr>
          <p:nvPr>
            <p:ph type="sldNum" idx="12"/>
          </p:nvPr>
        </p:nvSpPr>
        <p:spPr>
          <a:xfrm>
            <a:off x="3849689" y="9429751"/>
            <a:ext cx="2946400" cy="496888"/>
          </a:xfrm>
          <a:prstGeom prst="rect">
            <a:avLst/>
          </a:prstGeom>
          <a:noFill/>
          <a:ln>
            <a:noFill/>
          </a:ln>
        </p:spPr>
        <p:txBody>
          <a:bodyPr spcFirstLastPara="1" wrap="square" lIns="91400" tIns="45700" rIns="91400"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9</a:t>
            </a:fld>
            <a:endParaRPr/>
          </a:p>
        </p:txBody>
      </p:sp>
    </p:spTree>
    <p:extLst>
      <p:ext uri="{BB962C8B-B14F-4D97-AF65-F5344CB8AC3E}">
        <p14:creationId xmlns:p14="http://schemas.microsoft.com/office/powerpoint/2010/main" val="1688326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2221bd0f419_0_180: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4" name="Google Shape;214;g2221bd0f419_0_18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2221bd0f419_0_192: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29" name="Google Shape;229;g2221bd0f419_0_19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g2221bd0f419_0_220: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0" name="Google Shape;260;g2221bd0f419_0_22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
        <p:cNvGrpSpPr/>
        <p:nvPr/>
      </p:nvGrpSpPr>
      <p:grpSpPr>
        <a:xfrm>
          <a:off x="0" y="0"/>
          <a:ext cx="0" cy="0"/>
          <a:chOff x="0" y="0"/>
          <a:chExt cx="0" cy="0"/>
        </a:xfrm>
      </p:grpSpPr>
      <p:sp>
        <p:nvSpPr>
          <p:cNvPr id="272" name="Google Shape;272;g2221bd0f419_0_230: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73" name="Google Shape;273;g2221bd0f419_0_230: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221bd0f419_0_248: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94" name="Google Shape;294;g2221bd0f419_0_24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2221bd0f419_0_258: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07" name="Google Shape;307;g2221bd0f419_0_25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2221bd0f419_0_271: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23" name="Google Shape;323;g2221bd0f419_0_27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
        <p:cNvGrpSpPr/>
        <p:nvPr/>
      </p:nvGrpSpPr>
      <p:grpSpPr>
        <a:xfrm>
          <a:off x="0" y="0"/>
          <a:ext cx="0" cy="0"/>
          <a:chOff x="0" y="0"/>
          <a:chExt cx="0" cy="0"/>
        </a:xfrm>
      </p:grpSpPr>
      <p:sp>
        <p:nvSpPr>
          <p:cNvPr id="336" name="Google Shape;336;g2221bd0f419_0_354: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7" name="Google Shape;337;g2221bd0f419_0_354: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2221bd0f419_0_367: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3" name="Google Shape;353;g2221bd0f419_0_367: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2221bd0f419_0_383: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2" name="Google Shape;372;g2221bd0f419_0_38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2221bd0f419_0_418: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0" name="Google Shape;410;g2221bd0f419_0_418: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2"/>
        <p:cNvGrpSpPr/>
        <p:nvPr/>
      </p:nvGrpSpPr>
      <p:grpSpPr>
        <a:xfrm>
          <a:off x="0" y="0"/>
          <a:ext cx="0" cy="0"/>
          <a:chOff x="0" y="0"/>
          <a:chExt cx="0" cy="0"/>
        </a:xfrm>
      </p:grpSpPr>
      <p:sp>
        <p:nvSpPr>
          <p:cNvPr id="423" name="Google Shape;423;g2221bd0f419_0_429:notes"/>
          <p:cNvSpPr>
            <a:spLocks noGrp="1" noRot="1" noChangeAspect="1"/>
          </p:cNvSpPr>
          <p:nvPr>
            <p:ph type="sldImg" idx="2"/>
          </p:nvPr>
        </p:nvSpPr>
        <p:spPr>
          <a:xfrm>
            <a:off x="-180975" y="833438"/>
            <a:ext cx="7402513" cy="4165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24" name="Google Shape;424;g2221bd0f419_0_429: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425" name="Google Shape;425;g2221bd0f419_0_429:notes"/>
          <p:cNvSpPr txBox="1">
            <a:spLocks noGrp="1"/>
          </p:cNvSpPr>
          <p:nvPr>
            <p:ph type="sldNum" idx="12"/>
          </p:nvPr>
        </p:nvSpPr>
        <p:spPr>
          <a:xfrm>
            <a:off x="3850443" y="9428571"/>
            <a:ext cx="2945700" cy="496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g2221bd0f419_0_438:notes"/>
          <p:cNvSpPr>
            <a:spLocks noGrp="1" noRot="1" noChangeAspect="1"/>
          </p:cNvSpPr>
          <p:nvPr>
            <p:ph type="sldImg" idx="2"/>
          </p:nvPr>
        </p:nvSpPr>
        <p:spPr>
          <a:xfrm>
            <a:off x="-180975" y="833438"/>
            <a:ext cx="7402513" cy="4165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36" name="Google Shape;436;g2221bd0f419_0_438: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437" name="Google Shape;437;g2221bd0f419_0_438:notes"/>
          <p:cNvSpPr txBox="1">
            <a:spLocks noGrp="1"/>
          </p:cNvSpPr>
          <p:nvPr>
            <p:ph type="sldNum" idx="12"/>
          </p:nvPr>
        </p:nvSpPr>
        <p:spPr>
          <a:xfrm>
            <a:off x="3850443" y="9428571"/>
            <a:ext cx="2945700" cy="496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8"/>
        <p:cNvGrpSpPr/>
        <p:nvPr/>
      </p:nvGrpSpPr>
      <p:grpSpPr>
        <a:xfrm>
          <a:off x="0" y="0"/>
          <a:ext cx="0" cy="0"/>
          <a:chOff x="0" y="0"/>
          <a:chExt cx="0" cy="0"/>
        </a:xfrm>
      </p:grpSpPr>
      <p:sp>
        <p:nvSpPr>
          <p:cNvPr id="449" name="Google Shape;449;g2221bd0f419_0_449:notes"/>
          <p:cNvSpPr>
            <a:spLocks noGrp="1" noRot="1" noChangeAspect="1"/>
          </p:cNvSpPr>
          <p:nvPr>
            <p:ph type="sldImg" idx="2"/>
          </p:nvPr>
        </p:nvSpPr>
        <p:spPr>
          <a:xfrm>
            <a:off x="-180975" y="833438"/>
            <a:ext cx="7402513" cy="4165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50" name="Google Shape;450;g2221bd0f419_0_449:notes"/>
          <p:cNvSpPr txBox="1">
            <a:spLocks noGrp="1"/>
          </p:cNvSpPr>
          <p:nvPr>
            <p:ph type="body" idx="1"/>
          </p:nvPr>
        </p:nvSpPr>
        <p:spPr>
          <a:xfrm>
            <a:off x="679768" y="4715147"/>
            <a:ext cx="5438100" cy="4467000"/>
          </a:xfrm>
          <a:prstGeom prst="rect">
            <a:avLst/>
          </a:prstGeom>
          <a:noFill/>
          <a:ln>
            <a:noFill/>
          </a:ln>
        </p:spPr>
        <p:txBody>
          <a:bodyPr spcFirstLastPara="1" wrap="square" lIns="91425" tIns="45700" rIns="91425" bIns="45700" anchor="t" anchorCtr="0">
            <a:noAutofit/>
          </a:bodyPr>
          <a:lstStyle/>
          <a:p>
            <a:pPr marL="457200" marR="0" lvl="0" indent="-228600" algn="l" rtl="0">
              <a:lnSpc>
                <a:spcPct val="100000"/>
              </a:lnSpc>
              <a:spcBef>
                <a:spcPts val="0"/>
              </a:spcBef>
              <a:spcAft>
                <a:spcPts val="0"/>
              </a:spcAft>
              <a:buClr>
                <a:srgbClr val="000000"/>
              </a:buClr>
              <a:buSzPts val="1400"/>
              <a:buFont typeface="Arial"/>
              <a:buNone/>
            </a:pPr>
            <a:endParaRPr/>
          </a:p>
        </p:txBody>
      </p:sp>
      <p:sp>
        <p:nvSpPr>
          <p:cNvPr id="451" name="Google Shape;451;g2221bd0f419_0_449:notes"/>
          <p:cNvSpPr txBox="1">
            <a:spLocks noGrp="1"/>
          </p:cNvSpPr>
          <p:nvPr>
            <p:ph type="sldNum" idx="12"/>
          </p:nvPr>
        </p:nvSpPr>
        <p:spPr>
          <a:xfrm>
            <a:off x="3850443" y="9428571"/>
            <a:ext cx="2945700" cy="496200"/>
          </a:xfrm>
          <a:prstGeom prst="rect">
            <a:avLst/>
          </a:prstGeom>
          <a:noFill/>
          <a:ln>
            <a:noFill/>
          </a:ln>
        </p:spPr>
        <p:txBody>
          <a:bodyPr spcFirstLastPara="1" wrap="square" lIns="91425" tIns="45700" rIns="91425" bIns="45700" anchor="b" anchorCtr="0">
            <a:noAutofit/>
          </a:bodyPr>
          <a:lstStyle/>
          <a:p>
            <a:pPr marL="0" lvl="0" indent="0" algn="l" rtl="0">
              <a:lnSpc>
                <a:spcPct val="100000"/>
              </a:lnSpc>
              <a:spcBef>
                <a:spcPts val="0"/>
              </a:spcBef>
              <a:spcAft>
                <a:spcPts val="0"/>
              </a:spcAft>
              <a:buSzPts val="1400"/>
              <a:buNone/>
            </a:pPr>
            <a:fld id="{00000000-1234-1234-1234-123412341234}" type="slidenum">
              <a:rPr lang="en-GB"/>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p34: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466" name="Google Shape;466;p34: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1"/>
        <p:cNvGrpSpPr/>
        <p:nvPr/>
      </p:nvGrpSpPr>
      <p:grpSpPr>
        <a:xfrm>
          <a:off x="0" y="0"/>
          <a:ext cx="0" cy="0"/>
          <a:chOff x="0" y="0"/>
          <a:chExt cx="0" cy="0"/>
        </a:xfrm>
      </p:grpSpPr>
      <p:sp>
        <p:nvSpPr>
          <p:cNvPr id="472" name="Google Shape;472;p45: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473" name="Google Shape;473;p45: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8"/>
        <p:cNvGrpSpPr/>
        <p:nvPr/>
      </p:nvGrpSpPr>
      <p:grpSpPr>
        <a:xfrm>
          <a:off x="0" y="0"/>
          <a:ext cx="0" cy="0"/>
          <a:chOff x="0" y="0"/>
          <a:chExt cx="0" cy="0"/>
        </a:xfrm>
      </p:grpSpPr>
      <p:sp>
        <p:nvSpPr>
          <p:cNvPr id="479" name="Google Shape;479;p46: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480" name="Google Shape;480;p46: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47: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487" name="Google Shape;487;p47: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3"/>
        <p:cNvGrpSpPr/>
        <p:nvPr/>
      </p:nvGrpSpPr>
      <p:grpSpPr>
        <a:xfrm>
          <a:off x="0" y="0"/>
          <a:ext cx="0" cy="0"/>
          <a:chOff x="0" y="0"/>
          <a:chExt cx="0" cy="0"/>
        </a:xfrm>
      </p:grpSpPr>
      <p:sp>
        <p:nvSpPr>
          <p:cNvPr id="494" name="Google Shape;494;p48: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495" name="Google Shape;495;p48: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49: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502" name="Google Shape;502;p49: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p50: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509" name="Google Shape;509;p50: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51:notes"/>
          <p:cNvSpPr txBox="1">
            <a:spLocks noGrp="1"/>
          </p:cNvSpPr>
          <p:nvPr>
            <p:ph type="body" idx="1"/>
          </p:nvPr>
        </p:nvSpPr>
        <p:spPr>
          <a:xfrm>
            <a:off x="679134" y="4766858"/>
            <a:ext cx="5436235" cy="3900299"/>
          </a:xfrm>
          <a:prstGeom prst="rect">
            <a:avLst/>
          </a:prstGeom>
          <a:noFill/>
          <a:ln>
            <a:noFill/>
          </a:ln>
        </p:spPr>
        <p:txBody>
          <a:bodyPr spcFirstLastPara="1" wrap="square" lIns="91250" tIns="45625" rIns="91250" bIns="45625" anchor="t" anchorCtr="0">
            <a:noAutofit/>
          </a:bodyPr>
          <a:lstStyle/>
          <a:p>
            <a:pPr marL="0" lvl="0" indent="0" algn="l" rtl="0">
              <a:lnSpc>
                <a:spcPct val="100000"/>
              </a:lnSpc>
              <a:spcBef>
                <a:spcPts val="0"/>
              </a:spcBef>
              <a:spcAft>
                <a:spcPts val="0"/>
              </a:spcAft>
              <a:buSzPts val="1400"/>
              <a:buNone/>
            </a:pPr>
            <a:endParaRPr/>
          </a:p>
        </p:txBody>
      </p:sp>
      <p:sp>
        <p:nvSpPr>
          <p:cNvPr id="516" name="Google Shape;516;p51:notes"/>
          <p:cNvSpPr>
            <a:spLocks noGrp="1" noRot="1" noChangeAspect="1"/>
          </p:cNvSpPr>
          <p:nvPr>
            <p:ph type="sldImg" idx="2"/>
          </p:nvPr>
        </p:nvSpPr>
        <p:spPr>
          <a:xfrm>
            <a:off x="425450" y="1238250"/>
            <a:ext cx="5943600" cy="33432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1"/>
        <p:cNvGrpSpPr/>
        <p:nvPr/>
      </p:nvGrpSpPr>
      <p:grpSpPr>
        <a:xfrm>
          <a:off x="0" y="0"/>
          <a:ext cx="0" cy="0"/>
          <a:chOff x="0" y="0"/>
          <a:chExt cx="0" cy="0"/>
        </a:xfrm>
      </p:grpSpPr>
      <p:sp>
        <p:nvSpPr>
          <p:cNvPr id="522" name="Google Shape;522;p52: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23" name="Google Shape;523;p52: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9"/>
        <p:cNvGrpSpPr/>
        <p:nvPr/>
      </p:nvGrpSpPr>
      <p:grpSpPr>
        <a:xfrm>
          <a:off x="0" y="0"/>
          <a:ext cx="0" cy="0"/>
          <a:chOff x="0" y="0"/>
          <a:chExt cx="0" cy="0"/>
        </a:xfrm>
      </p:grpSpPr>
      <p:sp>
        <p:nvSpPr>
          <p:cNvPr id="530" name="Google Shape;530;p53: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31" name="Google Shape;531;p53: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7"/>
        <p:cNvGrpSpPr/>
        <p:nvPr/>
      </p:nvGrpSpPr>
      <p:grpSpPr>
        <a:xfrm>
          <a:off x="0" y="0"/>
          <a:ext cx="0" cy="0"/>
          <a:chOff x="0" y="0"/>
          <a:chExt cx="0" cy="0"/>
        </a:xfrm>
      </p:grpSpPr>
      <p:sp>
        <p:nvSpPr>
          <p:cNvPr id="538" name="Google Shape;538;p54: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39" name="Google Shape;539;p54: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55: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49" name="Google Shape;549;p55: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62: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57" name="Google Shape;557;p62: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g33ceed4f923_0_5:notes"/>
          <p:cNvSpPr txBox="1">
            <a:spLocks noGrp="1"/>
          </p:cNvSpPr>
          <p:nvPr>
            <p:ph type="body" idx="1"/>
          </p:nvPr>
        </p:nvSpPr>
        <p:spPr>
          <a:xfrm>
            <a:off x="680562" y="4721663"/>
            <a:ext cx="5447700" cy="44736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65" name="Google Shape;565;g33ceed4f923_0_5: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0"/>
        <p:cNvGrpSpPr/>
        <p:nvPr/>
      </p:nvGrpSpPr>
      <p:grpSpPr>
        <a:xfrm>
          <a:off x="0" y="0"/>
          <a:ext cx="0" cy="0"/>
          <a:chOff x="0" y="0"/>
          <a:chExt cx="0" cy="0"/>
        </a:xfrm>
      </p:grpSpPr>
      <p:sp>
        <p:nvSpPr>
          <p:cNvPr id="571" name="Google Shape;571;g33ceed4f923_0_12:notes"/>
          <p:cNvSpPr txBox="1">
            <a:spLocks noGrp="1"/>
          </p:cNvSpPr>
          <p:nvPr>
            <p:ph type="body" idx="1"/>
          </p:nvPr>
        </p:nvSpPr>
        <p:spPr>
          <a:xfrm>
            <a:off x="680562" y="4721663"/>
            <a:ext cx="5447700" cy="4473600"/>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72" name="Google Shape;572;g33ceed4f923_0_12: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p69:notes"/>
          <p:cNvSpPr txBox="1">
            <a:spLocks noGrp="1"/>
          </p:cNvSpPr>
          <p:nvPr>
            <p:ph type="body" idx="1"/>
          </p:nvPr>
        </p:nvSpPr>
        <p:spPr>
          <a:xfrm>
            <a:off x="680562" y="4721663"/>
            <a:ext cx="5447666" cy="4473654"/>
          </a:xfrm>
          <a:prstGeom prst="rect">
            <a:avLst/>
          </a:prstGeom>
          <a:noFill/>
          <a:ln>
            <a:noFill/>
          </a:ln>
        </p:spPr>
        <p:txBody>
          <a:bodyPr spcFirstLastPara="1" wrap="square" lIns="91550" tIns="45750" rIns="91550" bIns="45750" anchor="t" anchorCtr="0">
            <a:noAutofit/>
          </a:bodyPr>
          <a:lstStyle/>
          <a:p>
            <a:pPr marL="0" lvl="0" indent="0" algn="l" rtl="0">
              <a:lnSpc>
                <a:spcPct val="100000"/>
              </a:lnSpc>
              <a:spcBef>
                <a:spcPts val="0"/>
              </a:spcBef>
              <a:spcAft>
                <a:spcPts val="0"/>
              </a:spcAft>
              <a:buSzPts val="1400"/>
              <a:buNone/>
            </a:pPr>
            <a:endParaRPr/>
          </a:p>
        </p:txBody>
      </p:sp>
      <p:sp>
        <p:nvSpPr>
          <p:cNvPr id="579" name="Google Shape;579;p69:notes"/>
          <p:cNvSpPr>
            <a:spLocks noGrp="1" noRot="1" noChangeAspect="1"/>
          </p:cNvSpPr>
          <p:nvPr>
            <p:ph type="sldImg" idx="2"/>
          </p:nvPr>
        </p:nvSpPr>
        <p:spPr>
          <a:xfrm>
            <a:off x="92075" y="746125"/>
            <a:ext cx="6624638" cy="372745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5"/>
        <p:cNvGrpSpPr/>
        <p:nvPr/>
      </p:nvGrpSpPr>
      <p:grpSpPr>
        <a:xfrm>
          <a:off x="0" y="0"/>
          <a:ext cx="0" cy="0"/>
          <a:chOff x="0" y="0"/>
          <a:chExt cx="0" cy="0"/>
        </a:xfrm>
      </p:grpSpPr>
      <p:sp>
        <p:nvSpPr>
          <p:cNvPr id="586" name="Google Shape;586;p56: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587" name="Google Shape;587;p5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p57: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594" name="Google Shape;594;p5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9"/>
        <p:cNvGrpSpPr/>
        <p:nvPr/>
      </p:nvGrpSpPr>
      <p:grpSpPr>
        <a:xfrm>
          <a:off x="0" y="0"/>
          <a:ext cx="0" cy="0"/>
          <a:chOff x="0" y="0"/>
          <a:chExt cx="0" cy="0"/>
        </a:xfrm>
      </p:grpSpPr>
      <p:sp>
        <p:nvSpPr>
          <p:cNvPr id="600" name="Google Shape;600;p58:notes"/>
          <p:cNvSpPr txBox="1">
            <a:spLocks noGrp="1"/>
          </p:cNvSpPr>
          <p:nvPr>
            <p:ph type="body" idx="1"/>
          </p:nvPr>
        </p:nvSpPr>
        <p:spPr>
          <a:xfrm>
            <a:off x="679451" y="4776789"/>
            <a:ext cx="5438775" cy="3908425"/>
          </a:xfrm>
          <a:prstGeom prst="rect">
            <a:avLst/>
          </a:prstGeom>
          <a:noFill/>
          <a:ln>
            <a:noFill/>
          </a:ln>
        </p:spPr>
        <p:txBody>
          <a:bodyPr spcFirstLastPara="1" wrap="square" lIns="91400" tIns="45700" rIns="91400" bIns="45700" anchor="t" anchorCtr="0">
            <a:noAutofit/>
          </a:bodyPr>
          <a:lstStyle/>
          <a:p>
            <a:pPr marL="0" lvl="0" indent="0" algn="l" rtl="0">
              <a:lnSpc>
                <a:spcPct val="100000"/>
              </a:lnSpc>
              <a:spcBef>
                <a:spcPts val="0"/>
              </a:spcBef>
              <a:spcAft>
                <a:spcPts val="0"/>
              </a:spcAft>
              <a:buClr>
                <a:schemeClr val="dk1"/>
              </a:buClr>
              <a:buSzPts val="1200"/>
              <a:buFont typeface="Calibri"/>
              <a:buNone/>
            </a:pPr>
            <a:endParaRPr/>
          </a:p>
        </p:txBody>
      </p:sp>
      <p:sp>
        <p:nvSpPr>
          <p:cNvPr id="601" name="Google Shape;601;p5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p:cSld name="2_Title Slide">
    <p:spTree>
      <p:nvGrpSpPr>
        <p:cNvPr id="1" name="Shape 12"/>
        <p:cNvGrpSpPr/>
        <p:nvPr/>
      </p:nvGrpSpPr>
      <p:grpSpPr>
        <a:xfrm>
          <a:off x="0" y="0"/>
          <a:ext cx="0" cy="0"/>
          <a:chOff x="0" y="0"/>
          <a:chExt cx="0" cy="0"/>
        </a:xfrm>
      </p:grpSpPr>
      <p:sp>
        <p:nvSpPr>
          <p:cNvPr id="13" name="Google Shape;13;p60"/>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lvl1pPr marL="0" marR="0" lvl="0"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1pPr>
            <a:lvl2pPr marL="0" marR="0" lvl="1"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2pPr>
            <a:lvl3pPr marL="0" marR="0" lvl="2"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3pPr>
            <a:lvl4pPr marL="0" marR="0" lvl="3"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4pPr>
            <a:lvl5pPr marL="0" marR="0" lvl="4"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5pPr>
            <a:lvl6pPr marL="0" marR="0" lvl="5"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6pPr>
            <a:lvl7pPr marL="0" marR="0" lvl="6"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7pPr>
            <a:lvl8pPr marL="0" marR="0" lvl="7"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8pPr>
            <a:lvl9pPr marL="0" marR="0" lvl="8"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4"/>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8"/>
        <p:cNvGrpSpPr/>
        <p:nvPr/>
      </p:nvGrpSpPr>
      <p:grpSpPr>
        <a:xfrm>
          <a:off x="0" y="0"/>
          <a:ext cx="0" cy="0"/>
          <a:chOff x="0" y="0"/>
          <a:chExt cx="0" cy="0"/>
        </a:xfrm>
      </p:grpSpPr>
      <p:sp>
        <p:nvSpPr>
          <p:cNvPr id="19" name="Google Shape;19;p63"/>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lvl1pPr marL="0" marR="0" lvl="0"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1pPr>
            <a:lvl2pPr marL="0" marR="0" lvl="1"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2pPr>
            <a:lvl3pPr marL="0" marR="0" lvl="2"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3pPr>
            <a:lvl4pPr marL="0" marR="0" lvl="3"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4pPr>
            <a:lvl5pPr marL="0" marR="0" lvl="4"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5pPr>
            <a:lvl6pPr marL="0" marR="0" lvl="5"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6pPr>
            <a:lvl7pPr marL="0" marR="0" lvl="6"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7pPr>
            <a:lvl8pPr marL="0" marR="0" lvl="7"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8pPr>
            <a:lvl9pPr marL="0" marR="0" lvl="8"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0"/>
        <p:cNvGrpSpPr/>
        <p:nvPr/>
      </p:nvGrpSpPr>
      <p:grpSpPr>
        <a:xfrm>
          <a:off x="0" y="0"/>
          <a:ext cx="0" cy="0"/>
          <a:chOff x="0" y="0"/>
          <a:chExt cx="0" cy="0"/>
        </a:xfrm>
      </p:grpSpPr>
      <p:sp>
        <p:nvSpPr>
          <p:cNvPr id="21" name="Google Shape;21;p70"/>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18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2" name="Google Shape;22;p70"/>
          <p:cNvSpPr txBox="1">
            <a:spLocks noGrp="1"/>
          </p:cNvSpPr>
          <p:nvPr>
            <p:ph type="body" idx="1"/>
          </p:nvPr>
        </p:nvSpPr>
        <p:spPr>
          <a:xfrm>
            <a:off x="609600" y="1600201"/>
            <a:ext cx="10972800" cy="4526100"/>
          </a:xfrm>
          <a:prstGeom prst="rect">
            <a:avLst/>
          </a:prstGeom>
          <a:noFill/>
          <a:ln>
            <a:noFill/>
          </a:ln>
        </p:spPr>
        <p:txBody>
          <a:bodyPr spcFirstLastPara="1" wrap="square" lIns="91425" tIns="45700" rIns="91425" bIns="45700" anchor="t" anchorCtr="0">
            <a:normAutofit/>
          </a:bodyPr>
          <a:lstStyle>
            <a:lvl1pPr marL="457200" marR="0" lvl="0"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1pPr>
            <a:lvl2pPr marL="914400" marR="0" lvl="1"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2pPr>
            <a:lvl3pPr marL="1371600" marR="0" lvl="2"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3pPr>
            <a:lvl4pPr marL="1828800" marR="0" lvl="3"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4pPr>
            <a:lvl5pPr marL="2286000" marR="0" lvl="4"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5pPr>
            <a:lvl6pPr marL="2743200" marR="0" lvl="5"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6pPr>
            <a:lvl7pPr marL="3200400" marR="0" lvl="6"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7pPr>
            <a:lvl8pPr marL="3657600" marR="0" lvl="7"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8pPr>
            <a:lvl9pPr marL="4114800" marR="0" lvl="8" indent="-342900" algn="l" rtl="0">
              <a:lnSpc>
                <a:spcPct val="100000"/>
              </a:lnSpc>
              <a:spcBef>
                <a:spcPts val="360"/>
              </a:spcBef>
              <a:spcAft>
                <a:spcPts val="0"/>
              </a:spcAft>
              <a:buClr>
                <a:schemeClr val="dk1"/>
              </a:buClr>
              <a:buSzPts val="1800"/>
              <a:buFont typeface="Arial"/>
              <a:buChar char="•"/>
              <a:defRPr sz="1400" b="0" i="0" u="none" strike="noStrike" cap="none">
                <a:solidFill>
                  <a:srgbClr val="000000"/>
                </a:solidFill>
                <a:latin typeface="Arial"/>
                <a:ea typeface="Arial"/>
                <a:cs typeface="Arial"/>
                <a:sym typeface="Arial"/>
              </a:defRPr>
            </a:lvl9pPr>
          </a:lstStyle>
          <a:p>
            <a:endParaRPr/>
          </a:p>
        </p:txBody>
      </p:sp>
      <p:sp>
        <p:nvSpPr>
          <p:cNvPr id="23" name="Google Shape;23;p70"/>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4" name="Google Shape;24;p70"/>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5" name="Google Shape;25;p7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6"/>
        <p:cNvGrpSpPr/>
        <p:nvPr/>
      </p:nvGrpSpPr>
      <p:grpSpPr>
        <a:xfrm>
          <a:off x="0" y="0"/>
          <a:ext cx="0" cy="0"/>
          <a:chOff x="0" y="0"/>
          <a:chExt cx="0" cy="0"/>
        </a:xfrm>
      </p:grpSpPr>
      <p:sp>
        <p:nvSpPr>
          <p:cNvPr id="27" name="Google Shape;27;p71"/>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8" name="Google Shape;28;p71"/>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400" b="0" i="0" u="none" strike="noStrike" cap="none">
                <a:solidFill>
                  <a:srgbClr val="000000"/>
                </a:solidFill>
                <a:latin typeface="Arial"/>
                <a:ea typeface="Arial"/>
                <a:cs typeface="Arial"/>
                <a:sym typeface="Arial"/>
              </a:defRPr>
            </a:lvl9pPr>
          </a:lstStyle>
          <a:p>
            <a:endParaRPr/>
          </a:p>
        </p:txBody>
      </p:sp>
      <p:sp>
        <p:nvSpPr>
          <p:cNvPr id="29" name="Google Shape;29;p71"/>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Slide">
  <p:cSld name="1_Title Slide">
    <p:spTree>
      <p:nvGrpSpPr>
        <p:cNvPr id="1" name="Shape 30"/>
        <p:cNvGrpSpPr/>
        <p:nvPr/>
      </p:nvGrpSpPr>
      <p:grpSpPr>
        <a:xfrm>
          <a:off x="0" y="0"/>
          <a:ext cx="0" cy="0"/>
          <a:chOff x="0" y="0"/>
          <a:chExt cx="0" cy="0"/>
        </a:xfrm>
      </p:grpSpPr>
      <p:sp>
        <p:nvSpPr>
          <p:cNvPr id="31" name="Google Shape;31;p65"/>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ctr" anchorCtr="0">
            <a:noAutofit/>
          </a:bodyPr>
          <a:lstStyle>
            <a:lvl1pPr marL="0" marR="0" lvl="0"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1pPr>
            <a:lvl2pPr marL="0" marR="0" lvl="1"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2pPr>
            <a:lvl3pPr marL="0" marR="0" lvl="2"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3pPr>
            <a:lvl4pPr marL="0" marR="0" lvl="3"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4pPr>
            <a:lvl5pPr marL="0" marR="0" lvl="4"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5pPr>
            <a:lvl6pPr marL="0" marR="0" lvl="5"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6pPr>
            <a:lvl7pPr marL="0" marR="0" lvl="6"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7pPr>
            <a:lvl8pPr marL="0" marR="0" lvl="7"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8pPr>
            <a:lvl9pPr marL="0" marR="0" lvl="8" indent="0" algn="l">
              <a:lnSpc>
                <a:spcPct val="100000"/>
              </a:lnSpc>
              <a:spcBef>
                <a:spcPts val="0"/>
              </a:spcBef>
              <a:spcAft>
                <a:spcPts val="0"/>
              </a:spcAft>
              <a:buClr>
                <a:srgbClr val="000000"/>
              </a:buClr>
              <a:buSzPts val="1800"/>
              <a:buFont typeface="Arial"/>
              <a:buNone/>
              <a:defRPr sz="1800" b="0" i="0" u="none" strike="noStrike" cap="none">
                <a:solidFill>
                  <a:schemeClr val="dk1"/>
                </a:solidFill>
                <a:latin typeface="Calibri"/>
                <a:ea typeface="Calibri"/>
                <a:cs typeface="Calibri"/>
                <a:sym typeface="Calibri"/>
              </a:defRPr>
            </a:lvl9pPr>
          </a:lstStyle>
          <a:p>
            <a:pPr marL="0" lvl="0" indent="0" algn="l" rtl="0">
              <a:spcBef>
                <a:spcPts val="0"/>
              </a:spcBef>
              <a:spcAft>
                <a:spcPts val="0"/>
              </a:spcAft>
              <a:buNone/>
            </a:pPr>
            <a:r>
              <a:rPr lang="en-GB"/>
              <a:t>Page </a:t>
            </a: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2_Title Slide">
  <p:cSld name="2_Title Slide">
    <p:spTree>
      <p:nvGrpSpPr>
        <p:cNvPr id="1" name="Shape 38"/>
        <p:cNvGrpSpPr/>
        <p:nvPr/>
      </p:nvGrpSpPr>
      <p:grpSpPr>
        <a:xfrm>
          <a:off x="0" y="0"/>
          <a:ext cx="0" cy="0"/>
          <a:chOff x="0" y="0"/>
          <a:chExt cx="0" cy="0"/>
        </a:xfrm>
      </p:grpSpPr>
      <p:sp>
        <p:nvSpPr>
          <p:cNvPr id="39" name="Google Shape;39;g2221bd0f419_0_298"/>
          <p:cNvSpPr/>
          <p:nvPr/>
        </p:nvSpPr>
        <p:spPr>
          <a:xfrm>
            <a:off x="239186" y="5516563"/>
            <a:ext cx="11713500" cy="1225500"/>
          </a:xfrm>
          <a:prstGeom prst="rect">
            <a:avLst/>
          </a:prstGeom>
          <a:solidFill>
            <a:schemeClr val="lt1"/>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rgbClr val="FFFFFF"/>
              </a:solidFill>
              <a:latin typeface="Arial"/>
              <a:ea typeface="Arial"/>
              <a:cs typeface="Arial"/>
              <a:sym typeface="Aria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40"/>
        <p:cNvGrpSpPr/>
        <p:nvPr/>
      </p:nvGrpSpPr>
      <p:grpSpPr>
        <a:xfrm>
          <a:off x="0" y="0"/>
          <a:ext cx="0" cy="0"/>
          <a:chOff x="0" y="0"/>
          <a:chExt cx="0" cy="0"/>
        </a:xfrm>
      </p:grpSpPr>
      <p:sp>
        <p:nvSpPr>
          <p:cNvPr id="41" name="Google Shape;41;g2221bd0f419_0_300"/>
          <p:cNvSpPr txBox="1">
            <a:spLocks noGrp="1"/>
          </p:cNvSpPr>
          <p:nvPr>
            <p:ph type="ctrTitle"/>
          </p:nvPr>
        </p:nvSpPr>
        <p:spPr>
          <a:xfrm>
            <a:off x="914400" y="2130426"/>
            <a:ext cx="10363200" cy="1470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g2221bd0f419_0_300"/>
          <p:cNvSpPr txBox="1">
            <a:spLocks noGrp="1"/>
          </p:cNvSpPr>
          <p:nvPr>
            <p:ph type="subTitle" idx="1"/>
          </p:nvPr>
        </p:nvSpPr>
        <p:spPr>
          <a:xfrm>
            <a:off x="1828800" y="3886200"/>
            <a:ext cx="8534400" cy="1752600"/>
          </a:xfrm>
          <a:prstGeom prst="rect">
            <a:avLst/>
          </a:prstGeom>
          <a:noFill/>
          <a:ln>
            <a:noFill/>
          </a:ln>
        </p:spPr>
        <p:txBody>
          <a:bodyPr spcFirstLastPara="1" wrap="square" lIns="91425" tIns="45700" rIns="91425" bIns="45700" anchor="t" anchorCtr="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a:endParaRPr/>
          </a:p>
        </p:txBody>
      </p:sp>
      <p:sp>
        <p:nvSpPr>
          <p:cNvPr id="43" name="Google Shape;43;g2221bd0f419_0_300"/>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g2221bd0f419_0_300"/>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g2221bd0f419_0_30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6"/>
        <p:cNvGrpSpPr/>
        <p:nvPr/>
      </p:nvGrpSpPr>
      <p:grpSpPr>
        <a:xfrm>
          <a:off x="0" y="0"/>
          <a:ext cx="0" cy="0"/>
          <a:chOff x="0" y="0"/>
          <a:chExt cx="0" cy="0"/>
        </a:xfrm>
      </p:grpSpPr>
      <p:sp>
        <p:nvSpPr>
          <p:cNvPr id="47" name="Google Shape;47;g2221bd0f419_0_306"/>
          <p:cNvSpPr txBox="1">
            <a:spLocks noGrp="1"/>
          </p:cNvSpPr>
          <p:nvPr>
            <p:ph type="title"/>
          </p:nvPr>
        </p:nvSpPr>
        <p:spPr>
          <a:xfrm>
            <a:off x="963084" y="4406901"/>
            <a:ext cx="10363200" cy="13620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Clr>
                <a:schemeClr val="dk1"/>
              </a:buClr>
              <a:buSzPts val="4000"/>
              <a:buFont typeface="Calibri"/>
              <a:buNone/>
              <a:defRPr sz="4000" b="1"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g2221bd0f419_0_306"/>
          <p:cNvSpPr txBox="1">
            <a:spLocks noGrp="1"/>
          </p:cNvSpPr>
          <p:nvPr>
            <p:ph type="body" idx="1"/>
          </p:nvPr>
        </p:nvSpPr>
        <p:spPr>
          <a:xfrm>
            <a:off x="963084" y="2906713"/>
            <a:ext cx="10363200" cy="15003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00"/>
              </a:spcBef>
              <a:spcAft>
                <a:spcPts val="0"/>
              </a:spcAft>
              <a:buClr>
                <a:srgbClr val="888888"/>
              </a:buClr>
              <a:buSzPts val="2000"/>
              <a:buNone/>
              <a:defRPr sz="2000">
                <a:solidFill>
                  <a:srgbClr val="888888"/>
                </a:solidFill>
              </a:defRPr>
            </a:lvl1pPr>
            <a:lvl2pPr marL="914400" lvl="1" indent="-228600" algn="l">
              <a:lnSpc>
                <a:spcPct val="100000"/>
              </a:lnSpc>
              <a:spcBef>
                <a:spcPts val="360"/>
              </a:spcBef>
              <a:spcAft>
                <a:spcPts val="0"/>
              </a:spcAft>
              <a:buClr>
                <a:srgbClr val="888888"/>
              </a:buClr>
              <a:buSzPts val="1800"/>
              <a:buNone/>
              <a:defRPr sz="1800">
                <a:solidFill>
                  <a:srgbClr val="888888"/>
                </a:solidFill>
              </a:defRPr>
            </a:lvl2pPr>
            <a:lvl3pPr marL="1371600" lvl="2" indent="-228600" algn="l">
              <a:lnSpc>
                <a:spcPct val="100000"/>
              </a:lnSpc>
              <a:spcBef>
                <a:spcPts val="320"/>
              </a:spcBef>
              <a:spcAft>
                <a:spcPts val="0"/>
              </a:spcAft>
              <a:buClr>
                <a:srgbClr val="888888"/>
              </a:buClr>
              <a:buSzPts val="1600"/>
              <a:buNone/>
              <a:defRPr sz="1600">
                <a:solidFill>
                  <a:srgbClr val="888888"/>
                </a:solidFill>
              </a:defRPr>
            </a:lvl3pPr>
            <a:lvl4pPr marL="1828800" lvl="3" indent="-228600" algn="l">
              <a:lnSpc>
                <a:spcPct val="100000"/>
              </a:lnSpc>
              <a:spcBef>
                <a:spcPts val="280"/>
              </a:spcBef>
              <a:spcAft>
                <a:spcPts val="0"/>
              </a:spcAft>
              <a:buClr>
                <a:srgbClr val="888888"/>
              </a:buClr>
              <a:buSzPts val="1400"/>
              <a:buNone/>
              <a:defRPr sz="1400">
                <a:solidFill>
                  <a:srgbClr val="888888"/>
                </a:solidFill>
              </a:defRPr>
            </a:lvl4pPr>
            <a:lvl5pPr marL="2286000" lvl="4" indent="-228600" algn="l">
              <a:lnSpc>
                <a:spcPct val="100000"/>
              </a:lnSpc>
              <a:spcBef>
                <a:spcPts val="280"/>
              </a:spcBef>
              <a:spcAft>
                <a:spcPts val="0"/>
              </a:spcAft>
              <a:buClr>
                <a:srgbClr val="888888"/>
              </a:buClr>
              <a:buSzPts val="1400"/>
              <a:buNone/>
              <a:defRPr sz="1400">
                <a:solidFill>
                  <a:srgbClr val="888888"/>
                </a:solidFill>
              </a:defRPr>
            </a:lvl5pPr>
            <a:lvl6pPr marL="2743200" lvl="5" indent="-228600" algn="l">
              <a:lnSpc>
                <a:spcPct val="100000"/>
              </a:lnSpc>
              <a:spcBef>
                <a:spcPts val="280"/>
              </a:spcBef>
              <a:spcAft>
                <a:spcPts val="0"/>
              </a:spcAft>
              <a:buClr>
                <a:srgbClr val="888888"/>
              </a:buClr>
              <a:buSzPts val="1400"/>
              <a:buNone/>
              <a:defRPr sz="1400">
                <a:solidFill>
                  <a:srgbClr val="888888"/>
                </a:solidFill>
              </a:defRPr>
            </a:lvl6pPr>
            <a:lvl7pPr marL="3200400" lvl="6" indent="-228600" algn="l">
              <a:lnSpc>
                <a:spcPct val="100000"/>
              </a:lnSpc>
              <a:spcBef>
                <a:spcPts val="280"/>
              </a:spcBef>
              <a:spcAft>
                <a:spcPts val="0"/>
              </a:spcAft>
              <a:buClr>
                <a:srgbClr val="888888"/>
              </a:buClr>
              <a:buSzPts val="1400"/>
              <a:buNone/>
              <a:defRPr sz="1400">
                <a:solidFill>
                  <a:srgbClr val="888888"/>
                </a:solidFill>
              </a:defRPr>
            </a:lvl7pPr>
            <a:lvl8pPr marL="3657600" lvl="7" indent="-228600" algn="l">
              <a:lnSpc>
                <a:spcPct val="100000"/>
              </a:lnSpc>
              <a:spcBef>
                <a:spcPts val="280"/>
              </a:spcBef>
              <a:spcAft>
                <a:spcPts val="0"/>
              </a:spcAft>
              <a:buClr>
                <a:srgbClr val="888888"/>
              </a:buClr>
              <a:buSzPts val="1400"/>
              <a:buNone/>
              <a:defRPr sz="1400">
                <a:solidFill>
                  <a:srgbClr val="888888"/>
                </a:solidFill>
              </a:defRPr>
            </a:lvl8pPr>
            <a:lvl9pPr marL="4114800" lvl="8" indent="-228600" algn="l">
              <a:lnSpc>
                <a:spcPct val="100000"/>
              </a:lnSpc>
              <a:spcBef>
                <a:spcPts val="280"/>
              </a:spcBef>
              <a:spcAft>
                <a:spcPts val="0"/>
              </a:spcAft>
              <a:buClr>
                <a:srgbClr val="888888"/>
              </a:buClr>
              <a:buSzPts val="1400"/>
              <a:buNone/>
              <a:defRPr sz="1400">
                <a:solidFill>
                  <a:srgbClr val="888888"/>
                </a:solidFill>
              </a:defRPr>
            </a:lvl9pPr>
          </a:lstStyle>
          <a:p>
            <a:endParaRPr/>
          </a:p>
        </p:txBody>
      </p:sp>
      <p:sp>
        <p:nvSpPr>
          <p:cNvPr id="49" name="Google Shape;49;g2221bd0f419_0_306"/>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g2221bd0f419_0_306"/>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g2221bd0f419_0_306"/>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2"/>
        <p:cNvGrpSpPr/>
        <p:nvPr/>
      </p:nvGrpSpPr>
      <p:grpSpPr>
        <a:xfrm>
          <a:off x="0" y="0"/>
          <a:ext cx="0" cy="0"/>
          <a:chOff x="0" y="0"/>
          <a:chExt cx="0" cy="0"/>
        </a:xfrm>
      </p:grpSpPr>
      <p:sp>
        <p:nvSpPr>
          <p:cNvPr id="53" name="Google Shape;53;g2221bd0f419_0_31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g2221bd0f419_0_312"/>
          <p:cNvSpPr txBox="1">
            <a:spLocks noGrp="1"/>
          </p:cNvSpPr>
          <p:nvPr>
            <p:ph type="body" idx="1"/>
          </p:nvPr>
        </p:nvSpPr>
        <p:spPr>
          <a:xfrm>
            <a:off x="660400" y="1600201"/>
            <a:ext cx="5841900" cy="4526100"/>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55" name="Google Shape;55;g2221bd0f419_0_312"/>
          <p:cNvSpPr txBox="1">
            <a:spLocks noGrp="1"/>
          </p:cNvSpPr>
          <p:nvPr>
            <p:ph type="body" idx="2"/>
          </p:nvPr>
        </p:nvSpPr>
        <p:spPr>
          <a:xfrm>
            <a:off x="6705600" y="1600201"/>
            <a:ext cx="5841900" cy="4526100"/>
          </a:xfrm>
          <a:prstGeom prst="rect">
            <a:avLst/>
          </a:prstGeom>
          <a:noFill/>
          <a:ln>
            <a:noFill/>
          </a:ln>
        </p:spPr>
        <p:txBody>
          <a:bodyPr spcFirstLastPara="1" wrap="square" lIns="91425" tIns="45700" rIns="91425" bIns="45700" anchor="t" anchorCtr="0">
            <a:normAutofit/>
          </a:bodyPr>
          <a:lstStyle>
            <a:lvl1pPr marL="457200" lvl="0" indent="-406400" algn="l">
              <a:lnSpc>
                <a:spcPct val="100000"/>
              </a:lnSpc>
              <a:spcBef>
                <a:spcPts val="560"/>
              </a:spcBef>
              <a:spcAft>
                <a:spcPts val="0"/>
              </a:spcAft>
              <a:buClr>
                <a:schemeClr val="dk1"/>
              </a:buClr>
              <a:buSzPts val="2800"/>
              <a:buChar char="•"/>
              <a:defRPr sz="2800"/>
            </a:lvl1pPr>
            <a:lvl2pPr marL="914400" lvl="1" indent="-381000" algn="l">
              <a:lnSpc>
                <a:spcPct val="100000"/>
              </a:lnSpc>
              <a:spcBef>
                <a:spcPts val="480"/>
              </a:spcBef>
              <a:spcAft>
                <a:spcPts val="0"/>
              </a:spcAft>
              <a:buClr>
                <a:schemeClr val="dk1"/>
              </a:buClr>
              <a:buSzPts val="2400"/>
              <a:buChar char="–"/>
              <a:defRPr sz="2400"/>
            </a:lvl2pPr>
            <a:lvl3pPr marL="1371600" lvl="2" indent="-355600" algn="l">
              <a:lnSpc>
                <a:spcPct val="100000"/>
              </a:lnSpc>
              <a:spcBef>
                <a:spcPts val="400"/>
              </a:spcBef>
              <a:spcAft>
                <a:spcPts val="0"/>
              </a:spcAft>
              <a:buClr>
                <a:schemeClr val="dk1"/>
              </a:buClr>
              <a:buSzPts val="2000"/>
              <a:buChar char="•"/>
              <a:defRPr sz="2000"/>
            </a:lvl3pPr>
            <a:lvl4pPr marL="1828800" lvl="3" indent="-342900" algn="l">
              <a:lnSpc>
                <a:spcPct val="100000"/>
              </a:lnSpc>
              <a:spcBef>
                <a:spcPts val="360"/>
              </a:spcBef>
              <a:spcAft>
                <a:spcPts val="0"/>
              </a:spcAft>
              <a:buClr>
                <a:schemeClr val="dk1"/>
              </a:buClr>
              <a:buSzPts val="1800"/>
              <a:buChar char="–"/>
              <a:defRPr sz="1800"/>
            </a:lvl4pPr>
            <a:lvl5pPr marL="2286000" lvl="4" indent="-342900" algn="l">
              <a:lnSpc>
                <a:spcPct val="100000"/>
              </a:lnSpc>
              <a:spcBef>
                <a:spcPts val="360"/>
              </a:spcBef>
              <a:spcAft>
                <a:spcPts val="0"/>
              </a:spcAft>
              <a:buClr>
                <a:schemeClr val="dk1"/>
              </a:buClr>
              <a:buSzPts val="1800"/>
              <a:buChar char="»"/>
              <a:defRPr sz="1800"/>
            </a:lvl5pPr>
            <a:lvl6pPr marL="2743200" lvl="5" indent="-342900" algn="l">
              <a:lnSpc>
                <a:spcPct val="100000"/>
              </a:lnSpc>
              <a:spcBef>
                <a:spcPts val="360"/>
              </a:spcBef>
              <a:spcAft>
                <a:spcPts val="0"/>
              </a:spcAft>
              <a:buClr>
                <a:schemeClr val="dk1"/>
              </a:buClr>
              <a:buSzPts val="1800"/>
              <a:buChar char="•"/>
              <a:defRPr sz="1800"/>
            </a:lvl6pPr>
            <a:lvl7pPr marL="3200400" lvl="6" indent="-342900" algn="l">
              <a:lnSpc>
                <a:spcPct val="100000"/>
              </a:lnSpc>
              <a:spcBef>
                <a:spcPts val="360"/>
              </a:spcBef>
              <a:spcAft>
                <a:spcPts val="0"/>
              </a:spcAft>
              <a:buClr>
                <a:schemeClr val="dk1"/>
              </a:buClr>
              <a:buSzPts val="1800"/>
              <a:buChar char="•"/>
              <a:defRPr sz="1800"/>
            </a:lvl7pPr>
            <a:lvl8pPr marL="3657600" lvl="7" indent="-342900" algn="l">
              <a:lnSpc>
                <a:spcPct val="100000"/>
              </a:lnSpc>
              <a:spcBef>
                <a:spcPts val="360"/>
              </a:spcBef>
              <a:spcAft>
                <a:spcPts val="0"/>
              </a:spcAft>
              <a:buClr>
                <a:schemeClr val="dk1"/>
              </a:buClr>
              <a:buSzPts val="1800"/>
              <a:buChar char="•"/>
              <a:defRPr sz="1800"/>
            </a:lvl8pPr>
            <a:lvl9pPr marL="4114800" lvl="8" indent="-342900" algn="l">
              <a:lnSpc>
                <a:spcPct val="100000"/>
              </a:lnSpc>
              <a:spcBef>
                <a:spcPts val="360"/>
              </a:spcBef>
              <a:spcAft>
                <a:spcPts val="0"/>
              </a:spcAft>
              <a:buClr>
                <a:schemeClr val="dk1"/>
              </a:buClr>
              <a:buSzPts val="1800"/>
              <a:buChar char="•"/>
              <a:defRPr sz="1800"/>
            </a:lvl9pPr>
          </a:lstStyle>
          <a:p>
            <a:endParaRPr/>
          </a:p>
        </p:txBody>
      </p:sp>
      <p:sp>
        <p:nvSpPr>
          <p:cNvPr id="56" name="Google Shape;56;g2221bd0f419_0_312"/>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g2221bd0f419_0_312"/>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g2221bd0f419_0_312"/>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9"/>
        <p:cNvGrpSpPr/>
        <p:nvPr/>
      </p:nvGrpSpPr>
      <p:grpSpPr>
        <a:xfrm>
          <a:off x="0" y="0"/>
          <a:ext cx="0" cy="0"/>
          <a:chOff x="0" y="0"/>
          <a:chExt cx="0" cy="0"/>
        </a:xfrm>
      </p:grpSpPr>
      <p:sp>
        <p:nvSpPr>
          <p:cNvPr id="60" name="Google Shape;60;g2221bd0f419_0_319"/>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g2221bd0f419_0_319"/>
          <p:cNvSpPr txBox="1">
            <a:spLocks noGrp="1"/>
          </p:cNvSpPr>
          <p:nvPr>
            <p:ph type="body" idx="1"/>
          </p:nvPr>
        </p:nvSpPr>
        <p:spPr>
          <a:xfrm>
            <a:off x="609600" y="1535113"/>
            <a:ext cx="5387100" cy="6399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62" name="Google Shape;62;g2221bd0f419_0_319"/>
          <p:cNvSpPr txBox="1">
            <a:spLocks noGrp="1"/>
          </p:cNvSpPr>
          <p:nvPr>
            <p:ph type="body" idx="2"/>
          </p:nvPr>
        </p:nvSpPr>
        <p:spPr>
          <a:xfrm>
            <a:off x="609600" y="2174875"/>
            <a:ext cx="5387100" cy="3951300"/>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63" name="Google Shape;63;g2221bd0f419_0_319"/>
          <p:cNvSpPr txBox="1">
            <a:spLocks noGrp="1"/>
          </p:cNvSpPr>
          <p:nvPr>
            <p:ph type="body" idx="3"/>
          </p:nvPr>
        </p:nvSpPr>
        <p:spPr>
          <a:xfrm>
            <a:off x="6193367" y="1535113"/>
            <a:ext cx="5388900" cy="639900"/>
          </a:xfrm>
          <a:prstGeom prst="rect">
            <a:avLst/>
          </a:prstGeom>
          <a:noFill/>
          <a:ln>
            <a:noFill/>
          </a:ln>
        </p:spPr>
        <p:txBody>
          <a:bodyPr spcFirstLastPara="1" wrap="square" lIns="91425" tIns="45700" rIns="91425" bIns="45700" anchor="b" anchorCtr="0">
            <a:normAutofit/>
          </a:bodyPr>
          <a:lstStyle>
            <a:lvl1pPr marL="457200" lvl="0" indent="-228600" algn="l">
              <a:lnSpc>
                <a:spcPct val="100000"/>
              </a:lnSpc>
              <a:spcBef>
                <a:spcPts val="480"/>
              </a:spcBef>
              <a:spcAft>
                <a:spcPts val="0"/>
              </a:spcAft>
              <a:buClr>
                <a:schemeClr val="dk1"/>
              </a:buClr>
              <a:buSzPts val="2400"/>
              <a:buNone/>
              <a:defRPr sz="2400" b="1"/>
            </a:lvl1pPr>
            <a:lvl2pPr marL="914400" lvl="1" indent="-228600" algn="l">
              <a:lnSpc>
                <a:spcPct val="100000"/>
              </a:lnSpc>
              <a:spcBef>
                <a:spcPts val="400"/>
              </a:spcBef>
              <a:spcAft>
                <a:spcPts val="0"/>
              </a:spcAft>
              <a:buClr>
                <a:schemeClr val="dk1"/>
              </a:buClr>
              <a:buSzPts val="2000"/>
              <a:buNone/>
              <a:defRPr sz="2000" b="1"/>
            </a:lvl2pPr>
            <a:lvl3pPr marL="1371600" lvl="2" indent="-228600" algn="l">
              <a:lnSpc>
                <a:spcPct val="100000"/>
              </a:lnSpc>
              <a:spcBef>
                <a:spcPts val="360"/>
              </a:spcBef>
              <a:spcAft>
                <a:spcPts val="0"/>
              </a:spcAft>
              <a:buClr>
                <a:schemeClr val="dk1"/>
              </a:buClr>
              <a:buSzPts val="1800"/>
              <a:buNone/>
              <a:defRPr sz="1800" b="1"/>
            </a:lvl3pPr>
            <a:lvl4pPr marL="1828800" lvl="3" indent="-228600" algn="l">
              <a:lnSpc>
                <a:spcPct val="100000"/>
              </a:lnSpc>
              <a:spcBef>
                <a:spcPts val="320"/>
              </a:spcBef>
              <a:spcAft>
                <a:spcPts val="0"/>
              </a:spcAft>
              <a:buClr>
                <a:schemeClr val="dk1"/>
              </a:buClr>
              <a:buSzPts val="1600"/>
              <a:buNone/>
              <a:defRPr sz="1600" b="1"/>
            </a:lvl4pPr>
            <a:lvl5pPr marL="2286000" lvl="4" indent="-228600" algn="l">
              <a:lnSpc>
                <a:spcPct val="100000"/>
              </a:lnSpc>
              <a:spcBef>
                <a:spcPts val="320"/>
              </a:spcBef>
              <a:spcAft>
                <a:spcPts val="0"/>
              </a:spcAft>
              <a:buClr>
                <a:schemeClr val="dk1"/>
              </a:buClr>
              <a:buSzPts val="1600"/>
              <a:buNone/>
              <a:defRPr sz="1600" b="1"/>
            </a:lvl5pPr>
            <a:lvl6pPr marL="2743200" lvl="5" indent="-228600" algn="l">
              <a:lnSpc>
                <a:spcPct val="100000"/>
              </a:lnSpc>
              <a:spcBef>
                <a:spcPts val="320"/>
              </a:spcBef>
              <a:spcAft>
                <a:spcPts val="0"/>
              </a:spcAft>
              <a:buClr>
                <a:schemeClr val="dk1"/>
              </a:buClr>
              <a:buSzPts val="1600"/>
              <a:buNone/>
              <a:defRPr sz="1600" b="1"/>
            </a:lvl6pPr>
            <a:lvl7pPr marL="3200400" lvl="6" indent="-228600" algn="l">
              <a:lnSpc>
                <a:spcPct val="100000"/>
              </a:lnSpc>
              <a:spcBef>
                <a:spcPts val="320"/>
              </a:spcBef>
              <a:spcAft>
                <a:spcPts val="0"/>
              </a:spcAft>
              <a:buClr>
                <a:schemeClr val="dk1"/>
              </a:buClr>
              <a:buSzPts val="1600"/>
              <a:buNone/>
              <a:defRPr sz="1600" b="1"/>
            </a:lvl7pPr>
            <a:lvl8pPr marL="3657600" lvl="7" indent="-228600" algn="l">
              <a:lnSpc>
                <a:spcPct val="100000"/>
              </a:lnSpc>
              <a:spcBef>
                <a:spcPts val="320"/>
              </a:spcBef>
              <a:spcAft>
                <a:spcPts val="0"/>
              </a:spcAft>
              <a:buClr>
                <a:schemeClr val="dk1"/>
              </a:buClr>
              <a:buSzPts val="1600"/>
              <a:buNone/>
              <a:defRPr sz="1600" b="1"/>
            </a:lvl8pPr>
            <a:lvl9pPr marL="4114800" lvl="8" indent="-228600" algn="l">
              <a:lnSpc>
                <a:spcPct val="100000"/>
              </a:lnSpc>
              <a:spcBef>
                <a:spcPts val="320"/>
              </a:spcBef>
              <a:spcAft>
                <a:spcPts val="0"/>
              </a:spcAft>
              <a:buClr>
                <a:schemeClr val="dk1"/>
              </a:buClr>
              <a:buSzPts val="1600"/>
              <a:buNone/>
              <a:defRPr sz="1600" b="1"/>
            </a:lvl9pPr>
          </a:lstStyle>
          <a:p>
            <a:endParaRPr/>
          </a:p>
        </p:txBody>
      </p:sp>
      <p:sp>
        <p:nvSpPr>
          <p:cNvPr id="64" name="Google Shape;64;g2221bd0f419_0_319"/>
          <p:cNvSpPr txBox="1">
            <a:spLocks noGrp="1"/>
          </p:cNvSpPr>
          <p:nvPr>
            <p:ph type="body" idx="4"/>
          </p:nvPr>
        </p:nvSpPr>
        <p:spPr>
          <a:xfrm>
            <a:off x="6193367" y="2174875"/>
            <a:ext cx="5388900" cy="3951300"/>
          </a:xfrm>
          <a:prstGeom prst="rect">
            <a:avLst/>
          </a:prstGeom>
          <a:noFill/>
          <a:ln>
            <a:noFill/>
          </a:ln>
        </p:spPr>
        <p:txBody>
          <a:bodyPr spcFirstLastPara="1" wrap="square" lIns="91425" tIns="45700" rIns="91425" bIns="45700" anchor="t" anchorCtr="0">
            <a:normAutofit/>
          </a:bodyPr>
          <a:lstStyle>
            <a:lvl1pPr marL="457200" lvl="0" indent="-381000" algn="l">
              <a:lnSpc>
                <a:spcPct val="100000"/>
              </a:lnSpc>
              <a:spcBef>
                <a:spcPts val="480"/>
              </a:spcBef>
              <a:spcAft>
                <a:spcPts val="0"/>
              </a:spcAft>
              <a:buClr>
                <a:schemeClr val="dk1"/>
              </a:buClr>
              <a:buSzPts val="2400"/>
              <a:buChar char="•"/>
              <a:defRPr sz="2400"/>
            </a:lvl1pPr>
            <a:lvl2pPr marL="914400" lvl="1" indent="-355600" algn="l">
              <a:lnSpc>
                <a:spcPct val="100000"/>
              </a:lnSpc>
              <a:spcBef>
                <a:spcPts val="400"/>
              </a:spcBef>
              <a:spcAft>
                <a:spcPts val="0"/>
              </a:spcAft>
              <a:buClr>
                <a:schemeClr val="dk1"/>
              </a:buClr>
              <a:buSzPts val="2000"/>
              <a:buChar char="–"/>
              <a:defRPr sz="2000"/>
            </a:lvl2pPr>
            <a:lvl3pPr marL="1371600" lvl="2" indent="-342900" algn="l">
              <a:lnSpc>
                <a:spcPct val="100000"/>
              </a:lnSpc>
              <a:spcBef>
                <a:spcPts val="360"/>
              </a:spcBef>
              <a:spcAft>
                <a:spcPts val="0"/>
              </a:spcAft>
              <a:buClr>
                <a:schemeClr val="dk1"/>
              </a:buClr>
              <a:buSzPts val="1800"/>
              <a:buChar char="•"/>
              <a:defRPr sz="1800"/>
            </a:lvl3pPr>
            <a:lvl4pPr marL="1828800" lvl="3" indent="-330200" algn="l">
              <a:lnSpc>
                <a:spcPct val="100000"/>
              </a:lnSpc>
              <a:spcBef>
                <a:spcPts val="320"/>
              </a:spcBef>
              <a:spcAft>
                <a:spcPts val="0"/>
              </a:spcAft>
              <a:buClr>
                <a:schemeClr val="dk1"/>
              </a:buClr>
              <a:buSzPts val="1600"/>
              <a:buChar char="–"/>
              <a:defRPr sz="1600"/>
            </a:lvl4pPr>
            <a:lvl5pPr marL="2286000" lvl="4" indent="-330200" algn="l">
              <a:lnSpc>
                <a:spcPct val="100000"/>
              </a:lnSpc>
              <a:spcBef>
                <a:spcPts val="320"/>
              </a:spcBef>
              <a:spcAft>
                <a:spcPts val="0"/>
              </a:spcAft>
              <a:buClr>
                <a:schemeClr val="dk1"/>
              </a:buClr>
              <a:buSzPts val="1600"/>
              <a:buChar char="»"/>
              <a:defRPr sz="1600"/>
            </a:lvl5pPr>
            <a:lvl6pPr marL="2743200" lvl="5" indent="-330200" algn="l">
              <a:lnSpc>
                <a:spcPct val="100000"/>
              </a:lnSpc>
              <a:spcBef>
                <a:spcPts val="320"/>
              </a:spcBef>
              <a:spcAft>
                <a:spcPts val="0"/>
              </a:spcAft>
              <a:buClr>
                <a:schemeClr val="dk1"/>
              </a:buClr>
              <a:buSzPts val="1600"/>
              <a:buChar char="•"/>
              <a:defRPr sz="1600"/>
            </a:lvl6pPr>
            <a:lvl7pPr marL="3200400" lvl="6" indent="-330200" algn="l">
              <a:lnSpc>
                <a:spcPct val="100000"/>
              </a:lnSpc>
              <a:spcBef>
                <a:spcPts val="320"/>
              </a:spcBef>
              <a:spcAft>
                <a:spcPts val="0"/>
              </a:spcAft>
              <a:buClr>
                <a:schemeClr val="dk1"/>
              </a:buClr>
              <a:buSzPts val="1600"/>
              <a:buChar char="•"/>
              <a:defRPr sz="1600"/>
            </a:lvl7pPr>
            <a:lvl8pPr marL="3657600" lvl="7" indent="-330200" algn="l">
              <a:lnSpc>
                <a:spcPct val="100000"/>
              </a:lnSpc>
              <a:spcBef>
                <a:spcPts val="320"/>
              </a:spcBef>
              <a:spcAft>
                <a:spcPts val="0"/>
              </a:spcAft>
              <a:buClr>
                <a:schemeClr val="dk1"/>
              </a:buClr>
              <a:buSzPts val="1600"/>
              <a:buChar char="•"/>
              <a:defRPr sz="1600"/>
            </a:lvl8pPr>
            <a:lvl9pPr marL="4114800" lvl="8" indent="-330200" algn="l">
              <a:lnSpc>
                <a:spcPct val="100000"/>
              </a:lnSpc>
              <a:spcBef>
                <a:spcPts val="320"/>
              </a:spcBef>
              <a:spcAft>
                <a:spcPts val="0"/>
              </a:spcAft>
              <a:buClr>
                <a:schemeClr val="dk1"/>
              </a:buClr>
              <a:buSzPts val="1600"/>
              <a:buChar char="•"/>
              <a:defRPr sz="1600"/>
            </a:lvl9pPr>
          </a:lstStyle>
          <a:p>
            <a:endParaRPr/>
          </a:p>
        </p:txBody>
      </p:sp>
      <p:sp>
        <p:nvSpPr>
          <p:cNvPr id="65" name="Google Shape;65;g2221bd0f419_0_319"/>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g2221bd0f419_0_319"/>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g2221bd0f419_0_319"/>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8"/>
        <p:cNvGrpSpPr/>
        <p:nvPr/>
      </p:nvGrpSpPr>
      <p:grpSpPr>
        <a:xfrm>
          <a:off x="0" y="0"/>
          <a:ext cx="0" cy="0"/>
          <a:chOff x="0" y="0"/>
          <a:chExt cx="0" cy="0"/>
        </a:xfrm>
      </p:grpSpPr>
      <p:sp>
        <p:nvSpPr>
          <p:cNvPr id="69" name="Google Shape;69;g2221bd0f419_0_328"/>
          <p:cNvSpPr txBox="1">
            <a:spLocks noGrp="1"/>
          </p:cNvSpPr>
          <p:nvPr>
            <p:ph type="title"/>
          </p:nvPr>
        </p:nvSpPr>
        <p:spPr>
          <a:xfrm>
            <a:off x="609600" y="273050"/>
            <a:ext cx="4011000" cy="11622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g2221bd0f419_0_328"/>
          <p:cNvSpPr txBox="1">
            <a:spLocks noGrp="1"/>
          </p:cNvSpPr>
          <p:nvPr>
            <p:ph type="body" idx="1"/>
          </p:nvPr>
        </p:nvSpPr>
        <p:spPr>
          <a:xfrm>
            <a:off x="4766734" y="273051"/>
            <a:ext cx="6815700" cy="5853000"/>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640"/>
              </a:spcBef>
              <a:spcAft>
                <a:spcPts val="0"/>
              </a:spcAft>
              <a:buClr>
                <a:schemeClr val="dk1"/>
              </a:buClr>
              <a:buSzPts val="3200"/>
              <a:buChar char="•"/>
              <a:defRPr sz="3200"/>
            </a:lvl1pPr>
            <a:lvl2pPr marL="914400" lvl="1" indent="-406400" algn="l">
              <a:lnSpc>
                <a:spcPct val="100000"/>
              </a:lnSpc>
              <a:spcBef>
                <a:spcPts val="560"/>
              </a:spcBef>
              <a:spcAft>
                <a:spcPts val="0"/>
              </a:spcAft>
              <a:buClr>
                <a:schemeClr val="dk1"/>
              </a:buClr>
              <a:buSzPts val="2800"/>
              <a:buChar char="–"/>
              <a:defRPr sz="2800"/>
            </a:lvl2pPr>
            <a:lvl3pPr marL="1371600" lvl="2" indent="-381000" algn="l">
              <a:lnSpc>
                <a:spcPct val="100000"/>
              </a:lnSpc>
              <a:spcBef>
                <a:spcPts val="480"/>
              </a:spcBef>
              <a:spcAft>
                <a:spcPts val="0"/>
              </a:spcAft>
              <a:buClr>
                <a:schemeClr val="dk1"/>
              </a:buClr>
              <a:buSzPts val="2400"/>
              <a:buChar char="•"/>
              <a:defRPr sz="2400"/>
            </a:lvl3pPr>
            <a:lvl4pPr marL="1828800" lvl="3" indent="-355600" algn="l">
              <a:lnSpc>
                <a:spcPct val="100000"/>
              </a:lnSpc>
              <a:spcBef>
                <a:spcPts val="400"/>
              </a:spcBef>
              <a:spcAft>
                <a:spcPts val="0"/>
              </a:spcAft>
              <a:buClr>
                <a:schemeClr val="dk1"/>
              </a:buClr>
              <a:buSzPts val="2000"/>
              <a:buChar char="–"/>
              <a:defRPr sz="2000"/>
            </a:lvl4pPr>
            <a:lvl5pPr marL="2286000" lvl="4" indent="-355600" algn="l">
              <a:lnSpc>
                <a:spcPct val="100000"/>
              </a:lnSpc>
              <a:spcBef>
                <a:spcPts val="400"/>
              </a:spcBef>
              <a:spcAft>
                <a:spcPts val="0"/>
              </a:spcAft>
              <a:buClr>
                <a:schemeClr val="dk1"/>
              </a:buClr>
              <a:buSzPts val="2000"/>
              <a:buChar char="»"/>
              <a:defRPr sz="2000"/>
            </a:lvl5pPr>
            <a:lvl6pPr marL="2743200" lvl="5" indent="-355600" algn="l">
              <a:lnSpc>
                <a:spcPct val="100000"/>
              </a:lnSpc>
              <a:spcBef>
                <a:spcPts val="400"/>
              </a:spcBef>
              <a:spcAft>
                <a:spcPts val="0"/>
              </a:spcAft>
              <a:buClr>
                <a:schemeClr val="dk1"/>
              </a:buClr>
              <a:buSzPts val="2000"/>
              <a:buChar char="•"/>
              <a:defRPr sz="2000"/>
            </a:lvl6pPr>
            <a:lvl7pPr marL="3200400" lvl="6" indent="-355600" algn="l">
              <a:lnSpc>
                <a:spcPct val="100000"/>
              </a:lnSpc>
              <a:spcBef>
                <a:spcPts val="400"/>
              </a:spcBef>
              <a:spcAft>
                <a:spcPts val="0"/>
              </a:spcAft>
              <a:buClr>
                <a:schemeClr val="dk1"/>
              </a:buClr>
              <a:buSzPts val="2000"/>
              <a:buChar char="•"/>
              <a:defRPr sz="2000"/>
            </a:lvl7pPr>
            <a:lvl8pPr marL="3657600" lvl="7" indent="-355600" algn="l">
              <a:lnSpc>
                <a:spcPct val="100000"/>
              </a:lnSpc>
              <a:spcBef>
                <a:spcPts val="400"/>
              </a:spcBef>
              <a:spcAft>
                <a:spcPts val="0"/>
              </a:spcAft>
              <a:buClr>
                <a:schemeClr val="dk1"/>
              </a:buClr>
              <a:buSzPts val="2000"/>
              <a:buChar char="•"/>
              <a:defRPr sz="2000"/>
            </a:lvl8pPr>
            <a:lvl9pPr marL="4114800" lvl="8" indent="-355600" algn="l">
              <a:lnSpc>
                <a:spcPct val="100000"/>
              </a:lnSpc>
              <a:spcBef>
                <a:spcPts val="400"/>
              </a:spcBef>
              <a:spcAft>
                <a:spcPts val="0"/>
              </a:spcAft>
              <a:buClr>
                <a:schemeClr val="dk1"/>
              </a:buClr>
              <a:buSzPts val="2000"/>
              <a:buChar char="•"/>
              <a:defRPr sz="2000"/>
            </a:lvl9pPr>
          </a:lstStyle>
          <a:p>
            <a:endParaRPr/>
          </a:p>
        </p:txBody>
      </p:sp>
      <p:sp>
        <p:nvSpPr>
          <p:cNvPr id="71" name="Google Shape;71;g2221bd0f419_0_328"/>
          <p:cNvSpPr txBox="1">
            <a:spLocks noGrp="1"/>
          </p:cNvSpPr>
          <p:nvPr>
            <p:ph type="body" idx="2"/>
          </p:nvPr>
        </p:nvSpPr>
        <p:spPr>
          <a:xfrm>
            <a:off x="609600" y="1435101"/>
            <a:ext cx="4011000" cy="46911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72" name="Google Shape;72;g2221bd0f419_0_328"/>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g2221bd0f419_0_328"/>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g2221bd0f419_0_32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5"/>
        <p:cNvGrpSpPr/>
        <p:nvPr/>
      </p:nvGrpSpPr>
      <p:grpSpPr>
        <a:xfrm>
          <a:off x="0" y="0"/>
          <a:ext cx="0" cy="0"/>
          <a:chOff x="0" y="0"/>
          <a:chExt cx="0" cy="0"/>
        </a:xfrm>
      </p:grpSpPr>
      <p:sp>
        <p:nvSpPr>
          <p:cNvPr id="76" name="Google Shape;76;g2221bd0f419_0_335"/>
          <p:cNvSpPr txBox="1">
            <a:spLocks noGrp="1"/>
          </p:cNvSpPr>
          <p:nvPr>
            <p:ph type="title"/>
          </p:nvPr>
        </p:nvSpPr>
        <p:spPr>
          <a:xfrm>
            <a:off x="2389717" y="4800600"/>
            <a:ext cx="7315200" cy="56670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Clr>
                <a:schemeClr val="dk1"/>
              </a:buClr>
              <a:buSzPts val="2000"/>
              <a:buFont typeface="Calibri"/>
              <a:buNone/>
              <a:defRPr sz="2000" b="1"/>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g2221bd0f419_0_335"/>
          <p:cNvSpPr>
            <a:spLocks noGrp="1"/>
          </p:cNvSpPr>
          <p:nvPr>
            <p:ph type="pic" idx="2"/>
          </p:nvPr>
        </p:nvSpPr>
        <p:spPr>
          <a:xfrm>
            <a:off x="2389717" y="612775"/>
            <a:ext cx="7315200" cy="4114800"/>
          </a:xfrm>
          <a:prstGeom prst="rect">
            <a:avLst/>
          </a:prstGeom>
          <a:noFill/>
          <a:ln>
            <a:noFill/>
          </a:ln>
        </p:spPr>
      </p:sp>
      <p:sp>
        <p:nvSpPr>
          <p:cNvPr id="78" name="Google Shape;78;g2221bd0f419_0_335"/>
          <p:cNvSpPr txBox="1">
            <a:spLocks noGrp="1"/>
          </p:cNvSpPr>
          <p:nvPr>
            <p:ph type="body" idx="1"/>
          </p:nvPr>
        </p:nvSpPr>
        <p:spPr>
          <a:xfrm>
            <a:off x="2389717" y="5367338"/>
            <a:ext cx="7315200" cy="804900"/>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280"/>
              </a:spcBef>
              <a:spcAft>
                <a:spcPts val="0"/>
              </a:spcAft>
              <a:buClr>
                <a:schemeClr val="dk1"/>
              </a:buClr>
              <a:buSzPts val="1400"/>
              <a:buNone/>
              <a:defRPr sz="1400"/>
            </a:lvl1pPr>
            <a:lvl2pPr marL="914400" lvl="1" indent="-228600" algn="l">
              <a:lnSpc>
                <a:spcPct val="100000"/>
              </a:lnSpc>
              <a:spcBef>
                <a:spcPts val="240"/>
              </a:spcBef>
              <a:spcAft>
                <a:spcPts val="0"/>
              </a:spcAft>
              <a:buClr>
                <a:schemeClr val="dk1"/>
              </a:buClr>
              <a:buSzPts val="1200"/>
              <a:buNone/>
              <a:defRPr sz="1200"/>
            </a:lvl2pPr>
            <a:lvl3pPr marL="1371600" lvl="2" indent="-228600" algn="l">
              <a:lnSpc>
                <a:spcPct val="100000"/>
              </a:lnSpc>
              <a:spcBef>
                <a:spcPts val="200"/>
              </a:spcBef>
              <a:spcAft>
                <a:spcPts val="0"/>
              </a:spcAft>
              <a:buClr>
                <a:schemeClr val="dk1"/>
              </a:buClr>
              <a:buSzPts val="1000"/>
              <a:buNone/>
              <a:defRPr sz="1000"/>
            </a:lvl3pPr>
            <a:lvl4pPr marL="1828800" lvl="3" indent="-228600" algn="l">
              <a:lnSpc>
                <a:spcPct val="100000"/>
              </a:lnSpc>
              <a:spcBef>
                <a:spcPts val="180"/>
              </a:spcBef>
              <a:spcAft>
                <a:spcPts val="0"/>
              </a:spcAft>
              <a:buClr>
                <a:schemeClr val="dk1"/>
              </a:buClr>
              <a:buSzPts val="900"/>
              <a:buNone/>
              <a:defRPr sz="900"/>
            </a:lvl4pPr>
            <a:lvl5pPr marL="2286000" lvl="4" indent="-228600" algn="l">
              <a:lnSpc>
                <a:spcPct val="100000"/>
              </a:lnSpc>
              <a:spcBef>
                <a:spcPts val="180"/>
              </a:spcBef>
              <a:spcAft>
                <a:spcPts val="0"/>
              </a:spcAft>
              <a:buClr>
                <a:schemeClr val="dk1"/>
              </a:buClr>
              <a:buSzPts val="900"/>
              <a:buNone/>
              <a:defRPr sz="900"/>
            </a:lvl5pPr>
            <a:lvl6pPr marL="2743200" lvl="5" indent="-228600" algn="l">
              <a:lnSpc>
                <a:spcPct val="100000"/>
              </a:lnSpc>
              <a:spcBef>
                <a:spcPts val="180"/>
              </a:spcBef>
              <a:spcAft>
                <a:spcPts val="0"/>
              </a:spcAft>
              <a:buClr>
                <a:schemeClr val="dk1"/>
              </a:buClr>
              <a:buSzPts val="900"/>
              <a:buNone/>
              <a:defRPr sz="900"/>
            </a:lvl6pPr>
            <a:lvl7pPr marL="3200400" lvl="6" indent="-228600" algn="l">
              <a:lnSpc>
                <a:spcPct val="100000"/>
              </a:lnSpc>
              <a:spcBef>
                <a:spcPts val="180"/>
              </a:spcBef>
              <a:spcAft>
                <a:spcPts val="0"/>
              </a:spcAft>
              <a:buClr>
                <a:schemeClr val="dk1"/>
              </a:buClr>
              <a:buSzPts val="900"/>
              <a:buNone/>
              <a:defRPr sz="900"/>
            </a:lvl7pPr>
            <a:lvl8pPr marL="3657600" lvl="7" indent="-228600" algn="l">
              <a:lnSpc>
                <a:spcPct val="100000"/>
              </a:lnSpc>
              <a:spcBef>
                <a:spcPts val="180"/>
              </a:spcBef>
              <a:spcAft>
                <a:spcPts val="0"/>
              </a:spcAft>
              <a:buClr>
                <a:schemeClr val="dk1"/>
              </a:buClr>
              <a:buSzPts val="900"/>
              <a:buNone/>
              <a:defRPr sz="900"/>
            </a:lvl8pPr>
            <a:lvl9pPr marL="4114800" lvl="8" indent="-228600" algn="l">
              <a:lnSpc>
                <a:spcPct val="100000"/>
              </a:lnSpc>
              <a:spcBef>
                <a:spcPts val="180"/>
              </a:spcBef>
              <a:spcAft>
                <a:spcPts val="0"/>
              </a:spcAft>
              <a:buClr>
                <a:schemeClr val="dk1"/>
              </a:buClr>
              <a:buSzPts val="900"/>
              <a:buNone/>
              <a:defRPr sz="900"/>
            </a:lvl9pPr>
          </a:lstStyle>
          <a:p>
            <a:endParaRPr/>
          </a:p>
        </p:txBody>
      </p:sp>
      <p:sp>
        <p:nvSpPr>
          <p:cNvPr id="79" name="Google Shape;79;g2221bd0f419_0_335"/>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g2221bd0f419_0_335"/>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g2221bd0f419_0_335"/>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2"/>
        <p:cNvGrpSpPr/>
        <p:nvPr/>
      </p:nvGrpSpPr>
      <p:grpSpPr>
        <a:xfrm>
          <a:off x="0" y="0"/>
          <a:ext cx="0" cy="0"/>
          <a:chOff x="0" y="0"/>
          <a:chExt cx="0" cy="0"/>
        </a:xfrm>
      </p:grpSpPr>
      <p:sp>
        <p:nvSpPr>
          <p:cNvPr id="83" name="Google Shape;83;g2221bd0f419_0_34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g2221bd0f419_0_342"/>
          <p:cNvSpPr txBox="1">
            <a:spLocks noGrp="1"/>
          </p:cNvSpPr>
          <p:nvPr>
            <p:ph type="body" idx="1"/>
          </p:nvPr>
        </p:nvSpPr>
        <p:spPr>
          <a:xfrm rot="5400000">
            <a:off x="3832949" y="-1623150"/>
            <a:ext cx="4526100" cy="109728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85" name="Google Shape;85;g2221bd0f419_0_342"/>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g2221bd0f419_0_342"/>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7" name="Google Shape;87;g2221bd0f419_0_342"/>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8"/>
        <p:cNvGrpSpPr/>
        <p:nvPr/>
      </p:nvGrpSpPr>
      <p:grpSpPr>
        <a:xfrm>
          <a:off x="0" y="0"/>
          <a:ext cx="0" cy="0"/>
          <a:chOff x="0" y="0"/>
          <a:chExt cx="0" cy="0"/>
        </a:xfrm>
      </p:grpSpPr>
      <p:sp>
        <p:nvSpPr>
          <p:cNvPr id="89" name="Google Shape;89;g2221bd0f419_0_348"/>
          <p:cNvSpPr txBox="1">
            <a:spLocks noGrp="1"/>
          </p:cNvSpPr>
          <p:nvPr>
            <p:ph type="title"/>
          </p:nvPr>
        </p:nvSpPr>
        <p:spPr>
          <a:xfrm rot="5400000">
            <a:off x="8135949" y="1714490"/>
            <a:ext cx="5851500" cy="2971800"/>
          </a:xfrm>
          <a:prstGeom prst="rect">
            <a:avLst/>
          </a:prstGeom>
          <a:noFill/>
          <a:ln>
            <a:noFill/>
          </a:ln>
        </p:spPr>
        <p:txBody>
          <a:bodyPr spcFirstLastPara="1" wrap="square" lIns="91425" tIns="45700" rIns="91425" bIns="45700" anchor="ctr" anchorCtr="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0" name="Google Shape;90;g2221bd0f419_0_348"/>
          <p:cNvSpPr txBox="1">
            <a:spLocks noGrp="1"/>
          </p:cNvSpPr>
          <p:nvPr>
            <p:ph type="body" idx="1"/>
          </p:nvPr>
        </p:nvSpPr>
        <p:spPr>
          <a:xfrm rot="5400000">
            <a:off x="2090701" y="-1155761"/>
            <a:ext cx="5851500" cy="8712300"/>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91" name="Google Shape;91;g2221bd0f419_0_348"/>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g2221bd0f419_0_348"/>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g2221bd0f419_0_34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slideLayout" Target="../slideLayouts/slideLayout4.xml"/><Relationship Id="rId1" Type="http://schemas.openxmlformats.org/officeDocument/2006/relationships/slideLayout" Target="../slideLayouts/slideLayout3.xml"/><Relationship Id="rId5" Type="http://schemas.openxmlformats.org/officeDocument/2006/relationships/theme" Target="../theme/theme2.xml"/><Relationship Id="rId4" Type="http://schemas.openxmlformats.org/officeDocument/2006/relationships/slideLayout" Target="../slideLayouts/slideLayout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4.xml"/><Relationship Id="rId3" Type="http://schemas.openxmlformats.org/officeDocument/2006/relationships/slideLayout" Target="../slideLayouts/slideLayout9.xml"/><Relationship Id="rId7" Type="http://schemas.openxmlformats.org/officeDocument/2006/relationships/slideLayout" Target="../slideLayouts/slideLayout13.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10" Type="http://schemas.openxmlformats.org/officeDocument/2006/relationships/theme" Target="../theme/theme3.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59"/>
          <p:cNvSpPr txBox="1"/>
          <p:nvPr/>
        </p:nvSpPr>
        <p:spPr>
          <a:xfrm>
            <a:off x="106680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a:t>
            </a:fld>
            <a:endParaRPr sz="1800" b="0" i="0" u="none" strike="noStrike" cap="none">
              <a:solidFill>
                <a:schemeClr val="dk1"/>
              </a:solidFill>
              <a:latin typeface="Calibri"/>
              <a:ea typeface="Calibri"/>
              <a:cs typeface="Calibri"/>
              <a:sym typeface="Calibri"/>
            </a:endParaRPr>
          </a:p>
        </p:txBody>
      </p:sp>
      <p:sp>
        <p:nvSpPr>
          <p:cNvPr id="11" name="Google Shape;1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
        <p:cNvGrpSpPr/>
        <p:nvPr/>
      </p:nvGrpSpPr>
      <p:grpSpPr>
        <a:xfrm>
          <a:off x="0" y="0"/>
          <a:ext cx="0" cy="0"/>
          <a:chOff x="0" y="0"/>
          <a:chExt cx="0" cy="0"/>
        </a:xfrm>
      </p:grpSpPr>
      <p:sp>
        <p:nvSpPr>
          <p:cNvPr id="16" name="Google Shape;16;p66"/>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a:t>
            </a:fld>
            <a:endParaRPr sz="1800" b="0" i="0" u="none" strike="noStrike" cap="none">
              <a:solidFill>
                <a:schemeClr val="dk1"/>
              </a:solidFill>
              <a:latin typeface="Calibri"/>
              <a:ea typeface="Calibri"/>
              <a:cs typeface="Calibri"/>
              <a:sym typeface="Calibri"/>
            </a:endParaRPr>
          </a:p>
        </p:txBody>
      </p:sp>
      <p:sp>
        <p:nvSpPr>
          <p:cNvPr id="17" name="Google Shape;17;p6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2" r:id="rId1"/>
    <p:sldLayoutId id="2147483653" r:id="rId2"/>
    <p:sldLayoutId id="2147483654" r:id="rId3"/>
    <p:sldLayoutId id="2147483655" r:id="rId4"/>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32"/>
        <p:cNvGrpSpPr/>
        <p:nvPr/>
      </p:nvGrpSpPr>
      <p:grpSpPr>
        <a:xfrm>
          <a:off x="0" y="0"/>
          <a:ext cx="0" cy="0"/>
          <a:chOff x="0" y="0"/>
          <a:chExt cx="0" cy="0"/>
        </a:xfrm>
      </p:grpSpPr>
      <p:sp>
        <p:nvSpPr>
          <p:cNvPr id="33" name="Google Shape;33;g2221bd0f419_0_282"/>
          <p:cNvSpPr txBox="1">
            <a:spLocks noGrp="1"/>
          </p:cNvSpPr>
          <p:nvPr>
            <p:ph type="title"/>
          </p:nvPr>
        </p:nvSpPr>
        <p:spPr>
          <a:xfrm>
            <a:off x="609600" y="274638"/>
            <a:ext cx="10972800" cy="1143000"/>
          </a:xfrm>
          <a:prstGeom prst="rect">
            <a:avLst/>
          </a:prstGeom>
          <a:noFill/>
          <a:ln>
            <a:noFill/>
          </a:ln>
        </p:spPr>
        <p:txBody>
          <a:bodyPr spcFirstLastPara="1" wrap="square" lIns="91425" tIns="45700" rIns="91425" bIns="45700" anchor="ctr" anchorCtr="0">
            <a:normAutofit/>
          </a:bodyPr>
          <a:lstStyle>
            <a:lvl1pPr marR="0" lvl="0" algn="ctr" rtl="0">
              <a:lnSpc>
                <a:spcPct val="10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34" name="Google Shape;34;g2221bd0f419_0_282"/>
          <p:cNvSpPr txBox="1">
            <a:spLocks noGrp="1"/>
          </p:cNvSpPr>
          <p:nvPr>
            <p:ph type="body" idx="1"/>
          </p:nvPr>
        </p:nvSpPr>
        <p:spPr>
          <a:xfrm>
            <a:off x="609600" y="1600201"/>
            <a:ext cx="10972800" cy="4526100"/>
          </a:xfrm>
          <a:prstGeom prst="rect">
            <a:avLst/>
          </a:prstGeom>
          <a:noFill/>
          <a:ln>
            <a:noFill/>
          </a:ln>
        </p:spPr>
        <p:txBody>
          <a:bodyPr spcFirstLastPara="1" wrap="square" lIns="91425" tIns="45700" rIns="91425" bIns="45700" anchor="t" anchorCtr="0">
            <a:norm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35" name="Google Shape;35;g2221bd0f419_0_282"/>
          <p:cNvSpPr txBox="1">
            <a:spLocks noGrp="1"/>
          </p:cNvSpPr>
          <p:nvPr>
            <p:ph type="dt" idx="10"/>
          </p:nvPr>
        </p:nvSpPr>
        <p:spPr>
          <a:xfrm>
            <a:off x="609600" y="6356351"/>
            <a:ext cx="2844900" cy="365100"/>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6" name="Google Shape;36;g2221bd0f419_0_282"/>
          <p:cNvSpPr txBox="1">
            <a:spLocks noGrp="1"/>
          </p:cNvSpPr>
          <p:nvPr>
            <p:ph type="ftr" idx="11"/>
          </p:nvPr>
        </p:nvSpPr>
        <p:spPr>
          <a:xfrm>
            <a:off x="4165600" y="6356351"/>
            <a:ext cx="3860700" cy="3651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37" name="Google Shape;37;g2221bd0f419_0_282"/>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57" r:id="rId1"/>
    <p:sldLayoutId id="2147483658" r:id="rId2"/>
    <p:sldLayoutId id="2147483659" r:id="rId3"/>
    <p:sldLayoutId id="2147483660" r:id="rId4"/>
    <p:sldLayoutId id="2147483661" r:id="rId5"/>
    <p:sldLayoutId id="2147483662" r:id="rId6"/>
    <p:sldLayoutId id="2147483663" r:id="rId7"/>
    <p:sldLayoutId id="2147483664" r:id="rId8"/>
    <p:sldLayoutId id="2147483665" r:id="rId9"/>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6.jp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12.jpg"/><Relationship Id="rId3" Type="http://schemas.openxmlformats.org/officeDocument/2006/relationships/image" Target="../media/image7.png"/><Relationship Id="rId7"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5.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gif"/><Relationship Id="rId9" Type="http://schemas.openxmlformats.org/officeDocument/2006/relationships/image" Target="../media/image13.jp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g"/><Relationship Id="rId7" Type="http://schemas.openxmlformats.org/officeDocument/2006/relationships/image" Target="../media/image21.jp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20.jpg"/><Relationship Id="rId5" Type="http://schemas.openxmlformats.org/officeDocument/2006/relationships/image" Target="../media/image19.jp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4.xml"/><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27.jpg"/><Relationship Id="rId5" Type="http://schemas.openxmlformats.org/officeDocument/2006/relationships/image" Target="../media/image26.jpg"/><Relationship Id="rId4" Type="http://schemas.openxmlformats.org/officeDocument/2006/relationships/image" Target="../media/image25.jp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31.png"/></Relationships>
</file>

<file path=ppt/slides/_rels/slide23.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23.xml"/><Relationship Id="rId1" Type="http://schemas.openxmlformats.org/officeDocument/2006/relationships/slideLayout" Target="../slideLayouts/slideLayout3.xml"/><Relationship Id="rId4" Type="http://schemas.openxmlformats.org/officeDocument/2006/relationships/image" Target="../media/image33.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fontScale="90000"/>
          </a:bodyPr>
          <a:lstStyle/>
          <a:p>
            <a:pPr marL="0" marR="0" lvl="0" indent="0" algn="ctr" rtl="0">
              <a:lnSpc>
                <a:spcPct val="90000"/>
              </a:lnSpc>
              <a:spcBef>
                <a:spcPts val="0"/>
              </a:spcBef>
              <a:spcAft>
                <a:spcPts val="0"/>
              </a:spcAft>
              <a:buClr>
                <a:schemeClr val="dk1"/>
              </a:buClr>
              <a:buSzPct val="100000"/>
              <a:buFont typeface="Calibri"/>
              <a:buNone/>
            </a:pPr>
            <a:br>
              <a:rPr lang="en-GB" sz="4400" b="0" i="0" u="none" strike="noStrike" cap="none">
                <a:solidFill>
                  <a:schemeClr val="dk1"/>
                </a:solidFill>
                <a:latin typeface="Calibri"/>
                <a:ea typeface="Calibri"/>
                <a:cs typeface="Calibri"/>
                <a:sym typeface="Calibri"/>
              </a:rPr>
            </a:br>
            <a:r>
              <a:rPr lang="en-GB" sz="4400" b="0" i="0" u="none" strike="noStrike" cap="none">
                <a:solidFill>
                  <a:schemeClr val="dk1"/>
                </a:solidFill>
                <a:latin typeface="Calibri"/>
                <a:ea typeface="Calibri"/>
                <a:cs typeface="Calibri"/>
                <a:sym typeface="Calibri"/>
              </a:rPr>
              <a:t> </a:t>
            </a:r>
            <a:br>
              <a:rPr lang="en-GB" sz="4400" b="0" i="0" u="none" strike="noStrike" cap="none">
                <a:solidFill>
                  <a:schemeClr val="dk1"/>
                </a:solidFill>
                <a:latin typeface="Calibri"/>
                <a:ea typeface="Calibri"/>
                <a:cs typeface="Calibri"/>
                <a:sym typeface="Calibri"/>
              </a:rPr>
            </a:br>
            <a:br>
              <a:rPr lang="en-GB" sz="4400" b="0" i="0" u="none" strike="noStrike" cap="none">
                <a:solidFill>
                  <a:schemeClr val="dk1"/>
                </a:solidFill>
                <a:latin typeface="Calibri"/>
                <a:ea typeface="Calibri"/>
                <a:cs typeface="Calibri"/>
                <a:sym typeface="Calibri"/>
              </a:rPr>
            </a:br>
            <a:br>
              <a:rPr lang="en-GB" sz="4400" b="0" i="0" u="none" strike="noStrike" cap="none">
                <a:solidFill>
                  <a:schemeClr val="dk1"/>
                </a:solidFill>
                <a:latin typeface="Calibri"/>
                <a:ea typeface="Calibri"/>
                <a:cs typeface="Calibri"/>
                <a:sym typeface="Calibri"/>
              </a:rPr>
            </a:br>
            <a:endParaRPr sz="4400" b="0" i="0" u="none" strike="noStrike" cap="none">
              <a:solidFill>
                <a:schemeClr val="dk1"/>
              </a:solidFill>
              <a:latin typeface="Calibri"/>
              <a:ea typeface="Calibri"/>
              <a:cs typeface="Calibri"/>
              <a:sym typeface="Calibri"/>
            </a:endParaRPr>
          </a:p>
        </p:txBody>
      </p:sp>
      <p:sp>
        <p:nvSpPr>
          <p:cNvPr id="99" name="Google Shape;99;p1"/>
          <p:cNvSpPr txBox="1">
            <a:spLocks noGrp="1"/>
          </p:cNvSpPr>
          <p:nvPr>
            <p:ph type="subTitle" idx="1"/>
          </p:nvPr>
        </p:nvSpPr>
        <p:spPr>
          <a:xfrm>
            <a:off x="1635244" y="286871"/>
            <a:ext cx="9144000" cy="6344067"/>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dk1"/>
              </a:buClr>
              <a:buSzPts val="3600"/>
              <a:buFont typeface="Arial"/>
              <a:buNone/>
            </a:pPr>
            <a:endParaRPr sz="3600" b="1"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endParaRPr sz="3600" b="1"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Year 8</a:t>
            </a:r>
            <a:endParaRPr sz="28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 </a:t>
            </a:r>
            <a:endParaRPr sz="28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Knowledge </a:t>
            </a:r>
            <a:endParaRPr sz="28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Organiser</a:t>
            </a:r>
            <a:endParaRPr sz="28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 </a:t>
            </a:r>
            <a:endParaRPr sz="2800" b="0" i="0" u="none" strike="noStrike" cap="none">
              <a:solidFill>
                <a:schemeClr val="dk1"/>
              </a:solidFill>
              <a:latin typeface="Calibri"/>
              <a:ea typeface="Calibri"/>
              <a:cs typeface="Calibri"/>
              <a:sym typeface="Calibri"/>
            </a:endParaRPr>
          </a:p>
          <a:p>
            <a:pPr marL="0" marR="0" lvl="0" indent="0" algn="ctr" rtl="0">
              <a:lnSpc>
                <a:spcPct val="90000"/>
              </a:lnSpc>
              <a:spcBef>
                <a:spcPts val="1000"/>
              </a:spcBef>
              <a:spcAft>
                <a:spcPts val="0"/>
              </a:spcAft>
              <a:buClr>
                <a:schemeClr val="dk1"/>
              </a:buClr>
              <a:buSzPts val="3600"/>
              <a:buFont typeface="Arial"/>
              <a:buNone/>
            </a:pPr>
            <a:r>
              <a:rPr lang="en-GB" sz="3600" b="0" i="0" u="none" strike="noStrike" cap="none">
                <a:solidFill>
                  <a:schemeClr val="dk1"/>
                </a:solidFill>
                <a:latin typeface="Calibri"/>
                <a:ea typeface="Calibri"/>
                <a:cs typeface="Calibri"/>
                <a:sym typeface="Calibri"/>
              </a:rPr>
              <a:t>Summer Term 2025</a:t>
            </a:r>
            <a:endParaRPr sz="2800" b="0" i="0" u="none" strike="noStrike" cap="none">
              <a:solidFill>
                <a:schemeClr val="dk1"/>
              </a:solidFill>
              <a:latin typeface="Calibri"/>
              <a:ea typeface="Calibri"/>
              <a:cs typeface="Calibri"/>
              <a:sym typeface="Calibri"/>
            </a:endParaRPr>
          </a:p>
        </p:txBody>
      </p:sp>
      <p:pic>
        <p:nvPicPr>
          <p:cNvPr id="100" name="Google Shape;100;p1"/>
          <p:cNvPicPr preferRelativeResize="0"/>
          <p:nvPr/>
        </p:nvPicPr>
        <p:blipFill rotWithShape="1">
          <a:blip r:embed="rId3">
            <a:alphaModFix/>
          </a:blip>
          <a:srcRect/>
          <a:stretch/>
        </p:blipFill>
        <p:spPr>
          <a:xfrm>
            <a:off x="268654" y="93353"/>
            <a:ext cx="878660" cy="1061180"/>
          </a:xfrm>
          <a:prstGeom prst="rect">
            <a:avLst/>
          </a:prstGeom>
          <a:noFill/>
          <a:ln>
            <a:noFill/>
          </a:ln>
        </p:spPr>
      </p:pic>
      <p:pic>
        <p:nvPicPr>
          <p:cNvPr id="101" name="Google Shape;101;p1"/>
          <p:cNvPicPr preferRelativeResize="0"/>
          <p:nvPr/>
        </p:nvPicPr>
        <p:blipFill rotWithShape="1">
          <a:blip r:embed="rId4">
            <a:alphaModFix/>
          </a:blip>
          <a:srcRect/>
          <a:stretch/>
        </p:blipFill>
        <p:spPr>
          <a:xfrm>
            <a:off x="10023895" y="5749878"/>
            <a:ext cx="2120481" cy="1108122"/>
          </a:xfrm>
          <a:prstGeom prst="rect">
            <a:avLst/>
          </a:prstGeom>
          <a:noFill/>
          <a:ln>
            <a:noFill/>
          </a:ln>
        </p:spPr>
      </p:pic>
      <p:sp>
        <p:nvSpPr>
          <p:cNvPr id="102" name="Google Shape;102;p1"/>
          <p:cNvSpPr txBox="1"/>
          <p:nvPr/>
        </p:nvSpPr>
        <p:spPr>
          <a:xfrm>
            <a:off x="1896465" y="329936"/>
            <a:ext cx="3253507" cy="772712"/>
          </a:xfrm>
          <a:prstGeom prst="rect">
            <a:avLst/>
          </a:prstGeom>
          <a:solidFill>
            <a:srgbClr val="FFFFFF"/>
          </a:solidFill>
          <a:ln>
            <a:noFill/>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chemeClr val="dk1"/>
              </a:buClr>
              <a:buSzPts val="1799"/>
              <a:buFont typeface="Arial"/>
              <a:buNone/>
            </a:pPr>
            <a:r>
              <a:rPr lang="en-GB" sz="1799" b="1" i="0" u="none" strike="noStrike" cap="none">
                <a:solidFill>
                  <a:schemeClr val="dk1"/>
                </a:solidFill>
                <a:latin typeface="Arial"/>
                <a:ea typeface="Arial"/>
                <a:cs typeface="Arial"/>
                <a:sym typeface="Arial"/>
              </a:rPr>
              <a:t>Yate Academy </a:t>
            </a:r>
            <a:endParaRPr sz="1799" b="0" i="0" u="none" strike="noStrike" cap="none">
              <a:solidFill>
                <a:schemeClr val="dk1"/>
              </a:solidFill>
              <a:latin typeface="Calibri"/>
              <a:ea typeface="Calibri"/>
              <a:cs typeface="Calibri"/>
              <a:sym typeface="Calibri"/>
            </a:endParaRPr>
          </a:p>
          <a:p>
            <a:pPr marL="0" marR="0" lvl="0" indent="0" algn="l" rtl="0">
              <a:lnSpc>
                <a:spcPct val="107000"/>
              </a:lnSpc>
              <a:spcBef>
                <a:spcPts val="800"/>
              </a:spcBef>
              <a:spcAft>
                <a:spcPts val="0"/>
              </a:spcAft>
              <a:buClr>
                <a:schemeClr val="dk1"/>
              </a:buClr>
              <a:buSzPts val="1799"/>
              <a:buFont typeface="Arial"/>
              <a:buNone/>
            </a:pPr>
            <a:r>
              <a:rPr lang="en-GB" sz="1799" b="0" i="1" u="none" strike="noStrike" cap="none">
                <a:solidFill>
                  <a:schemeClr val="dk1"/>
                </a:solidFill>
                <a:latin typeface="Arial"/>
                <a:ea typeface="Arial"/>
                <a:cs typeface="Arial"/>
                <a:sym typeface="Arial"/>
              </a:rPr>
              <a:t>A better chance of success </a:t>
            </a:r>
            <a:endParaRPr sz="1799" b="0" i="0" u="none" strike="noStrike" cap="none">
              <a:solidFill>
                <a:schemeClr val="dk1"/>
              </a:solidFill>
              <a:latin typeface="Calibri"/>
              <a:ea typeface="Calibri"/>
              <a:cs typeface="Calibri"/>
              <a:sym typeface="Calibri"/>
            </a:endParaRPr>
          </a:p>
        </p:txBody>
      </p:sp>
      <p:sp>
        <p:nvSpPr>
          <p:cNvPr id="103" name="Google Shape;103;p1"/>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1</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7"/>
        <p:cNvGrpSpPr/>
        <p:nvPr/>
      </p:nvGrpSpPr>
      <p:grpSpPr>
        <a:xfrm>
          <a:off x="0" y="0"/>
          <a:ext cx="0" cy="0"/>
          <a:chOff x="0" y="0"/>
          <a:chExt cx="0" cy="0"/>
        </a:xfrm>
      </p:grpSpPr>
      <p:graphicFrame>
        <p:nvGraphicFramePr>
          <p:cNvPr id="108" name="Google Shape;108;p2"/>
          <p:cNvGraphicFramePr/>
          <p:nvPr>
            <p:extLst>
              <p:ext uri="{D42A27DB-BD31-4B8C-83A1-F6EECF244321}">
                <p14:modId xmlns:p14="http://schemas.microsoft.com/office/powerpoint/2010/main" val="2342540622"/>
              </p:ext>
            </p:extLst>
          </p:nvPr>
        </p:nvGraphicFramePr>
        <p:xfrm>
          <a:off x="2249423" y="1298186"/>
          <a:ext cx="7461525" cy="3017600"/>
        </p:xfrm>
        <a:graphic>
          <a:graphicData uri="http://schemas.openxmlformats.org/drawingml/2006/table">
            <a:tbl>
              <a:tblPr>
                <a:noFill/>
                <a:tableStyleId>{4D3A7875-1ABF-4C86-BCEA-E57D24479A08}</a:tableStyleId>
              </a:tblPr>
              <a:tblGrid>
                <a:gridCol w="3733650">
                  <a:extLst>
                    <a:ext uri="{9D8B030D-6E8A-4147-A177-3AD203B41FA5}">
                      <a16:colId xmlns:a16="http://schemas.microsoft.com/office/drawing/2014/main" val="20000"/>
                    </a:ext>
                  </a:extLst>
                </a:gridCol>
                <a:gridCol w="3727875">
                  <a:extLst>
                    <a:ext uri="{9D8B030D-6E8A-4147-A177-3AD203B41FA5}">
                      <a16:colId xmlns:a16="http://schemas.microsoft.com/office/drawing/2014/main" val="20001"/>
                    </a:ext>
                  </a:extLst>
                </a:gridCol>
              </a:tblGrid>
              <a:tr h="436525">
                <a:tc gridSpan="2">
                  <a:txBody>
                    <a:bodyPr/>
                    <a:lstStyle/>
                    <a:p>
                      <a:pPr marL="0" marR="0" lvl="0" indent="0" algn="ctr" rtl="0">
                        <a:lnSpc>
                          <a:spcPct val="100000"/>
                        </a:lnSpc>
                        <a:spcBef>
                          <a:spcPts val="0"/>
                        </a:spcBef>
                        <a:spcAft>
                          <a:spcPts val="0"/>
                        </a:spcAft>
                        <a:buClr>
                          <a:schemeClr val="dk1"/>
                        </a:buClr>
                        <a:buSzPts val="2400"/>
                        <a:buFont typeface="Calibri"/>
                        <a:buNone/>
                      </a:pPr>
                      <a:r>
                        <a:rPr lang="en-GB" sz="2400" b="1" u="none" strike="noStrike" cap="none">
                          <a:latin typeface="Calibri"/>
                          <a:ea typeface="Calibri"/>
                          <a:cs typeface="Calibri"/>
                          <a:sym typeface="Calibri"/>
                        </a:rPr>
                        <a:t>CONTENTS PAGE</a:t>
                      </a:r>
                      <a:endParaRPr sz="1800" u="none" strike="noStrike" cap="none">
                        <a:latin typeface="Calibri"/>
                        <a:ea typeface="Calibri"/>
                        <a:cs typeface="Calibri"/>
                        <a:sym typeface="Calibri"/>
                      </a:endParaRPr>
                    </a:p>
                  </a:txBody>
                  <a:tcPr marL="91450" marR="91450" marT="45725" marB="45725">
                    <a:solidFill>
                      <a:srgbClr val="C00000"/>
                    </a:solidFill>
                  </a:tcPr>
                </a:tc>
                <a:tc hMerge="1">
                  <a:txBody>
                    <a:bodyPr/>
                    <a:lstStyle/>
                    <a:p>
                      <a:endParaRPr lang="en-US"/>
                    </a:p>
                  </a:txBody>
                  <a:tcPr/>
                </a:tc>
                <a:extLst>
                  <a:ext uri="{0D108BD9-81ED-4DB2-BD59-A6C34878D82A}">
                    <a16:rowId xmlns:a16="http://schemas.microsoft.com/office/drawing/2014/main" val="10000"/>
                  </a:ext>
                </a:extLst>
              </a:tr>
              <a:tr h="230150">
                <a:tc>
                  <a:txBody>
                    <a:bodyPr/>
                    <a:lstStyle/>
                    <a:p>
                      <a:pPr marL="0" marR="0" lvl="0" indent="0" algn="ctr" rtl="0">
                        <a:lnSpc>
                          <a:spcPct val="100000"/>
                        </a:lnSpc>
                        <a:spcBef>
                          <a:spcPts val="0"/>
                        </a:spcBef>
                        <a:spcAft>
                          <a:spcPts val="0"/>
                        </a:spcAft>
                        <a:buClr>
                          <a:schemeClr val="dk1"/>
                        </a:buClr>
                        <a:buSzPts val="1800"/>
                        <a:buFont typeface="Calibri"/>
                        <a:buNone/>
                      </a:pPr>
                      <a:r>
                        <a:rPr lang="en-GB" sz="1800" u="none" strike="noStrike" cap="none">
                          <a:latin typeface="Calibri"/>
                          <a:ea typeface="Calibri"/>
                          <a:cs typeface="Calibri"/>
                          <a:sym typeface="Calibri"/>
                        </a:rPr>
                        <a:t>SUBJECT</a:t>
                      </a:r>
                      <a:endParaRPr sz="1800" u="none" strike="noStrike" cap="none">
                        <a:latin typeface="Calibri"/>
                        <a:ea typeface="Calibri"/>
                        <a:cs typeface="Calibri"/>
                        <a:sym typeface="Calibri"/>
                      </a:endParaRPr>
                    </a:p>
                  </a:txBody>
                  <a:tcPr marL="91450" marR="91450" marT="45725" marB="45725">
                    <a:solidFill>
                      <a:srgbClr val="C00000"/>
                    </a:solidFill>
                  </a:tcPr>
                </a:tc>
                <a:tc>
                  <a:txBody>
                    <a:bodyPr/>
                    <a:lstStyle/>
                    <a:p>
                      <a:pPr marL="0" marR="0" lvl="0" indent="0" algn="ctr" rtl="0">
                        <a:lnSpc>
                          <a:spcPct val="100000"/>
                        </a:lnSpc>
                        <a:spcBef>
                          <a:spcPts val="0"/>
                        </a:spcBef>
                        <a:spcAft>
                          <a:spcPts val="0"/>
                        </a:spcAft>
                        <a:buClr>
                          <a:schemeClr val="dk1"/>
                        </a:buClr>
                        <a:buSzPts val="1800"/>
                        <a:buFont typeface="Calibri"/>
                        <a:buNone/>
                      </a:pPr>
                      <a:r>
                        <a:rPr lang="en-GB" sz="1800" u="none" strike="noStrike" cap="none">
                          <a:latin typeface="Calibri"/>
                          <a:ea typeface="Calibri"/>
                          <a:cs typeface="Calibri"/>
                          <a:sym typeface="Calibri"/>
                        </a:rPr>
                        <a:t>PAGE NUMBER</a:t>
                      </a:r>
                      <a:endParaRPr sz="1800" u="none" strike="noStrike" cap="none">
                        <a:latin typeface="Calibri"/>
                        <a:ea typeface="Calibri"/>
                        <a:cs typeface="Calibri"/>
                        <a:sym typeface="Calibri"/>
                      </a:endParaRPr>
                    </a:p>
                  </a:txBody>
                  <a:tcPr marL="91450" marR="91450" marT="45725" marB="45725">
                    <a:solidFill>
                      <a:srgbClr val="C00000"/>
                    </a:solidFill>
                  </a:tcPr>
                </a:tc>
                <a:extLst>
                  <a:ext uri="{0D108BD9-81ED-4DB2-BD59-A6C34878D82A}">
                    <a16:rowId xmlns:a16="http://schemas.microsoft.com/office/drawing/2014/main" val="10001"/>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History</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3</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5"/>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Geography </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10</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6"/>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French</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24</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7"/>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Spanish </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28</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8"/>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RE</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32</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09"/>
                  </a:ext>
                </a:extLst>
              </a:tr>
              <a:tr h="230150">
                <a:tc>
                  <a:txBody>
                    <a:bodyPr/>
                    <a:lstStyle/>
                    <a:p>
                      <a:pPr marL="0" marR="0" lvl="0" indent="0" algn="l" rtl="0">
                        <a:lnSpc>
                          <a:spcPct val="100000"/>
                        </a:lnSpc>
                        <a:spcBef>
                          <a:spcPts val="0"/>
                        </a:spcBef>
                        <a:spcAft>
                          <a:spcPts val="0"/>
                        </a:spcAft>
                        <a:buClr>
                          <a:schemeClr val="dk1"/>
                        </a:buClr>
                        <a:buSzPts val="1800"/>
                        <a:buFont typeface="Noto Sans Symbols"/>
                        <a:buNone/>
                      </a:pPr>
                      <a:r>
                        <a:rPr lang="en-GB" sz="1800" u="none" strike="noStrike" cap="none">
                          <a:latin typeface="Calibri"/>
                          <a:ea typeface="Calibri"/>
                          <a:cs typeface="Calibri"/>
                          <a:sym typeface="Calibri"/>
                        </a:rPr>
                        <a:t>PSHE</a:t>
                      </a:r>
                      <a:endParaRPr sz="1800" u="none" strike="noStrike" cap="none">
                        <a:latin typeface="Calibri"/>
                        <a:ea typeface="Calibri"/>
                        <a:cs typeface="Calibri"/>
                        <a:sym typeface="Calibri"/>
                      </a:endParaRPr>
                    </a:p>
                  </a:txBody>
                  <a:tcPr marL="91450" marR="91450" marT="45725" marB="45725"/>
                </a:tc>
                <a:tc>
                  <a:txBody>
                    <a:bodyPr/>
                    <a:lstStyle/>
                    <a:p>
                      <a:pPr marL="0" marR="0" lvl="0" indent="0" algn="l" rtl="0">
                        <a:lnSpc>
                          <a:spcPct val="100000"/>
                        </a:lnSpc>
                        <a:spcBef>
                          <a:spcPts val="0"/>
                        </a:spcBef>
                        <a:spcAft>
                          <a:spcPts val="0"/>
                        </a:spcAft>
                        <a:buClr>
                          <a:schemeClr val="dk1"/>
                        </a:buClr>
                        <a:buSzPts val="1800"/>
                        <a:buFont typeface="Calibri"/>
                        <a:buNone/>
                      </a:pPr>
                      <a:r>
                        <a:rPr lang="en-GB" sz="1800" u="none" strike="noStrike" cap="none" dirty="0">
                          <a:latin typeface="Calibri"/>
                          <a:ea typeface="Calibri"/>
                          <a:cs typeface="Calibri"/>
                          <a:sym typeface="Calibri"/>
                        </a:rPr>
                        <a:t>40</a:t>
                      </a:r>
                      <a:endParaRPr sz="1800" u="none" strike="noStrike" cap="none" dirty="0">
                        <a:latin typeface="Calibri"/>
                        <a:ea typeface="Calibri"/>
                        <a:cs typeface="Calibri"/>
                        <a:sym typeface="Calibri"/>
                      </a:endParaRPr>
                    </a:p>
                  </a:txBody>
                  <a:tcPr marL="91450" marR="91450" marT="45725" marB="45725"/>
                </a:tc>
                <a:extLst>
                  <a:ext uri="{0D108BD9-81ED-4DB2-BD59-A6C34878D82A}">
                    <a16:rowId xmlns:a16="http://schemas.microsoft.com/office/drawing/2014/main" val="10010"/>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35"/>
          <p:cNvSpPr txBox="1"/>
          <p:nvPr/>
        </p:nvSpPr>
        <p:spPr>
          <a:xfrm>
            <a:off x="1271464" y="66072"/>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Early Modern period</a:t>
            </a:r>
            <a:endParaRPr sz="1400" b="0" i="0" u="none" strike="noStrike" cap="none">
              <a:solidFill>
                <a:srgbClr val="000000"/>
              </a:solidFill>
              <a:latin typeface="Arial"/>
              <a:ea typeface="Arial"/>
              <a:cs typeface="Arial"/>
              <a:sym typeface="Arial"/>
            </a:endParaRPr>
          </a:p>
        </p:txBody>
      </p:sp>
      <p:graphicFrame>
        <p:nvGraphicFramePr>
          <p:cNvPr id="115" name="Google Shape;115;p35"/>
          <p:cNvGraphicFramePr/>
          <p:nvPr/>
        </p:nvGraphicFramePr>
        <p:xfrm>
          <a:off x="1270242" y="534258"/>
          <a:ext cx="9649075" cy="5873500"/>
        </p:xfrm>
        <a:graphic>
          <a:graphicData uri="http://schemas.openxmlformats.org/drawingml/2006/table">
            <a:tbl>
              <a:tblPr firstRow="1" bandRow="1">
                <a:noFill/>
                <a:tableStyleId>{4D3A7875-1ABF-4C86-BCEA-E57D24479A08}</a:tableStyleId>
              </a:tblPr>
              <a:tblGrid>
                <a:gridCol w="531125">
                  <a:extLst>
                    <a:ext uri="{9D8B030D-6E8A-4147-A177-3AD203B41FA5}">
                      <a16:colId xmlns:a16="http://schemas.microsoft.com/office/drawing/2014/main" val="20000"/>
                    </a:ext>
                  </a:extLst>
                </a:gridCol>
                <a:gridCol w="9117950">
                  <a:extLst>
                    <a:ext uri="{9D8B030D-6E8A-4147-A177-3AD203B41FA5}">
                      <a16:colId xmlns:a16="http://schemas.microsoft.com/office/drawing/2014/main" val="20001"/>
                    </a:ext>
                  </a:extLst>
                </a:gridCol>
              </a:tblGrid>
              <a:tr h="358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Early Modern period mental timeline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551520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cxnSp>
        <p:nvCxnSpPr>
          <p:cNvPr id="116" name="Google Shape;116;p35"/>
          <p:cNvCxnSpPr/>
          <p:nvPr/>
        </p:nvCxnSpPr>
        <p:spPr>
          <a:xfrm>
            <a:off x="1526875" y="3571336"/>
            <a:ext cx="9109495" cy="0"/>
          </a:xfrm>
          <a:prstGeom prst="straightConnector1">
            <a:avLst/>
          </a:prstGeom>
          <a:noFill/>
          <a:ln w="9525" cap="flat" cmpd="sng">
            <a:solidFill>
              <a:schemeClr val="dk1"/>
            </a:solidFill>
            <a:prstDash val="solid"/>
            <a:round/>
            <a:headEnd type="triangle" w="med" len="med"/>
            <a:tailEnd type="triangle" w="med" len="med"/>
          </a:ln>
        </p:spPr>
      </p:cxnSp>
      <p:sp>
        <p:nvSpPr>
          <p:cNvPr id="117" name="Google Shape;117;p35"/>
          <p:cNvSpPr txBox="1"/>
          <p:nvPr/>
        </p:nvSpPr>
        <p:spPr>
          <a:xfrm>
            <a:off x="4409751" y="1001754"/>
            <a:ext cx="2793305"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The Early Modern period</a:t>
            </a:r>
            <a:endParaRPr sz="1400" b="0" i="0" u="none" strike="noStrike" cap="none">
              <a:solidFill>
                <a:srgbClr val="000000"/>
              </a:solidFill>
              <a:latin typeface="Arial"/>
              <a:ea typeface="Arial"/>
              <a:cs typeface="Arial"/>
              <a:sym typeface="Arial"/>
            </a:endParaRPr>
          </a:p>
        </p:txBody>
      </p:sp>
      <p:sp>
        <p:nvSpPr>
          <p:cNvPr id="118" name="Google Shape;118;p35"/>
          <p:cNvSpPr txBox="1"/>
          <p:nvPr/>
        </p:nvSpPr>
        <p:spPr>
          <a:xfrm>
            <a:off x="1922467" y="2832672"/>
            <a:ext cx="1114031"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1532</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Break from Rome</a:t>
            </a:r>
            <a:endParaRPr sz="1400" b="0" i="0" u="none" strike="noStrike" cap="none">
              <a:solidFill>
                <a:srgbClr val="000000"/>
              </a:solidFill>
              <a:latin typeface="Arial"/>
              <a:ea typeface="Arial"/>
              <a:cs typeface="Arial"/>
              <a:sym typeface="Arial"/>
            </a:endParaRPr>
          </a:p>
        </p:txBody>
      </p:sp>
      <p:sp>
        <p:nvSpPr>
          <p:cNvPr id="119" name="Google Shape;119;p35"/>
          <p:cNvSpPr txBox="1"/>
          <p:nvPr/>
        </p:nvSpPr>
        <p:spPr>
          <a:xfrm>
            <a:off x="6745064" y="2617229"/>
            <a:ext cx="1114031"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1649</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execution of Charles I</a:t>
            </a:r>
            <a:endParaRPr sz="1400" b="0" i="0" u="none" strike="noStrike" cap="none">
              <a:solidFill>
                <a:srgbClr val="000000"/>
              </a:solidFill>
              <a:latin typeface="Arial"/>
              <a:ea typeface="Arial"/>
              <a:cs typeface="Arial"/>
              <a:sym typeface="Arial"/>
            </a:endParaRPr>
          </a:p>
        </p:txBody>
      </p:sp>
      <p:sp>
        <p:nvSpPr>
          <p:cNvPr id="120" name="Google Shape;120;p35"/>
          <p:cNvSpPr txBox="1"/>
          <p:nvPr/>
        </p:nvSpPr>
        <p:spPr>
          <a:xfrm>
            <a:off x="8275172" y="2617229"/>
            <a:ext cx="1114031"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1660</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Restoration</a:t>
            </a:r>
            <a:endParaRPr sz="1400" b="0" i="0" u="none" strike="noStrike" cap="none">
              <a:solidFill>
                <a:srgbClr val="000000"/>
              </a:solidFill>
              <a:latin typeface="Arial"/>
              <a:ea typeface="Arial"/>
              <a:cs typeface="Arial"/>
              <a:sym typeface="Arial"/>
            </a:endParaRPr>
          </a:p>
        </p:txBody>
      </p:sp>
      <p:sp>
        <p:nvSpPr>
          <p:cNvPr id="121" name="Google Shape;121;p35"/>
          <p:cNvSpPr txBox="1"/>
          <p:nvPr/>
        </p:nvSpPr>
        <p:spPr>
          <a:xfrm>
            <a:off x="4409751" y="2646099"/>
            <a:ext cx="1389288"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1587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Roanoke colony established</a:t>
            </a:r>
            <a:endParaRPr sz="1400" b="0" i="0" u="none" strike="noStrike" cap="none">
              <a:solidFill>
                <a:srgbClr val="000000"/>
              </a:solidFill>
              <a:latin typeface="Arial"/>
              <a:ea typeface="Arial"/>
              <a:cs typeface="Arial"/>
              <a:sym typeface="Arial"/>
            </a:endParaRPr>
          </a:p>
        </p:txBody>
      </p:sp>
      <p:sp>
        <p:nvSpPr>
          <p:cNvPr id="122" name="Google Shape;122;p35"/>
          <p:cNvSpPr/>
          <p:nvPr/>
        </p:nvSpPr>
        <p:spPr>
          <a:xfrm>
            <a:off x="6188048" y="3680198"/>
            <a:ext cx="1114031"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Charles I</a:t>
            </a:r>
            <a:endParaRPr sz="1400" b="0" i="0" u="none" strike="noStrike" cap="none">
              <a:solidFill>
                <a:srgbClr val="000000"/>
              </a:solidFill>
              <a:latin typeface="Arial"/>
              <a:ea typeface="Arial"/>
              <a:cs typeface="Arial"/>
              <a:sym typeface="Arial"/>
            </a:endParaRPr>
          </a:p>
        </p:txBody>
      </p:sp>
      <p:sp>
        <p:nvSpPr>
          <p:cNvPr id="123" name="Google Shape;123;p35"/>
          <p:cNvSpPr/>
          <p:nvPr/>
        </p:nvSpPr>
        <p:spPr>
          <a:xfrm>
            <a:off x="8729965" y="3670191"/>
            <a:ext cx="1114031"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Charles II</a:t>
            </a:r>
            <a:endParaRPr sz="1400" b="0" i="0" u="none" strike="noStrike" cap="none">
              <a:solidFill>
                <a:srgbClr val="000000"/>
              </a:solidFill>
              <a:latin typeface="Arial"/>
              <a:ea typeface="Arial"/>
              <a:cs typeface="Arial"/>
              <a:sym typeface="Arial"/>
            </a:endParaRPr>
          </a:p>
        </p:txBody>
      </p:sp>
      <p:sp>
        <p:nvSpPr>
          <p:cNvPr id="124" name="Google Shape;124;p35"/>
          <p:cNvSpPr/>
          <p:nvPr/>
        </p:nvSpPr>
        <p:spPr>
          <a:xfrm>
            <a:off x="1646423" y="3680198"/>
            <a:ext cx="1390075" cy="369328"/>
          </a:xfrm>
          <a:prstGeom prst="roundRect">
            <a:avLst>
              <a:gd name="adj" fmla="val 16667"/>
            </a:avLst>
          </a:prstGeom>
          <a:solidFill>
            <a:schemeClr val="accent1"/>
          </a:solidFill>
          <a:ln w="25400" cap="flat" cmpd="sng">
            <a:solidFill>
              <a:srgbClr val="31538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Henry VIII</a:t>
            </a:r>
            <a:endParaRPr sz="1400" b="0" i="0" u="none" strike="noStrike" cap="none">
              <a:solidFill>
                <a:srgbClr val="000000"/>
              </a:solidFill>
              <a:latin typeface="Arial"/>
              <a:ea typeface="Arial"/>
              <a:cs typeface="Arial"/>
              <a:sym typeface="Arial"/>
            </a:endParaRPr>
          </a:p>
        </p:txBody>
      </p:sp>
      <p:cxnSp>
        <p:nvCxnSpPr>
          <p:cNvPr id="125" name="Google Shape;125;p35"/>
          <p:cNvCxnSpPr/>
          <p:nvPr/>
        </p:nvCxnSpPr>
        <p:spPr>
          <a:xfrm>
            <a:off x="1646423" y="4416725"/>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26" name="Google Shape;126;p35"/>
          <p:cNvSpPr txBox="1"/>
          <p:nvPr/>
        </p:nvSpPr>
        <p:spPr>
          <a:xfrm>
            <a:off x="3157270" y="4214277"/>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16</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cxnSp>
        <p:nvCxnSpPr>
          <p:cNvPr id="127" name="Google Shape;127;p35"/>
          <p:cNvCxnSpPr/>
          <p:nvPr/>
        </p:nvCxnSpPr>
        <p:spPr>
          <a:xfrm>
            <a:off x="6096000" y="4402455"/>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28" name="Google Shape;128;p35"/>
          <p:cNvSpPr txBox="1"/>
          <p:nvPr/>
        </p:nvSpPr>
        <p:spPr>
          <a:xfrm>
            <a:off x="7606847" y="4200007"/>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17</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sp>
        <p:nvSpPr>
          <p:cNvPr id="129" name="Google Shape;129;p35"/>
          <p:cNvSpPr/>
          <p:nvPr/>
        </p:nvSpPr>
        <p:spPr>
          <a:xfrm>
            <a:off x="1632476" y="2296461"/>
            <a:ext cx="2508203"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Reformation</a:t>
            </a:r>
            <a:endParaRPr sz="1400" b="0" i="0" u="none" strike="noStrike" cap="none">
              <a:solidFill>
                <a:srgbClr val="000000"/>
              </a:solidFill>
              <a:latin typeface="Arial"/>
              <a:ea typeface="Arial"/>
              <a:cs typeface="Arial"/>
              <a:sym typeface="Arial"/>
            </a:endParaRPr>
          </a:p>
        </p:txBody>
      </p:sp>
      <p:sp>
        <p:nvSpPr>
          <p:cNvPr id="130" name="Google Shape;130;p35"/>
          <p:cNvSpPr/>
          <p:nvPr/>
        </p:nvSpPr>
        <p:spPr>
          <a:xfrm>
            <a:off x="5986732" y="2233855"/>
            <a:ext cx="1475909"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Civil War</a:t>
            </a:r>
            <a:endParaRPr sz="1400" b="0" i="0" u="none" strike="noStrike" cap="none">
              <a:solidFill>
                <a:srgbClr val="000000"/>
              </a:solidFill>
              <a:latin typeface="Arial"/>
              <a:ea typeface="Arial"/>
              <a:cs typeface="Arial"/>
              <a:sym typeface="Arial"/>
            </a:endParaRPr>
          </a:p>
        </p:txBody>
      </p:sp>
      <p:sp>
        <p:nvSpPr>
          <p:cNvPr id="131" name="Google Shape;131;p35"/>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3</a:t>
            </a:fld>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36"/>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Early Modern period</a:t>
            </a:r>
            <a:endParaRPr sz="1400" b="0" i="0" u="none" strike="noStrike" cap="none">
              <a:solidFill>
                <a:srgbClr val="000000"/>
              </a:solidFill>
              <a:latin typeface="Arial"/>
              <a:ea typeface="Arial"/>
              <a:cs typeface="Arial"/>
              <a:sym typeface="Arial"/>
            </a:endParaRPr>
          </a:p>
        </p:txBody>
      </p:sp>
      <p:graphicFrame>
        <p:nvGraphicFramePr>
          <p:cNvPr id="138" name="Google Shape;138;p36"/>
          <p:cNvGraphicFramePr/>
          <p:nvPr/>
        </p:nvGraphicFramePr>
        <p:xfrm>
          <a:off x="6248402" y="660094"/>
          <a:ext cx="4672125" cy="2020120"/>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2373650">
                  <a:extLst>
                    <a:ext uri="{9D8B030D-6E8A-4147-A177-3AD203B41FA5}">
                      <a16:colId xmlns:a16="http://schemas.microsoft.com/office/drawing/2014/main" val="20001"/>
                    </a:ext>
                  </a:extLst>
                </a:gridCol>
                <a:gridCol w="1952700">
                  <a:extLst>
                    <a:ext uri="{9D8B030D-6E8A-4147-A177-3AD203B41FA5}">
                      <a16:colId xmlns:a16="http://schemas.microsoft.com/office/drawing/2014/main" val="20002"/>
                    </a:ext>
                  </a:extLst>
                </a:gridCol>
              </a:tblGrid>
              <a:tr h="2509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C</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Catholic beliefs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801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Who should be head of the church?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The Pope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801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What language should the Bible be in?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Latin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94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How should churches be decorated?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Highly decorated with stained-glass windows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94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What did you need to do to get to heaven?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Good works, indulgences, pilgrimages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509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Were monasteries important?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Yes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39" name="Google Shape;139;p36"/>
          <p:cNvGraphicFramePr/>
          <p:nvPr/>
        </p:nvGraphicFramePr>
        <p:xfrm>
          <a:off x="1271464" y="660093"/>
          <a:ext cx="4672125" cy="2147300"/>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2325575">
                  <a:extLst>
                    <a:ext uri="{9D8B030D-6E8A-4147-A177-3AD203B41FA5}">
                      <a16:colId xmlns:a16="http://schemas.microsoft.com/office/drawing/2014/main" val="20001"/>
                    </a:ext>
                  </a:extLst>
                </a:gridCol>
                <a:gridCol w="2000775">
                  <a:extLst>
                    <a:ext uri="{9D8B030D-6E8A-4147-A177-3AD203B41FA5}">
                      <a16:colId xmlns:a16="http://schemas.microsoft.com/office/drawing/2014/main" val="20002"/>
                    </a:ext>
                  </a:extLst>
                </a:gridCol>
              </a:tblGrid>
              <a:tr h="2287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B</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Protestant beliefs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Who should be head of the church?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The monarch (the king or queen)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What language should the Bible be in?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English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How should churches be decorated?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Plain and simple: bare walls, a plain wooden table for an altar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53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What did you need to do to get to heaven?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Just believe in God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287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Arial"/>
                          <a:ea typeface="Arial"/>
                          <a:cs typeface="Arial"/>
                          <a:sym typeface="Arial"/>
                        </a:rPr>
                        <a:t>Were monasteries important?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dk1"/>
                          </a:solidFill>
                          <a:latin typeface="Arial"/>
                          <a:ea typeface="Arial"/>
                          <a:cs typeface="Arial"/>
                          <a:sym typeface="Arial"/>
                        </a:rPr>
                        <a:t>No</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140" name="Google Shape;140;p36"/>
          <p:cNvGraphicFramePr/>
          <p:nvPr/>
        </p:nvGraphicFramePr>
        <p:xfrm>
          <a:off x="1271465" y="2860646"/>
          <a:ext cx="4672150" cy="3653875"/>
        </p:xfrm>
        <a:graphic>
          <a:graphicData uri="http://schemas.openxmlformats.org/drawingml/2006/table">
            <a:tbl>
              <a:tblPr firstRow="1" bandRow="1">
                <a:noFill/>
                <a:tableStyleId>{4D3A7875-1ABF-4C86-BCEA-E57D24479A08}</a:tableStyleId>
              </a:tblPr>
              <a:tblGrid>
                <a:gridCol w="382150">
                  <a:extLst>
                    <a:ext uri="{9D8B030D-6E8A-4147-A177-3AD203B41FA5}">
                      <a16:colId xmlns:a16="http://schemas.microsoft.com/office/drawing/2014/main" val="20000"/>
                    </a:ext>
                  </a:extLst>
                </a:gridCol>
                <a:gridCol w="1059025">
                  <a:extLst>
                    <a:ext uri="{9D8B030D-6E8A-4147-A177-3AD203B41FA5}">
                      <a16:colId xmlns:a16="http://schemas.microsoft.com/office/drawing/2014/main" val="20001"/>
                    </a:ext>
                  </a:extLst>
                </a:gridCol>
                <a:gridCol w="3230975">
                  <a:extLst>
                    <a:ext uri="{9D8B030D-6E8A-4147-A177-3AD203B41FA5}">
                      <a16:colId xmlns:a16="http://schemas.microsoft.com/office/drawing/2014/main" val="20002"/>
                    </a:ext>
                  </a:extLst>
                </a:gridCol>
              </a:tblGrid>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The Civil War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Parliament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group of people called by the king to give him permission to raise taxes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divine right of kings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idea that God chose kings to rule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Personal Rule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period between 1629 and 1640 when Charles I ruled without Parliament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English Civil War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long war between Parliament and Charles I</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Absolute monarch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monarch with complete power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Republic</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country without a monarch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Democracy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country in which people vote for their leaders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4466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Oliver Cromwell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MP and army general who became Lord Protector after Charles’ execution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84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Restoration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when the monarchy returned under Charles II in 1660</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graphicFrame>
        <p:nvGraphicFramePr>
          <p:cNvPr id="141" name="Google Shape;141;p36"/>
          <p:cNvGraphicFramePr/>
          <p:nvPr/>
        </p:nvGraphicFramePr>
        <p:xfrm>
          <a:off x="6305909" y="2860646"/>
          <a:ext cx="4614625" cy="3764775"/>
        </p:xfrm>
        <a:graphic>
          <a:graphicData uri="http://schemas.openxmlformats.org/drawingml/2006/table">
            <a:tbl>
              <a:tblPr firstRow="1" bandRow="1">
                <a:noFill/>
                <a:tableStyleId>{4D3A7875-1ABF-4C86-BCEA-E57D24479A08}</a:tableStyleId>
              </a:tblPr>
              <a:tblGrid>
                <a:gridCol w="341525">
                  <a:extLst>
                    <a:ext uri="{9D8B030D-6E8A-4147-A177-3AD203B41FA5}">
                      <a16:colId xmlns:a16="http://schemas.microsoft.com/office/drawing/2014/main" val="20000"/>
                    </a:ext>
                  </a:extLst>
                </a:gridCol>
                <a:gridCol w="1308800">
                  <a:extLst>
                    <a:ext uri="{9D8B030D-6E8A-4147-A177-3AD203B41FA5}">
                      <a16:colId xmlns:a16="http://schemas.microsoft.com/office/drawing/2014/main" val="20001"/>
                    </a:ext>
                  </a:extLst>
                </a:gridCol>
                <a:gridCol w="2964300">
                  <a:extLst>
                    <a:ext uri="{9D8B030D-6E8A-4147-A177-3AD203B41FA5}">
                      <a16:colId xmlns:a16="http://schemas.microsoft.com/office/drawing/2014/main" val="20002"/>
                    </a:ext>
                  </a:extLst>
                </a:gridCol>
              </a:tblGrid>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Early Empire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colony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place that was part of an 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Native Americans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people who lived in America before European settlement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group of colonies ruled by one powerful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New World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name Europeans gave to North and South America in the Early Modern period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establish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set up</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settlers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people who moved to a colony to live there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Roanoke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place in America where the English tried to establish a colony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Manteo</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Native American who worked with the English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833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British 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colonies ruled by Britain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4453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Ireland, Virginia, Barbados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Three colonies of the British Empire in the Early Modern period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
        <p:nvSpPr>
          <p:cNvPr id="142" name="Google Shape;142;p36"/>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4</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37"/>
          <p:cNvSpPr txBox="1"/>
          <p:nvPr/>
        </p:nvSpPr>
        <p:spPr>
          <a:xfrm>
            <a:off x="1271464" y="66072"/>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149" name="Google Shape;149;p37"/>
          <p:cNvGraphicFramePr/>
          <p:nvPr/>
        </p:nvGraphicFramePr>
        <p:xfrm>
          <a:off x="1270242" y="534258"/>
          <a:ext cx="9649075" cy="5873500"/>
        </p:xfrm>
        <a:graphic>
          <a:graphicData uri="http://schemas.openxmlformats.org/drawingml/2006/table">
            <a:tbl>
              <a:tblPr firstRow="1" bandRow="1">
                <a:noFill/>
                <a:tableStyleId>{4D3A7875-1ABF-4C86-BCEA-E57D24479A08}</a:tableStyleId>
              </a:tblPr>
              <a:tblGrid>
                <a:gridCol w="531125">
                  <a:extLst>
                    <a:ext uri="{9D8B030D-6E8A-4147-A177-3AD203B41FA5}">
                      <a16:colId xmlns:a16="http://schemas.microsoft.com/office/drawing/2014/main" val="20000"/>
                    </a:ext>
                  </a:extLst>
                </a:gridCol>
                <a:gridCol w="9117950">
                  <a:extLst>
                    <a:ext uri="{9D8B030D-6E8A-4147-A177-3AD203B41FA5}">
                      <a16:colId xmlns:a16="http://schemas.microsoft.com/office/drawing/2014/main" val="20001"/>
                    </a:ext>
                  </a:extLst>
                </a:gridCol>
              </a:tblGrid>
              <a:tr h="358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F</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the Birth of the Modern World </a:t>
                      </a:r>
                      <a:r>
                        <a:rPr lang="en-GB" sz="1100" b="0" u="none" strike="noStrike" cap="none">
                          <a:solidFill>
                            <a:schemeClr val="lt1"/>
                          </a:solidFill>
                        </a:rPr>
                        <a:t>mental timeline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551520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dirty="0">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cxnSp>
        <p:nvCxnSpPr>
          <p:cNvPr id="150" name="Google Shape;150;p37"/>
          <p:cNvCxnSpPr/>
          <p:nvPr/>
        </p:nvCxnSpPr>
        <p:spPr>
          <a:xfrm>
            <a:off x="1526875" y="3730727"/>
            <a:ext cx="9109495" cy="0"/>
          </a:xfrm>
          <a:prstGeom prst="straightConnector1">
            <a:avLst/>
          </a:prstGeom>
          <a:noFill/>
          <a:ln w="9525" cap="flat" cmpd="sng">
            <a:solidFill>
              <a:schemeClr val="dk1"/>
            </a:solidFill>
            <a:prstDash val="solid"/>
            <a:round/>
            <a:headEnd type="triangle" w="med" len="med"/>
            <a:tailEnd type="triangle" w="med" len="med"/>
          </a:ln>
        </p:spPr>
      </p:cxnSp>
      <p:sp>
        <p:nvSpPr>
          <p:cNvPr id="151" name="Google Shape;151;p37"/>
          <p:cNvSpPr txBox="1"/>
          <p:nvPr/>
        </p:nvSpPr>
        <p:spPr>
          <a:xfrm>
            <a:off x="3626488" y="1001754"/>
            <a:ext cx="4359832" cy="369332"/>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The Birth of the Modern World</a:t>
            </a:r>
            <a:endParaRPr sz="1400" b="0" i="0" u="none" strike="noStrike" cap="none">
              <a:solidFill>
                <a:srgbClr val="000000"/>
              </a:solidFill>
              <a:latin typeface="Arial"/>
              <a:ea typeface="Arial"/>
              <a:cs typeface="Arial"/>
              <a:sym typeface="Arial"/>
            </a:endParaRPr>
          </a:p>
        </p:txBody>
      </p:sp>
      <p:sp>
        <p:nvSpPr>
          <p:cNvPr id="152" name="Google Shape;152;p37"/>
          <p:cNvSpPr txBox="1"/>
          <p:nvPr/>
        </p:nvSpPr>
        <p:spPr>
          <a:xfrm>
            <a:off x="6765274" y="2652602"/>
            <a:ext cx="1581036"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1807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Abolition of the Slave Trade in the British Empire</a:t>
            </a:r>
            <a:endParaRPr sz="1400" b="0" i="0" u="none" strike="noStrike" cap="none">
              <a:solidFill>
                <a:srgbClr val="000000"/>
              </a:solidFill>
              <a:latin typeface="Arial"/>
              <a:ea typeface="Arial"/>
              <a:cs typeface="Arial"/>
              <a:sym typeface="Arial"/>
            </a:endParaRPr>
          </a:p>
        </p:txBody>
      </p:sp>
      <p:cxnSp>
        <p:nvCxnSpPr>
          <p:cNvPr id="153" name="Google Shape;153;p37"/>
          <p:cNvCxnSpPr/>
          <p:nvPr/>
        </p:nvCxnSpPr>
        <p:spPr>
          <a:xfrm>
            <a:off x="1646423" y="4391808"/>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54" name="Google Shape;154;p37"/>
          <p:cNvSpPr txBox="1"/>
          <p:nvPr/>
        </p:nvSpPr>
        <p:spPr>
          <a:xfrm>
            <a:off x="3157270" y="4207142"/>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18</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cxnSp>
        <p:nvCxnSpPr>
          <p:cNvPr id="155" name="Google Shape;155;p37"/>
          <p:cNvCxnSpPr/>
          <p:nvPr/>
        </p:nvCxnSpPr>
        <p:spPr>
          <a:xfrm>
            <a:off x="6096000" y="4391808"/>
            <a:ext cx="4340309" cy="0"/>
          </a:xfrm>
          <a:prstGeom prst="straightConnector1">
            <a:avLst/>
          </a:prstGeom>
          <a:noFill/>
          <a:ln w="9525" cap="flat" cmpd="sng">
            <a:solidFill>
              <a:srgbClr val="3E6EC2"/>
            </a:solidFill>
            <a:prstDash val="solid"/>
            <a:round/>
            <a:headEnd type="triangle" w="med" len="med"/>
            <a:tailEnd type="triangle" w="med" len="med"/>
          </a:ln>
        </p:spPr>
      </p:cxnSp>
      <p:sp>
        <p:nvSpPr>
          <p:cNvPr id="156" name="Google Shape;156;p37"/>
          <p:cNvSpPr txBox="1"/>
          <p:nvPr/>
        </p:nvSpPr>
        <p:spPr>
          <a:xfrm>
            <a:off x="7606847" y="4207142"/>
            <a:ext cx="1457862" cy="369332"/>
          </a:xfrm>
          <a:prstGeom prst="rect">
            <a:avLst/>
          </a:prstGeom>
          <a:solidFill>
            <a:schemeClr val="lt1"/>
          </a:solid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19</a:t>
            </a:r>
            <a:r>
              <a:rPr lang="en-GB" sz="1400" b="0" i="0" u="none" strike="noStrike" cap="none" baseline="30000">
                <a:solidFill>
                  <a:srgbClr val="000000"/>
                </a:solidFill>
                <a:latin typeface="Arial"/>
                <a:ea typeface="Arial"/>
                <a:cs typeface="Arial"/>
                <a:sym typeface="Arial"/>
              </a:rPr>
              <a:t>th</a:t>
            </a:r>
            <a:r>
              <a:rPr lang="en-GB" sz="1400" b="0" i="0" u="none" strike="noStrike" cap="none">
                <a:solidFill>
                  <a:srgbClr val="000000"/>
                </a:solidFill>
                <a:latin typeface="Arial"/>
                <a:ea typeface="Arial"/>
                <a:cs typeface="Arial"/>
                <a:sym typeface="Arial"/>
              </a:rPr>
              <a:t> century</a:t>
            </a:r>
            <a:endParaRPr sz="1400" b="0" i="0" u="none" strike="noStrike" cap="none">
              <a:solidFill>
                <a:srgbClr val="000000"/>
              </a:solidFill>
              <a:latin typeface="Arial"/>
              <a:ea typeface="Arial"/>
              <a:cs typeface="Arial"/>
              <a:sym typeface="Arial"/>
            </a:endParaRPr>
          </a:p>
        </p:txBody>
      </p:sp>
      <p:sp>
        <p:nvSpPr>
          <p:cNvPr id="157" name="Google Shape;157;p37"/>
          <p:cNvSpPr/>
          <p:nvPr/>
        </p:nvSpPr>
        <p:spPr>
          <a:xfrm>
            <a:off x="3749880" y="2086019"/>
            <a:ext cx="3015394"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Age of Revolution</a:t>
            </a:r>
            <a:endParaRPr sz="1400" b="0" i="0" u="none" strike="noStrike" cap="none">
              <a:solidFill>
                <a:srgbClr val="000000"/>
              </a:solidFill>
              <a:latin typeface="Arial"/>
              <a:ea typeface="Arial"/>
              <a:cs typeface="Arial"/>
              <a:sym typeface="Arial"/>
            </a:endParaRPr>
          </a:p>
        </p:txBody>
      </p:sp>
      <p:sp>
        <p:nvSpPr>
          <p:cNvPr id="158" name="Google Shape;158;p37"/>
          <p:cNvSpPr/>
          <p:nvPr/>
        </p:nvSpPr>
        <p:spPr>
          <a:xfrm>
            <a:off x="4093688" y="4947669"/>
            <a:ext cx="5595596"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The Industrial Revolution</a:t>
            </a:r>
            <a:endParaRPr sz="1400" b="0" i="0" u="none" strike="noStrike" cap="none">
              <a:solidFill>
                <a:srgbClr val="000000"/>
              </a:solidFill>
              <a:latin typeface="Arial"/>
              <a:ea typeface="Arial"/>
              <a:cs typeface="Arial"/>
              <a:sym typeface="Arial"/>
            </a:endParaRPr>
          </a:p>
        </p:txBody>
      </p:sp>
      <p:sp>
        <p:nvSpPr>
          <p:cNvPr id="159" name="Google Shape;159;p37"/>
          <p:cNvSpPr txBox="1"/>
          <p:nvPr/>
        </p:nvSpPr>
        <p:spPr>
          <a:xfrm>
            <a:off x="8204050" y="2652602"/>
            <a:ext cx="1236269" cy="95410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1833</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Abolition of Slavery in the British Empire</a:t>
            </a:r>
            <a:endParaRPr sz="1400" b="0" i="0" u="none" strike="noStrike" cap="none">
              <a:solidFill>
                <a:srgbClr val="000000"/>
              </a:solidFill>
              <a:latin typeface="Arial"/>
              <a:ea typeface="Arial"/>
              <a:cs typeface="Arial"/>
              <a:sym typeface="Arial"/>
            </a:endParaRPr>
          </a:p>
        </p:txBody>
      </p:sp>
      <p:sp>
        <p:nvSpPr>
          <p:cNvPr id="160" name="Google Shape;160;p37"/>
          <p:cNvSpPr txBox="1"/>
          <p:nvPr/>
        </p:nvSpPr>
        <p:spPr>
          <a:xfrm>
            <a:off x="3448295" y="2868045"/>
            <a:ext cx="1581036"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dirty="0">
                <a:solidFill>
                  <a:srgbClr val="000000"/>
                </a:solidFill>
                <a:latin typeface="Arial"/>
                <a:ea typeface="Arial"/>
                <a:cs typeface="Arial"/>
                <a:sym typeface="Arial"/>
              </a:rPr>
              <a:t>1775-1783</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rgbClr val="000000"/>
                </a:solidFill>
                <a:latin typeface="Arial"/>
                <a:ea typeface="Arial"/>
                <a:cs typeface="Arial"/>
                <a:sym typeface="Arial"/>
              </a:rPr>
              <a:t>The American Revolution</a:t>
            </a:r>
            <a:endParaRPr sz="1400" b="0" i="0" u="none" strike="noStrike" cap="none" dirty="0">
              <a:solidFill>
                <a:srgbClr val="000000"/>
              </a:solidFill>
              <a:latin typeface="Arial"/>
              <a:ea typeface="Arial"/>
              <a:cs typeface="Arial"/>
              <a:sym typeface="Arial"/>
            </a:endParaRPr>
          </a:p>
        </p:txBody>
      </p:sp>
      <p:sp>
        <p:nvSpPr>
          <p:cNvPr id="161" name="Google Shape;161;p37"/>
          <p:cNvSpPr txBox="1"/>
          <p:nvPr/>
        </p:nvSpPr>
        <p:spPr>
          <a:xfrm>
            <a:off x="4541481" y="2597341"/>
            <a:ext cx="23155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1789-1799</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French Revolution</a:t>
            </a:r>
            <a:endParaRPr sz="1400" b="0" i="0" u="none" strike="noStrike" cap="none">
              <a:solidFill>
                <a:srgbClr val="000000"/>
              </a:solidFill>
              <a:latin typeface="Arial"/>
              <a:ea typeface="Arial"/>
              <a:cs typeface="Arial"/>
              <a:sym typeface="Arial"/>
            </a:endParaRPr>
          </a:p>
        </p:txBody>
      </p:sp>
      <p:sp>
        <p:nvSpPr>
          <p:cNvPr id="162" name="Google Shape;162;p37"/>
          <p:cNvSpPr txBox="1"/>
          <p:nvPr/>
        </p:nvSpPr>
        <p:spPr>
          <a:xfrm>
            <a:off x="4794541" y="3083489"/>
            <a:ext cx="2315500" cy="52322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1791-1804</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Haitian Revolution</a:t>
            </a:r>
            <a:endParaRPr sz="1400" b="0" i="0" u="none" strike="noStrike" cap="none">
              <a:solidFill>
                <a:srgbClr val="000000"/>
              </a:solidFill>
              <a:latin typeface="Arial"/>
              <a:ea typeface="Arial"/>
              <a:cs typeface="Arial"/>
              <a:sym typeface="Arial"/>
            </a:endParaRPr>
          </a:p>
        </p:txBody>
      </p:sp>
      <p:sp>
        <p:nvSpPr>
          <p:cNvPr id="163" name="Google Shape;163;p37"/>
          <p:cNvSpPr/>
          <p:nvPr/>
        </p:nvSpPr>
        <p:spPr>
          <a:xfrm>
            <a:off x="1526087" y="1541003"/>
            <a:ext cx="7257186" cy="369328"/>
          </a:xfrm>
          <a:prstGeom prst="roundRect">
            <a:avLst>
              <a:gd name="adj" fmla="val 16667"/>
            </a:avLst>
          </a:prstGeom>
          <a:solidFill>
            <a:schemeClr val="lt1"/>
          </a:solidFill>
          <a:ln w="25400" cap="flat" cmpd="sng">
            <a:solidFill>
              <a:schemeClr val="accen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dk1"/>
                </a:solidFill>
                <a:latin typeface="Arial"/>
                <a:ea typeface="Arial"/>
                <a:cs typeface="Arial"/>
                <a:sym typeface="Arial"/>
              </a:rPr>
              <a:t>The Transatlantic Slave Trade</a:t>
            </a:r>
            <a:endParaRPr sz="1400" b="0" i="0" u="none" strike="noStrike" cap="none" dirty="0">
              <a:solidFill>
                <a:srgbClr val="000000"/>
              </a:solidFill>
              <a:latin typeface="Arial"/>
              <a:ea typeface="Arial"/>
              <a:cs typeface="Arial"/>
              <a:sym typeface="Arial"/>
            </a:endParaRPr>
          </a:p>
        </p:txBody>
      </p:sp>
      <p:sp>
        <p:nvSpPr>
          <p:cNvPr id="164" name="Google Shape;164;p37"/>
          <p:cNvSpPr txBox="1"/>
          <p:nvPr/>
        </p:nvSpPr>
        <p:spPr>
          <a:xfrm>
            <a:off x="9298059" y="2868045"/>
            <a:ext cx="1236269" cy="73866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1857</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rgbClr val="000000"/>
                </a:solidFill>
                <a:latin typeface="Arial"/>
                <a:ea typeface="Arial"/>
                <a:cs typeface="Arial"/>
                <a:sym typeface="Arial"/>
              </a:rPr>
              <a:t>The Indian Rebellion</a:t>
            </a:r>
            <a:endParaRPr sz="1400" b="0" i="0" u="none" strike="noStrike" cap="none">
              <a:solidFill>
                <a:srgbClr val="000000"/>
              </a:solidFill>
              <a:latin typeface="Arial"/>
              <a:ea typeface="Arial"/>
              <a:cs typeface="Arial"/>
              <a:sym typeface="Arial"/>
            </a:endParaRPr>
          </a:p>
        </p:txBody>
      </p:sp>
      <p:sp>
        <p:nvSpPr>
          <p:cNvPr id="165" name="Google Shape;165;p37"/>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5</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38"/>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172" name="Google Shape;172;p38"/>
          <p:cNvGraphicFramePr/>
          <p:nvPr/>
        </p:nvGraphicFramePr>
        <p:xfrm>
          <a:off x="1272691" y="534258"/>
          <a:ext cx="4670900" cy="3609900"/>
        </p:xfrm>
        <a:graphic>
          <a:graphicData uri="http://schemas.openxmlformats.org/drawingml/2006/table">
            <a:tbl>
              <a:tblPr firstRow="1" bandRow="1">
                <a:noFill/>
                <a:tableStyleId>{4D3A7875-1ABF-4C86-BCEA-E57D24479A08}</a:tableStyleId>
              </a:tblPr>
              <a:tblGrid>
                <a:gridCol w="349850">
                  <a:extLst>
                    <a:ext uri="{9D8B030D-6E8A-4147-A177-3AD203B41FA5}">
                      <a16:colId xmlns:a16="http://schemas.microsoft.com/office/drawing/2014/main" val="20000"/>
                    </a:ext>
                  </a:extLst>
                </a:gridCol>
                <a:gridCol w="4321050">
                  <a:extLst>
                    <a:ext uri="{9D8B030D-6E8A-4147-A177-3AD203B41FA5}">
                      <a16:colId xmlns:a16="http://schemas.microsoft.com/office/drawing/2014/main" val="20001"/>
                    </a:ext>
                  </a:extLst>
                </a:gridCol>
              </a:tblGrid>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Transatlantic Slave Trade map</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extLst>
                  <a:ext uri="{0D108BD9-81ED-4DB2-BD59-A6C34878D82A}">
                    <a16:rowId xmlns:a16="http://schemas.microsoft.com/office/drawing/2014/main" val="10000"/>
                  </a:ext>
                </a:extLst>
              </a:tr>
              <a:tr h="3242050">
                <a:tc gridSpan="2">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hMerge="1">
                  <a:txBody>
                    <a:bodyPr/>
                    <a:lstStyle/>
                    <a:p>
                      <a:endParaRPr lang="en-US"/>
                    </a:p>
                  </a:txBody>
                  <a:tcPr/>
                </a:tc>
                <a:extLst>
                  <a:ext uri="{0D108BD9-81ED-4DB2-BD59-A6C34878D82A}">
                    <a16:rowId xmlns:a16="http://schemas.microsoft.com/office/drawing/2014/main" val="10001"/>
                  </a:ext>
                </a:extLst>
              </a:tr>
            </a:tbl>
          </a:graphicData>
        </a:graphic>
      </p:graphicFrame>
      <p:graphicFrame>
        <p:nvGraphicFramePr>
          <p:cNvPr id="173" name="Google Shape;173;p38"/>
          <p:cNvGraphicFramePr/>
          <p:nvPr/>
        </p:nvGraphicFramePr>
        <p:xfrm>
          <a:off x="6269037" y="534258"/>
          <a:ext cx="4672125" cy="5661625"/>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316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H</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Transatlantic Slave Trade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artefact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an object from the past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race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idea that humans can be divided into different groups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racism</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treating people differently based on ideas about race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enslaved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made into a 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enslave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make someone into a slave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import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bring goods into a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export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take goods out of a country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plantation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farm in the New World where crops like sugar and tobacco were grown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subhuman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less than human, more like an animal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justify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give an explanation for something</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pic>
        <p:nvPicPr>
          <p:cNvPr id="174" name="Google Shape;174;p38" descr="Good map for student to use to illustrate the Triangular Trade of the 17th  &amp; 18th Centu… | History drawings, History interactive notebook, High school  world history"/>
          <p:cNvPicPr preferRelativeResize="0"/>
          <p:nvPr/>
        </p:nvPicPr>
        <p:blipFill rotWithShape="1">
          <a:blip r:embed="rId3">
            <a:alphaModFix/>
          </a:blip>
          <a:srcRect b="2150"/>
          <a:stretch/>
        </p:blipFill>
        <p:spPr>
          <a:xfrm>
            <a:off x="1585494" y="1064725"/>
            <a:ext cx="4273566" cy="2832040"/>
          </a:xfrm>
          <a:prstGeom prst="rect">
            <a:avLst/>
          </a:prstGeom>
          <a:noFill/>
          <a:ln>
            <a:noFill/>
          </a:ln>
        </p:spPr>
      </p:pic>
      <p:sp>
        <p:nvSpPr>
          <p:cNvPr id="175" name="Google Shape;175;p38"/>
          <p:cNvSpPr/>
          <p:nvPr/>
        </p:nvSpPr>
        <p:spPr>
          <a:xfrm>
            <a:off x="4614280" y="3066947"/>
            <a:ext cx="128342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B2D9F8"/>
                </a:highlight>
                <a:latin typeface="Arial"/>
                <a:ea typeface="Arial"/>
                <a:cs typeface="Arial"/>
                <a:sym typeface="Arial"/>
              </a:rPr>
              <a:t>West Africa</a:t>
            </a:r>
            <a:endParaRPr sz="1400" b="0" i="0" u="none" strike="noStrike" cap="none">
              <a:solidFill>
                <a:srgbClr val="000000"/>
              </a:solidFill>
              <a:latin typeface="Arial"/>
              <a:ea typeface="Arial"/>
              <a:cs typeface="Arial"/>
              <a:sym typeface="Arial"/>
            </a:endParaRPr>
          </a:p>
        </p:txBody>
      </p:sp>
      <p:sp>
        <p:nvSpPr>
          <p:cNvPr id="176" name="Google Shape;176;p38"/>
          <p:cNvSpPr/>
          <p:nvPr/>
        </p:nvSpPr>
        <p:spPr>
          <a:xfrm>
            <a:off x="1250827" y="2947752"/>
            <a:ext cx="1563248"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A5FF89"/>
                </a:highlight>
                <a:latin typeface="Arial"/>
                <a:ea typeface="Arial"/>
                <a:cs typeface="Arial"/>
                <a:sym typeface="Arial"/>
              </a:rPr>
              <a:t>The Caribbean</a:t>
            </a:r>
            <a:endParaRPr sz="1400" b="0" i="0" u="none" strike="noStrike" cap="none">
              <a:solidFill>
                <a:srgbClr val="000000"/>
              </a:solidFill>
              <a:latin typeface="Arial"/>
              <a:ea typeface="Arial"/>
              <a:cs typeface="Arial"/>
              <a:sym typeface="Arial"/>
            </a:endParaRPr>
          </a:p>
        </p:txBody>
      </p:sp>
      <p:sp>
        <p:nvSpPr>
          <p:cNvPr id="177" name="Google Shape;177;p38"/>
          <p:cNvSpPr txBox="1"/>
          <p:nvPr/>
        </p:nvSpPr>
        <p:spPr>
          <a:xfrm>
            <a:off x="1441519" y="2565326"/>
            <a:ext cx="95072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dirty="0">
                <a:solidFill>
                  <a:srgbClr val="000000"/>
                </a:solidFill>
                <a:highlight>
                  <a:srgbClr val="FFFF00"/>
                </a:highlight>
                <a:latin typeface="Arial"/>
                <a:ea typeface="Arial"/>
                <a:cs typeface="Arial"/>
                <a:sym typeface="Arial"/>
              </a:rPr>
              <a:t>Jamaica</a:t>
            </a:r>
            <a:endParaRPr sz="1400" b="0" i="0" u="none" strike="noStrike" cap="none" dirty="0">
              <a:solidFill>
                <a:srgbClr val="000000"/>
              </a:solidFill>
              <a:latin typeface="Arial"/>
              <a:ea typeface="Arial"/>
              <a:cs typeface="Arial"/>
              <a:sym typeface="Arial"/>
            </a:endParaRPr>
          </a:p>
        </p:txBody>
      </p:sp>
      <p:sp>
        <p:nvSpPr>
          <p:cNvPr id="178" name="Google Shape;178;p38"/>
          <p:cNvSpPr txBox="1"/>
          <p:nvPr/>
        </p:nvSpPr>
        <p:spPr>
          <a:xfrm>
            <a:off x="3009642" y="2749338"/>
            <a:ext cx="108695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Barbados</a:t>
            </a:r>
            <a:endParaRPr sz="1400" b="0" i="0" u="none" strike="noStrike" cap="none">
              <a:solidFill>
                <a:srgbClr val="000000"/>
              </a:solidFill>
              <a:latin typeface="Arial"/>
              <a:ea typeface="Arial"/>
              <a:cs typeface="Arial"/>
              <a:sym typeface="Arial"/>
            </a:endParaRPr>
          </a:p>
        </p:txBody>
      </p:sp>
      <p:sp>
        <p:nvSpPr>
          <p:cNvPr id="179" name="Google Shape;179;p38"/>
          <p:cNvSpPr txBox="1"/>
          <p:nvPr/>
        </p:nvSpPr>
        <p:spPr>
          <a:xfrm>
            <a:off x="4147790" y="1358738"/>
            <a:ext cx="823622"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dirty="0">
                <a:solidFill>
                  <a:srgbClr val="000000"/>
                </a:solidFill>
                <a:highlight>
                  <a:srgbClr val="FFFF00"/>
                </a:highlight>
                <a:latin typeface="Arial"/>
                <a:ea typeface="Arial"/>
                <a:cs typeface="Arial"/>
                <a:sym typeface="Arial"/>
              </a:rPr>
              <a:t>Bristol</a:t>
            </a:r>
            <a:endParaRPr sz="1400" b="0" i="0" u="none" strike="noStrike" cap="none" dirty="0">
              <a:solidFill>
                <a:srgbClr val="000000"/>
              </a:solidFill>
              <a:latin typeface="Arial"/>
              <a:ea typeface="Arial"/>
              <a:cs typeface="Arial"/>
              <a:sym typeface="Arial"/>
            </a:endParaRPr>
          </a:p>
        </p:txBody>
      </p:sp>
      <p:sp>
        <p:nvSpPr>
          <p:cNvPr id="180" name="Google Shape;180;p38"/>
          <p:cNvSpPr txBox="1"/>
          <p:nvPr/>
        </p:nvSpPr>
        <p:spPr>
          <a:xfrm>
            <a:off x="4655782" y="3490781"/>
            <a:ext cx="1174937"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highlight>
                  <a:srgbClr val="FFFF00"/>
                </a:highlight>
                <a:latin typeface="Arial"/>
                <a:ea typeface="Arial"/>
                <a:cs typeface="Arial"/>
                <a:sym typeface="Arial"/>
              </a:rPr>
              <a:t>Akan Kingdoms</a:t>
            </a:r>
            <a:endParaRPr sz="1400" b="0" i="0" u="none" strike="noStrike" cap="none">
              <a:solidFill>
                <a:srgbClr val="000000"/>
              </a:solidFill>
              <a:latin typeface="Arial"/>
              <a:ea typeface="Arial"/>
              <a:cs typeface="Arial"/>
              <a:sym typeface="Arial"/>
            </a:endParaRPr>
          </a:p>
        </p:txBody>
      </p:sp>
      <p:sp>
        <p:nvSpPr>
          <p:cNvPr id="181" name="Google Shape;181;p38"/>
          <p:cNvSpPr/>
          <p:nvPr/>
        </p:nvSpPr>
        <p:spPr>
          <a:xfrm>
            <a:off x="2590536" y="1519252"/>
            <a:ext cx="2252663" cy="1189476"/>
          </a:xfrm>
          <a:custGeom>
            <a:avLst/>
            <a:gdLst/>
            <a:ahLst/>
            <a:cxnLst/>
            <a:rect l="l" t="t" r="r" b="b"/>
            <a:pathLst>
              <a:path w="2162175" h="1147763" extrusionOk="0">
                <a:moveTo>
                  <a:pt x="0" y="1147763"/>
                </a:moveTo>
                <a:cubicBezTo>
                  <a:pt x="13890" y="1093391"/>
                  <a:pt x="27781" y="1039019"/>
                  <a:pt x="76200" y="990600"/>
                </a:cubicBezTo>
                <a:cubicBezTo>
                  <a:pt x="124619" y="942181"/>
                  <a:pt x="155576" y="925512"/>
                  <a:pt x="290513" y="857250"/>
                </a:cubicBezTo>
                <a:cubicBezTo>
                  <a:pt x="425451" y="788987"/>
                  <a:pt x="749300" y="646906"/>
                  <a:pt x="885825" y="581025"/>
                </a:cubicBezTo>
                <a:cubicBezTo>
                  <a:pt x="1022350" y="515144"/>
                  <a:pt x="997744" y="508000"/>
                  <a:pt x="1109663" y="461963"/>
                </a:cubicBezTo>
                <a:cubicBezTo>
                  <a:pt x="1221582" y="415926"/>
                  <a:pt x="1416844" y="367506"/>
                  <a:pt x="1557338" y="304800"/>
                </a:cubicBezTo>
                <a:cubicBezTo>
                  <a:pt x="1697832" y="242094"/>
                  <a:pt x="1851819" y="136525"/>
                  <a:pt x="1952625" y="85725"/>
                </a:cubicBezTo>
                <a:cubicBezTo>
                  <a:pt x="2053431" y="34925"/>
                  <a:pt x="2107803" y="17462"/>
                  <a:pt x="2162175" y="0"/>
                </a:cubicBezTo>
              </a:path>
            </a:pathLst>
          </a:custGeom>
          <a:noFill/>
          <a:ln w="381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82" name="Google Shape;182;p38"/>
          <p:cNvSpPr/>
          <p:nvPr/>
        </p:nvSpPr>
        <p:spPr>
          <a:xfrm>
            <a:off x="4171113" y="1654787"/>
            <a:ext cx="555425" cy="1692908"/>
          </a:xfrm>
          <a:custGeom>
            <a:avLst/>
            <a:gdLst/>
            <a:ahLst/>
            <a:cxnLst/>
            <a:rect l="l" t="t" r="r" b="b"/>
            <a:pathLst>
              <a:path w="660897" h="1789418" extrusionOk="0">
                <a:moveTo>
                  <a:pt x="660897" y="0"/>
                </a:moveTo>
                <a:cubicBezTo>
                  <a:pt x="616248" y="17859"/>
                  <a:pt x="555858" y="86059"/>
                  <a:pt x="508657" y="141371"/>
                </a:cubicBezTo>
                <a:cubicBezTo>
                  <a:pt x="461456" y="196683"/>
                  <a:pt x="420550" y="266784"/>
                  <a:pt x="377688" y="331871"/>
                </a:cubicBezTo>
                <a:cubicBezTo>
                  <a:pt x="334826" y="396958"/>
                  <a:pt x="288391" y="461649"/>
                  <a:pt x="251482" y="531896"/>
                </a:cubicBezTo>
                <a:cubicBezTo>
                  <a:pt x="214573" y="602143"/>
                  <a:pt x="187764" y="685596"/>
                  <a:pt x="156232" y="753352"/>
                </a:cubicBezTo>
                <a:cubicBezTo>
                  <a:pt x="124700" y="821108"/>
                  <a:pt x="82776" y="890107"/>
                  <a:pt x="62287" y="938435"/>
                </a:cubicBezTo>
                <a:cubicBezTo>
                  <a:pt x="41799" y="986763"/>
                  <a:pt x="43620" y="999557"/>
                  <a:pt x="33301" y="1043322"/>
                </a:cubicBezTo>
                <a:cubicBezTo>
                  <a:pt x="22982" y="1087087"/>
                  <a:pt x="-3445" y="1138627"/>
                  <a:pt x="375" y="1201027"/>
                </a:cubicBezTo>
                <a:cubicBezTo>
                  <a:pt x="4195" y="1263427"/>
                  <a:pt x="25877" y="1344299"/>
                  <a:pt x="56219" y="1417721"/>
                </a:cubicBezTo>
                <a:cubicBezTo>
                  <a:pt x="86561" y="1491143"/>
                  <a:pt x="134785" y="1579608"/>
                  <a:pt x="182425" y="1641558"/>
                </a:cubicBezTo>
                <a:cubicBezTo>
                  <a:pt x="230065" y="1703508"/>
                  <a:pt x="304952" y="1760446"/>
                  <a:pt x="342060" y="1789418"/>
                </a:cubicBezTo>
              </a:path>
            </a:pathLst>
          </a:custGeom>
          <a:noFill/>
          <a:ln w="381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83" name="Google Shape;183;p38"/>
          <p:cNvSpPr/>
          <p:nvPr/>
        </p:nvSpPr>
        <p:spPr>
          <a:xfrm>
            <a:off x="2940262" y="3158783"/>
            <a:ext cx="1405255" cy="169069"/>
          </a:xfrm>
          <a:custGeom>
            <a:avLst/>
            <a:gdLst/>
            <a:ahLst/>
            <a:cxnLst/>
            <a:rect l="l" t="t" r="r" b="b"/>
            <a:pathLst>
              <a:path w="1309687" h="169069" extrusionOk="0">
                <a:moveTo>
                  <a:pt x="1309687" y="169069"/>
                </a:moveTo>
                <a:lnTo>
                  <a:pt x="0" y="0"/>
                </a:lnTo>
              </a:path>
            </a:pathLst>
          </a:custGeom>
          <a:noFill/>
          <a:ln w="38100" cap="flat" cmpd="sng">
            <a:solidFill>
              <a:srgbClr val="FF0000"/>
            </a:solidFill>
            <a:prstDash val="solid"/>
            <a:round/>
            <a:headEnd type="none" w="sm" len="sm"/>
            <a:tailEnd type="triangle" w="med" len="med"/>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84" name="Google Shape;184;p38"/>
          <p:cNvSpPr/>
          <p:nvPr/>
        </p:nvSpPr>
        <p:spPr>
          <a:xfrm>
            <a:off x="4935365" y="1305144"/>
            <a:ext cx="823623" cy="36933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highlight>
                  <a:srgbClr val="FFC000"/>
                </a:highlight>
                <a:latin typeface="Arial"/>
                <a:ea typeface="Arial"/>
                <a:cs typeface="Arial"/>
                <a:sym typeface="Arial"/>
              </a:rPr>
              <a:t>Britain</a:t>
            </a:r>
            <a:endParaRPr sz="1400" b="0" i="0" u="none" strike="noStrike" cap="none">
              <a:solidFill>
                <a:srgbClr val="000000"/>
              </a:solidFill>
              <a:latin typeface="Arial"/>
              <a:ea typeface="Arial"/>
              <a:cs typeface="Arial"/>
              <a:sym typeface="Arial"/>
            </a:endParaRPr>
          </a:p>
        </p:txBody>
      </p:sp>
      <p:sp>
        <p:nvSpPr>
          <p:cNvPr id="185" name="Google Shape;185;p38"/>
          <p:cNvSpPr txBox="1"/>
          <p:nvPr/>
        </p:nvSpPr>
        <p:spPr>
          <a:xfrm rot="-1486368">
            <a:off x="3099032" y="1737072"/>
            <a:ext cx="1138266"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Sugar</a:t>
            </a:r>
            <a:endParaRPr sz="1400" b="0" i="0" u="none" strike="noStrike" cap="none">
              <a:solidFill>
                <a:srgbClr val="000000"/>
              </a:solidFill>
              <a:latin typeface="Arial"/>
              <a:ea typeface="Arial"/>
              <a:cs typeface="Arial"/>
              <a:sym typeface="Arial"/>
            </a:endParaRPr>
          </a:p>
        </p:txBody>
      </p:sp>
      <p:sp>
        <p:nvSpPr>
          <p:cNvPr id="186" name="Google Shape;186;p38"/>
          <p:cNvSpPr txBox="1"/>
          <p:nvPr/>
        </p:nvSpPr>
        <p:spPr>
          <a:xfrm rot="468593">
            <a:off x="3059909" y="3229195"/>
            <a:ext cx="142355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Enslaved people</a:t>
            </a:r>
            <a:endParaRPr sz="1400" b="0" i="0" u="none" strike="noStrike" cap="none">
              <a:solidFill>
                <a:srgbClr val="000000"/>
              </a:solidFill>
              <a:latin typeface="Arial"/>
              <a:ea typeface="Arial"/>
              <a:cs typeface="Arial"/>
              <a:sym typeface="Arial"/>
            </a:endParaRPr>
          </a:p>
        </p:txBody>
      </p:sp>
      <p:sp>
        <p:nvSpPr>
          <p:cNvPr id="187" name="Google Shape;187;p38"/>
          <p:cNvSpPr txBox="1"/>
          <p:nvPr/>
        </p:nvSpPr>
        <p:spPr>
          <a:xfrm rot="-3600000">
            <a:off x="3729136" y="1966052"/>
            <a:ext cx="1127209"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metal goods</a:t>
            </a:r>
            <a:endParaRPr sz="1400" b="0" i="0" u="none" strike="noStrike" cap="none">
              <a:solidFill>
                <a:srgbClr val="000000"/>
              </a:solidFill>
              <a:latin typeface="Arial"/>
              <a:ea typeface="Arial"/>
              <a:cs typeface="Arial"/>
              <a:sym typeface="Arial"/>
            </a:endParaRPr>
          </a:p>
        </p:txBody>
      </p:sp>
      <p:sp>
        <p:nvSpPr>
          <p:cNvPr id="188" name="Google Shape;188;p38"/>
          <p:cNvSpPr/>
          <p:nvPr/>
        </p:nvSpPr>
        <p:spPr>
          <a:xfrm rot="-5847713">
            <a:off x="3747036" y="2620996"/>
            <a:ext cx="611065"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Guns +</a:t>
            </a:r>
            <a:endParaRPr sz="1200" b="0" i="0" u="none" strike="noStrike" cap="none">
              <a:solidFill>
                <a:srgbClr val="000000"/>
              </a:solidFill>
              <a:latin typeface="Arial"/>
              <a:ea typeface="Arial"/>
              <a:cs typeface="Arial"/>
              <a:sym typeface="Arial"/>
            </a:endParaRPr>
          </a:p>
        </p:txBody>
      </p:sp>
      <p:sp>
        <p:nvSpPr>
          <p:cNvPr id="189" name="Google Shape;189;p38"/>
          <p:cNvSpPr txBox="1"/>
          <p:nvPr/>
        </p:nvSpPr>
        <p:spPr>
          <a:xfrm>
            <a:off x="3015688" y="2272087"/>
            <a:ext cx="1138266"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7F7F7F"/>
                </a:solidFill>
                <a:latin typeface="Arial"/>
                <a:ea typeface="Arial"/>
                <a:cs typeface="Arial"/>
                <a:sym typeface="Arial"/>
              </a:rPr>
              <a:t>ATLANTIC OCEAN</a:t>
            </a:r>
            <a:endParaRPr sz="1400" b="0" i="0" u="none" strike="noStrike" cap="none">
              <a:solidFill>
                <a:srgbClr val="000000"/>
              </a:solidFill>
              <a:latin typeface="Arial"/>
              <a:ea typeface="Arial"/>
              <a:cs typeface="Arial"/>
              <a:sym typeface="Arial"/>
            </a:endParaRPr>
          </a:p>
        </p:txBody>
      </p:sp>
      <p:cxnSp>
        <p:nvCxnSpPr>
          <p:cNvPr id="190" name="Google Shape;190;p38"/>
          <p:cNvCxnSpPr/>
          <p:nvPr/>
        </p:nvCxnSpPr>
        <p:spPr>
          <a:xfrm>
            <a:off x="2031656" y="2703825"/>
            <a:ext cx="300712" cy="233159"/>
          </a:xfrm>
          <a:prstGeom prst="straightConnector1">
            <a:avLst/>
          </a:prstGeom>
          <a:noFill/>
          <a:ln w="9525" cap="flat" cmpd="sng">
            <a:solidFill>
              <a:schemeClr val="dk1"/>
            </a:solidFill>
            <a:prstDash val="solid"/>
            <a:round/>
            <a:headEnd type="none" w="sm" len="sm"/>
            <a:tailEnd type="triangle" w="med" len="med"/>
          </a:ln>
        </p:spPr>
      </p:cxnSp>
      <p:cxnSp>
        <p:nvCxnSpPr>
          <p:cNvPr id="191" name="Google Shape;191;p38"/>
          <p:cNvCxnSpPr/>
          <p:nvPr/>
        </p:nvCxnSpPr>
        <p:spPr>
          <a:xfrm flipH="1">
            <a:off x="2949653" y="2891289"/>
            <a:ext cx="152059" cy="172889"/>
          </a:xfrm>
          <a:prstGeom prst="straightConnector1">
            <a:avLst/>
          </a:prstGeom>
          <a:noFill/>
          <a:ln w="9525" cap="flat" cmpd="sng">
            <a:solidFill>
              <a:schemeClr val="dk1"/>
            </a:solidFill>
            <a:prstDash val="solid"/>
            <a:round/>
            <a:headEnd type="none" w="sm" len="sm"/>
            <a:tailEnd type="triangle" w="med" len="med"/>
          </a:ln>
        </p:spPr>
      </p:cxnSp>
      <p:sp>
        <p:nvSpPr>
          <p:cNvPr id="192" name="Google Shape;192;p38"/>
          <p:cNvSpPr txBox="1"/>
          <p:nvPr/>
        </p:nvSpPr>
        <p:spPr>
          <a:xfrm rot="468593">
            <a:off x="3034763" y="3415433"/>
            <a:ext cx="1423550" cy="27699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The Middle Passage</a:t>
            </a:r>
            <a:endParaRPr sz="1400" b="0" i="0" u="none" strike="noStrike" cap="none">
              <a:solidFill>
                <a:srgbClr val="000000"/>
              </a:solidFill>
              <a:latin typeface="Arial"/>
              <a:ea typeface="Arial"/>
              <a:cs typeface="Arial"/>
              <a:sym typeface="Arial"/>
            </a:endParaRPr>
          </a:p>
        </p:txBody>
      </p:sp>
      <p:sp>
        <p:nvSpPr>
          <p:cNvPr id="193" name="Google Shape;193;p38"/>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43"/>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200" name="Google Shape;200;p43"/>
          <p:cNvGraphicFramePr/>
          <p:nvPr/>
        </p:nvGraphicFramePr>
        <p:xfrm>
          <a:off x="1272691" y="534257"/>
          <a:ext cx="4670900" cy="5331225"/>
        </p:xfrm>
        <a:graphic>
          <a:graphicData uri="http://schemas.openxmlformats.org/drawingml/2006/table">
            <a:tbl>
              <a:tblPr firstRow="1" bandRow="1">
                <a:noFill/>
                <a:tableStyleId>{4D3A7875-1ABF-4C86-BCEA-E57D24479A08}</a:tableStyleId>
              </a:tblPr>
              <a:tblGrid>
                <a:gridCol w="349850">
                  <a:extLst>
                    <a:ext uri="{9D8B030D-6E8A-4147-A177-3AD203B41FA5}">
                      <a16:colId xmlns:a16="http://schemas.microsoft.com/office/drawing/2014/main" val="20000"/>
                    </a:ext>
                  </a:extLst>
                </a:gridCol>
                <a:gridCol w="1793750">
                  <a:extLst>
                    <a:ext uri="{9D8B030D-6E8A-4147-A177-3AD203B41FA5}">
                      <a16:colId xmlns:a16="http://schemas.microsoft.com/office/drawing/2014/main" val="20001"/>
                    </a:ext>
                  </a:extLst>
                </a:gridCol>
                <a:gridCol w="2527300">
                  <a:extLst>
                    <a:ext uri="{9D8B030D-6E8A-4147-A177-3AD203B41FA5}">
                      <a16:colId xmlns:a16="http://schemas.microsoft.com/office/drawing/2014/main" val="20002"/>
                    </a:ext>
                  </a:extLst>
                </a:gridCol>
              </a:tblGrid>
              <a:tr h="2913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I</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Age of Revolution revolutions</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258150">
                <a:tc>
                  <a:txBody>
                    <a:bodyPr/>
                    <a:lstStyle/>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Revolution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Arial"/>
                          <a:ea typeface="Arial"/>
                          <a:cs typeface="Arial"/>
                          <a:sym typeface="Arial"/>
                        </a:rPr>
                        <a:t>What changed? What didn’t change?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4429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American Revolution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Britain's American colonies became independent as the United States of America</a:t>
                      </a:r>
                      <a:endParaRPr sz="1400" u="none" strike="noStrike" cap="none"/>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The king was replaced by a President elected every four years</a:t>
                      </a:r>
                      <a:endParaRPr sz="1400" u="none" strike="noStrike" cap="none"/>
                    </a:p>
                    <a:p>
                      <a:pPr marL="171450" marR="0" lvl="0" indent="-101600" algn="l"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BUT slavery was not abolished and women were not allowed to vote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4127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French Revolution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The king was executed and replaced by an elected National Assembly</a:t>
                      </a:r>
                      <a:endParaRPr sz="1400" u="none" strike="noStrike" cap="none"/>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The National Assembly removed the privileges of the Church and nobility</a:t>
                      </a:r>
                      <a:endParaRPr sz="1400" u="none" strike="noStrike" cap="none"/>
                    </a:p>
                    <a:p>
                      <a:pPr marL="171450" marR="0" lvl="0" indent="-101600" algn="l"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BUT slavery was not abolished and women were not allowed to vote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14127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Haitian Revolution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Saint Domingue became independent from France as Haiti</a:t>
                      </a:r>
                      <a:endParaRPr sz="1400" u="none" strike="noStrike" cap="none"/>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Slavery was abolished in Haiti </a:t>
                      </a:r>
                      <a:endParaRPr sz="1400" u="none" strike="noStrike" cap="none"/>
                    </a:p>
                    <a:p>
                      <a:pPr marL="171450" marR="0" lvl="0" indent="-101600" algn="l" rtl="0">
                        <a:lnSpc>
                          <a:spcPct val="100000"/>
                        </a:lnSpc>
                        <a:spcBef>
                          <a:spcPts val="0"/>
                        </a:spcBef>
                        <a:spcAft>
                          <a:spcPts val="0"/>
                        </a:spcAft>
                        <a:buClr>
                          <a:srgbClr val="000000"/>
                        </a:buClr>
                        <a:buSzPts val="1100"/>
                        <a:buFont typeface="Arial"/>
                        <a:buNone/>
                      </a:pPr>
                      <a:endParaRPr sz="1100" u="none" strike="noStrike" cap="none">
                        <a:solidFill>
                          <a:schemeClr val="dk1"/>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Arial"/>
                          <a:ea typeface="Arial"/>
                          <a:cs typeface="Arial"/>
                          <a:sym typeface="Arial"/>
                        </a:rPr>
                        <a:t>BUT the Haitian Constitution said the emperor could rule for life and could choose their heir</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201" name="Google Shape;201;p43"/>
          <p:cNvGraphicFramePr/>
          <p:nvPr/>
        </p:nvGraphicFramePr>
        <p:xfrm>
          <a:off x="6269037" y="534258"/>
          <a:ext cx="4672125" cy="5127075"/>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316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J</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Age of Revolution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independent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free from an empire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abolish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get rid of</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privileges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rights / ways that people are treated better than other people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patriarchal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dominated by men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democracy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system of government in which people vote for their leaders in elections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equality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treating people fairly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liberty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freedom</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religious freedom</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freedom to worship whatever religion you want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constitution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set of laws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sp>
        <p:nvSpPr>
          <p:cNvPr id="202" name="Google Shape;202;p43"/>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7</a:t>
            </a:fld>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44"/>
          <p:cNvSpPr txBox="1"/>
          <p:nvPr/>
        </p:nvSpPr>
        <p:spPr>
          <a:xfrm>
            <a:off x="1271464" y="91951"/>
            <a:ext cx="9649072" cy="36933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History 8.3 Revising the Birth of the Modern World</a:t>
            </a:r>
            <a:endParaRPr sz="1400" b="0" i="0" u="none" strike="noStrike" cap="none">
              <a:solidFill>
                <a:srgbClr val="000000"/>
              </a:solidFill>
              <a:latin typeface="Arial"/>
              <a:ea typeface="Arial"/>
              <a:cs typeface="Arial"/>
              <a:sym typeface="Arial"/>
            </a:endParaRPr>
          </a:p>
        </p:txBody>
      </p:sp>
      <p:graphicFrame>
        <p:nvGraphicFramePr>
          <p:cNvPr id="209" name="Google Shape;209;p44"/>
          <p:cNvGraphicFramePr/>
          <p:nvPr/>
        </p:nvGraphicFramePr>
        <p:xfrm>
          <a:off x="1271464" y="1012431"/>
          <a:ext cx="4672125" cy="3970600"/>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4199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K</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chemeClr val="lt1"/>
                        </a:buClr>
                        <a:buSzPts val="1100"/>
                        <a:buFont typeface="Arial"/>
                        <a:buNone/>
                      </a:pPr>
                      <a:r>
                        <a:rPr lang="en-GB" sz="1100" b="0" u="none" strike="noStrike" cap="none">
                          <a:solidFill>
                            <a:schemeClr val="lt1"/>
                          </a:solidFill>
                        </a:rPr>
                        <a:t>Abolition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abolish</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get rid of</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Abolition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getting rid of slavery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act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new law voted on by Parliament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abolitionist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someone who supported the abolition of slavery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compensation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money given to someone to make up for something they have lost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210" name="Google Shape;210;p44"/>
          <p:cNvGraphicFramePr/>
          <p:nvPr/>
        </p:nvGraphicFramePr>
        <p:xfrm>
          <a:off x="6248402" y="1012430"/>
          <a:ext cx="4672125" cy="3970600"/>
        </p:xfrm>
        <a:graphic>
          <a:graphicData uri="http://schemas.openxmlformats.org/drawingml/2006/table">
            <a:tbl>
              <a:tblPr firstRow="1" bandRow="1">
                <a:noFill/>
                <a:tableStyleId>{4D3A7875-1ABF-4C86-BCEA-E57D24479A08}</a:tableStyleId>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4199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L</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gridSpan="2">
                  <a:txBody>
                    <a:bodyPr/>
                    <a:lstStyle/>
                    <a:p>
                      <a:pPr marL="0" marR="0" lvl="0" indent="0" algn="l" rtl="0">
                        <a:lnSpc>
                          <a:spcPct val="100000"/>
                        </a:lnSpc>
                        <a:spcBef>
                          <a:spcPts val="0"/>
                        </a:spcBef>
                        <a:spcAft>
                          <a:spcPts val="0"/>
                        </a:spcAft>
                        <a:buClr>
                          <a:schemeClr val="lt1"/>
                        </a:buClr>
                        <a:buSzPts val="1100"/>
                        <a:buFont typeface="Arial"/>
                        <a:buNone/>
                      </a:pPr>
                      <a:r>
                        <a:rPr lang="en-GB" sz="1100" b="0" u="none" strike="noStrike" cap="none">
                          <a:solidFill>
                            <a:schemeClr val="lt1"/>
                          </a:solidFill>
                        </a:rPr>
                        <a:t>Industrial Revolution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509"/>
                      </a:srgbClr>
                    </a:solidFill>
                  </a:tcPr>
                </a:tc>
                <a:tc hMerge="1">
                  <a:txBody>
                    <a:bodyPr/>
                    <a:lstStyle/>
                    <a:p>
                      <a:endParaRPr lang="en-US"/>
                    </a:p>
                  </a:txBody>
                  <a:tcPr/>
                </a:tc>
                <a:extLst>
                  <a:ext uri="{0D108BD9-81ED-4DB2-BD59-A6C34878D82A}">
                    <a16:rowId xmlns:a16="http://schemas.microsoft.com/office/drawing/2014/main" val="10000"/>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rural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do with the countryside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urban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do with towns and cities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agricultural </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do with farming</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industrial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to do with factories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7101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autobiography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story someone writes about their own life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211" name="Google Shape;211;p44"/>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44"/>
          <p:cNvSpPr txBox="1"/>
          <p:nvPr/>
        </p:nvSpPr>
        <p:spPr>
          <a:xfrm>
            <a:off x="1271464" y="91951"/>
            <a:ext cx="9649072" cy="307736"/>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lt1"/>
                </a:solidFill>
                <a:latin typeface="Calibri"/>
                <a:ea typeface="Calibri"/>
                <a:cs typeface="Calibri"/>
                <a:sym typeface="Calibri"/>
              </a:rPr>
              <a:t>History 8.3 Revising the Early Modern Period</a:t>
            </a:r>
            <a:endParaRPr sz="1400" b="0" i="0" u="none" strike="noStrike" cap="none" dirty="0">
              <a:solidFill>
                <a:srgbClr val="000000"/>
              </a:solidFill>
              <a:latin typeface="Arial"/>
              <a:ea typeface="Arial"/>
              <a:cs typeface="Arial"/>
              <a:sym typeface="Arial"/>
            </a:endParaRPr>
          </a:p>
        </p:txBody>
      </p:sp>
      <p:sp>
        <p:nvSpPr>
          <p:cNvPr id="211" name="Google Shape;211;p44"/>
          <p:cNvSpPr txBox="1">
            <a:spLocks noGrp="1"/>
          </p:cNvSpPr>
          <p:nvPr>
            <p:ph type="sldNum" idx="12"/>
          </p:nvPr>
        </p:nvSpPr>
        <p:spPr>
          <a:xfrm>
            <a:off x="9448800" y="0"/>
            <a:ext cx="2743200" cy="3651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800"/>
              <a:buNone/>
            </a:pPr>
            <a:r>
              <a:rPr lang="en-GB"/>
              <a:t>Page </a:t>
            </a:r>
            <a:fld id="{00000000-1234-1234-1234-123412341234}" type="slidenum">
              <a:rPr lang="en-GB"/>
              <a:t>9</a:t>
            </a:fld>
            <a:endParaRPr/>
          </a:p>
        </p:txBody>
      </p:sp>
      <p:graphicFrame>
        <p:nvGraphicFramePr>
          <p:cNvPr id="6" name="Google Shape;135;p69">
            <a:extLst>
              <a:ext uri="{FF2B5EF4-FFF2-40B4-BE49-F238E27FC236}">
                <a16:creationId xmlns:a16="http://schemas.microsoft.com/office/drawing/2014/main" id="{15F86C73-A030-4612-863B-D979479AC6F0}"/>
              </a:ext>
            </a:extLst>
          </p:cNvPr>
          <p:cNvGraphicFramePr/>
          <p:nvPr/>
        </p:nvGraphicFramePr>
        <p:xfrm>
          <a:off x="1271464" y="749919"/>
          <a:ext cx="4810150" cy="4526280"/>
        </p:xfrm>
        <a:graphic>
          <a:graphicData uri="http://schemas.openxmlformats.org/drawingml/2006/table">
            <a:tbl>
              <a:tblPr firstRow="1" bandRow="1">
                <a:noFill/>
              </a:tblPr>
              <a:tblGrid>
                <a:gridCol w="393425">
                  <a:extLst>
                    <a:ext uri="{9D8B030D-6E8A-4147-A177-3AD203B41FA5}">
                      <a16:colId xmlns:a16="http://schemas.microsoft.com/office/drawing/2014/main" val="20000"/>
                    </a:ext>
                  </a:extLst>
                </a:gridCol>
                <a:gridCol w="1238100">
                  <a:extLst>
                    <a:ext uri="{9D8B030D-6E8A-4147-A177-3AD203B41FA5}">
                      <a16:colId xmlns:a16="http://schemas.microsoft.com/office/drawing/2014/main" val="20001"/>
                    </a:ext>
                  </a:extLst>
                </a:gridCol>
                <a:gridCol w="3178625">
                  <a:extLst>
                    <a:ext uri="{9D8B030D-6E8A-4147-A177-3AD203B41FA5}">
                      <a16:colId xmlns:a16="http://schemas.microsoft.com/office/drawing/2014/main" val="20002"/>
                    </a:ext>
                  </a:extLst>
                </a:gridCol>
              </a:tblGrid>
              <a:tr h="4004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M</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rPr>
                        <a:t>The Mughal Empire</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hMerge="1">
                  <a:txBody>
                    <a:bodyPr/>
                    <a:lstStyle/>
                    <a:p>
                      <a:endParaRPr lang="en-US"/>
                    </a:p>
                  </a:txBody>
                  <a:tcPr/>
                </a:tc>
                <a:extLst>
                  <a:ext uri="{0D108BD9-81ED-4DB2-BD59-A6C34878D82A}">
                    <a16:rowId xmlns:a16="http://schemas.microsoft.com/office/drawing/2014/main" val="10000"/>
                  </a:ext>
                </a:extLst>
              </a:tr>
              <a:tr h="584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Mughal Empire</a:t>
                      </a:r>
                      <a:endParaRPr sz="1400" u="none" strike="noStrike" cap="none"/>
                    </a:p>
                  </a:txBody>
                  <a:tcPr marL="9525" marR="9525" marT="9525"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empire that ruled most of India in the 17th century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84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Emperor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Jahangir</a:t>
                      </a:r>
                      <a:endParaRPr sz="1400" u="none" strike="noStrike" cap="none"/>
                    </a:p>
                  </a:txBody>
                  <a:tcPr marL="9525" marR="9525" marT="9525"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Mughal emperor Nur Jahan was married to. he drank too much wine and became addicted to opium so Nur had to take over his responsibilities.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843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court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group of people who travelled everywhere with the emperor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27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Nur Jahan</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Wife of Jahangir who ruled the Mughal Empire in the 1620. For example, she judged criminal cases / decided how much tax to collect / designed buildings / had coins struck in her own name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27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General Mahabat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army leader who kidnapped Jahangir in 1626 before Nur Jahan led an army against him</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27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Ruby Lal</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historian who wrote Nur Jahan’s biography, using sources such as Nur’s imperial orders, the Jahangirnama, coins and paintings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27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Jahangirnama</a:t>
                      </a:r>
                      <a:endParaRPr sz="1100" b="0" i="0" u="none" strike="noStrike" cap="none">
                        <a:solidFill>
                          <a:srgbClr val="000000"/>
                        </a:solidFill>
                        <a:latin typeface="Calibri"/>
                        <a:ea typeface="Calibri"/>
                        <a:cs typeface="Calibri"/>
                        <a:sym typeface="Calibri"/>
                      </a:endParaRPr>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Calibri"/>
                          <a:ea typeface="Calibri"/>
                          <a:cs typeface="Calibri"/>
                          <a:sym typeface="Calibri"/>
                        </a:rPr>
                        <a:t>Emperor Jahangir’s diary</a:t>
                      </a:r>
                      <a:endParaRPr sz="1400" u="none" strike="noStrike" cap="none" dirty="0"/>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bl>
          </a:graphicData>
        </a:graphic>
      </p:graphicFrame>
      <p:graphicFrame>
        <p:nvGraphicFramePr>
          <p:cNvPr id="7" name="Google Shape;76;p91">
            <a:extLst>
              <a:ext uri="{FF2B5EF4-FFF2-40B4-BE49-F238E27FC236}">
                <a16:creationId xmlns:a16="http://schemas.microsoft.com/office/drawing/2014/main" id="{EE3A135A-B849-449F-BC48-14E5890C3D39}"/>
              </a:ext>
            </a:extLst>
          </p:cNvPr>
          <p:cNvGraphicFramePr/>
          <p:nvPr>
            <p:extLst>
              <p:ext uri="{D42A27DB-BD31-4B8C-83A1-F6EECF244321}">
                <p14:modId xmlns:p14="http://schemas.microsoft.com/office/powerpoint/2010/main" val="1323509134"/>
              </p:ext>
            </p:extLst>
          </p:nvPr>
        </p:nvGraphicFramePr>
        <p:xfrm>
          <a:off x="6262382" y="534258"/>
          <a:ext cx="4672125" cy="5661625"/>
        </p:xfrm>
        <a:graphic>
          <a:graphicData uri="http://schemas.openxmlformats.org/drawingml/2006/table">
            <a:tbl>
              <a:tblPr>
                <a:noFill/>
              </a:tblPr>
              <a:tblGrid>
                <a:gridCol w="345775">
                  <a:extLst>
                    <a:ext uri="{9D8B030D-6E8A-4147-A177-3AD203B41FA5}">
                      <a16:colId xmlns:a16="http://schemas.microsoft.com/office/drawing/2014/main" val="20000"/>
                    </a:ext>
                  </a:extLst>
                </a:gridCol>
                <a:gridCol w="1074175">
                  <a:extLst>
                    <a:ext uri="{9D8B030D-6E8A-4147-A177-3AD203B41FA5}">
                      <a16:colId xmlns:a16="http://schemas.microsoft.com/office/drawing/2014/main" val="20001"/>
                    </a:ext>
                  </a:extLst>
                </a:gridCol>
                <a:gridCol w="3252175">
                  <a:extLst>
                    <a:ext uri="{9D8B030D-6E8A-4147-A177-3AD203B41FA5}">
                      <a16:colId xmlns:a16="http://schemas.microsoft.com/office/drawing/2014/main" val="20002"/>
                    </a:ext>
                  </a:extLst>
                </a:gridCol>
              </a:tblGrid>
              <a:tr h="3161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N</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Peasants key vocabulary</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peasant</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poor farmer who rented their land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2</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agriculture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farming</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3</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manor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an area of land owned by a noble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4</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Lord of the Manor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the noble who owned a manor</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monastery</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large religious building where monks lived and worked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monks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men who gave up their whole lives to worshipping God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doom painting</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painting in a church showing what heaven and hell were like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good works</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caring and helpful actions motivated by belief in God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9</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pilgrimage </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a religious journey that brings the traveller closer to God</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5345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Arial"/>
                          <a:ea typeface="Arial"/>
                          <a:cs typeface="Arial"/>
                          <a:sym typeface="Arial"/>
                        </a:rPr>
                        <a:t>10</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rgbClr val="000000"/>
                          </a:solidFill>
                          <a:latin typeface="Calibri"/>
                          <a:ea typeface="Calibri"/>
                          <a:cs typeface="Calibri"/>
                          <a:sym typeface="Calibri"/>
                        </a:rPr>
                        <a:t>indulgence</a:t>
                      </a:r>
                      <a:endParaRPr sz="1400" u="none" strike="noStrike" cap="none"/>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rgbClr val="000000"/>
                          </a:solidFill>
                          <a:latin typeface="Calibri"/>
                          <a:ea typeface="Calibri"/>
                          <a:cs typeface="Calibri"/>
                          <a:sym typeface="Calibri"/>
                        </a:rPr>
                        <a:t>a certificate that Christians could buy from the Church to have their sins forgiven</a:t>
                      </a:r>
                      <a:endParaRPr sz="1400" u="none" strike="noStrike" cap="none" dirty="0"/>
                    </a:p>
                  </a:txBody>
                  <a:tcPr marL="36000" marR="36000" marT="36000" marB="3600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bl>
          </a:graphicData>
        </a:graphic>
      </p:graphicFrame>
    </p:spTree>
    <p:extLst>
      <p:ext uri="{BB962C8B-B14F-4D97-AF65-F5344CB8AC3E}">
        <p14:creationId xmlns:p14="http://schemas.microsoft.com/office/powerpoint/2010/main" val="41928592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g2221bd0f419_0_180"/>
          <p:cNvSpPr txBox="1"/>
          <p:nvPr/>
        </p:nvSpPr>
        <p:spPr>
          <a:xfrm>
            <a:off x="135604" y="513434"/>
            <a:ext cx="9441000" cy="19881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17" name="Google Shape;217;g2221bd0f419_0_180"/>
          <p:cNvSpPr txBox="1"/>
          <p:nvPr/>
        </p:nvSpPr>
        <p:spPr>
          <a:xfrm>
            <a:off x="9652923" y="527542"/>
            <a:ext cx="2304300" cy="61926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Climate: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The weather in an area over a long period of time (usually 30 years).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Hedgerow: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line of trees or bushes which are planted close together.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Precipitation: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Rain, snow, sleet or hail which falls to the ground.</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Tundra: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cold desert.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Taiga: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cold region with a lot of coniferous forests (like pine trees).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Temperate: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an area has mild temperatures all year.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Global circulation patterns: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How air masses move around the world</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p:txBody>
      </p:sp>
      <p:sp>
        <p:nvSpPr>
          <p:cNvPr id="218" name="Google Shape;218;g2221bd0f419_0_180"/>
          <p:cNvSpPr txBox="1"/>
          <p:nvPr/>
        </p:nvSpPr>
        <p:spPr>
          <a:xfrm>
            <a:off x="166567" y="522376"/>
            <a:ext cx="5811000" cy="1800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1. Ecosystems: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 ecosystem is an environment in which</a:t>
            </a:r>
            <a:r>
              <a:rPr lang="en-GB" sz="1200" b="1" i="0" u="none" strike="noStrike" cap="none">
                <a:solidFill>
                  <a:schemeClr val="dk1"/>
                </a:solidFill>
                <a:latin typeface="Calibri"/>
                <a:ea typeface="Calibri"/>
                <a:cs typeface="Calibri"/>
                <a:sym typeface="Calibri"/>
              </a:rPr>
              <a:t> plants and animals</a:t>
            </a:r>
            <a:r>
              <a:rPr lang="en-GB" sz="1200" b="0" i="0" u="none" strike="noStrike" cap="none">
                <a:solidFill>
                  <a:schemeClr val="dk1"/>
                </a:solidFill>
                <a:latin typeface="Calibri"/>
                <a:ea typeface="Calibri"/>
                <a:cs typeface="Calibri"/>
                <a:sym typeface="Calibri"/>
              </a:rPr>
              <a:t> interact with each other and the </a:t>
            </a:r>
            <a:r>
              <a:rPr lang="en-GB" sz="1200" b="1" i="0" u="none" strike="noStrike" cap="none">
                <a:solidFill>
                  <a:schemeClr val="dk1"/>
                </a:solidFill>
                <a:latin typeface="Calibri"/>
                <a:ea typeface="Calibri"/>
                <a:cs typeface="Calibri"/>
                <a:sym typeface="Calibri"/>
              </a:rPr>
              <a:t>climate</a:t>
            </a:r>
            <a:r>
              <a:rPr lang="en-GB" sz="1200" b="0" i="0" u="none" strike="noStrike" cap="none">
                <a:solidFill>
                  <a:schemeClr val="dk1"/>
                </a:solidFill>
                <a:latin typeface="Calibri"/>
                <a:ea typeface="Calibri"/>
                <a:cs typeface="Calibri"/>
                <a:sym typeface="Calibri"/>
              </a:rPr>
              <a:t> </a:t>
            </a:r>
            <a:r>
              <a:rPr lang="en-GB" sz="1200" b="1" i="0" u="none" strike="noStrike" cap="none">
                <a:solidFill>
                  <a:schemeClr val="dk1"/>
                </a:solidFill>
                <a:latin typeface="Calibri"/>
                <a:ea typeface="Calibri"/>
                <a:cs typeface="Calibri"/>
                <a:sym typeface="Calibri"/>
              </a:rPr>
              <a:t>on rocks and in soil</a:t>
            </a:r>
            <a:r>
              <a:rPr lang="en-GB" sz="1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Ecosystems </a:t>
            </a:r>
            <a:r>
              <a:rPr lang="en-GB" sz="1200" b="1" i="0" u="none" strike="noStrike" cap="none">
                <a:solidFill>
                  <a:schemeClr val="dk1"/>
                </a:solidFill>
                <a:latin typeface="Calibri"/>
                <a:ea typeface="Calibri"/>
                <a:cs typeface="Calibri"/>
                <a:sym typeface="Calibri"/>
              </a:rPr>
              <a:t>are not one size</a:t>
            </a:r>
            <a:r>
              <a:rPr lang="en-GB" sz="1200" b="0" i="0" u="none" strike="noStrike" cap="none">
                <a:solidFill>
                  <a:schemeClr val="dk1"/>
                </a:solidFill>
                <a:latin typeface="Calibri"/>
                <a:ea typeface="Calibri"/>
                <a:cs typeface="Calibri"/>
                <a:sym typeface="Calibri"/>
              </a:rPr>
              <a:t>: they can be as small as a hedgerow or as large as a rainforest.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There are four components to any ecosystem: animals, plants , rocks and soil and the climate. This can be seen in the diagram.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We can classify components or aspects of ecosystem as either </a:t>
            </a:r>
            <a:r>
              <a:rPr lang="en-GB" sz="1200" b="1" i="0" u="none" strike="noStrike" cap="none">
                <a:solidFill>
                  <a:srgbClr val="000000"/>
                </a:solidFill>
                <a:latin typeface="Calibri"/>
                <a:ea typeface="Calibri"/>
                <a:cs typeface="Calibri"/>
                <a:sym typeface="Calibri"/>
              </a:rPr>
              <a:t>biotic</a:t>
            </a:r>
            <a:r>
              <a:rPr lang="en-GB" sz="1200" b="0" i="0" u="none" strike="noStrike" cap="none">
                <a:solidFill>
                  <a:srgbClr val="000000"/>
                </a:solidFill>
                <a:latin typeface="Calibri"/>
                <a:ea typeface="Calibri"/>
                <a:cs typeface="Calibri"/>
                <a:sym typeface="Calibri"/>
              </a:rPr>
              <a:t> (alive) or </a:t>
            </a:r>
            <a:r>
              <a:rPr lang="en-GB" sz="1200" b="1" i="0" u="none" strike="noStrike" cap="none">
                <a:solidFill>
                  <a:srgbClr val="000000"/>
                </a:solidFill>
                <a:latin typeface="Calibri"/>
                <a:ea typeface="Calibri"/>
                <a:cs typeface="Calibri"/>
                <a:sym typeface="Calibri"/>
              </a:rPr>
              <a:t>abiotic</a:t>
            </a:r>
            <a:r>
              <a:rPr lang="en-GB" sz="1200" b="0" i="0" u="none" strike="noStrike" cap="none">
                <a:solidFill>
                  <a:srgbClr val="000000"/>
                </a:solidFill>
                <a:latin typeface="Calibri"/>
                <a:ea typeface="Calibri"/>
                <a:cs typeface="Calibri"/>
                <a:sym typeface="Calibri"/>
              </a:rPr>
              <a:t> (they have never been living). For example: Climate and rocks are abiotic and animals and plants are biotic. </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19" name="Google Shape;219;g2221bd0f419_0_180"/>
          <p:cNvSpPr txBox="1"/>
          <p:nvPr/>
        </p:nvSpPr>
        <p:spPr>
          <a:xfrm>
            <a:off x="135604" y="2581974"/>
            <a:ext cx="9441000" cy="41382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2. Biomes and climate </a:t>
            </a:r>
            <a:endParaRPr sz="1200" b="1" i="0" u="sng"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Large scale global ecosystems are called </a:t>
            </a:r>
            <a:r>
              <a:rPr lang="en-GB" sz="1200" b="1" i="0" u="none" strike="noStrike" cap="none">
                <a:solidFill>
                  <a:schemeClr val="dk1"/>
                </a:solidFill>
                <a:latin typeface="Calibri"/>
                <a:ea typeface="Calibri"/>
                <a:cs typeface="Calibri"/>
                <a:sym typeface="Calibri"/>
              </a:rPr>
              <a:t>biomes</a:t>
            </a:r>
            <a:r>
              <a:rPr lang="en-GB" sz="1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Where biomes are in the world is determined by their </a:t>
            </a:r>
            <a:r>
              <a:rPr lang="en-GB" sz="1200" b="1" i="0" u="none" strike="noStrike" cap="none">
                <a:solidFill>
                  <a:schemeClr val="dk1"/>
                </a:solidFill>
                <a:latin typeface="Calibri"/>
                <a:ea typeface="Calibri"/>
                <a:cs typeface="Calibri"/>
                <a:sym typeface="Calibri"/>
              </a:rPr>
              <a:t>climate</a:t>
            </a:r>
            <a:r>
              <a:rPr lang="en-GB" sz="1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climate of an area is determined by the distance from the </a:t>
            </a:r>
            <a:r>
              <a:rPr lang="en-GB" sz="1200" b="1" i="0" u="none" strike="noStrike" cap="none">
                <a:solidFill>
                  <a:schemeClr val="dk1"/>
                </a:solidFill>
                <a:latin typeface="Calibri"/>
                <a:ea typeface="Calibri"/>
                <a:cs typeface="Calibri"/>
                <a:sym typeface="Calibri"/>
              </a:rPr>
              <a:t>equator</a:t>
            </a:r>
            <a:r>
              <a:rPr lang="en-GB" sz="1200" b="0" i="0" u="none" strike="noStrike" cap="none">
                <a:solidFill>
                  <a:schemeClr val="dk1"/>
                </a:solidFill>
                <a:latin typeface="Calibri"/>
                <a:ea typeface="Calibri"/>
                <a:cs typeface="Calibri"/>
                <a:sym typeface="Calibri"/>
              </a:rPr>
              <a:t> and </a:t>
            </a:r>
            <a:r>
              <a:rPr lang="en-GB" sz="1200" b="1" i="0" u="none" strike="noStrike" cap="none">
                <a:solidFill>
                  <a:schemeClr val="dk1"/>
                </a:solidFill>
                <a:latin typeface="Calibri"/>
                <a:ea typeface="Calibri"/>
                <a:cs typeface="Calibri"/>
                <a:sym typeface="Calibri"/>
              </a:rPr>
              <a:t>global circulation patterns</a:t>
            </a:r>
            <a:r>
              <a:rPr lang="en-GB" sz="1200" b="0" i="0" u="none" strike="noStrike" cap="none">
                <a:solidFill>
                  <a:schemeClr val="dk1"/>
                </a:solidFill>
                <a:latin typeface="Calibri"/>
                <a:ea typeface="Calibri"/>
                <a:cs typeface="Calibri"/>
                <a:sym typeface="Calibri"/>
              </a:rPr>
              <a:t>. These two factors determine an area’s temperature and precipitation. </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On the equator the climate is both hot and wet, the ideal conditions for vegetation, and it is hear tropical rainforests are located.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At the poles the climate is cold and dry hence why tundra is located here, where there is very little vegetation. </a:t>
            </a:r>
            <a:endParaRPr sz="1200" b="0" i="0" u="none" strike="noStrike" cap="none">
              <a:solidFill>
                <a:schemeClr val="dk1"/>
              </a:solidFill>
              <a:latin typeface="Calibri"/>
              <a:ea typeface="Calibri"/>
              <a:cs typeface="Calibri"/>
              <a:sym typeface="Calibri"/>
            </a:endParaRPr>
          </a:p>
        </p:txBody>
      </p:sp>
      <p:pic>
        <p:nvPicPr>
          <p:cNvPr id="220" name="Google Shape;220;g2221bd0f419_0_180"/>
          <p:cNvPicPr preferRelativeResize="0"/>
          <p:nvPr/>
        </p:nvPicPr>
        <p:blipFill rotWithShape="1">
          <a:blip r:embed="rId3">
            <a:alphaModFix/>
          </a:blip>
          <a:srcRect l="36432" t="17806" r="51708" b="9895"/>
          <a:stretch/>
        </p:blipFill>
        <p:spPr>
          <a:xfrm>
            <a:off x="7785290" y="4122234"/>
            <a:ext cx="1619856" cy="2412968"/>
          </a:xfrm>
          <a:prstGeom prst="rect">
            <a:avLst/>
          </a:prstGeom>
          <a:noFill/>
          <a:ln>
            <a:noFill/>
          </a:ln>
        </p:spPr>
      </p:pic>
      <p:pic>
        <p:nvPicPr>
          <p:cNvPr id="221" name="Google Shape;221;g2221bd0f419_0_180"/>
          <p:cNvPicPr preferRelativeResize="0"/>
          <p:nvPr/>
        </p:nvPicPr>
        <p:blipFill rotWithShape="1">
          <a:blip r:embed="rId4">
            <a:alphaModFix/>
          </a:blip>
          <a:srcRect/>
          <a:stretch/>
        </p:blipFill>
        <p:spPr>
          <a:xfrm>
            <a:off x="5820252" y="781774"/>
            <a:ext cx="2912722" cy="1316426"/>
          </a:xfrm>
          <a:prstGeom prst="rect">
            <a:avLst/>
          </a:prstGeom>
          <a:noFill/>
          <a:ln>
            <a:noFill/>
          </a:ln>
        </p:spPr>
      </p:pic>
      <p:sp>
        <p:nvSpPr>
          <p:cNvPr id="222" name="Google Shape;222;g2221bd0f419_0_180"/>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pic>
        <p:nvPicPr>
          <p:cNvPr id="223" name="Google Shape;223;g2221bd0f419_0_180" descr="http://podcasts.shelbyed.k12.al.us/a2weaver/files/2011/05/biome-color-sheet.jpg"/>
          <p:cNvPicPr preferRelativeResize="0"/>
          <p:nvPr/>
        </p:nvPicPr>
        <p:blipFill rotWithShape="1">
          <a:blip r:embed="rId5">
            <a:alphaModFix/>
          </a:blip>
          <a:srcRect/>
          <a:stretch/>
        </p:blipFill>
        <p:spPr>
          <a:xfrm>
            <a:off x="2395518" y="4242278"/>
            <a:ext cx="5217179" cy="2412966"/>
          </a:xfrm>
          <a:prstGeom prst="rect">
            <a:avLst/>
          </a:prstGeom>
          <a:noFill/>
          <a:ln>
            <a:noFill/>
          </a:ln>
        </p:spPr>
      </p:pic>
      <p:sp>
        <p:nvSpPr>
          <p:cNvPr id="224" name="Google Shape;224;g2221bd0f419_0_180"/>
          <p:cNvSpPr txBox="1"/>
          <p:nvPr/>
        </p:nvSpPr>
        <p:spPr>
          <a:xfrm>
            <a:off x="135604" y="4159618"/>
            <a:ext cx="2479800" cy="461700"/>
          </a:xfrm>
          <a:prstGeom prst="rect">
            <a:avLst/>
          </a:prstGeom>
          <a:noFill/>
          <a:ln>
            <a:noFill/>
          </a:ln>
        </p:spPr>
        <p:txBody>
          <a:bodyPr spcFirstLastPara="1" wrap="square" lIns="91425" tIns="45700" rIns="91425" bIns="45700" anchor="t" anchorCtr="0">
            <a:spAutoFit/>
          </a:bodyPr>
          <a:lstStyle/>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The world map shows the location of the worlds biomes </a:t>
            </a:r>
            <a:endParaRPr sz="1400" b="0" i="0" u="none" strike="noStrike" cap="none">
              <a:solidFill>
                <a:srgbClr val="000000"/>
              </a:solidFill>
              <a:latin typeface="Arial"/>
              <a:ea typeface="Arial"/>
              <a:cs typeface="Arial"/>
              <a:sym typeface="Arial"/>
            </a:endParaRPr>
          </a:p>
        </p:txBody>
      </p:sp>
      <p:sp>
        <p:nvSpPr>
          <p:cNvPr id="225" name="Google Shape;225;g2221bd0f419_0_180"/>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10</a:t>
            </a:fld>
            <a:endParaRPr sz="1400" b="0" i="0" u="none" strike="noStrike" cap="none">
              <a:solidFill>
                <a:schemeClr val="dk1"/>
              </a:solidFill>
              <a:latin typeface="Arial"/>
              <a:ea typeface="Arial"/>
              <a:cs typeface="Arial"/>
              <a:sym typeface="Arial"/>
            </a:endParaRPr>
          </a:p>
        </p:txBody>
      </p:sp>
      <p:sp>
        <p:nvSpPr>
          <p:cNvPr id="226" name="Google Shape;226;g2221bd0f419_0_18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g2221bd0f419_0_192"/>
          <p:cNvSpPr txBox="1"/>
          <p:nvPr/>
        </p:nvSpPr>
        <p:spPr>
          <a:xfrm>
            <a:off x="125545" y="497797"/>
            <a:ext cx="9362700" cy="62223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32" name="Google Shape;232;g2221bd0f419_0_192"/>
          <p:cNvSpPr txBox="1"/>
          <p:nvPr/>
        </p:nvSpPr>
        <p:spPr>
          <a:xfrm>
            <a:off x="94159" y="532977"/>
            <a:ext cx="9292800" cy="1800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3. Food chains and food webs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Food Chains: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p:txBody>
      </p:sp>
      <p:sp>
        <p:nvSpPr>
          <p:cNvPr id="233" name="Google Shape;233;g2221bd0f419_0_192"/>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sp>
        <p:nvSpPr>
          <p:cNvPr id="234" name="Google Shape;234;g2221bd0f419_0_192"/>
          <p:cNvSpPr/>
          <p:nvPr/>
        </p:nvSpPr>
        <p:spPr>
          <a:xfrm>
            <a:off x="96764" y="1107293"/>
            <a:ext cx="9321600" cy="57432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 </a:t>
            </a:r>
            <a:r>
              <a:rPr lang="en-GB" sz="1200" b="1" i="0" u="none" strike="noStrike" cap="none">
                <a:solidFill>
                  <a:schemeClr val="dk1"/>
                </a:solidFill>
                <a:latin typeface="Calibri"/>
                <a:ea typeface="Calibri"/>
                <a:cs typeface="Calibri"/>
                <a:sym typeface="Calibri"/>
              </a:rPr>
              <a:t>food chain </a:t>
            </a:r>
            <a:r>
              <a:rPr lang="en-GB" sz="1200" b="0" i="0" u="none" strike="noStrike" cap="none">
                <a:solidFill>
                  <a:schemeClr val="dk1"/>
                </a:solidFill>
                <a:latin typeface="Calibri"/>
                <a:ea typeface="Calibri"/>
                <a:cs typeface="Calibri"/>
                <a:sym typeface="Calibri"/>
              </a:rPr>
              <a:t>shows what eats what. It shows the transfer of energy from one organism to another.</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Arrows</a:t>
            </a:r>
            <a:r>
              <a:rPr lang="en-GB" sz="1200" b="0" i="0" u="none" strike="noStrike" cap="none">
                <a:solidFill>
                  <a:schemeClr val="dk1"/>
                </a:solidFill>
                <a:latin typeface="Calibri"/>
                <a:ea typeface="Calibri"/>
                <a:cs typeface="Calibri"/>
                <a:sym typeface="Calibri"/>
              </a:rPr>
              <a:t> on a </a:t>
            </a:r>
            <a:r>
              <a:rPr lang="en-GB" sz="1200" b="1" i="0" u="none" strike="noStrike" cap="none">
                <a:solidFill>
                  <a:schemeClr val="dk1"/>
                </a:solidFill>
                <a:latin typeface="Calibri"/>
                <a:ea typeface="Calibri"/>
                <a:cs typeface="Calibri"/>
                <a:sym typeface="Calibri"/>
              </a:rPr>
              <a:t>food chain</a:t>
            </a:r>
            <a:r>
              <a:rPr lang="en-GB" sz="1200" b="0" i="0" u="none" strike="noStrike" cap="none">
                <a:solidFill>
                  <a:schemeClr val="dk1"/>
                </a:solidFill>
                <a:latin typeface="Calibri"/>
                <a:ea typeface="Calibri"/>
                <a:cs typeface="Calibri"/>
                <a:sym typeface="Calibri"/>
              </a:rPr>
              <a:t>, or </a:t>
            </a:r>
            <a:r>
              <a:rPr lang="en-GB" sz="1200" b="1" i="0" u="none" strike="noStrike" cap="none">
                <a:solidFill>
                  <a:schemeClr val="dk1"/>
                </a:solidFill>
                <a:latin typeface="Calibri"/>
                <a:ea typeface="Calibri"/>
                <a:cs typeface="Calibri"/>
                <a:sym typeface="Calibri"/>
              </a:rPr>
              <a:t>food web</a:t>
            </a:r>
            <a:r>
              <a:rPr lang="en-GB" sz="1200" b="0" i="0" u="none" strike="noStrike" cap="none">
                <a:solidFill>
                  <a:schemeClr val="dk1"/>
                </a:solidFill>
                <a:latin typeface="Calibri"/>
                <a:ea typeface="Calibri"/>
                <a:cs typeface="Calibri"/>
                <a:sym typeface="Calibri"/>
              </a:rPr>
              <a:t>, represent the flow of energy. The </a:t>
            </a:r>
            <a:r>
              <a:rPr lang="en-GB" sz="1200" b="1" i="0" u="none" strike="noStrike" cap="none">
                <a:solidFill>
                  <a:schemeClr val="dk1"/>
                </a:solidFill>
                <a:latin typeface="Calibri"/>
                <a:ea typeface="Calibri"/>
                <a:cs typeface="Calibri"/>
                <a:sym typeface="Calibri"/>
              </a:rPr>
              <a:t>arrows</a:t>
            </a:r>
            <a:r>
              <a:rPr lang="en-GB" sz="1200" b="0" i="0" u="none" strike="noStrike" cap="none">
                <a:solidFill>
                  <a:schemeClr val="dk1"/>
                </a:solidFill>
                <a:latin typeface="Calibri"/>
                <a:ea typeface="Calibri"/>
                <a:cs typeface="Calibri"/>
                <a:sym typeface="Calibri"/>
              </a:rPr>
              <a:t> always show the direction of the energy as it is transferred from one organism to another.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food chain starts with a producer. They get their energy from sunlight and nutrients in the soil.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producer is consumed by the primary consumer. This transfers the energy from the producer to the primary consumer.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primary consumer becomes pray for the secondary consumer, a predator. This again transfers the energy.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secondary consumer will then be finally hunted and consumed by the tertiary consumer.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Waste from animals and dead material will be decomposed so the nutrients can be retuned to the soil for producers. </a:t>
            </a:r>
            <a:endParaRPr sz="1400" b="0" i="0" u="none" strike="noStrike" cap="none">
              <a:solidFill>
                <a:srgbClr val="000000"/>
              </a:solidFill>
              <a:latin typeface="Arial"/>
              <a:ea typeface="Arial"/>
              <a:cs typeface="Arial"/>
              <a:sym typeface="Arial"/>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9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9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235" name="Google Shape;235;g2221bd0f419_0_192"/>
          <p:cNvSpPr txBox="1"/>
          <p:nvPr/>
        </p:nvSpPr>
        <p:spPr>
          <a:xfrm>
            <a:off x="9652923" y="497797"/>
            <a:ext cx="2304300" cy="62223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Decomposer: </a:t>
            </a:r>
            <a:r>
              <a:rPr lang="en-GB" sz="1200" b="0" i="0" u="none" strike="noStrike" cap="none">
                <a:solidFill>
                  <a:schemeClr val="dk1"/>
                </a:solidFill>
                <a:latin typeface="Calibri"/>
                <a:ea typeface="Calibri"/>
                <a:cs typeface="Calibri"/>
                <a:sym typeface="Calibri"/>
              </a:rPr>
              <a:t>Organisms such as bacteria or fungi that break down dead and waste material to return nutrients of the soil.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Producer: </a:t>
            </a:r>
            <a:r>
              <a:rPr lang="en-GB" sz="1200" b="0" i="0" u="none" strike="noStrike" cap="none">
                <a:solidFill>
                  <a:schemeClr val="dk1"/>
                </a:solidFill>
                <a:latin typeface="Calibri"/>
                <a:ea typeface="Calibri"/>
                <a:cs typeface="Calibri"/>
                <a:sym typeface="Calibri"/>
              </a:rPr>
              <a:t>An organism that produces its own food through photosynthesis e.g. grass.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Primary consumer: </a:t>
            </a:r>
            <a:r>
              <a:rPr lang="en-GB" sz="1200" b="0" i="0" u="none" strike="noStrike" cap="none">
                <a:solidFill>
                  <a:schemeClr val="dk1"/>
                </a:solidFill>
                <a:latin typeface="Calibri"/>
                <a:ea typeface="Calibri"/>
                <a:cs typeface="Calibri"/>
                <a:sym typeface="Calibri"/>
              </a:rPr>
              <a:t>An animal that consumes the producer. This is the first animal in the food chain.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Secondary consumer:  </a:t>
            </a:r>
            <a:r>
              <a:rPr lang="en-GB" sz="1200" b="0" i="0" u="none" strike="noStrike" cap="none">
                <a:solidFill>
                  <a:schemeClr val="dk1"/>
                </a:solidFill>
                <a:latin typeface="Calibri"/>
                <a:ea typeface="Calibri"/>
                <a:cs typeface="Calibri"/>
                <a:sym typeface="Calibri"/>
              </a:rPr>
              <a:t>An animal that consumes the primary consumer.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Tertiary consumer: </a:t>
            </a:r>
            <a:r>
              <a:rPr lang="en-GB" sz="1200" b="0" i="0" u="none" strike="noStrike" cap="none">
                <a:solidFill>
                  <a:schemeClr val="dk1"/>
                </a:solidFill>
                <a:latin typeface="Calibri"/>
                <a:ea typeface="Calibri"/>
                <a:cs typeface="Calibri"/>
                <a:sym typeface="Calibri"/>
              </a:rPr>
              <a:t>An animal that eats secondary consumers.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Consumed: </a:t>
            </a:r>
            <a:r>
              <a:rPr lang="en-GB" sz="1200" b="0" i="0" u="none" strike="noStrike" cap="none">
                <a:solidFill>
                  <a:schemeClr val="dk1"/>
                </a:solidFill>
                <a:latin typeface="Calibri"/>
                <a:ea typeface="Calibri"/>
                <a:cs typeface="Calibri"/>
                <a:sym typeface="Calibri"/>
              </a:rPr>
              <a:t>When something is ate.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Pray: </a:t>
            </a:r>
            <a:r>
              <a:rPr lang="en-GB" sz="1200" b="0" i="0" u="none" strike="noStrike" cap="none">
                <a:solidFill>
                  <a:schemeClr val="dk1"/>
                </a:solidFill>
                <a:latin typeface="Calibri"/>
                <a:ea typeface="Calibri"/>
                <a:cs typeface="Calibri"/>
                <a:sym typeface="Calibri"/>
              </a:rPr>
              <a:t>An animal that is hunted by other animals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Predator: </a:t>
            </a:r>
            <a:r>
              <a:rPr lang="en-GB" sz="1200" b="0" i="0" u="none" strike="noStrike" cap="none">
                <a:solidFill>
                  <a:schemeClr val="dk1"/>
                </a:solidFill>
                <a:latin typeface="Calibri"/>
                <a:ea typeface="Calibri"/>
                <a:cs typeface="Calibri"/>
                <a:sym typeface="Calibri"/>
              </a:rPr>
              <a:t>An animal that hunts other animals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p:txBody>
      </p:sp>
      <p:pic>
        <p:nvPicPr>
          <p:cNvPr id="236" name="Google Shape;236;g2221bd0f419_0_192" descr="What is the definition of a food chain, a food web, and a food pyramid? |  Socratic"/>
          <p:cNvPicPr preferRelativeResize="0"/>
          <p:nvPr/>
        </p:nvPicPr>
        <p:blipFill rotWithShape="1">
          <a:blip r:embed="rId3">
            <a:alphaModFix/>
          </a:blip>
          <a:srcRect/>
          <a:stretch/>
        </p:blipFill>
        <p:spPr>
          <a:xfrm>
            <a:off x="6198560" y="4648475"/>
            <a:ext cx="2511099" cy="1952005"/>
          </a:xfrm>
          <a:prstGeom prst="rect">
            <a:avLst/>
          </a:prstGeom>
          <a:noFill/>
          <a:ln w="28575" cap="flat" cmpd="sng">
            <a:solidFill>
              <a:srgbClr val="00B050"/>
            </a:solidFill>
            <a:prstDash val="solid"/>
            <a:round/>
            <a:headEnd type="none" w="sm" len="sm"/>
            <a:tailEnd type="none" w="sm" len="sm"/>
          </a:ln>
        </p:spPr>
      </p:pic>
      <p:sp>
        <p:nvSpPr>
          <p:cNvPr id="237" name="Google Shape;237;g2221bd0f419_0_192"/>
          <p:cNvSpPr/>
          <p:nvPr/>
        </p:nvSpPr>
        <p:spPr>
          <a:xfrm>
            <a:off x="234820" y="5770385"/>
            <a:ext cx="5497800" cy="7572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Animals that only consume plants are called </a:t>
            </a:r>
            <a:r>
              <a:rPr lang="en-GB" sz="1200" b="1" i="0" u="none" strike="noStrike" cap="none">
                <a:solidFill>
                  <a:schemeClr val="dk1"/>
                </a:solidFill>
                <a:latin typeface="Calibri"/>
                <a:ea typeface="Calibri"/>
                <a:cs typeface="Calibri"/>
                <a:sym typeface="Calibri"/>
              </a:rPr>
              <a:t>herbivores.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Animals that consume both plants and animals are call </a:t>
            </a:r>
            <a:r>
              <a:rPr lang="en-GB" sz="1200" b="1" i="0" u="none" strike="noStrike" cap="none">
                <a:solidFill>
                  <a:schemeClr val="dk1"/>
                </a:solidFill>
                <a:latin typeface="Calibri"/>
                <a:ea typeface="Calibri"/>
                <a:cs typeface="Calibri"/>
                <a:sym typeface="Calibri"/>
              </a:rPr>
              <a:t>omnivores. </a:t>
            </a:r>
            <a:endParaRPr sz="1400" b="0" i="0" u="none" strike="noStrike" cap="none">
              <a:solidFill>
                <a:srgbClr val="000000"/>
              </a:solidFill>
              <a:latin typeface="Arial"/>
              <a:ea typeface="Arial"/>
              <a:cs typeface="Arial"/>
              <a:sym typeface="Arial"/>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Animals that only consume other animals are called </a:t>
            </a:r>
            <a:r>
              <a:rPr lang="en-GB" sz="1200" b="1" i="0" u="none" strike="noStrike" cap="none">
                <a:solidFill>
                  <a:schemeClr val="dk1"/>
                </a:solidFill>
                <a:latin typeface="Calibri"/>
                <a:ea typeface="Calibri"/>
                <a:cs typeface="Calibri"/>
                <a:sym typeface="Calibri"/>
              </a:rPr>
              <a:t>carnivores.</a:t>
            </a:r>
            <a:endParaRPr sz="1400" b="0" i="0" u="none" strike="noStrike" cap="none">
              <a:solidFill>
                <a:srgbClr val="000000"/>
              </a:solidFill>
              <a:latin typeface="Arial"/>
              <a:ea typeface="Arial"/>
              <a:cs typeface="Arial"/>
              <a:sym typeface="Arial"/>
            </a:endParaRPr>
          </a:p>
        </p:txBody>
      </p:sp>
      <p:sp>
        <p:nvSpPr>
          <p:cNvPr id="238" name="Google Shape;238;g2221bd0f419_0_192"/>
          <p:cNvSpPr/>
          <p:nvPr/>
        </p:nvSpPr>
        <p:spPr>
          <a:xfrm>
            <a:off x="246562" y="4927472"/>
            <a:ext cx="5497800" cy="923400"/>
          </a:xfrm>
          <a:prstGeom prst="rect">
            <a:avLst/>
          </a:prstGeom>
          <a:noFill/>
          <a:ln>
            <a:noFill/>
          </a:ln>
        </p:spPr>
        <p:txBody>
          <a:bodyPr spcFirstLastPara="1" wrap="square" lIns="91425" tIns="45700" rIns="91425" bIns="45700" anchor="t" anchorCtr="0">
            <a:noAutofit/>
          </a:bodyPr>
          <a:lstStyle/>
          <a:p>
            <a:pPr marL="0" marR="0" lvl="0" indent="0" algn="l" rtl="0">
              <a:lnSpc>
                <a:spcPct val="9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Food Webs:</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0"/>
              </a:spcBef>
              <a:spcAft>
                <a:spcPts val="0"/>
              </a:spcAft>
              <a:buClr>
                <a:srgbClr val="000000"/>
              </a:buClr>
              <a:buSzPts val="1200"/>
              <a:buFont typeface="Arial"/>
              <a:buNone/>
            </a:pPr>
            <a:endParaRPr sz="1200" b="1" i="0" u="sng" strike="noStrike" cap="none">
              <a:solidFill>
                <a:schemeClr val="dk1"/>
              </a:solidFill>
              <a:latin typeface="Calibri"/>
              <a:ea typeface="Calibri"/>
              <a:cs typeface="Calibri"/>
              <a:sym typeface="Calibri"/>
            </a:endParaRPr>
          </a:p>
          <a:p>
            <a:pPr marL="171450" marR="0" lvl="0" indent="-171450" algn="l" rtl="0">
              <a:lnSpc>
                <a:spcPct val="9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Animals have more than one source of food. A </a:t>
            </a:r>
            <a:r>
              <a:rPr lang="en-GB" sz="1200" b="1" i="0" u="none" strike="noStrike" cap="none">
                <a:solidFill>
                  <a:schemeClr val="dk1"/>
                </a:solidFill>
                <a:latin typeface="Calibri"/>
                <a:ea typeface="Calibri"/>
                <a:cs typeface="Calibri"/>
                <a:sym typeface="Calibri"/>
              </a:rPr>
              <a:t>food web </a:t>
            </a:r>
            <a:r>
              <a:rPr lang="en-GB" sz="1200" b="0" i="0" u="none" strike="noStrike" cap="none">
                <a:solidFill>
                  <a:schemeClr val="dk1"/>
                </a:solidFill>
                <a:latin typeface="Calibri"/>
                <a:ea typeface="Calibri"/>
                <a:cs typeface="Calibri"/>
                <a:sym typeface="Calibri"/>
              </a:rPr>
              <a:t>shows a complex hierarchy of plants and animals relying on each other for food.    </a:t>
            </a:r>
            <a:endParaRPr sz="1400" b="0" i="0" u="none" strike="noStrike" cap="none">
              <a:solidFill>
                <a:srgbClr val="000000"/>
              </a:solidFill>
              <a:latin typeface="Arial"/>
              <a:ea typeface="Arial"/>
              <a:cs typeface="Arial"/>
              <a:sym typeface="Arial"/>
            </a:endParaRPr>
          </a:p>
        </p:txBody>
      </p:sp>
      <p:sp>
        <p:nvSpPr>
          <p:cNvPr id="239" name="Google Shape;239;g2221bd0f419_0_192"/>
          <p:cNvSpPr/>
          <p:nvPr/>
        </p:nvSpPr>
        <p:spPr>
          <a:xfrm>
            <a:off x="2778809" y="3369596"/>
            <a:ext cx="797400" cy="216000"/>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240" name="Google Shape;240;g2221bd0f419_0_192"/>
          <p:cNvSpPr/>
          <p:nvPr/>
        </p:nvSpPr>
        <p:spPr>
          <a:xfrm>
            <a:off x="4909926" y="3351775"/>
            <a:ext cx="797400" cy="216000"/>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241" name="Google Shape;241;g2221bd0f419_0_192"/>
          <p:cNvSpPr/>
          <p:nvPr/>
        </p:nvSpPr>
        <p:spPr>
          <a:xfrm>
            <a:off x="6992588" y="3369596"/>
            <a:ext cx="797400" cy="216000"/>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sp>
        <p:nvSpPr>
          <p:cNvPr id="242" name="Google Shape;242;g2221bd0f419_0_192"/>
          <p:cNvSpPr/>
          <p:nvPr/>
        </p:nvSpPr>
        <p:spPr>
          <a:xfrm rot="-5400000">
            <a:off x="2354863" y="3181398"/>
            <a:ext cx="859500" cy="1958700"/>
          </a:xfrm>
          <a:prstGeom prst="bentArrow">
            <a:avLst>
              <a:gd name="adj1" fmla="val 10152"/>
              <a:gd name="adj2" fmla="val 13149"/>
              <a:gd name="adj3" fmla="val 25000"/>
              <a:gd name="adj4" fmla="val 4375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243" name="Google Shape;243;g2221bd0f419_0_192"/>
          <p:cNvSpPr/>
          <p:nvPr/>
        </p:nvSpPr>
        <p:spPr>
          <a:xfrm rot="1402755">
            <a:off x="822890" y="3158273"/>
            <a:ext cx="499729" cy="200448"/>
          </a:xfrm>
          <a:prstGeom prst="rightArrow">
            <a:avLst>
              <a:gd name="adj1" fmla="val 50000"/>
              <a:gd name="adj2" fmla="val 5000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lt1"/>
              </a:solidFill>
              <a:latin typeface="Calibri"/>
              <a:ea typeface="Calibri"/>
              <a:cs typeface="Calibri"/>
              <a:sym typeface="Calibri"/>
            </a:endParaRPr>
          </a:p>
        </p:txBody>
      </p:sp>
      <p:pic>
        <p:nvPicPr>
          <p:cNvPr id="244" name="Google Shape;244;g2221bd0f419_0_192" descr="Free Free Sun Cliparts, Download Free Clip Art, Free Clip Art on Clipart  Library"/>
          <p:cNvPicPr preferRelativeResize="0"/>
          <p:nvPr/>
        </p:nvPicPr>
        <p:blipFill rotWithShape="1">
          <a:blip r:embed="rId4">
            <a:alphaModFix/>
          </a:blip>
          <a:srcRect l="6115" t="5330" r="6768" b="5088"/>
          <a:stretch/>
        </p:blipFill>
        <p:spPr>
          <a:xfrm>
            <a:off x="234820" y="2912056"/>
            <a:ext cx="535284" cy="447240"/>
          </a:xfrm>
          <a:prstGeom prst="rect">
            <a:avLst/>
          </a:prstGeom>
          <a:noFill/>
          <a:ln>
            <a:noFill/>
          </a:ln>
        </p:spPr>
      </p:pic>
      <p:pic>
        <p:nvPicPr>
          <p:cNvPr id="245" name="Google Shape;245;g2221bd0f419_0_192" descr="Green Grass Border Clipart | Clipart Panda - Free Clipart Images | Grass  clipart, Grass wallpaper, Grass silhouette"/>
          <p:cNvPicPr preferRelativeResize="0"/>
          <p:nvPr/>
        </p:nvPicPr>
        <p:blipFill rotWithShape="1">
          <a:blip r:embed="rId5">
            <a:alphaModFix/>
          </a:blip>
          <a:srcRect/>
          <a:stretch/>
        </p:blipFill>
        <p:spPr>
          <a:xfrm>
            <a:off x="1319878" y="3135676"/>
            <a:ext cx="1221635" cy="457526"/>
          </a:xfrm>
          <a:prstGeom prst="rect">
            <a:avLst/>
          </a:prstGeom>
          <a:noFill/>
          <a:ln>
            <a:noFill/>
          </a:ln>
        </p:spPr>
      </p:pic>
      <p:pic>
        <p:nvPicPr>
          <p:cNvPr id="246" name="Google Shape;246;g2221bd0f419_0_192" descr="Free Grasshopper Cliparts, Download Free Clip Art, Free Clip Art on Clipart  Library"/>
          <p:cNvPicPr preferRelativeResize="0"/>
          <p:nvPr/>
        </p:nvPicPr>
        <p:blipFill rotWithShape="1">
          <a:blip r:embed="rId6">
            <a:alphaModFix/>
          </a:blip>
          <a:srcRect/>
          <a:stretch/>
        </p:blipFill>
        <p:spPr>
          <a:xfrm>
            <a:off x="3639052" y="3197067"/>
            <a:ext cx="868578" cy="488575"/>
          </a:xfrm>
          <a:prstGeom prst="rect">
            <a:avLst/>
          </a:prstGeom>
          <a:noFill/>
          <a:ln>
            <a:noFill/>
          </a:ln>
        </p:spPr>
      </p:pic>
      <p:pic>
        <p:nvPicPr>
          <p:cNvPr id="247" name="Google Shape;247;g2221bd0f419_0_192" descr="Clipart mouse, Clipart mouse Transparent FREE for download on  WebStockReview 2020"/>
          <p:cNvPicPr preferRelativeResize="0"/>
          <p:nvPr/>
        </p:nvPicPr>
        <p:blipFill rotWithShape="1">
          <a:blip r:embed="rId7">
            <a:alphaModFix/>
          </a:blip>
          <a:srcRect/>
          <a:stretch/>
        </p:blipFill>
        <p:spPr>
          <a:xfrm>
            <a:off x="5771239" y="3197067"/>
            <a:ext cx="897056" cy="656383"/>
          </a:xfrm>
          <a:prstGeom prst="rect">
            <a:avLst/>
          </a:prstGeom>
          <a:noFill/>
          <a:ln>
            <a:noFill/>
          </a:ln>
        </p:spPr>
      </p:pic>
      <p:pic>
        <p:nvPicPr>
          <p:cNvPr id="248" name="Google Shape;248;g2221bd0f419_0_192" descr="Black And White Library Owl Clipart - Owl Clipart - Png Download (#4737) -  PinClipart"/>
          <p:cNvPicPr preferRelativeResize="0"/>
          <p:nvPr/>
        </p:nvPicPr>
        <p:blipFill rotWithShape="1">
          <a:blip r:embed="rId8">
            <a:alphaModFix/>
          </a:blip>
          <a:srcRect l="23220" t="3872" r="24171" b="5001"/>
          <a:stretch/>
        </p:blipFill>
        <p:spPr>
          <a:xfrm>
            <a:off x="7938174" y="3176090"/>
            <a:ext cx="767650" cy="1019103"/>
          </a:xfrm>
          <a:prstGeom prst="rect">
            <a:avLst/>
          </a:prstGeom>
          <a:noFill/>
          <a:ln>
            <a:noFill/>
          </a:ln>
        </p:spPr>
      </p:pic>
      <p:pic>
        <p:nvPicPr>
          <p:cNvPr id="249" name="Google Shape;249;g2221bd0f419_0_192" descr="Decomposers Stock Illustrations – 21 Decomposers Stock Illustrations,  Vectors &amp; Clipart - Dreamstime"/>
          <p:cNvPicPr preferRelativeResize="0"/>
          <p:nvPr/>
        </p:nvPicPr>
        <p:blipFill rotWithShape="1">
          <a:blip r:embed="rId9">
            <a:alphaModFix/>
          </a:blip>
          <a:srcRect l="56384" t="68003" r="23090" b="11230"/>
          <a:stretch/>
        </p:blipFill>
        <p:spPr>
          <a:xfrm>
            <a:off x="4008782" y="4163220"/>
            <a:ext cx="849432" cy="859406"/>
          </a:xfrm>
          <a:prstGeom prst="rect">
            <a:avLst/>
          </a:prstGeom>
          <a:noFill/>
          <a:ln>
            <a:noFill/>
          </a:ln>
        </p:spPr>
      </p:pic>
      <p:sp>
        <p:nvSpPr>
          <p:cNvPr id="250" name="Google Shape;250;g2221bd0f419_0_192"/>
          <p:cNvSpPr/>
          <p:nvPr/>
        </p:nvSpPr>
        <p:spPr>
          <a:xfrm rot="10800000">
            <a:off x="5230407" y="4218921"/>
            <a:ext cx="3013200" cy="405600"/>
          </a:xfrm>
          <a:prstGeom prst="bentArrow">
            <a:avLst>
              <a:gd name="adj1" fmla="val 25000"/>
              <a:gd name="adj2" fmla="val 25000"/>
              <a:gd name="adj3" fmla="val 25000"/>
              <a:gd name="adj4" fmla="val 43750"/>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251" name="Google Shape;251;g2221bd0f419_0_192"/>
          <p:cNvSpPr txBox="1"/>
          <p:nvPr/>
        </p:nvSpPr>
        <p:spPr>
          <a:xfrm>
            <a:off x="1383648" y="2954088"/>
            <a:ext cx="13827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Producer</a:t>
            </a:r>
            <a:endParaRPr sz="1400" b="0" i="0" u="none" strike="noStrike" cap="none">
              <a:solidFill>
                <a:srgbClr val="000000"/>
              </a:solidFill>
              <a:latin typeface="Arial"/>
              <a:ea typeface="Arial"/>
              <a:cs typeface="Arial"/>
              <a:sym typeface="Arial"/>
            </a:endParaRPr>
          </a:p>
        </p:txBody>
      </p:sp>
      <p:sp>
        <p:nvSpPr>
          <p:cNvPr id="252" name="Google Shape;252;g2221bd0f419_0_192"/>
          <p:cNvSpPr txBox="1"/>
          <p:nvPr/>
        </p:nvSpPr>
        <p:spPr>
          <a:xfrm>
            <a:off x="5523695" y="3001394"/>
            <a:ext cx="18939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Secondary consumer </a:t>
            </a:r>
            <a:endParaRPr sz="1400" b="0" i="0" u="none" strike="noStrike" cap="none">
              <a:solidFill>
                <a:srgbClr val="000000"/>
              </a:solidFill>
              <a:latin typeface="Arial"/>
              <a:ea typeface="Arial"/>
              <a:cs typeface="Arial"/>
              <a:sym typeface="Arial"/>
            </a:endParaRPr>
          </a:p>
        </p:txBody>
      </p:sp>
      <p:sp>
        <p:nvSpPr>
          <p:cNvPr id="253" name="Google Shape;253;g2221bd0f419_0_192"/>
          <p:cNvSpPr txBox="1"/>
          <p:nvPr/>
        </p:nvSpPr>
        <p:spPr>
          <a:xfrm>
            <a:off x="7428129" y="2624754"/>
            <a:ext cx="19587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Tertiary consumer </a:t>
            </a:r>
            <a:endParaRPr sz="1400" b="0" i="0" u="none" strike="noStrike" cap="none">
              <a:solidFill>
                <a:srgbClr val="000000"/>
              </a:solidFill>
              <a:latin typeface="Arial"/>
              <a:ea typeface="Arial"/>
              <a:cs typeface="Arial"/>
              <a:sym typeface="Arial"/>
            </a:endParaRPr>
          </a:p>
        </p:txBody>
      </p:sp>
      <p:sp>
        <p:nvSpPr>
          <p:cNvPr id="254" name="Google Shape;254;g2221bd0f419_0_192"/>
          <p:cNvSpPr txBox="1"/>
          <p:nvPr/>
        </p:nvSpPr>
        <p:spPr>
          <a:xfrm>
            <a:off x="3434075" y="3012781"/>
            <a:ext cx="17124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Primary consumer </a:t>
            </a:r>
            <a:endParaRPr sz="1400" b="0" i="0" u="none" strike="noStrike" cap="none">
              <a:solidFill>
                <a:srgbClr val="000000"/>
              </a:solidFill>
              <a:latin typeface="Arial"/>
              <a:ea typeface="Arial"/>
              <a:cs typeface="Arial"/>
              <a:sym typeface="Arial"/>
            </a:endParaRPr>
          </a:p>
        </p:txBody>
      </p:sp>
      <p:sp>
        <p:nvSpPr>
          <p:cNvPr id="255" name="Google Shape;255;g2221bd0f419_0_192"/>
          <p:cNvSpPr txBox="1"/>
          <p:nvPr/>
        </p:nvSpPr>
        <p:spPr>
          <a:xfrm>
            <a:off x="3840145" y="3941940"/>
            <a:ext cx="13827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Decomposer</a:t>
            </a:r>
            <a:endParaRPr sz="1400" b="0" i="0" u="none" strike="noStrike" cap="none">
              <a:solidFill>
                <a:srgbClr val="000000"/>
              </a:solidFill>
              <a:latin typeface="Arial"/>
              <a:ea typeface="Arial"/>
              <a:cs typeface="Arial"/>
              <a:sym typeface="Arial"/>
            </a:endParaRPr>
          </a:p>
        </p:txBody>
      </p:sp>
      <p:sp>
        <p:nvSpPr>
          <p:cNvPr id="256" name="Google Shape;256;g2221bd0f419_0_192"/>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11</a:t>
            </a:fld>
            <a:endParaRPr sz="1400" b="0" i="0" u="none" strike="noStrike" cap="none">
              <a:solidFill>
                <a:schemeClr val="dk1"/>
              </a:solidFill>
              <a:latin typeface="Arial"/>
              <a:ea typeface="Arial"/>
              <a:cs typeface="Arial"/>
              <a:sym typeface="Arial"/>
            </a:endParaRPr>
          </a:p>
        </p:txBody>
      </p:sp>
      <p:sp>
        <p:nvSpPr>
          <p:cNvPr id="257" name="Google Shape;257;g2221bd0f419_0_192"/>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g2221bd0f419_0_220"/>
          <p:cNvSpPr txBox="1"/>
          <p:nvPr/>
        </p:nvSpPr>
        <p:spPr>
          <a:xfrm>
            <a:off x="135604" y="522376"/>
            <a:ext cx="11809500" cy="28152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63" name="Google Shape;263;g2221bd0f419_0_220"/>
          <p:cNvSpPr txBox="1"/>
          <p:nvPr/>
        </p:nvSpPr>
        <p:spPr>
          <a:xfrm>
            <a:off x="166567" y="522376"/>
            <a:ext cx="5782800" cy="1800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4. Changes to a food web  </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64" name="Google Shape;264;g2221bd0f419_0_220"/>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sp>
        <p:nvSpPr>
          <p:cNvPr id="265" name="Google Shape;265;g2221bd0f419_0_220"/>
          <p:cNvSpPr txBox="1"/>
          <p:nvPr/>
        </p:nvSpPr>
        <p:spPr>
          <a:xfrm>
            <a:off x="135604" y="794671"/>
            <a:ext cx="11809500" cy="24261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7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Parts of the an ecosystem depend on the others e.g. consumers depend on producers for a source of food and some depends on them for a habitat (place to live). </a:t>
            </a:r>
            <a:endParaRPr sz="1400" b="0" i="0" u="none" strike="noStrike" cap="none">
              <a:solidFill>
                <a:srgbClr val="000000"/>
              </a:solidFill>
              <a:latin typeface="Arial"/>
              <a:ea typeface="Arial"/>
              <a:cs typeface="Arial"/>
              <a:sym typeface="Arial"/>
            </a:endParaRPr>
          </a:p>
          <a:p>
            <a:pPr marL="171450" marR="0" lvl="0" indent="-171450" algn="l" rtl="0">
              <a:lnSpc>
                <a:spcPct val="107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So, if one part changes it affects all the other parts that depend on it.  We say ecosystems are </a:t>
            </a:r>
            <a:r>
              <a:rPr lang="en-GB" sz="1200" b="1" i="0" u="none" strike="noStrike" cap="none">
                <a:solidFill>
                  <a:schemeClr val="dk1"/>
                </a:solidFill>
                <a:latin typeface="Calibri"/>
                <a:ea typeface="Calibri"/>
                <a:cs typeface="Calibri"/>
                <a:sym typeface="Calibri"/>
              </a:rPr>
              <a:t>interdependent </a:t>
            </a:r>
            <a:r>
              <a:rPr lang="en-GB" sz="1200" b="0" i="0" u="none" strike="noStrike" cap="none">
                <a:solidFill>
                  <a:schemeClr val="dk1"/>
                </a:solidFill>
                <a:latin typeface="Calibri"/>
                <a:ea typeface="Calibri"/>
                <a:cs typeface="Calibri"/>
                <a:sym typeface="Calibri"/>
              </a:rPr>
              <a:t>systems, as everything depends on each other and any changes affect the whole ecosystem.</a:t>
            </a:r>
            <a:endParaRPr sz="1400" b="0" i="0" u="none" strike="noStrike" cap="none">
              <a:solidFill>
                <a:srgbClr val="000000"/>
              </a:solidFill>
              <a:latin typeface="Arial"/>
              <a:ea typeface="Arial"/>
              <a:cs typeface="Arial"/>
              <a:sym typeface="Arial"/>
            </a:endParaRPr>
          </a:p>
          <a:p>
            <a:pPr marL="171450" marR="0" lvl="0" indent="-171450" algn="l" rtl="0">
              <a:lnSpc>
                <a:spcPct val="107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Here are two hedgerow examples:</a:t>
            </a:r>
            <a:endParaRPr sz="1400" b="0" i="0" u="none" strike="noStrike" cap="none">
              <a:solidFill>
                <a:srgbClr val="000000"/>
              </a:solidFill>
              <a:latin typeface="Arial"/>
              <a:ea typeface="Arial"/>
              <a:cs typeface="Arial"/>
              <a:sym typeface="Arial"/>
            </a:endParaRPr>
          </a:p>
          <a:p>
            <a:pPr marL="0" marR="0" lvl="0" indent="0" algn="ctr" rtl="0">
              <a:lnSpc>
                <a:spcPct val="107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66" name="Google Shape;266;g2221bd0f419_0_220"/>
          <p:cNvSpPr txBox="1"/>
          <p:nvPr/>
        </p:nvSpPr>
        <p:spPr>
          <a:xfrm>
            <a:off x="469189" y="2007730"/>
            <a:ext cx="3915000" cy="8700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A hot, dry summer -&gt; reduced plant growth -&gt; fewer berries for birds in the winter -&gt; Number of sparrows and thrush fall -&gt; fewer birds for sparrow hawks to hunt, so the number of sparrow hawks falls</a:t>
            </a:r>
            <a:endParaRPr sz="1400" b="0" i="0" u="none" strike="noStrike" cap="none">
              <a:solidFill>
                <a:srgbClr val="000000"/>
              </a:solidFill>
              <a:latin typeface="Arial"/>
              <a:ea typeface="Arial"/>
              <a:cs typeface="Arial"/>
              <a:sym typeface="Arial"/>
            </a:endParaRPr>
          </a:p>
        </p:txBody>
      </p:sp>
      <p:sp>
        <p:nvSpPr>
          <p:cNvPr id="267" name="Google Shape;267;g2221bd0f419_0_220"/>
          <p:cNvSpPr txBox="1"/>
          <p:nvPr/>
        </p:nvSpPr>
        <p:spPr>
          <a:xfrm>
            <a:off x="4762874" y="2024984"/>
            <a:ext cx="3915000" cy="8700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Hedgerow trimmed -&gt; fewer habitat for ladybirds, greenfly and spiders so numbers fall -&gt; Sparrows and thrushes have less to eat, so numbers fall -&gt; fewer birds for sparrow hawks to hunt, so the number of sparrow hawks falls</a:t>
            </a:r>
            <a:endParaRPr sz="1400" b="0" i="0" u="none" strike="noStrike" cap="none">
              <a:solidFill>
                <a:srgbClr val="000000"/>
              </a:solidFill>
              <a:latin typeface="Arial"/>
              <a:ea typeface="Arial"/>
              <a:cs typeface="Arial"/>
              <a:sym typeface="Arial"/>
            </a:endParaRPr>
          </a:p>
        </p:txBody>
      </p:sp>
      <p:sp>
        <p:nvSpPr>
          <p:cNvPr id="268" name="Google Shape;268;g2221bd0f419_0_220"/>
          <p:cNvSpPr txBox="1"/>
          <p:nvPr/>
        </p:nvSpPr>
        <p:spPr>
          <a:xfrm>
            <a:off x="9109399" y="2100883"/>
            <a:ext cx="2457000" cy="8700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7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Think what would happen if a consumer like the Thrush is removed? Or is pesticides killed ladybirds?</a:t>
            </a:r>
            <a:endParaRPr sz="1400" b="0" i="0" u="none" strike="noStrike" cap="none">
              <a:solidFill>
                <a:srgbClr val="000000"/>
              </a:solidFill>
              <a:latin typeface="Arial"/>
              <a:ea typeface="Arial"/>
              <a:cs typeface="Arial"/>
              <a:sym typeface="Arial"/>
            </a:endParaRPr>
          </a:p>
        </p:txBody>
      </p:sp>
      <p:sp>
        <p:nvSpPr>
          <p:cNvPr id="269" name="Google Shape;269;g2221bd0f419_0_220"/>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12</a:t>
            </a:fld>
            <a:endParaRPr sz="1400" b="0" i="0" u="none" strike="noStrike" cap="none">
              <a:solidFill>
                <a:schemeClr val="dk1"/>
              </a:solidFill>
              <a:latin typeface="Arial"/>
              <a:ea typeface="Arial"/>
              <a:cs typeface="Arial"/>
              <a:sym typeface="Arial"/>
            </a:endParaRPr>
          </a:p>
        </p:txBody>
      </p:sp>
      <p:sp>
        <p:nvSpPr>
          <p:cNvPr id="270" name="Google Shape;270;g2221bd0f419_0_22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4"/>
        <p:cNvGrpSpPr/>
        <p:nvPr/>
      </p:nvGrpSpPr>
      <p:grpSpPr>
        <a:xfrm>
          <a:off x="0" y="0"/>
          <a:ext cx="0" cy="0"/>
          <a:chOff x="0" y="0"/>
          <a:chExt cx="0" cy="0"/>
        </a:xfrm>
      </p:grpSpPr>
      <p:sp>
        <p:nvSpPr>
          <p:cNvPr id="275" name="Google Shape;275;g2221bd0f419_0_230"/>
          <p:cNvSpPr txBox="1"/>
          <p:nvPr/>
        </p:nvSpPr>
        <p:spPr>
          <a:xfrm>
            <a:off x="162463" y="476672"/>
            <a:ext cx="9494700" cy="41046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5. Rainforests: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Distribution</a:t>
            </a:r>
            <a:r>
              <a:rPr lang="en-GB" sz="1200" b="0" i="0" u="sng" strike="noStrike" cap="none">
                <a:solidFill>
                  <a:srgbClr val="FF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sng"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Climate</a:t>
            </a:r>
            <a:r>
              <a:rPr lang="en-GB" sz="1200" b="0" i="0" u="sng" strike="noStrike" cap="none">
                <a:solidFill>
                  <a:srgbClr val="FF0000"/>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276" name="Google Shape;276;g2221bd0f419_0_230"/>
          <p:cNvSpPr txBox="1"/>
          <p:nvPr/>
        </p:nvSpPr>
        <p:spPr>
          <a:xfrm>
            <a:off x="9729634" y="476672"/>
            <a:ext cx="2215800" cy="12762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Biodiversity: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How many different plants and animal species there are in an area.</a:t>
            </a:r>
            <a:endParaRPr sz="1400" b="0" i="0" u="none" strike="noStrike" cap="none">
              <a:solidFill>
                <a:srgbClr val="000000"/>
              </a:solidFill>
              <a:latin typeface="Arial"/>
              <a:ea typeface="Arial"/>
              <a:cs typeface="Arial"/>
              <a:sym typeface="Arial"/>
            </a:endParaRPr>
          </a:p>
        </p:txBody>
      </p:sp>
      <p:sp>
        <p:nvSpPr>
          <p:cNvPr id="277" name="Google Shape;277;g2221bd0f419_0_230"/>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pic>
        <p:nvPicPr>
          <p:cNvPr id="278" name="Google Shape;278;g2221bd0f419_0_230" descr="World distribution of tropical rainforests | Landlocked country, Tropical  rainforest, World map"/>
          <p:cNvPicPr preferRelativeResize="0"/>
          <p:nvPr/>
        </p:nvPicPr>
        <p:blipFill rotWithShape="1">
          <a:blip r:embed="rId3">
            <a:alphaModFix/>
          </a:blip>
          <a:srcRect/>
          <a:stretch/>
        </p:blipFill>
        <p:spPr>
          <a:xfrm>
            <a:off x="4895790" y="574444"/>
            <a:ext cx="3678142" cy="1820680"/>
          </a:xfrm>
          <a:prstGeom prst="rect">
            <a:avLst/>
          </a:prstGeom>
          <a:noFill/>
          <a:ln w="28575" cap="flat" cmpd="sng">
            <a:solidFill>
              <a:srgbClr val="00B050"/>
            </a:solidFill>
            <a:prstDash val="solid"/>
            <a:round/>
            <a:headEnd type="none" w="sm" len="sm"/>
            <a:tailEnd type="none" w="sm" len="sm"/>
          </a:ln>
        </p:spPr>
      </p:pic>
      <p:sp>
        <p:nvSpPr>
          <p:cNvPr id="279" name="Google Shape;279;g2221bd0f419_0_230"/>
          <p:cNvSpPr/>
          <p:nvPr/>
        </p:nvSpPr>
        <p:spPr>
          <a:xfrm>
            <a:off x="144854" y="1099676"/>
            <a:ext cx="4638300" cy="13851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Tropical </a:t>
            </a:r>
            <a:r>
              <a:rPr lang="en-GB" sz="1200" b="1" i="0" u="none" strike="noStrike" cap="none">
                <a:solidFill>
                  <a:schemeClr val="dk1"/>
                </a:solidFill>
                <a:latin typeface="Calibri"/>
                <a:ea typeface="Calibri"/>
                <a:cs typeface="Calibri"/>
                <a:sym typeface="Calibri"/>
              </a:rPr>
              <a:t>rainforests</a:t>
            </a:r>
            <a:r>
              <a:rPr lang="en-GB" sz="1200" b="0" i="0" u="none" strike="noStrike" cap="none">
                <a:solidFill>
                  <a:schemeClr val="dk1"/>
                </a:solidFill>
                <a:latin typeface="Calibri"/>
                <a:ea typeface="Calibri"/>
                <a:cs typeface="Calibri"/>
                <a:sym typeface="Calibri"/>
              </a:rPr>
              <a:t> are mainly located between the latitudes of 23.5°N, the Tropic of Cancer and 23.5°S, the Tropic of Capricorn.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Tropical </a:t>
            </a:r>
            <a:r>
              <a:rPr lang="en-GB" sz="1200" b="1" i="0" u="none" strike="noStrike" cap="none">
                <a:solidFill>
                  <a:schemeClr val="dk1"/>
                </a:solidFill>
                <a:latin typeface="Calibri"/>
                <a:ea typeface="Calibri"/>
                <a:cs typeface="Calibri"/>
                <a:sym typeface="Calibri"/>
              </a:rPr>
              <a:t>rainforests</a:t>
            </a:r>
            <a:r>
              <a:rPr lang="en-GB" sz="1200" b="0" i="0" u="none" strike="noStrike" cap="none">
                <a:solidFill>
                  <a:schemeClr val="dk1"/>
                </a:solidFill>
                <a:latin typeface="Calibri"/>
                <a:ea typeface="Calibri"/>
                <a:cs typeface="Calibri"/>
                <a:sym typeface="Calibri"/>
              </a:rPr>
              <a:t> are found in Central and South America for example the </a:t>
            </a:r>
            <a:r>
              <a:rPr lang="en-GB" sz="1200" b="1" i="0" u="none" strike="noStrike" cap="none">
                <a:solidFill>
                  <a:schemeClr val="dk1"/>
                </a:solidFill>
                <a:latin typeface="Calibri"/>
                <a:ea typeface="Calibri"/>
                <a:cs typeface="Calibri"/>
                <a:sym typeface="Calibri"/>
              </a:rPr>
              <a:t>Amazon</a:t>
            </a:r>
            <a:r>
              <a:rPr lang="en-GB" sz="1200" b="0" i="0" u="none" strike="noStrike" cap="none">
                <a:solidFill>
                  <a:schemeClr val="dk1"/>
                </a:solidFill>
                <a:latin typeface="Calibri"/>
                <a:ea typeface="Calibri"/>
                <a:cs typeface="Calibri"/>
                <a:sym typeface="Calibri"/>
              </a:rPr>
              <a:t>. In western and central Africa is the </a:t>
            </a:r>
            <a:r>
              <a:rPr lang="en-GB" sz="1200" b="1" i="0" u="none" strike="noStrike" cap="none">
                <a:solidFill>
                  <a:schemeClr val="dk1"/>
                </a:solidFill>
                <a:latin typeface="Calibri"/>
                <a:ea typeface="Calibri"/>
                <a:cs typeface="Calibri"/>
                <a:sym typeface="Calibri"/>
              </a:rPr>
              <a:t>Congo</a:t>
            </a:r>
            <a:r>
              <a:rPr lang="en-GB" sz="1200" b="0" i="0" u="none" strike="noStrike" cap="none">
                <a:solidFill>
                  <a:schemeClr val="dk1"/>
                </a:solidFill>
                <a:latin typeface="Calibri"/>
                <a:ea typeface="Calibri"/>
                <a:cs typeface="Calibri"/>
                <a:sym typeface="Calibri"/>
              </a:rPr>
              <a:t>, western India, Southeast Asia, the island of New Guinea, and Australia.</a:t>
            </a:r>
            <a:endParaRPr sz="1200" b="0" i="0" u="sng" strike="noStrike" cap="none">
              <a:solidFill>
                <a:srgbClr val="FF0000"/>
              </a:solidFill>
              <a:latin typeface="Calibri"/>
              <a:ea typeface="Calibri"/>
              <a:cs typeface="Calibri"/>
              <a:sym typeface="Calibri"/>
            </a:endParaRPr>
          </a:p>
        </p:txBody>
      </p:sp>
      <p:sp>
        <p:nvSpPr>
          <p:cNvPr id="280" name="Google Shape;280;g2221bd0f419_0_230"/>
          <p:cNvSpPr/>
          <p:nvPr/>
        </p:nvSpPr>
        <p:spPr>
          <a:xfrm>
            <a:off x="163253" y="2904811"/>
            <a:ext cx="4657500" cy="13851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Because rainforests are found close to the equator where air is </a:t>
            </a:r>
            <a:r>
              <a:rPr lang="en-GB" sz="1200" b="1" i="0" u="none" strike="noStrike" cap="none">
                <a:solidFill>
                  <a:schemeClr val="dk1"/>
                </a:solidFill>
                <a:latin typeface="Calibri"/>
                <a:ea typeface="Calibri"/>
                <a:cs typeface="Calibri"/>
                <a:sym typeface="Calibri"/>
              </a:rPr>
              <a:t>rising</a:t>
            </a:r>
            <a:r>
              <a:rPr lang="en-GB" sz="1200" b="0" i="0" u="none" strike="noStrike" cap="none">
                <a:solidFill>
                  <a:schemeClr val="dk1"/>
                </a:solidFill>
                <a:latin typeface="Calibri"/>
                <a:ea typeface="Calibri"/>
                <a:cs typeface="Calibri"/>
                <a:sym typeface="Calibri"/>
              </a:rPr>
              <a:t>, they have a </a:t>
            </a:r>
            <a:r>
              <a:rPr lang="en-GB" sz="1200" b="1" i="0" u="none" strike="noStrike" cap="none">
                <a:solidFill>
                  <a:schemeClr val="dk1"/>
                </a:solidFill>
                <a:latin typeface="Calibri"/>
                <a:ea typeface="Calibri"/>
                <a:cs typeface="Calibri"/>
                <a:sym typeface="Calibri"/>
              </a:rPr>
              <a:t>hot</a:t>
            </a:r>
            <a:r>
              <a:rPr lang="en-GB" sz="1200" b="0" i="0" u="none" strike="noStrike" cap="none">
                <a:solidFill>
                  <a:schemeClr val="dk1"/>
                </a:solidFill>
                <a:latin typeface="Calibri"/>
                <a:ea typeface="Calibri"/>
                <a:cs typeface="Calibri"/>
                <a:sym typeface="Calibri"/>
              </a:rPr>
              <a:t> climate with a lot of </a:t>
            </a:r>
            <a:r>
              <a:rPr lang="en-GB" sz="1200" b="1" i="0" u="none" strike="noStrike" cap="none">
                <a:solidFill>
                  <a:schemeClr val="dk1"/>
                </a:solidFill>
                <a:latin typeface="Calibri"/>
                <a:ea typeface="Calibri"/>
                <a:cs typeface="Calibri"/>
                <a:sym typeface="Calibri"/>
              </a:rPr>
              <a:t>rainfall. </a:t>
            </a:r>
            <a:r>
              <a:rPr lang="en-GB" sz="1200" b="0" i="0" u="none" strike="noStrike" cap="none">
                <a:solidFill>
                  <a:schemeClr val="dk1"/>
                </a:solidFill>
                <a:latin typeface="Calibri"/>
                <a:ea typeface="Calibri"/>
                <a:cs typeface="Calibri"/>
                <a:sym typeface="Calibri"/>
              </a:rPr>
              <a:t>This can be called a </a:t>
            </a:r>
            <a:r>
              <a:rPr lang="en-GB" sz="1200" b="1" i="0" u="none" strike="noStrike" cap="none">
                <a:solidFill>
                  <a:schemeClr val="dk1"/>
                </a:solidFill>
                <a:latin typeface="Calibri"/>
                <a:ea typeface="Calibri"/>
                <a:cs typeface="Calibri"/>
                <a:sym typeface="Calibri"/>
              </a:rPr>
              <a:t>humid</a:t>
            </a:r>
            <a:r>
              <a:rPr lang="en-GB" sz="1200" b="0" i="0" u="none" strike="noStrike" cap="none">
                <a:solidFill>
                  <a:schemeClr val="dk1"/>
                </a:solidFill>
                <a:latin typeface="Calibri"/>
                <a:ea typeface="Calibri"/>
                <a:cs typeface="Calibri"/>
                <a:sym typeface="Calibri"/>
              </a:rPr>
              <a:t> climate.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The humid climate provides the ideal growing conditions for vegetation. This means there is lots of </a:t>
            </a:r>
            <a:r>
              <a:rPr lang="en-GB" sz="1200" b="1" i="0" u="none" strike="noStrike" cap="none">
                <a:solidFill>
                  <a:schemeClr val="dk1"/>
                </a:solidFill>
                <a:latin typeface="Calibri"/>
                <a:ea typeface="Calibri"/>
                <a:cs typeface="Calibri"/>
                <a:sym typeface="Calibri"/>
              </a:rPr>
              <a:t>biodiversity</a:t>
            </a:r>
            <a:r>
              <a:rPr lang="en-GB" sz="12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cxnSp>
        <p:nvCxnSpPr>
          <p:cNvPr id="281" name="Google Shape;281;g2221bd0f419_0_230"/>
          <p:cNvCxnSpPr>
            <a:stCxn id="278" idx="3"/>
            <a:endCxn id="278" idx="1"/>
          </p:cNvCxnSpPr>
          <p:nvPr/>
        </p:nvCxnSpPr>
        <p:spPr>
          <a:xfrm rot="10800000">
            <a:off x="4895932" y="1484784"/>
            <a:ext cx="3678000" cy="0"/>
          </a:xfrm>
          <a:prstGeom prst="straightConnector1">
            <a:avLst/>
          </a:prstGeom>
          <a:noFill/>
          <a:ln w="9525" cap="flat" cmpd="sng">
            <a:solidFill>
              <a:schemeClr val="dk1"/>
            </a:solidFill>
            <a:prstDash val="solid"/>
            <a:round/>
            <a:headEnd type="none" w="sm" len="sm"/>
            <a:tailEnd type="none" w="sm" len="sm"/>
          </a:ln>
        </p:spPr>
      </p:cxnSp>
      <p:cxnSp>
        <p:nvCxnSpPr>
          <p:cNvPr id="282" name="Google Shape;282;g2221bd0f419_0_230"/>
          <p:cNvCxnSpPr/>
          <p:nvPr/>
        </p:nvCxnSpPr>
        <p:spPr>
          <a:xfrm rot="10800000">
            <a:off x="4896034" y="1268760"/>
            <a:ext cx="4526700" cy="0"/>
          </a:xfrm>
          <a:prstGeom prst="straightConnector1">
            <a:avLst/>
          </a:prstGeom>
          <a:noFill/>
          <a:ln w="9525" cap="flat" cmpd="sng">
            <a:solidFill>
              <a:schemeClr val="dk1"/>
            </a:solidFill>
            <a:prstDash val="solid"/>
            <a:round/>
            <a:headEnd type="none" w="sm" len="sm"/>
            <a:tailEnd type="none" w="sm" len="sm"/>
          </a:ln>
        </p:spPr>
      </p:cxnSp>
      <p:cxnSp>
        <p:nvCxnSpPr>
          <p:cNvPr id="283" name="Google Shape;283;g2221bd0f419_0_230"/>
          <p:cNvCxnSpPr/>
          <p:nvPr/>
        </p:nvCxnSpPr>
        <p:spPr>
          <a:xfrm rot="10800000">
            <a:off x="4896034" y="1700808"/>
            <a:ext cx="4526700" cy="0"/>
          </a:xfrm>
          <a:prstGeom prst="straightConnector1">
            <a:avLst/>
          </a:prstGeom>
          <a:noFill/>
          <a:ln w="9525" cap="flat" cmpd="sng">
            <a:solidFill>
              <a:schemeClr val="dk1"/>
            </a:solidFill>
            <a:prstDash val="solid"/>
            <a:round/>
            <a:headEnd type="none" w="sm" len="sm"/>
            <a:tailEnd type="none" w="sm" len="sm"/>
          </a:ln>
        </p:spPr>
      </p:cxnSp>
      <p:sp>
        <p:nvSpPr>
          <p:cNvPr id="284" name="Google Shape;284;g2221bd0f419_0_230"/>
          <p:cNvSpPr txBox="1"/>
          <p:nvPr/>
        </p:nvSpPr>
        <p:spPr>
          <a:xfrm>
            <a:off x="4823419" y="1355003"/>
            <a:ext cx="1152000" cy="184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600"/>
              <a:buFont typeface="Arial"/>
              <a:buNone/>
            </a:pPr>
            <a:r>
              <a:rPr lang="en-GB" sz="600" b="0" i="0" u="none" strike="noStrike" cap="none">
                <a:solidFill>
                  <a:schemeClr val="dk1"/>
                </a:solidFill>
                <a:latin typeface="Calibri"/>
                <a:ea typeface="Calibri"/>
                <a:cs typeface="Calibri"/>
                <a:sym typeface="Calibri"/>
              </a:rPr>
              <a:t>Equator </a:t>
            </a:r>
            <a:endParaRPr sz="1400" b="0" i="0" u="none" strike="noStrike" cap="none">
              <a:solidFill>
                <a:srgbClr val="000000"/>
              </a:solidFill>
              <a:latin typeface="Arial"/>
              <a:ea typeface="Arial"/>
              <a:cs typeface="Arial"/>
              <a:sym typeface="Arial"/>
            </a:endParaRPr>
          </a:p>
        </p:txBody>
      </p:sp>
      <p:sp>
        <p:nvSpPr>
          <p:cNvPr id="285" name="Google Shape;285;g2221bd0f419_0_230"/>
          <p:cNvSpPr txBox="1"/>
          <p:nvPr/>
        </p:nvSpPr>
        <p:spPr>
          <a:xfrm>
            <a:off x="4800823" y="1568087"/>
            <a:ext cx="1152000" cy="184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600"/>
              <a:buFont typeface="Arial"/>
              <a:buNone/>
            </a:pPr>
            <a:r>
              <a:rPr lang="en-GB" sz="600" b="0" i="0" u="none" strike="noStrike" cap="none">
                <a:solidFill>
                  <a:schemeClr val="dk1"/>
                </a:solidFill>
                <a:latin typeface="Calibri"/>
                <a:ea typeface="Calibri"/>
                <a:cs typeface="Calibri"/>
                <a:sym typeface="Calibri"/>
              </a:rPr>
              <a:t>Tropic of Capricorn </a:t>
            </a:r>
            <a:endParaRPr sz="600" b="0" i="0" u="none" strike="noStrike" cap="none">
              <a:solidFill>
                <a:schemeClr val="dk1"/>
              </a:solidFill>
              <a:latin typeface="Calibri"/>
              <a:ea typeface="Calibri"/>
              <a:cs typeface="Calibri"/>
              <a:sym typeface="Calibri"/>
            </a:endParaRPr>
          </a:p>
        </p:txBody>
      </p:sp>
      <p:sp>
        <p:nvSpPr>
          <p:cNvPr id="286" name="Google Shape;286;g2221bd0f419_0_230"/>
          <p:cNvSpPr txBox="1"/>
          <p:nvPr/>
        </p:nvSpPr>
        <p:spPr>
          <a:xfrm>
            <a:off x="4820740" y="1125113"/>
            <a:ext cx="1152000" cy="184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600"/>
              <a:buFont typeface="Arial"/>
              <a:buNone/>
            </a:pPr>
            <a:r>
              <a:rPr lang="en-GB" sz="600" b="0" i="0" u="none" strike="noStrike" cap="none">
                <a:solidFill>
                  <a:schemeClr val="dk1"/>
                </a:solidFill>
                <a:latin typeface="Calibri"/>
                <a:ea typeface="Calibri"/>
                <a:cs typeface="Calibri"/>
                <a:sym typeface="Calibri"/>
              </a:rPr>
              <a:t>Tropic of Cancer </a:t>
            </a:r>
            <a:endParaRPr sz="1400" b="0" i="0" u="none" strike="noStrike" cap="none">
              <a:solidFill>
                <a:srgbClr val="000000"/>
              </a:solidFill>
              <a:latin typeface="Arial"/>
              <a:ea typeface="Arial"/>
              <a:cs typeface="Arial"/>
              <a:sym typeface="Arial"/>
            </a:endParaRPr>
          </a:p>
        </p:txBody>
      </p:sp>
      <p:sp>
        <p:nvSpPr>
          <p:cNvPr id="287" name="Google Shape;287;g2221bd0f419_0_230"/>
          <p:cNvSpPr txBox="1"/>
          <p:nvPr/>
        </p:nvSpPr>
        <p:spPr>
          <a:xfrm>
            <a:off x="5830124" y="530823"/>
            <a:ext cx="3491100" cy="20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700"/>
              <a:buFont typeface="Arial"/>
              <a:buNone/>
            </a:pPr>
            <a:r>
              <a:rPr lang="en-GB" sz="700" b="1" i="0" u="sng" strike="noStrike" cap="none">
                <a:solidFill>
                  <a:schemeClr val="dk1"/>
                </a:solidFill>
                <a:latin typeface="Calibri"/>
                <a:ea typeface="Calibri"/>
                <a:cs typeface="Calibri"/>
                <a:sym typeface="Calibri"/>
              </a:rPr>
              <a:t>Map showing the global distribution of tropical rainforests</a:t>
            </a:r>
            <a:endParaRPr sz="1400" b="0" i="0" u="none" strike="noStrike" cap="none">
              <a:solidFill>
                <a:srgbClr val="000000"/>
              </a:solidFill>
              <a:latin typeface="Arial"/>
              <a:ea typeface="Arial"/>
              <a:cs typeface="Arial"/>
              <a:sym typeface="Arial"/>
            </a:endParaRPr>
          </a:p>
        </p:txBody>
      </p:sp>
      <p:pic>
        <p:nvPicPr>
          <p:cNvPr id="288" name="Google Shape;288;g2221bd0f419_0_230"/>
          <p:cNvPicPr preferRelativeResize="0"/>
          <p:nvPr/>
        </p:nvPicPr>
        <p:blipFill rotWithShape="1">
          <a:blip r:embed="rId4">
            <a:alphaModFix/>
          </a:blip>
          <a:srcRect b="3090"/>
          <a:stretch/>
        </p:blipFill>
        <p:spPr>
          <a:xfrm>
            <a:off x="4893111" y="2611146"/>
            <a:ext cx="4529621" cy="1896211"/>
          </a:xfrm>
          <a:prstGeom prst="rect">
            <a:avLst/>
          </a:prstGeom>
          <a:noFill/>
          <a:ln w="28575" cap="flat" cmpd="sng">
            <a:solidFill>
              <a:srgbClr val="00B050"/>
            </a:solidFill>
            <a:prstDash val="solid"/>
            <a:round/>
            <a:headEnd type="none" w="sm" len="sm"/>
            <a:tailEnd type="none" w="sm" len="sm"/>
          </a:ln>
        </p:spPr>
      </p:pic>
      <p:sp>
        <p:nvSpPr>
          <p:cNvPr id="289" name="Google Shape;289;g2221bd0f419_0_230"/>
          <p:cNvSpPr txBox="1"/>
          <p:nvPr/>
        </p:nvSpPr>
        <p:spPr>
          <a:xfrm>
            <a:off x="5475623" y="2618018"/>
            <a:ext cx="3491100" cy="2001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700"/>
              <a:buFont typeface="Arial"/>
              <a:buNone/>
            </a:pPr>
            <a:r>
              <a:rPr lang="en-GB" sz="700" b="1" i="0" u="sng" strike="noStrike" cap="none">
                <a:solidFill>
                  <a:schemeClr val="dk1"/>
                </a:solidFill>
                <a:latin typeface="Calibri"/>
                <a:ea typeface="Calibri"/>
                <a:cs typeface="Calibri"/>
                <a:sym typeface="Calibri"/>
              </a:rPr>
              <a:t>Climate graph for Manaus, Brazil</a:t>
            </a:r>
            <a:endParaRPr sz="1400" b="0" i="0" u="none" strike="noStrike" cap="none">
              <a:solidFill>
                <a:srgbClr val="000000"/>
              </a:solidFill>
              <a:latin typeface="Arial"/>
              <a:ea typeface="Arial"/>
              <a:cs typeface="Arial"/>
              <a:sym typeface="Arial"/>
            </a:endParaRPr>
          </a:p>
        </p:txBody>
      </p:sp>
      <p:sp>
        <p:nvSpPr>
          <p:cNvPr id="290" name="Google Shape;290;g2221bd0f419_0_230"/>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13</a:t>
            </a:fld>
            <a:endParaRPr sz="1400" b="0" i="0" u="none" strike="noStrike" cap="none">
              <a:solidFill>
                <a:schemeClr val="dk1"/>
              </a:solidFill>
              <a:latin typeface="Arial"/>
              <a:ea typeface="Arial"/>
              <a:cs typeface="Arial"/>
              <a:sym typeface="Arial"/>
            </a:endParaRPr>
          </a:p>
        </p:txBody>
      </p:sp>
      <p:sp>
        <p:nvSpPr>
          <p:cNvPr id="291" name="Google Shape;291;g2221bd0f419_0_230"/>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g2221bd0f419_0_248"/>
          <p:cNvSpPr txBox="1"/>
          <p:nvPr/>
        </p:nvSpPr>
        <p:spPr>
          <a:xfrm>
            <a:off x="135604" y="529972"/>
            <a:ext cx="9505500" cy="62424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dirty="0">
                <a:solidFill>
                  <a:schemeClr val="dk1"/>
                </a:solidFill>
                <a:latin typeface="Calibri"/>
                <a:ea typeface="Calibri"/>
                <a:cs typeface="Calibri"/>
                <a:sym typeface="Calibri"/>
              </a:rPr>
              <a:t>5. Rainforests:</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dirty="0">
                <a:solidFill>
                  <a:schemeClr val="dk1"/>
                </a:solidFill>
                <a:latin typeface="Calibri"/>
                <a:ea typeface="Calibri"/>
                <a:cs typeface="Calibri"/>
                <a:sym typeface="Calibri"/>
              </a:rPr>
              <a:t>Structure </a:t>
            </a:r>
            <a:endParaRPr sz="1200" b="1" i="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i="0" u="none" strike="noStrike" cap="none" dirty="0">
                <a:solidFill>
                  <a:schemeClr val="dk1"/>
                </a:solidFill>
                <a:latin typeface="Calibri"/>
                <a:ea typeface="Calibri"/>
                <a:cs typeface="Calibri"/>
                <a:sym typeface="Calibri"/>
              </a:rPr>
              <a:t>Rainforests have a lot of </a:t>
            </a:r>
            <a:r>
              <a:rPr lang="en-GB" sz="1200" b="1" i="0" u="none" strike="noStrike" cap="none" dirty="0">
                <a:solidFill>
                  <a:schemeClr val="dk1"/>
                </a:solidFill>
                <a:latin typeface="Calibri"/>
                <a:ea typeface="Calibri"/>
                <a:cs typeface="Calibri"/>
                <a:sym typeface="Calibri"/>
              </a:rPr>
              <a:t>biodiversity</a:t>
            </a:r>
            <a:r>
              <a:rPr lang="en-GB" sz="1200" b="0" i="0" u="none" strike="noStrike" cap="none" dirty="0">
                <a:solidFill>
                  <a:schemeClr val="dk1"/>
                </a:solidFill>
                <a:latin typeface="Calibri"/>
                <a:ea typeface="Calibri"/>
                <a:cs typeface="Calibri"/>
                <a:sym typeface="Calibri"/>
              </a:rPr>
              <a:t> and there is a lot of </a:t>
            </a:r>
            <a:r>
              <a:rPr lang="en-GB" sz="1200" b="1" i="0" u="none" strike="noStrike" cap="none" dirty="0">
                <a:solidFill>
                  <a:schemeClr val="dk1"/>
                </a:solidFill>
                <a:latin typeface="Calibri"/>
                <a:ea typeface="Calibri"/>
                <a:cs typeface="Calibri"/>
                <a:sym typeface="Calibri"/>
              </a:rPr>
              <a:t>competition</a:t>
            </a:r>
            <a:r>
              <a:rPr lang="en-GB" sz="1200" b="0" i="0" u="none" strike="noStrike" cap="none" dirty="0">
                <a:solidFill>
                  <a:schemeClr val="dk1"/>
                </a:solidFill>
                <a:latin typeface="Calibri"/>
                <a:ea typeface="Calibri"/>
                <a:cs typeface="Calibri"/>
                <a:sym typeface="Calibri"/>
              </a:rPr>
              <a:t> between animals and plants to survive. </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i="0" u="none" strike="noStrike" cap="none" dirty="0">
                <a:solidFill>
                  <a:schemeClr val="dk1"/>
                </a:solidFill>
                <a:latin typeface="Calibri"/>
                <a:ea typeface="Calibri"/>
                <a:cs typeface="Calibri"/>
                <a:sym typeface="Calibri"/>
              </a:rPr>
              <a:t>This competition has caused rainforests to develop a </a:t>
            </a:r>
            <a:r>
              <a:rPr lang="en-GB" sz="1200" b="1" i="0" u="none" strike="noStrike" cap="none" dirty="0">
                <a:solidFill>
                  <a:schemeClr val="dk1"/>
                </a:solidFill>
                <a:latin typeface="Calibri"/>
                <a:ea typeface="Calibri"/>
                <a:cs typeface="Calibri"/>
                <a:sym typeface="Calibri"/>
              </a:rPr>
              <a:t>layered structure</a:t>
            </a:r>
            <a:r>
              <a:rPr lang="en-GB" sz="1200" b="0" i="0" u="none" strike="noStrike" cap="none" dirty="0">
                <a:solidFill>
                  <a:schemeClr val="dk1"/>
                </a:solidFill>
                <a:latin typeface="Calibri"/>
                <a:ea typeface="Calibri"/>
                <a:cs typeface="Calibri"/>
                <a:sym typeface="Calibri"/>
              </a:rPr>
              <a:t> as plants compete for </a:t>
            </a:r>
            <a:r>
              <a:rPr lang="en-GB" sz="1200" b="1" i="0" u="none" strike="noStrike" cap="none" dirty="0">
                <a:solidFill>
                  <a:schemeClr val="dk1"/>
                </a:solidFill>
                <a:latin typeface="Calibri"/>
                <a:ea typeface="Calibri"/>
                <a:cs typeface="Calibri"/>
                <a:sym typeface="Calibri"/>
              </a:rPr>
              <a:t>nutrients </a:t>
            </a:r>
            <a:r>
              <a:rPr lang="en-GB" sz="1200" b="0" i="0" u="none" strike="noStrike" cap="none" dirty="0">
                <a:solidFill>
                  <a:schemeClr val="dk1"/>
                </a:solidFill>
                <a:latin typeface="Calibri"/>
                <a:ea typeface="Calibri"/>
                <a:cs typeface="Calibri"/>
                <a:sym typeface="Calibri"/>
              </a:rPr>
              <a:t>and </a:t>
            </a:r>
            <a:r>
              <a:rPr lang="en-GB" sz="1200" b="1" i="0" u="none" strike="noStrike" cap="none" dirty="0">
                <a:solidFill>
                  <a:schemeClr val="dk1"/>
                </a:solidFill>
                <a:latin typeface="Calibri"/>
                <a:ea typeface="Calibri"/>
                <a:cs typeface="Calibri"/>
                <a:sym typeface="Calibri"/>
              </a:rPr>
              <a:t>sunlight</a:t>
            </a:r>
            <a:r>
              <a:rPr lang="en-GB" sz="1200" b="0" i="0" u="none" strike="noStrike" cap="none" dirty="0">
                <a:solidFill>
                  <a:schemeClr val="dk1"/>
                </a:solidFill>
                <a:latin typeface="Calibri"/>
                <a:ea typeface="Calibri"/>
                <a:cs typeface="Calibri"/>
                <a:sym typeface="Calibri"/>
              </a:rPr>
              <a:t>.</a:t>
            </a:r>
            <a:endParaRPr sz="1400" b="0" i="0" u="none" strike="noStrike" cap="none" dirty="0">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dirty="0">
              <a:solidFill>
                <a:schemeClr val="dk1"/>
              </a:solidFill>
              <a:latin typeface="Calibri"/>
              <a:ea typeface="Calibri"/>
              <a:cs typeface="Calibri"/>
              <a:sym typeface="Calibri"/>
            </a:endParaRPr>
          </a:p>
        </p:txBody>
      </p:sp>
      <p:graphicFrame>
        <p:nvGraphicFramePr>
          <p:cNvPr id="297" name="Google Shape;297;g2221bd0f419_0_248"/>
          <p:cNvGraphicFramePr/>
          <p:nvPr>
            <p:extLst>
              <p:ext uri="{D42A27DB-BD31-4B8C-83A1-F6EECF244321}">
                <p14:modId xmlns:p14="http://schemas.microsoft.com/office/powerpoint/2010/main" val="4163530692"/>
              </p:ext>
            </p:extLst>
          </p:nvPr>
        </p:nvGraphicFramePr>
        <p:xfrm>
          <a:off x="246735" y="1340768"/>
          <a:ext cx="9305625" cy="3940995"/>
        </p:xfrm>
        <a:graphic>
          <a:graphicData uri="http://schemas.openxmlformats.org/drawingml/2006/table">
            <a:tbl>
              <a:tblPr firstRow="1" bandRow="1">
                <a:noFill/>
                <a:tableStyleId>{B586B50E-9385-4447-B852-716D62998A75}</a:tableStyleId>
              </a:tblPr>
              <a:tblGrid>
                <a:gridCol w="2885200">
                  <a:extLst>
                    <a:ext uri="{9D8B030D-6E8A-4147-A177-3AD203B41FA5}">
                      <a16:colId xmlns:a16="http://schemas.microsoft.com/office/drawing/2014/main" val="20000"/>
                    </a:ext>
                  </a:extLst>
                </a:gridCol>
                <a:gridCol w="1127900">
                  <a:extLst>
                    <a:ext uri="{9D8B030D-6E8A-4147-A177-3AD203B41FA5}">
                      <a16:colId xmlns:a16="http://schemas.microsoft.com/office/drawing/2014/main" val="20001"/>
                    </a:ext>
                  </a:extLst>
                </a:gridCol>
                <a:gridCol w="5292525">
                  <a:extLst>
                    <a:ext uri="{9D8B030D-6E8A-4147-A177-3AD203B41FA5}">
                      <a16:colId xmlns:a16="http://schemas.microsoft.com/office/drawing/2014/main" val="20002"/>
                    </a:ext>
                  </a:extLst>
                </a:gridCol>
              </a:tblGrid>
              <a:tr h="850125">
                <a:tc rowSpan="5">
                  <a:txBody>
                    <a:bodyPr/>
                    <a:lstStyle/>
                    <a:p>
                      <a:pPr marL="0" marR="0" lvl="0" indent="0" algn="l" rtl="0">
                        <a:lnSpc>
                          <a:spcPct val="100000"/>
                        </a:lnSpc>
                        <a:spcBef>
                          <a:spcPts val="0"/>
                        </a:spcBef>
                        <a:spcAft>
                          <a:spcPts val="0"/>
                        </a:spcAft>
                        <a:buClr>
                          <a:srgbClr val="000000"/>
                        </a:buClr>
                        <a:buSzPts val="1200"/>
                        <a:buFont typeface="Arial"/>
                        <a:buNone/>
                      </a:pPr>
                      <a:endParaRPr sz="1200" b="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rgbClr val="000000"/>
                          </a:solidFill>
                        </a:rPr>
                        <a:t>Emergent layer</a:t>
                      </a:r>
                      <a:endParaRPr sz="1200" b="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000000"/>
                          </a:solidFill>
                        </a:rPr>
                        <a:t>The emergent layer has the </a:t>
                      </a:r>
                      <a:r>
                        <a:rPr lang="en-GB" sz="1200" b="1" u="none" strike="noStrike" cap="none" dirty="0">
                          <a:solidFill>
                            <a:srgbClr val="000000"/>
                          </a:solidFill>
                        </a:rPr>
                        <a:t>most sunlight</a:t>
                      </a:r>
                      <a:r>
                        <a:rPr lang="en-GB" sz="1200" b="0" u="none" strike="noStrike" cap="none" dirty="0">
                          <a:solidFill>
                            <a:srgbClr val="000000"/>
                          </a:solidFill>
                        </a:rPr>
                        <a:t>.</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000000"/>
                          </a:solidFill>
                        </a:rPr>
                        <a:t>The trees in this layer have grown past the canopy.</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000000"/>
                          </a:solidFill>
                        </a:rPr>
                        <a:t>Animals in this layer are either birds or animals, like monkeys, who are well-adapted to living off the ground.</a:t>
                      </a:r>
                      <a:endParaRPr sz="1200" u="none" strike="noStrike" cap="none" dirty="0">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0"/>
                  </a:ext>
                </a:extLst>
              </a:tr>
              <a:tr h="9455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rgbClr val="000000"/>
                          </a:solidFill>
                        </a:rPr>
                        <a:t>Canopy</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This is the main layer of forest and forms a </a:t>
                      </a:r>
                      <a:r>
                        <a:rPr lang="en-GB" sz="1200" b="1" u="none" strike="noStrike" cap="none" dirty="0">
                          <a:solidFill>
                            <a:srgbClr val="000000"/>
                          </a:solidFill>
                        </a:rPr>
                        <a:t>roof</a:t>
                      </a:r>
                      <a:r>
                        <a:rPr lang="en-GB" sz="1200" b="0" u="none" strike="noStrike" cap="none" dirty="0">
                          <a:solidFill>
                            <a:srgbClr val="000000"/>
                          </a:solidFill>
                        </a:rPr>
                        <a:t>, limiting the amount of sunlight which reaches the under canopy and the forest floor.</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000000"/>
                          </a:solidFill>
                        </a:rPr>
                        <a:t>There is a lot of food and there are a lot of animals in this layer.</a:t>
                      </a:r>
                      <a:endParaRPr sz="1200" u="none" strike="noStrike" cap="none" dirty="0">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1"/>
                  </a:ext>
                </a:extLst>
              </a:tr>
              <a:tr h="6612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rgbClr val="000000"/>
                          </a:solidFill>
                        </a:rPr>
                        <a:t>Under canopy</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Only a small amount of sunlight reaches the under canopy.</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As a result, plants which grow in this layer usually have </a:t>
                      </a:r>
                      <a:r>
                        <a:rPr lang="en-GB" sz="1200" b="1" u="none" strike="noStrike" cap="none" dirty="0">
                          <a:solidFill>
                            <a:srgbClr val="000000"/>
                          </a:solidFill>
                        </a:rPr>
                        <a:t>large leaves</a:t>
                      </a:r>
                      <a:r>
                        <a:rPr lang="en-GB" sz="1200" b="0" u="none" strike="noStrike" cap="none" dirty="0">
                          <a:solidFill>
                            <a:srgbClr val="000000"/>
                          </a:solidFill>
                        </a:rPr>
                        <a:t> in order to catch as much sunlight as possible.</a:t>
                      </a:r>
                      <a:endParaRPr sz="1400" u="none" strike="noStrike" cap="none" dirty="0"/>
                    </a:p>
                    <a:p>
                      <a:pPr marL="247650" marR="0" lvl="0" indent="-171450" algn="l" rtl="0">
                        <a:lnSpc>
                          <a:spcPct val="100000"/>
                        </a:lnSpc>
                        <a:spcBef>
                          <a:spcPts val="0"/>
                        </a:spcBef>
                        <a:spcAft>
                          <a:spcPts val="0"/>
                        </a:spcAft>
                        <a:buClr>
                          <a:schemeClr val="dk1"/>
                        </a:buClr>
                        <a:buSzPts val="1200"/>
                        <a:buFont typeface="Arial" panose="020B0604020202020204" pitchFamily="34" charset="0"/>
                        <a:buChar char="•"/>
                      </a:pPr>
                      <a:endParaRPr sz="1200" b="0" u="none" strike="noStrike" cap="none" dirty="0">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2"/>
                  </a:ext>
                </a:extLst>
              </a:tr>
              <a:tr h="4722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rgbClr val="000000"/>
                          </a:solidFill>
                        </a:rPr>
                        <a:t>Forest Floor</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Very little sunlight reaches the forest floor.</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1" u="none" strike="noStrike" cap="none" dirty="0">
                          <a:solidFill>
                            <a:srgbClr val="000000"/>
                          </a:solidFill>
                        </a:rPr>
                        <a:t>Very few small plants</a:t>
                      </a:r>
                      <a:r>
                        <a:rPr lang="en-GB" sz="1200" u="none" strike="noStrike" cap="none" dirty="0">
                          <a:solidFill>
                            <a:srgbClr val="000000"/>
                          </a:solidFill>
                        </a:rPr>
                        <a:t> grow on this layer.</a:t>
                      </a:r>
                      <a:endParaRPr sz="1400" u="none" strike="noStrike" cap="none" dirty="0"/>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3"/>
                  </a:ext>
                </a:extLst>
              </a:tr>
              <a:tr h="8501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0" u="none" strike="noStrike" cap="none">
                          <a:solidFill>
                            <a:srgbClr val="000000"/>
                          </a:solidFill>
                        </a:rPr>
                        <a:t>Soil</a:t>
                      </a:r>
                      <a:endParaRPr sz="14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tc>
                  <a:txBody>
                    <a:bodyPr/>
                    <a:lstStyle/>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There is only a very </a:t>
                      </a:r>
                      <a:r>
                        <a:rPr lang="en-GB" sz="1200" b="1" u="none" strike="noStrike" cap="none" dirty="0">
                          <a:solidFill>
                            <a:srgbClr val="000000"/>
                          </a:solidFill>
                        </a:rPr>
                        <a:t>thin layer of fertile soil</a:t>
                      </a:r>
                      <a:r>
                        <a:rPr lang="en-GB" sz="1200" u="none" strike="noStrike" cap="none" dirty="0">
                          <a:solidFill>
                            <a:srgbClr val="000000"/>
                          </a:solidFill>
                        </a:rPr>
                        <a:t>.</a:t>
                      </a:r>
                      <a:endParaRPr sz="1400" u="none" strike="noStrike" cap="none" dirty="0"/>
                    </a:p>
                    <a:p>
                      <a:pPr marL="1714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u="none" strike="noStrike" cap="none" dirty="0">
                          <a:solidFill>
                            <a:srgbClr val="000000"/>
                          </a:solidFill>
                        </a:rPr>
                        <a:t>Dead plants and animals decompose quickly because of the heat and moisture. However, </a:t>
                      </a:r>
                      <a:r>
                        <a:rPr lang="en-GB" sz="1200" b="1" u="none" strike="noStrike" cap="none" dirty="0">
                          <a:solidFill>
                            <a:srgbClr val="000000"/>
                          </a:solidFill>
                        </a:rPr>
                        <a:t>competition </a:t>
                      </a:r>
                      <a:r>
                        <a:rPr lang="en-GB" sz="1200" b="0" u="none" strike="noStrike" cap="none" dirty="0">
                          <a:solidFill>
                            <a:srgbClr val="000000"/>
                          </a:solidFill>
                        </a:rPr>
                        <a:t>for</a:t>
                      </a:r>
                      <a:r>
                        <a:rPr lang="en-GB" sz="1200" u="none" strike="noStrike" cap="none" dirty="0">
                          <a:solidFill>
                            <a:srgbClr val="000000"/>
                          </a:solidFill>
                        </a:rPr>
                        <a:t> these nutrients is high, so are quickly used by other organisms.</a:t>
                      </a:r>
                      <a:endParaRPr sz="1200" u="none" strike="noStrike" cap="none" dirty="0">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chemeClr val="lt1"/>
                    </a:solidFill>
                  </a:tcPr>
                </a:tc>
                <a:extLst>
                  <a:ext uri="{0D108BD9-81ED-4DB2-BD59-A6C34878D82A}">
                    <a16:rowId xmlns:a16="http://schemas.microsoft.com/office/drawing/2014/main" val="10004"/>
                  </a:ext>
                </a:extLst>
              </a:tr>
            </a:tbl>
          </a:graphicData>
        </a:graphic>
      </p:graphicFrame>
      <p:pic>
        <p:nvPicPr>
          <p:cNvPr id="298" name="Google Shape;298;g2221bd0f419_0_248"/>
          <p:cNvPicPr preferRelativeResize="0"/>
          <p:nvPr/>
        </p:nvPicPr>
        <p:blipFill rotWithShape="1">
          <a:blip r:embed="rId3">
            <a:alphaModFix/>
          </a:blip>
          <a:srcRect l="22437" t="13826" r="60722" b="26372"/>
          <a:stretch/>
        </p:blipFill>
        <p:spPr>
          <a:xfrm>
            <a:off x="289657" y="1340768"/>
            <a:ext cx="2836005" cy="3940964"/>
          </a:xfrm>
          <a:prstGeom prst="rect">
            <a:avLst/>
          </a:prstGeom>
          <a:noFill/>
          <a:ln>
            <a:noFill/>
          </a:ln>
        </p:spPr>
      </p:pic>
      <p:sp>
        <p:nvSpPr>
          <p:cNvPr id="299" name="Google Shape;299;g2221bd0f419_0_248"/>
          <p:cNvSpPr txBox="1"/>
          <p:nvPr/>
        </p:nvSpPr>
        <p:spPr>
          <a:xfrm>
            <a:off x="9729634" y="548630"/>
            <a:ext cx="2215800" cy="37446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Nutrients: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Something which plant and animals need to consume to grow and to stay alive.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Biodiversity: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How many different plants and animal species there are in an area.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Fertile: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soil has a lot of nutrients, allowing a lot of plants to grow.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Organism: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An individual animal, plant or life form.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p:txBody>
      </p:sp>
      <p:sp>
        <p:nvSpPr>
          <p:cNvPr id="300" name="Google Shape;300;g2221bd0f419_0_248"/>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sp>
        <p:nvSpPr>
          <p:cNvPr id="301" name="Google Shape;301;g2221bd0f419_0_248"/>
          <p:cNvSpPr/>
          <p:nvPr/>
        </p:nvSpPr>
        <p:spPr>
          <a:xfrm>
            <a:off x="201031" y="5282775"/>
            <a:ext cx="774300" cy="276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Value</a:t>
            </a:r>
            <a:endParaRPr sz="1200" b="1" i="0" u="none" strike="noStrike" cap="none">
              <a:solidFill>
                <a:schemeClr val="dk1"/>
              </a:solidFill>
              <a:latin typeface="Calibri"/>
              <a:ea typeface="Calibri"/>
              <a:cs typeface="Calibri"/>
              <a:sym typeface="Calibri"/>
            </a:endParaRPr>
          </a:p>
        </p:txBody>
      </p:sp>
      <p:sp>
        <p:nvSpPr>
          <p:cNvPr id="302" name="Google Shape;302;g2221bd0f419_0_248"/>
          <p:cNvSpPr/>
          <p:nvPr/>
        </p:nvSpPr>
        <p:spPr>
          <a:xfrm>
            <a:off x="182207" y="5541750"/>
            <a:ext cx="8996700" cy="1200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dirty="0">
                <a:solidFill>
                  <a:srgbClr val="231F20"/>
                </a:solidFill>
                <a:latin typeface="Calibri"/>
                <a:ea typeface="Calibri"/>
                <a:cs typeface="Calibri"/>
                <a:sym typeface="Calibri"/>
              </a:rPr>
              <a:t>Tropical rainforests are important for a number of reasons: </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a:ea typeface="Calibri"/>
                <a:cs typeface="Calibri"/>
                <a:sym typeface="Calibri"/>
              </a:rPr>
              <a:t>oxygen - the rainforest vegetation takes in carbon dioxide and gives out oxygen. This helps to regulate the atmosphere. </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a:ea typeface="Calibri"/>
                <a:cs typeface="Calibri"/>
                <a:sym typeface="Calibri"/>
              </a:rPr>
              <a:t>medicines - a quarter of all natural medicines were discovered here</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a:ea typeface="Calibri"/>
                <a:cs typeface="Calibri"/>
                <a:sym typeface="Calibri"/>
              </a:rPr>
              <a:t>undiscovered species</a:t>
            </a:r>
            <a:endParaRPr sz="1400" b="0" i="0" u="none" strike="noStrike" cap="none" dirty="0">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a:ea typeface="Calibri"/>
                <a:cs typeface="Calibri"/>
                <a:sym typeface="Calibri"/>
              </a:rPr>
              <a:t>food, e.g. vanilla, chocolate, nuts, ginger and pepper</a:t>
            </a:r>
            <a:endParaRPr sz="1400" b="0" i="0" u="none" strike="noStrike" cap="none" dirty="0">
              <a:solidFill>
                <a:srgbClr val="000000"/>
              </a:solidFill>
              <a:latin typeface="Arial"/>
              <a:ea typeface="Arial"/>
              <a:cs typeface="Arial"/>
              <a:sym typeface="Arial"/>
            </a:endParaRPr>
          </a:p>
        </p:txBody>
      </p:sp>
      <p:sp>
        <p:nvSpPr>
          <p:cNvPr id="303" name="Google Shape;303;g2221bd0f419_0_248"/>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14</a:t>
            </a:fld>
            <a:endParaRPr sz="1400" b="0" i="0" u="none" strike="noStrike" cap="none">
              <a:solidFill>
                <a:schemeClr val="dk1"/>
              </a:solidFill>
              <a:latin typeface="Arial"/>
              <a:ea typeface="Arial"/>
              <a:cs typeface="Arial"/>
              <a:sym typeface="Arial"/>
            </a:endParaRPr>
          </a:p>
        </p:txBody>
      </p:sp>
      <p:sp>
        <p:nvSpPr>
          <p:cNvPr id="304" name="Google Shape;304;g2221bd0f419_0_24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g2221bd0f419_0_258"/>
          <p:cNvSpPr txBox="1"/>
          <p:nvPr/>
        </p:nvSpPr>
        <p:spPr>
          <a:xfrm>
            <a:off x="133083" y="494351"/>
            <a:ext cx="10011600" cy="62304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100" b="1" i="0" u="sng" strike="noStrike" cap="none">
                <a:solidFill>
                  <a:schemeClr val="dk1"/>
                </a:solidFill>
                <a:latin typeface="Calibri"/>
                <a:ea typeface="Calibri"/>
                <a:cs typeface="Calibri"/>
                <a:sym typeface="Calibri"/>
              </a:rPr>
              <a:t>6. Adapting to the rainforest:</a:t>
            </a:r>
            <a:endParaRPr sz="12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Mutations in a plant or animal’s DNA make them slightly different to the generation before them.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Some of these mutations make animals and plants more suited to a certain environment (most [98%] are either deleterious or neutral).</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Being more suited, these animals are more likely to survive and have more breeding opportunities.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This means that the mutation which allows the plant or animal to survive better/breed more is more likely to be passed to the next generation.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sz="1100" b="0" i="0" u="none" strike="noStrike" cap="none">
                <a:solidFill>
                  <a:srgbClr val="000000"/>
                </a:solidFill>
                <a:latin typeface="Calibri"/>
                <a:ea typeface="Calibri"/>
                <a:cs typeface="Calibri"/>
                <a:sym typeface="Calibri"/>
              </a:rPr>
              <a:t>There are a number of adaptations which have allowed different species of plant to survive in the rainforest</a:t>
            </a:r>
            <a:endParaRPr sz="1100" b="0" i="0" u="none" strike="noStrike" cap="none">
              <a:solidFill>
                <a:schemeClr val="dk1"/>
              </a:solidFill>
              <a:latin typeface="Calibri"/>
              <a:ea typeface="Calibri"/>
              <a:cs typeface="Calibri"/>
              <a:sym typeface="Calibri"/>
            </a:endParaRPr>
          </a:p>
          <a:p>
            <a:pPr marL="2476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graphicFrame>
        <p:nvGraphicFramePr>
          <p:cNvPr id="310" name="Google Shape;310;g2221bd0f419_0_258"/>
          <p:cNvGraphicFramePr/>
          <p:nvPr/>
        </p:nvGraphicFramePr>
        <p:xfrm>
          <a:off x="249872" y="1837722"/>
          <a:ext cx="9777975" cy="4424910"/>
        </p:xfrm>
        <a:graphic>
          <a:graphicData uri="http://schemas.openxmlformats.org/drawingml/2006/table">
            <a:tbl>
              <a:tblPr firstRow="1" bandRow="1">
                <a:noFill/>
                <a:tableStyleId>{B586B50E-9385-4447-B852-716D62998A75}</a:tableStyleId>
              </a:tblPr>
              <a:tblGrid>
                <a:gridCol w="1873550">
                  <a:extLst>
                    <a:ext uri="{9D8B030D-6E8A-4147-A177-3AD203B41FA5}">
                      <a16:colId xmlns:a16="http://schemas.microsoft.com/office/drawing/2014/main" val="20000"/>
                    </a:ext>
                  </a:extLst>
                </a:gridCol>
                <a:gridCol w="3716700">
                  <a:extLst>
                    <a:ext uri="{9D8B030D-6E8A-4147-A177-3AD203B41FA5}">
                      <a16:colId xmlns:a16="http://schemas.microsoft.com/office/drawing/2014/main" val="20001"/>
                    </a:ext>
                  </a:extLst>
                </a:gridCol>
                <a:gridCol w="4187725">
                  <a:extLst>
                    <a:ext uri="{9D8B030D-6E8A-4147-A177-3AD203B41FA5}">
                      <a16:colId xmlns:a16="http://schemas.microsoft.com/office/drawing/2014/main" val="20002"/>
                    </a:ext>
                  </a:extLst>
                </a:gridCol>
              </a:tblGrid>
              <a:tr h="241275">
                <a:tc>
                  <a:txBody>
                    <a:bodyPr/>
                    <a:lstStyle/>
                    <a:p>
                      <a:pPr marL="0" marR="0" lvl="0" indent="0" algn="l"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How it is adapted</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rPr>
                        <a:t>How this makes it better suited to the environment </a:t>
                      </a:r>
                      <a:endParaRPr sz="11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6139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Drip tips</a:t>
                      </a:r>
                      <a:endParaRPr sz="1100" u="none" strike="noStrike" cap="none"/>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Some plants have waxy leaves and pointed tips, which allows rainfall to easily run off. </a:t>
                      </a:r>
                      <a:endParaRPr sz="1100" u="none" strike="noStrike" cap="none"/>
                    </a:p>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This will also help slow down the rainfall from reaching the forest floor.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This prevents the high levels of precipitation breaking the leaves stopping photosynthesis. By slowing the rainfall this helps to prevent flooding.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8560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Buttress roots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Some trees in the rainforest grow to heights of 70 metres, Buttress roots provide stability by being large and wide. The roots are also shallow which allows them to quickly absorb nutrients in the thin layer of soil.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There is only a thin top layer of soil in the TRF, having roots close to the surface means they can get more nutrients to grow. </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There is lots of competition for sunlight, having a stable base means you can grow above the other vegetation.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5945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Liana vines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Liana vines wrap around the trunks of other trees to reach the canopy layer for sunlight. They are a parasitic plant so absorb nutrients from the tree they have wrapped around.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Competition is high for nutrients, by taking them from other plants they will have more nutrients to grow.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8560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Jaguar</a:t>
                      </a:r>
                      <a:endParaRPr sz="1100" u="none" strike="noStrike" cap="none"/>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Jaguars have large claws which enables them to climb small trees to catch their prey. They are excellent swimmers and have strong teeth to bite through thick hides of animals such as crocodiles. Their fur helps to keep them camouflaged in the rainforest.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90% of animals in the TRF live in the trees. This gives them more opportunity to catch their prey. </a:t>
                      </a:r>
                      <a:endParaRPr sz="1100" u="none" strike="noStrike" cap="none">
                        <a:solidFill>
                          <a:srgbClr val="000000"/>
                        </a:solidFill>
                      </a:endParaRPr>
                    </a:p>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Camouflage helps the Jaguar to hunt its prey more effectively as many animals in the TRF are colour blind to orange.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8560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Sloth </a:t>
                      </a:r>
                      <a:endParaRPr sz="1100" u="none" strike="noStrike" cap="none"/>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They move very slowly to conserve energy and it makes it difficult for predators to spot them. They are well camouflaged and have long strong arms to support their body weight when hanging from trees in the canopy layer.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t>The leaves in the TRF are difficult to digest, moving slowly conserves energy that can be used for digestion.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100" u="none" strike="noStrike" cap="none"/>
                        <a:t>Being able to hang in the canopy layer means they are away from predators on the forest floor, giving them a better chance of survival.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5"/>
                  </a:ext>
                </a:extLst>
              </a:tr>
            </a:tbl>
          </a:graphicData>
        </a:graphic>
      </p:graphicFrame>
      <p:sp>
        <p:nvSpPr>
          <p:cNvPr id="311" name="Google Shape;311;g2221bd0f419_0_258"/>
          <p:cNvSpPr txBox="1"/>
          <p:nvPr/>
        </p:nvSpPr>
        <p:spPr>
          <a:xfrm>
            <a:off x="10245343" y="494351"/>
            <a:ext cx="1862700" cy="61938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Mutation: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change in an organism’s genetic material which can be passed down to further generations.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Generation: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The organisms which live around the same time.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Organism: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An individual animal, plant or life form.</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Adaptation: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something changes to suit an environment.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Nutrient: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Something which plant and animals need to consume to grow and to stay alive.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Camouflage: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an animal or plant disguises itself.</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pic>
        <p:nvPicPr>
          <p:cNvPr id="312" name="Google Shape;312;g2221bd0f419_0_258" descr="Buttress root tree"/>
          <p:cNvPicPr preferRelativeResize="0"/>
          <p:nvPr/>
        </p:nvPicPr>
        <p:blipFill rotWithShape="1">
          <a:blip r:embed="rId3">
            <a:alphaModFix/>
          </a:blip>
          <a:srcRect/>
          <a:stretch/>
        </p:blipFill>
        <p:spPr>
          <a:xfrm>
            <a:off x="566615" y="3170466"/>
            <a:ext cx="1206677" cy="520262"/>
          </a:xfrm>
          <a:prstGeom prst="rect">
            <a:avLst/>
          </a:prstGeom>
          <a:noFill/>
          <a:ln>
            <a:noFill/>
          </a:ln>
        </p:spPr>
      </p:pic>
      <p:sp>
        <p:nvSpPr>
          <p:cNvPr id="313" name="Google Shape;313;g2221bd0f419_0_258"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14" name="Google Shape;314;g2221bd0f419_0_258"/>
          <p:cNvSpPr txBox="1"/>
          <p:nvPr/>
        </p:nvSpPr>
        <p:spPr>
          <a:xfrm>
            <a:off x="191477" y="25243"/>
            <a:ext cx="11950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pic>
        <p:nvPicPr>
          <p:cNvPr id="315" name="Google Shape;315;g2221bd0f419_0_258" descr="plants - Tropical Rain Forest"/>
          <p:cNvPicPr preferRelativeResize="0"/>
          <p:nvPr/>
        </p:nvPicPr>
        <p:blipFill rotWithShape="1">
          <a:blip r:embed="rId4">
            <a:alphaModFix/>
          </a:blip>
          <a:srcRect l="13943" t="10558" r="18597" b="12193"/>
          <a:stretch/>
        </p:blipFill>
        <p:spPr>
          <a:xfrm>
            <a:off x="723340" y="2318110"/>
            <a:ext cx="837378" cy="486429"/>
          </a:xfrm>
          <a:prstGeom prst="rect">
            <a:avLst/>
          </a:prstGeom>
          <a:noFill/>
          <a:ln>
            <a:noFill/>
          </a:ln>
        </p:spPr>
      </p:pic>
      <p:pic>
        <p:nvPicPr>
          <p:cNvPr id="316" name="Google Shape;316;g2221bd0f419_0_258" descr="Aerial roots and liana vines in tropical rainforest. — Stock Video ©  sergwsq #75255039"/>
          <p:cNvPicPr preferRelativeResize="0"/>
          <p:nvPr/>
        </p:nvPicPr>
        <p:blipFill rotWithShape="1">
          <a:blip r:embed="rId5">
            <a:alphaModFix/>
          </a:blip>
          <a:srcRect/>
          <a:stretch/>
        </p:blipFill>
        <p:spPr>
          <a:xfrm>
            <a:off x="525604" y="4088921"/>
            <a:ext cx="1333850" cy="375653"/>
          </a:xfrm>
          <a:prstGeom prst="rect">
            <a:avLst/>
          </a:prstGeom>
          <a:noFill/>
          <a:ln>
            <a:noFill/>
          </a:ln>
        </p:spPr>
      </p:pic>
      <p:pic>
        <p:nvPicPr>
          <p:cNvPr id="317" name="Google Shape;317;g2221bd0f419_0_258" descr="How to Spot a Jaguar in the Peruvian Amazon"/>
          <p:cNvPicPr preferRelativeResize="0"/>
          <p:nvPr/>
        </p:nvPicPr>
        <p:blipFill rotWithShape="1">
          <a:blip r:embed="rId6">
            <a:alphaModFix/>
          </a:blip>
          <a:srcRect/>
          <a:stretch/>
        </p:blipFill>
        <p:spPr>
          <a:xfrm>
            <a:off x="566615" y="4830501"/>
            <a:ext cx="1333849" cy="554676"/>
          </a:xfrm>
          <a:prstGeom prst="rect">
            <a:avLst/>
          </a:prstGeom>
          <a:noFill/>
          <a:ln>
            <a:noFill/>
          </a:ln>
        </p:spPr>
      </p:pic>
      <p:pic>
        <p:nvPicPr>
          <p:cNvPr id="318" name="Google Shape;318;g2221bd0f419_0_258" descr="Sloth - Rain Forest Reports"/>
          <p:cNvPicPr preferRelativeResize="0"/>
          <p:nvPr/>
        </p:nvPicPr>
        <p:blipFill rotWithShape="1">
          <a:blip r:embed="rId7">
            <a:alphaModFix/>
          </a:blip>
          <a:srcRect/>
          <a:stretch/>
        </p:blipFill>
        <p:spPr>
          <a:xfrm>
            <a:off x="525604" y="5928372"/>
            <a:ext cx="1333850" cy="554676"/>
          </a:xfrm>
          <a:prstGeom prst="rect">
            <a:avLst/>
          </a:prstGeom>
          <a:noFill/>
          <a:ln>
            <a:noFill/>
          </a:ln>
        </p:spPr>
      </p:pic>
      <p:sp>
        <p:nvSpPr>
          <p:cNvPr id="319" name="Google Shape;319;g2221bd0f419_0_258"/>
          <p:cNvSpPr txBox="1"/>
          <p:nvPr/>
        </p:nvSpPr>
        <p:spPr>
          <a:xfrm>
            <a:off x="10784052" y="33379"/>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15</a:t>
            </a:fld>
            <a:endParaRPr sz="1400" b="0" i="0" u="none" strike="noStrike" cap="none">
              <a:solidFill>
                <a:schemeClr val="dk1"/>
              </a:solidFill>
              <a:latin typeface="Arial"/>
              <a:ea typeface="Arial"/>
              <a:cs typeface="Arial"/>
              <a:sym typeface="Arial"/>
            </a:endParaRPr>
          </a:p>
        </p:txBody>
      </p:sp>
      <p:sp>
        <p:nvSpPr>
          <p:cNvPr id="320" name="Google Shape;320;g2221bd0f419_0_25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15</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g2221bd0f419_0_271"/>
          <p:cNvSpPr txBox="1"/>
          <p:nvPr/>
        </p:nvSpPr>
        <p:spPr>
          <a:xfrm>
            <a:off x="135604" y="474856"/>
            <a:ext cx="9522000" cy="62976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graphicFrame>
        <p:nvGraphicFramePr>
          <p:cNvPr id="326" name="Google Shape;326;g2221bd0f419_0_271"/>
          <p:cNvGraphicFramePr/>
          <p:nvPr/>
        </p:nvGraphicFramePr>
        <p:xfrm>
          <a:off x="183390" y="4165192"/>
          <a:ext cx="9444550" cy="2362875"/>
        </p:xfrm>
        <a:graphic>
          <a:graphicData uri="http://schemas.openxmlformats.org/drawingml/2006/table">
            <a:tbl>
              <a:tblPr firstRow="1" bandRow="1">
                <a:noFill/>
                <a:tableStyleId>{B586B50E-9385-4447-B852-716D62998A75}</a:tableStyleId>
              </a:tblPr>
              <a:tblGrid>
                <a:gridCol w="4722275">
                  <a:extLst>
                    <a:ext uri="{9D8B030D-6E8A-4147-A177-3AD203B41FA5}">
                      <a16:colId xmlns:a16="http://schemas.microsoft.com/office/drawing/2014/main" val="20000"/>
                    </a:ext>
                  </a:extLst>
                </a:gridCol>
                <a:gridCol w="4722275">
                  <a:extLst>
                    <a:ext uri="{9D8B030D-6E8A-4147-A177-3AD203B41FA5}">
                      <a16:colId xmlns:a16="http://schemas.microsoft.com/office/drawing/2014/main" val="20001"/>
                    </a:ext>
                  </a:extLst>
                </a:gridCol>
              </a:tblGrid>
              <a:tr h="284575">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Advantages:</a:t>
                      </a:r>
                      <a:endParaRPr sz="1400" u="none" strike="noStrike" cap="none"/>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Disadvantages:</a:t>
                      </a:r>
                      <a:endParaRPr sz="1400" u="none" strike="noStrike" cap="none"/>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65540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The wood from many trees in rainforests is valuable. This wood can be sold to other countries to help increase  country’s wealth. </a:t>
                      </a:r>
                      <a:endParaRPr sz="1200" u="none" strike="noStrike" cap="none">
                        <a:solidFill>
                          <a:schemeClr val="dk1"/>
                        </a:solidFill>
                      </a:endParaRPr>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Because there are fewer trees to hold the soil in place, wind and rain can cause the soil to be removed, this is called </a:t>
                      </a:r>
                      <a:r>
                        <a:rPr lang="en-GB" sz="1200" b="1" u="none" strike="noStrike" cap="none">
                          <a:solidFill>
                            <a:schemeClr val="dk1"/>
                          </a:solidFill>
                        </a:rPr>
                        <a:t>soil erosion</a:t>
                      </a:r>
                      <a:r>
                        <a:rPr lang="en-GB" sz="1200" b="0" u="none" strike="noStrike" cap="none">
                          <a:solidFill>
                            <a:schemeClr val="dk1"/>
                          </a:solidFill>
                        </a:rPr>
                        <a:t>. It causes the land to become infertile. </a:t>
                      </a:r>
                      <a:endParaRPr sz="12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47430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Commercial farming can help to provide jobs and income for locals while subsistence farming will provide food. </a:t>
                      </a:r>
                      <a:endParaRPr sz="1200" u="none" strike="noStrike" cap="none">
                        <a:solidFill>
                          <a:schemeClr val="dk1"/>
                        </a:solidFill>
                      </a:endParaRPr>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Farming cattle produces lots of methane a greenhouse gas. This adds to climate change. </a:t>
                      </a:r>
                      <a:endParaRPr sz="12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47430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Dams can be built to generate </a:t>
                      </a:r>
                      <a:r>
                        <a:rPr lang="en-GB" sz="1200" b="1" u="none" strike="noStrike" cap="none">
                          <a:solidFill>
                            <a:schemeClr val="dk1"/>
                          </a:solidFill>
                        </a:rPr>
                        <a:t>hydroelectric</a:t>
                      </a:r>
                      <a:r>
                        <a:rPr lang="en-GB" sz="1200" b="0" u="none" strike="noStrike" cap="none">
                          <a:solidFill>
                            <a:schemeClr val="dk1"/>
                          </a:solidFill>
                        </a:rPr>
                        <a:t> power. This can provide a source of cheap and cleaner energy. </a:t>
                      </a:r>
                      <a:endParaRPr sz="1200" u="none" strike="noStrike" cap="none">
                        <a:solidFill>
                          <a:schemeClr val="dk1"/>
                        </a:solidFill>
                      </a:endParaRPr>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Dams flood large areas causing  the loss of large areas of rainforest and less biodiversity. </a:t>
                      </a:r>
                      <a:endParaRPr sz="1400" u="none" strike="noStrike" cap="none"/>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47430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Mining can provide jobs and any valuable </a:t>
                      </a:r>
                      <a:r>
                        <a:rPr lang="en-GB" sz="1200" b="1" u="none" strike="noStrike" cap="none">
                          <a:solidFill>
                            <a:schemeClr val="dk1"/>
                          </a:solidFill>
                        </a:rPr>
                        <a:t>minerals</a:t>
                      </a:r>
                      <a:r>
                        <a:rPr lang="en-GB" sz="1200" b="0" u="none" strike="noStrike" cap="none">
                          <a:solidFill>
                            <a:schemeClr val="dk1"/>
                          </a:solidFill>
                        </a:rPr>
                        <a:t>, such as gold, can be sold to other countries to increase a country’s wealth. </a:t>
                      </a:r>
                      <a:endParaRPr sz="1200" u="none" strike="noStrike" cap="none">
                        <a:solidFill>
                          <a:schemeClr val="dk1"/>
                        </a:solidFill>
                      </a:endParaRPr>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chemeClr val="dk1"/>
                          </a:solidFill>
                        </a:rPr>
                        <a:t>Mining can cause rivers to be polluted from run off from the mine, destroying habitats. </a:t>
                      </a:r>
                      <a:endParaRPr sz="1400" u="none" strike="noStrike" cap="none"/>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bl>
          </a:graphicData>
        </a:graphic>
      </p:graphicFrame>
      <p:sp>
        <p:nvSpPr>
          <p:cNvPr id="327" name="Google Shape;327;g2221bd0f419_0_271"/>
          <p:cNvSpPr txBox="1"/>
          <p:nvPr/>
        </p:nvSpPr>
        <p:spPr>
          <a:xfrm>
            <a:off x="9752139" y="474856"/>
            <a:ext cx="2304300" cy="39738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Erosion: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The breaking down of rocks and soil.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Global warming: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The increase in the earth’s average temperature.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Hydroelectric power: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Power which is generated using water.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Mineral: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natural substance in the soil, such as gold or salt.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Biodiversity: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How many different plants and animal species there are in an area.</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p:txBody>
      </p:sp>
      <p:sp>
        <p:nvSpPr>
          <p:cNvPr id="328" name="Google Shape;328;g2221bd0f419_0_271"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29" name="Google Shape;329;g2221bd0f419_0_271"/>
          <p:cNvSpPr/>
          <p:nvPr/>
        </p:nvSpPr>
        <p:spPr>
          <a:xfrm>
            <a:off x="154689" y="474856"/>
            <a:ext cx="9444600" cy="12003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dirty="0">
                <a:solidFill>
                  <a:schemeClr val="dk1"/>
                </a:solidFill>
                <a:latin typeface="Calibri"/>
                <a:ea typeface="Calibri"/>
                <a:cs typeface="Calibri"/>
                <a:sym typeface="Calibri"/>
              </a:rPr>
              <a:t>7. Human impact on the tropical rainforest: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dirty="0">
                <a:solidFill>
                  <a:schemeClr val="dk1"/>
                </a:solidFill>
                <a:latin typeface="Calibri"/>
                <a:ea typeface="Calibri"/>
                <a:cs typeface="Calibri"/>
                <a:sym typeface="Calibri"/>
              </a:rPr>
              <a:t>Deforestation </a:t>
            </a:r>
            <a:endParaRPr sz="1200" b="1" i="0" u="none" strike="noStrike" cap="none" dirty="0">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panose="020B0604020202020204" pitchFamily="34" charset="0"/>
              <a:buChar char="•"/>
            </a:pPr>
            <a:r>
              <a:rPr lang="en-GB" sz="1200" b="0" i="0" u="none" strike="noStrike" cap="none" dirty="0">
                <a:solidFill>
                  <a:schemeClr val="dk1"/>
                </a:solidFill>
                <a:latin typeface="Calibri"/>
                <a:ea typeface="Calibri"/>
                <a:cs typeface="Calibri"/>
                <a:sym typeface="Calibri"/>
              </a:rPr>
              <a:t>Chopping down rainforests can provide a number of benefits to people and businesses. However, it can also have a large number of negative effects.</a:t>
            </a:r>
            <a:endParaRPr sz="1400" b="0" i="0" u="none" strike="noStrike" cap="none" dirty="0">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dirty="0">
                <a:solidFill>
                  <a:schemeClr val="dk1"/>
                </a:solidFill>
                <a:latin typeface="Calibri"/>
                <a:ea typeface="Calibri"/>
                <a:cs typeface="Calibri"/>
                <a:sym typeface="Calibri"/>
              </a:rPr>
              <a:t>Causes of deforestation </a:t>
            </a:r>
            <a:endParaRPr sz="1400" b="0" i="0" u="none" strike="noStrike" cap="none" dirty="0">
              <a:solidFill>
                <a:srgbClr val="000000"/>
              </a:solidFill>
              <a:latin typeface="Arial"/>
              <a:ea typeface="Arial"/>
              <a:cs typeface="Arial"/>
              <a:sym typeface="Arial"/>
            </a:endParaRPr>
          </a:p>
        </p:txBody>
      </p:sp>
      <p:sp>
        <p:nvSpPr>
          <p:cNvPr id="330" name="Google Shape;330;g2221bd0f419_0_271"/>
          <p:cNvSpPr txBox="1"/>
          <p:nvPr/>
        </p:nvSpPr>
        <p:spPr>
          <a:xfrm>
            <a:off x="135604" y="85628"/>
            <a:ext cx="11920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graphicFrame>
        <p:nvGraphicFramePr>
          <p:cNvPr id="331" name="Google Shape;331;g2221bd0f419_0_271"/>
          <p:cNvGraphicFramePr/>
          <p:nvPr/>
        </p:nvGraphicFramePr>
        <p:xfrm>
          <a:off x="216252" y="1693636"/>
          <a:ext cx="9382975" cy="2088360"/>
        </p:xfrm>
        <a:graphic>
          <a:graphicData uri="http://schemas.openxmlformats.org/drawingml/2006/table">
            <a:tbl>
              <a:tblPr firstRow="1" bandRow="1">
                <a:noFill/>
                <a:tableStyleId>{C1E1C657-4636-4869-A32B-B77B63153F86}</a:tableStyleId>
              </a:tblPr>
              <a:tblGrid>
                <a:gridCol w="9382975">
                  <a:extLst>
                    <a:ext uri="{9D8B030D-6E8A-4147-A177-3AD203B41FA5}">
                      <a16:colId xmlns:a16="http://schemas.microsoft.com/office/drawing/2014/main" val="20000"/>
                    </a:ext>
                  </a:extLst>
                </a:gridCol>
              </a:tblGrid>
              <a:tr h="237650">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Population  pressure </a:t>
                      </a:r>
                      <a:r>
                        <a:rPr lang="en-GB" sz="1200" u="none" strike="noStrike" cap="none"/>
                        <a:t>– clear land for new homes to be built </a:t>
                      </a:r>
                      <a:endParaRPr sz="1400" u="none" strike="noStrike" cap="none"/>
                    </a:p>
                  </a:txBody>
                  <a:tcPr marL="91450" marR="91450" marT="45725" marB="45725"/>
                </a:tc>
                <a:extLst>
                  <a:ext uri="{0D108BD9-81ED-4DB2-BD59-A6C34878D82A}">
                    <a16:rowId xmlns:a16="http://schemas.microsoft.com/office/drawing/2014/main" val="10000"/>
                  </a:ext>
                </a:extLst>
              </a:tr>
              <a:tr h="237650">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Mining </a:t>
                      </a:r>
                      <a:r>
                        <a:rPr lang="en-GB" sz="1200" u="none" strike="noStrike" cap="none"/>
                        <a:t>– gold and iron are mined to make money and create jobs </a:t>
                      </a:r>
                      <a:endParaRPr sz="1400" u="none" strike="noStrike" cap="none"/>
                    </a:p>
                  </a:txBody>
                  <a:tcPr marL="91450" marR="91450" marT="45725" marB="45725"/>
                </a:tc>
                <a:extLst>
                  <a:ext uri="{0D108BD9-81ED-4DB2-BD59-A6C34878D82A}">
                    <a16:rowId xmlns:a16="http://schemas.microsoft.com/office/drawing/2014/main" val="10001"/>
                  </a:ext>
                </a:extLst>
              </a:tr>
              <a:tr h="250675">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Creating energy </a:t>
                      </a:r>
                      <a:r>
                        <a:rPr lang="en-GB" sz="1200" u="none" strike="noStrike" cap="none"/>
                        <a:t>– damming rivers so Hydro Electric Power can be created to provide energy to towns and cities. </a:t>
                      </a:r>
                      <a:endParaRPr sz="1400" u="none" strike="noStrike" cap="none"/>
                    </a:p>
                  </a:txBody>
                  <a:tcPr marL="91450" marR="91450" marT="45725" marB="45725"/>
                </a:tc>
                <a:extLst>
                  <a:ext uri="{0D108BD9-81ED-4DB2-BD59-A6C34878D82A}">
                    <a16:rowId xmlns:a16="http://schemas.microsoft.com/office/drawing/2014/main" val="10002"/>
                  </a:ext>
                </a:extLst>
              </a:tr>
              <a:tr h="396075">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Logging</a:t>
                      </a:r>
                      <a:r>
                        <a:rPr lang="en-GB" sz="1200" u="none" strike="noStrike" cap="none"/>
                        <a:t>– trees are felled to make money by turning the timber into goods such as furniture. This is made worse by the need to build larger, wider roads to transport the timber out, resulting in more deforestation.</a:t>
                      </a:r>
                      <a:endParaRPr sz="1400" u="none" strike="noStrike" cap="none"/>
                    </a:p>
                  </a:txBody>
                  <a:tcPr marL="91450" marR="91450" marT="45725" marB="45725"/>
                </a:tc>
                <a:extLst>
                  <a:ext uri="{0D108BD9-81ED-4DB2-BD59-A6C34878D82A}">
                    <a16:rowId xmlns:a16="http://schemas.microsoft.com/office/drawing/2014/main" val="10003"/>
                  </a:ext>
                </a:extLst>
              </a:tr>
              <a:tr h="396075">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Commercial farming </a:t>
                      </a:r>
                      <a:r>
                        <a:rPr lang="en-GB" sz="1200" u="none" strike="noStrike" cap="none"/>
                        <a:t>– rainforest is cleared for cattle grazing, palm oil and soya plantations. These are crops that are then sold world wide by large companies. </a:t>
                      </a:r>
                      <a:endParaRPr sz="1400" u="none" strike="noStrike" cap="none"/>
                    </a:p>
                  </a:txBody>
                  <a:tcPr marL="91450" marR="91450" marT="45725" marB="45725"/>
                </a:tc>
                <a:extLst>
                  <a:ext uri="{0D108BD9-81ED-4DB2-BD59-A6C34878D82A}">
                    <a16:rowId xmlns:a16="http://schemas.microsoft.com/office/drawing/2014/main" val="10004"/>
                  </a:ext>
                </a:extLst>
              </a:tr>
              <a:tr h="350950">
                <a:tc>
                  <a:txBody>
                    <a:bodyPr/>
                    <a:lstStyle/>
                    <a:p>
                      <a:pPr marL="0" marR="0" lvl="0" indent="0" algn="l" rtl="0">
                        <a:lnSpc>
                          <a:spcPct val="100000"/>
                        </a:lnSpc>
                        <a:spcBef>
                          <a:spcPts val="0"/>
                        </a:spcBef>
                        <a:spcAft>
                          <a:spcPts val="0"/>
                        </a:spcAft>
                        <a:buClr>
                          <a:schemeClr val="dk1"/>
                        </a:buClr>
                        <a:buSzPts val="1200"/>
                        <a:buFont typeface="Calibri"/>
                        <a:buNone/>
                      </a:pPr>
                      <a:r>
                        <a:rPr lang="en-GB" sz="1200" b="1" u="none" strike="noStrike" cap="none"/>
                        <a:t>Subsistent farming</a:t>
                      </a:r>
                      <a:r>
                        <a:rPr lang="en-GB" sz="1200" u="none" strike="noStrike" cap="none"/>
                        <a:t>– rainforest is cleared for farmers to grow food for themselves and their families. </a:t>
                      </a:r>
                      <a:endParaRPr sz="1400" u="none" strike="noStrike" cap="none"/>
                    </a:p>
                  </a:txBody>
                  <a:tcPr marL="91450" marR="91450" marT="45725" marB="45725"/>
                </a:tc>
                <a:extLst>
                  <a:ext uri="{0D108BD9-81ED-4DB2-BD59-A6C34878D82A}">
                    <a16:rowId xmlns:a16="http://schemas.microsoft.com/office/drawing/2014/main" val="10005"/>
                  </a:ext>
                </a:extLst>
              </a:tr>
            </a:tbl>
          </a:graphicData>
        </a:graphic>
      </p:graphicFrame>
      <p:sp>
        <p:nvSpPr>
          <p:cNvPr id="332" name="Google Shape;332;g2221bd0f419_0_271"/>
          <p:cNvSpPr txBox="1"/>
          <p:nvPr/>
        </p:nvSpPr>
        <p:spPr>
          <a:xfrm>
            <a:off x="191477" y="3888193"/>
            <a:ext cx="3988200" cy="276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Impacts of deforestation </a:t>
            </a:r>
            <a:endParaRPr sz="1400" b="0" i="0" u="none" strike="noStrike" cap="none">
              <a:solidFill>
                <a:srgbClr val="000000"/>
              </a:solidFill>
              <a:latin typeface="Arial"/>
              <a:ea typeface="Arial"/>
              <a:cs typeface="Arial"/>
              <a:sym typeface="Arial"/>
            </a:endParaRPr>
          </a:p>
        </p:txBody>
      </p:sp>
      <p:sp>
        <p:nvSpPr>
          <p:cNvPr id="333" name="Google Shape;333;g2221bd0f419_0_271"/>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16</a:t>
            </a:fld>
            <a:endParaRPr sz="1400" b="0" i="0" u="none" strike="noStrike" cap="none">
              <a:solidFill>
                <a:schemeClr val="dk1"/>
              </a:solidFill>
              <a:latin typeface="Arial"/>
              <a:ea typeface="Arial"/>
              <a:cs typeface="Arial"/>
              <a:sym typeface="Arial"/>
            </a:endParaRPr>
          </a:p>
        </p:txBody>
      </p:sp>
      <p:sp>
        <p:nvSpPr>
          <p:cNvPr id="334" name="Google Shape;334;g2221bd0f419_0_271"/>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16</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sp>
        <p:nvSpPr>
          <p:cNvPr id="339" name="Google Shape;339;g2221bd0f419_0_354"/>
          <p:cNvSpPr txBox="1"/>
          <p:nvPr/>
        </p:nvSpPr>
        <p:spPr>
          <a:xfrm>
            <a:off x="173569" y="3460440"/>
            <a:ext cx="11809500" cy="33120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9. Hot deserts: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Distribution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Climate </a:t>
            </a:r>
            <a:endParaRPr sz="1400" b="0" i="0" u="none" strike="noStrike" cap="none">
              <a:solidFill>
                <a:srgbClr val="000000"/>
              </a:solidFill>
              <a:latin typeface="Arial"/>
              <a:ea typeface="Arial"/>
              <a:cs typeface="Arial"/>
              <a:sym typeface="Arial"/>
            </a:endParaRPr>
          </a:p>
        </p:txBody>
      </p:sp>
      <p:sp>
        <p:nvSpPr>
          <p:cNvPr id="340" name="Google Shape;340;g2221bd0f419_0_354"/>
          <p:cNvSpPr txBox="1"/>
          <p:nvPr/>
        </p:nvSpPr>
        <p:spPr>
          <a:xfrm>
            <a:off x="173569" y="523125"/>
            <a:ext cx="9458100" cy="28524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8. Managing Rainforests: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Because the rainforests are such a valuable resource, it is important that they are protected and managed </a:t>
            </a:r>
            <a:r>
              <a:rPr lang="en-GB" sz="1200" b="1" i="0" u="none" strike="noStrike" cap="none">
                <a:solidFill>
                  <a:schemeClr val="dk1"/>
                </a:solidFill>
                <a:latin typeface="Calibri"/>
                <a:ea typeface="Calibri"/>
                <a:cs typeface="Calibri"/>
                <a:sym typeface="Calibri"/>
              </a:rPr>
              <a:t>sustainably</a:t>
            </a:r>
            <a:r>
              <a:rPr lang="en-GB" sz="1200" b="0" i="0" u="none" strike="noStrike" cap="none">
                <a:solidFill>
                  <a:schemeClr val="dk1"/>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p:txBody>
      </p:sp>
      <p:graphicFrame>
        <p:nvGraphicFramePr>
          <p:cNvPr id="341" name="Google Shape;341;g2221bd0f419_0_354"/>
          <p:cNvGraphicFramePr/>
          <p:nvPr/>
        </p:nvGraphicFramePr>
        <p:xfrm>
          <a:off x="243761" y="987311"/>
          <a:ext cx="9317825" cy="1933965"/>
        </p:xfrm>
        <a:graphic>
          <a:graphicData uri="http://schemas.openxmlformats.org/drawingml/2006/table">
            <a:tbl>
              <a:tblPr firstRow="1" bandRow="1">
                <a:noFill/>
                <a:tableStyleId>{B586B50E-9385-4447-B852-716D62998A75}</a:tableStyleId>
              </a:tblPr>
              <a:tblGrid>
                <a:gridCol w="1665825">
                  <a:extLst>
                    <a:ext uri="{9D8B030D-6E8A-4147-A177-3AD203B41FA5}">
                      <a16:colId xmlns:a16="http://schemas.microsoft.com/office/drawing/2014/main" val="20000"/>
                    </a:ext>
                  </a:extLst>
                </a:gridCol>
                <a:gridCol w="7652000">
                  <a:extLst>
                    <a:ext uri="{9D8B030D-6E8A-4147-A177-3AD203B41FA5}">
                      <a16:colId xmlns:a16="http://schemas.microsoft.com/office/drawing/2014/main" val="20001"/>
                    </a:ext>
                  </a:extLst>
                </a:gridCol>
              </a:tblGrid>
              <a:tr h="288025">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Solution:</a:t>
                      </a:r>
                      <a:endParaRPr sz="1400" u="none" strike="noStrike" cap="none"/>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Method:</a:t>
                      </a:r>
                      <a:endParaRPr sz="1400" u="none" strike="noStrike" cap="none"/>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48005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Selective logging</a:t>
                      </a:r>
                      <a:endParaRPr sz="1400" u="none" strike="noStrike" cap="none"/>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Specific trees are selected for deforestation to ensure that the ecosystem isn’t damaged. Trees are usually replanted. Some smaller companies will only take trees from the TRF that have naturally fallen down. The will also use traditional methods of removing the logs such as an Ox and cart. This means large machinery and roads to transport the logs are not needed that would otherwise increase deforestation.   </a:t>
                      </a:r>
                      <a:endParaRPr sz="12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480050">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Ecotourism and education</a:t>
                      </a:r>
                      <a:endParaRPr sz="1400" u="none" strike="noStrike" cap="none"/>
                    </a:p>
                  </a:txBody>
                  <a:tcPr marL="91450" marR="91450" marT="45725" marB="45725">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solidFill>
                            <a:srgbClr val="000000"/>
                          </a:solidFill>
                        </a:rPr>
                        <a:t>Ecotourism schemes aims to </a:t>
                      </a:r>
                      <a:r>
                        <a:rPr lang="en-GB" sz="1200" b="1" u="none" strike="noStrike" cap="none">
                          <a:solidFill>
                            <a:srgbClr val="000000"/>
                          </a:solidFill>
                        </a:rPr>
                        <a:t>educate</a:t>
                      </a:r>
                      <a:r>
                        <a:rPr lang="en-GB" sz="1200" b="0" u="none" strike="noStrike" cap="none">
                          <a:solidFill>
                            <a:srgbClr val="000000"/>
                          </a:solidFill>
                        </a:rPr>
                        <a:t> people about the rainforest while also allowing people in the area to generate income from </a:t>
                      </a:r>
                      <a:r>
                        <a:rPr lang="en-GB" sz="1200" b="1" u="none" strike="noStrike" cap="none">
                          <a:solidFill>
                            <a:srgbClr val="000000"/>
                          </a:solidFill>
                        </a:rPr>
                        <a:t>tourism</a:t>
                      </a:r>
                      <a:r>
                        <a:rPr lang="en-GB" sz="1200" b="0" u="none" strike="noStrike" cap="none">
                          <a:solidFill>
                            <a:srgbClr val="000000"/>
                          </a:solidFill>
                        </a:rPr>
                        <a:t>. Many ecotourist resorts will only use materials sustainably sourced from the rainforest in the construction of the resort and use renewable sources of energy. The hotels will also be built in and around the existing trees and raised off of the ground to minimise disruption to the natural environment. </a:t>
                      </a:r>
                      <a:endParaRPr sz="12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T w="12700" cap="flat" cmpd="sng">
                      <a:solidFill>
                        <a:schemeClr val="dk1"/>
                      </a:solidFill>
                      <a:prstDash val="solid"/>
                      <a:round/>
                      <a:headEnd type="none" w="sm" len="sm"/>
                      <a:tailEnd type="none" w="sm" len="sm"/>
                    </a:lnT>
                    <a:solidFill>
                      <a:srgbClr val="FFFFFF"/>
                    </a:solidFill>
                  </a:tcPr>
                </a:tc>
                <a:extLst>
                  <a:ext uri="{0D108BD9-81ED-4DB2-BD59-A6C34878D82A}">
                    <a16:rowId xmlns:a16="http://schemas.microsoft.com/office/drawing/2014/main" val="10002"/>
                  </a:ext>
                </a:extLst>
              </a:tr>
            </a:tbl>
          </a:graphicData>
        </a:graphic>
      </p:graphicFrame>
      <p:sp>
        <p:nvSpPr>
          <p:cNvPr id="342" name="Google Shape;342;g2221bd0f419_0_354"/>
          <p:cNvSpPr txBox="1"/>
          <p:nvPr/>
        </p:nvSpPr>
        <p:spPr>
          <a:xfrm>
            <a:off x="9714186" y="523131"/>
            <a:ext cx="2304300" cy="27150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International debt: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Money which is owed by one country to another.</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Sustainability:</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Doing something in a way which preserves an environment for future generations.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Precipitation: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Rain, snow, sleet or hail which falls to the ground.</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343" name="Google Shape;343;g2221bd0f419_0_354"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44" name="Google Shape;344;g2221bd0f419_0_354"/>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pic>
        <p:nvPicPr>
          <p:cNvPr id="345" name="Google Shape;345;g2221bd0f419_0_354" descr="Hot Deserts"/>
          <p:cNvPicPr preferRelativeResize="0"/>
          <p:nvPr/>
        </p:nvPicPr>
        <p:blipFill rotWithShape="1">
          <a:blip r:embed="rId3">
            <a:alphaModFix/>
          </a:blip>
          <a:srcRect/>
          <a:stretch/>
        </p:blipFill>
        <p:spPr>
          <a:xfrm>
            <a:off x="8021173" y="3590660"/>
            <a:ext cx="3664335" cy="1519037"/>
          </a:xfrm>
          <a:prstGeom prst="rect">
            <a:avLst/>
          </a:prstGeom>
          <a:noFill/>
          <a:ln w="28575" cap="flat" cmpd="sng">
            <a:solidFill>
              <a:srgbClr val="00B050"/>
            </a:solidFill>
            <a:prstDash val="solid"/>
            <a:round/>
            <a:headEnd type="none" w="sm" len="sm"/>
            <a:tailEnd type="none" w="sm" len="sm"/>
          </a:ln>
        </p:spPr>
      </p:pic>
      <p:sp>
        <p:nvSpPr>
          <p:cNvPr id="346" name="Google Shape;346;g2221bd0f419_0_354"/>
          <p:cNvSpPr/>
          <p:nvPr/>
        </p:nvSpPr>
        <p:spPr>
          <a:xfrm>
            <a:off x="226161" y="5356796"/>
            <a:ext cx="7066200" cy="12003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Deserts are any areas which receive </a:t>
            </a:r>
            <a:r>
              <a:rPr lang="en-GB" sz="1200" b="1" i="0" u="none" strike="noStrike" cap="none">
                <a:solidFill>
                  <a:srgbClr val="000000"/>
                </a:solidFill>
                <a:latin typeface="Calibri"/>
                <a:ea typeface="Calibri"/>
                <a:cs typeface="Calibri"/>
                <a:sym typeface="Calibri"/>
              </a:rPr>
              <a:t>less than 250mm of precipitation</a:t>
            </a:r>
            <a:r>
              <a:rPr lang="en-GB" sz="1200" b="0" i="0" u="none" strike="noStrike" cap="none">
                <a:solidFill>
                  <a:srgbClr val="000000"/>
                </a:solidFill>
                <a:latin typeface="Calibri"/>
                <a:ea typeface="Calibri"/>
                <a:cs typeface="Calibri"/>
                <a:sym typeface="Calibri"/>
              </a:rPr>
              <a:t> per year.</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Deserts can be </a:t>
            </a:r>
            <a:r>
              <a:rPr lang="en-GB" sz="1200" b="1" i="0" u="none" strike="noStrike" cap="none">
                <a:solidFill>
                  <a:srgbClr val="000000"/>
                </a:solidFill>
                <a:latin typeface="Calibri"/>
                <a:ea typeface="Calibri"/>
                <a:cs typeface="Calibri"/>
                <a:sym typeface="Calibri"/>
              </a:rPr>
              <a:t>hot or cold</a:t>
            </a:r>
            <a:r>
              <a:rPr lang="en-GB" sz="1200" b="0" i="0" u="none" strike="noStrike" cap="none">
                <a:solidFill>
                  <a:srgbClr val="000000"/>
                </a:solidFill>
                <a:latin typeface="Calibri"/>
                <a:ea typeface="Calibri"/>
                <a:cs typeface="Calibri"/>
                <a:sym typeface="Calibri"/>
              </a:rPr>
              <a: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Because hot deserts are close to the equator, they experience high temperatures during the day.</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However, because of the </a:t>
            </a:r>
            <a:r>
              <a:rPr lang="en-GB" sz="1200" b="1" i="0" u="none" strike="noStrike" cap="none">
                <a:solidFill>
                  <a:srgbClr val="000000"/>
                </a:solidFill>
                <a:latin typeface="Calibri"/>
                <a:ea typeface="Calibri"/>
                <a:cs typeface="Calibri"/>
                <a:sym typeface="Calibri"/>
              </a:rPr>
              <a:t>high pressure</a:t>
            </a:r>
            <a:r>
              <a:rPr lang="en-GB" sz="1200" b="0" i="0" u="none" strike="noStrike" cap="none">
                <a:solidFill>
                  <a:srgbClr val="000000"/>
                </a:solidFill>
                <a:latin typeface="Calibri"/>
                <a:ea typeface="Calibri"/>
                <a:cs typeface="Calibri"/>
                <a:sym typeface="Calibri"/>
              </a:rPr>
              <a:t> there are few clouds. As a result, temperatures </a:t>
            </a:r>
            <a:r>
              <a:rPr lang="en-GB" sz="1200" b="1" i="0" u="none" strike="noStrike" cap="none">
                <a:solidFill>
                  <a:srgbClr val="000000"/>
                </a:solidFill>
                <a:latin typeface="Calibri"/>
                <a:ea typeface="Calibri"/>
                <a:cs typeface="Calibri"/>
                <a:sym typeface="Calibri"/>
              </a:rPr>
              <a:t>drop dramatically at night</a:t>
            </a:r>
            <a:r>
              <a:rPr lang="en-GB" sz="1200" b="0" i="0" u="none" strike="noStrike" cap="none">
                <a:solidFill>
                  <a:srgbClr val="000000"/>
                </a:solidFill>
                <a:latin typeface="Calibri"/>
                <a:ea typeface="Calibri"/>
                <a:cs typeface="Calibri"/>
                <a:sym typeface="Calibri"/>
              </a:rPr>
              <a:t>. This is because there is no cloud cover to retain the heat.</a:t>
            </a:r>
            <a:endParaRPr sz="1400" b="0" i="0" u="none" strike="noStrike" cap="none">
              <a:solidFill>
                <a:srgbClr val="000000"/>
              </a:solidFill>
              <a:latin typeface="Arial"/>
              <a:ea typeface="Arial"/>
              <a:cs typeface="Arial"/>
              <a:sym typeface="Arial"/>
            </a:endParaRPr>
          </a:p>
        </p:txBody>
      </p:sp>
      <p:sp>
        <p:nvSpPr>
          <p:cNvPr id="347" name="Google Shape;347;g2221bd0f419_0_354"/>
          <p:cNvSpPr/>
          <p:nvPr/>
        </p:nvSpPr>
        <p:spPr>
          <a:xfrm>
            <a:off x="173569" y="4085473"/>
            <a:ext cx="7777800" cy="8616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rgbClr val="000000"/>
              </a:buClr>
              <a:buSzPts val="1200"/>
              <a:buFont typeface="Arial"/>
              <a:buChar char="•"/>
            </a:pPr>
            <a:r>
              <a:rPr lang="en-GB" sz="1200" b="1" i="0" u="none" strike="noStrike" cap="none">
                <a:solidFill>
                  <a:srgbClr val="000000"/>
                </a:solidFill>
                <a:latin typeface="Calibri"/>
                <a:ea typeface="Calibri"/>
                <a:cs typeface="Calibri"/>
                <a:sym typeface="Calibri"/>
              </a:rPr>
              <a:t>Hot</a:t>
            </a:r>
            <a:r>
              <a:rPr lang="en-GB" sz="1200" b="0" i="0" u="none" strike="noStrike" cap="none">
                <a:solidFill>
                  <a:srgbClr val="000000"/>
                </a:solidFill>
                <a:latin typeface="Calibri"/>
                <a:ea typeface="Calibri"/>
                <a:cs typeface="Calibri"/>
                <a:sym typeface="Calibri"/>
              </a:rPr>
              <a:t> deserts are usually found </a:t>
            </a:r>
            <a:r>
              <a:rPr lang="en-GB" sz="1200" b="1" i="0" u="none" strike="noStrike" cap="none">
                <a:solidFill>
                  <a:srgbClr val="000000"/>
                </a:solidFill>
                <a:latin typeface="Calibri"/>
                <a:ea typeface="Calibri"/>
                <a:cs typeface="Calibri"/>
                <a:sym typeface="Calibri"/>
              </a:rPr>
              <a:t>within 20 and 30 degrees north and south of the equator</a:t>
            </a:r>
            <a:r>
              <a:rPr lang="en-GB" sz="1200" b="0" i="0" u="none" strike="noStrike" cap="none">
                <a:solidFill>
                  <a:srgbClr val="000000"/>
                </a:solidFill>
                <a:latin typeface="Calibri"/>
                <a:ea typeface="Calibri"/>
                <a:cs typeface="Calibri"/>
                <a:sym typeface="Calibri"/>
              </a:rPr>
              <a:t>, where air is descending at the edge of an atmospheric cell.</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The largest hot desert is the </a:t>
            </a:r>
            <a:r>
              <a:rPr lang="en-GB" sz="1200" b="1" i="0" u="none" strike="noStrike" cap="none">
                <a:solidFill>
                  <a:srgbClr val="000000"/>
                </a:solidFill>
                <a:latin typeface="Calibri"/>
                <a:ea typeface="Calibri"/>
                <a:cs typeface="Calibri"/>
                <a:sym typeface="Calibri"/>
              </a:rPr>
              <a:t>Sahara Desert </a:t>
            </a:r>
            <a:r>
              <a:rPr lang="en-GB" sz="1200" b="0" i="0" u="none" strike="noStrike" cap="none">
                <a:solidFill>
                  <a:srgbClr val="000000"/>
                </a:solidFill>
                <a:latin typeface="Calibri"/>
                <a:ea typeface="Calibri"/>
                <a:cs typeface="Calibri"/>
                <a:sym typeface="Calibri"/>
              </a:rPr>
              <a:t>located in northern Africa.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200"/>
              <a:buFont typeface="Arial"/>
              <a:buChar char="•"/>
            </a:pPr>
            <a:r>
              <a:rPr lang="en-GB" sz="1200" b="0" i="0" u="none" strike="noStrike" cap="none">
                <a:solidFill>
                  <a:srgbClr val="000000"/>
                </a:solidFill>
                <a:latin typeface="Calibri"/>
                <a:ea typeface="Calibri"/>
                <a:cs typeface="Calibri"/>
                <a:sym typeface="Calibri"/>
              </a:rPr>
              <a:t>The second largest hot desert is in Asia, the </a:t>
            </a:r>
            <a:r>
              <a:rPr lang="en-GB" sz="1200" b="1" i="0" u="none" strike="noStrike" cap="none">
                <a:solidFill>
                  <a:srgbClr val="000000"/>
                </a:solidFill>
                <a:latin typeface="Calibri"/>
                <a:ea typeface="Calibri"/>
                <a:cs typeface="Calibri"/>
                <a:sym typeface="Calibri"/>
              </a:rPr>
              <a:t>Arabian Desert </a:t>
            </a:r>
            <a:r>
              <a:rPr lang="en-GB" sz="1200" b="0" i="0" u="none" strike="noStrike" cap="none">
                <a:solidFill>
                  <a:srgbClr val="000000"/>
                </a:solidFill>
                <a:latin typeface="Calibri"/>
                <a:ea typeface="Calibri"/>
                <a:cs typeface="Calibri"/>
                <a:sym typeface="Calibri"/>
              </a:rPr>
              <a:t>located in western Asia</a:t>
            </a:r>
            <a:endParaRPr sz="1400" b="1" i="0" u="none" strike="noStrike" cap="none">
              <a:solidFill>
                <a:srgbClr val="000000"/>
              </a:solidFill>
              <a:latin typeface="Arial"/>
              <a:ea typeface="Arial"/>
              <a:cs typeface="Arial"/>
              <a:sym typeface="Arial"/>
            </a:endParaRPr>
          </a:p>
        </p:txBody>
      </p:sp>
      <p:pic>
        <p:nvPicPr>
          <p:cNvPr id="348" name="Google Shape;348;g2221bd0f419_0_354"/>
          <p:cNvPicPr preferRelativeResize="0"/>
          <p:nvPr/>
        </p:nvPicPr>
        <p:blipFill rotWithShape="1">
          <a:blip r:embed="rId4">
            <a:alphaModFix/>
          </a:blip>
          <a:srcRect l="2622" t="12077" r="1325" b="4511"/>
          <a:stretch/>
        </p:blipFill>
        <p:spPr>
          <a:xfrm>
            <a:off x="8294031" y="5266557"/>
            <a:ext cx="3213366" cy="1448751"/>
          </a:xfrm>
          <a:prstGeom prst="rect">
            <a:avLst/>
          </a:prstGeom>
          <a:noFill/>
          <a:ln w="28575" cap="flat" cmpd="sng">
            <a:solidFill>
              <a:srgbClr val="00B050"/>
            </a:solidFill>
            <a:prstDash val="solid"/>
            <a:round/>
            <a:headEnd type="none" w="sm" len="sm"/>
            <a:tailEnd type="none" w="sm" len="sm"/>
          </a:ln>
        </p:spPr>
      </p:pic>
      <p:sp>
        <p:nvSpPr>
          <p:cNvPr id="349" name="Google Shape;349;g2221bd0f419_0_354"/>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17</a:t>
            </a:fld>
            <a:endParaRPr sz="1400" b="0" i="0" u="none" strike="noStrike" cap="none">
              <a:solidFill>
                <a:schemeClr val="dk1"/>
              </a:solidFill>
              <a:latin typeface="Arial"/>
              <a:ea typeface="Arial"/>
              <a:cs typeface="Arial"/>
              <a:sym typeface="Arial"/>
            </a:endParaRPr>
          </a:p>
        </p:txBody>
      </p:sp>
      <p:sp>
        <p:nvSpPr>
          <p:cNvPr id="350" name="Google Shape;350;g2221bd0f419_0_354"/>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17</a:t>
            </a:fld>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2221bd0f419_0_367"/>
          <p:cNvSpPr txBox="1"/>
          <p:nvPr/>
        </p:nvSpPr>
        <p:spPr>
          <a:xfrm>
            <a:off x="168889" y="495744"/>
            <a:ext cx="10065900" cy="62457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10. Adapting to hot deserts: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Mutations in a plant or animal’s DNA make them slightly different to the generation before them. This makes further generations more suited to certain environments.</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356" name="Google Shape;356;g2221bd0f419_0_367"/>
          <p:cNvSpPr txBox="1"/>
          <p:nvPr/>
        </p:nvSpPr>
        <p:spPr>
          <a:xfrm>
            <a:off x="10404784" y="548630"/>
            <a:ext cx="1540500" cy="61926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Precipitation: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Rain, snow, sleet or hail which falls to the ground.</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Mutation: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change in something’s DNA which can be passed down to further generations.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Spines: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 sharp spike on a plant or animal.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Transpiration: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water is evaporated from the leaves of plants.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Nocturnal:</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Animals which are active at night.</a:t>
            </a:r>
            <a:endParaRPr sz="1400" b="0" i="0" u="none" strike="noStrike" cap="none">
              <a:solidFill>
                <a:srgbClr val="000000"/>
              </a:solidFill>
              <a:latin typeface="Arial"/>
              <a:ea typeface="Arial"/>
              <a:cs typeface="Arial"/>
              <a:sym typeface="Arial"/>
            </a:endParaRPr>
          </a:p>
        </p:txBody>
      </p:sp>
      <p:sp>
        <p:nvSpPr>
          <p:cNvPr id="357" name="Google Shape;357;g2221bd0f419_0_367"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8" name="Google Shape;358;g2221bd0f419_0_367" descr="Image result for cactus desert"/>
          <p:cNvSpPr/>
          <p:nvPr/>
        </p:nvSpPr>
        <p:spPr>
          <a:xfrm>
            <a:off x="379046" y="7937"/>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59" name="Google Shape;359;g2221bd0f419_0_367" descr="Image result for cactus desert"/>
          <p:cNvSpPr/>
          <p:nvPr/>
        </p:nvSpPr>
        <p:spPr>
          <a:xfrm>
            <a:off x="566615" y="160337"/>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0" name="Google Shape;360;g2221bd0f419_0_367" descr="Image result for camel desert"/>
          <p:cNvSpPr/>
          <p:nvPr/>
        </p:nvSpPr>
        <p:spPr>
          <a:xfrm>
            <a:off x="754185" y="312737"/>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1" name="Google Shape;361;g2221bd0f419_0_367" descr="Image result for camel desert"/>
          <p:cNvSpPr/>
          <p:nvPr/>
        </p:nvSpPr>
        <p:spPr>
          <a:xfrm>
            <a:off x="1129323" y="617537"/>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2" name="Google Shape;362;g2221bd0f419_0_367"/>
          <p:cNvSpPr txBox="1"/>
          <p:nvPr/>
        </p:nvSpPr>
        <p:spPr>
          <a:xfrm>
            <a:off x="135604" y="85628"/>
            <a:ext cx="11809500" cy="3048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graphicFrame>
        <p:nvGraphicFramePr>
          <p:cNvPr id="363" name="Google Shape;363;g2221bd0f419_0_367"/>
          <p:cNvGraphicFramePr/>
          <p:nvPr/>
        </p:nvGraphicFramePr>
        <p:xfrm>
          <a:off x="315079" y="1201280"/>
          <a:ext cx="9813675" cy="5283715"/>
        </p:xfrm>
        <a:graphic>
          <a:graphicData uri="http://schemas.openxmlformats.org/drawingml/2006/table">
            <a:tbl>
              <a:tblPr firstRow="1" bandRow="1">
                <a:noFill/>
                <a:tableStyleId>{B586B50E-9385-4447-B852-716D62998A75}</a:tableStyleId>
              </a:tblPr>
              <a:tblGrid>
                <a:gridCol w="1712800">
                  <a:extLst>
                    <a:ext uri="{9D8B030D-6E8A-4147-A177-3AD203B41FA5}">
                      <a16:colId xmlns:a16="http://schemas.microsoft.com/office/drawing/2014/main" val="20000"/>
                    </a:ext>
                  </a:extLst>
                </a:gridCol>
                <a:gridCol w="4841425">
                  <a:extLst>
                    <a:ext uri="{9D8B030D-6E8A-4147-A177-3AD203B41FA5}">
                      <a16:colId xmlns:a16="http://schemas.microsoft.com/office/drawing/2014/main" val="20001"/>
                    </a:ext>
                  </a:extLst>
                </a:gridCol>
                <a:gridCol w="3259450">
                  <a:extLst>
                    <a:ext uri="{9D8B030D-6E8A-4147-A177-3AD203B41FA5}">
                      <a16:colId xmlns:a16="http://schemas.microsoft.com/office/drawing/2014/main" val="20002"/>
                    </a:ext>
                  </a:extLst>
                </a:gridCol>
              </a:tblGrid>
              <a:tr h="252550">
                <a:tc>
                  <a:txBody>
                    <a:bodyPr/>
                    <a:lstStyle/>
                    <a:p>
                      <a:pPr marL="0" marR="0" lvl="0" indent="0" algn="l" rtl="0">
                        <a:lnSpc>
                          <a:spcPct val="100000"/>
                        </a:lnSpc>
                        <a:spcBef>
                          <a:spcPts val="0"/>
                        </a:spcBef>
                        <a:spcAft>
                          <a:spcPts val="0"/>
                        </a:spcAft>
                        <a:buClr>
                          <a:srgbClr val="000000"/>
                        </a:buClr>
                        <a:buSzPts val="1100"/>
                        <a:buFont typeface="Arial"/>
                        <a:buNone/>
                      </a:pPr>
                      <a:endParaRPr sz="1100" b="1"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dk1"/>
                          </a:solidFill>
                        </a:rPr>
                        <a:t>How it is adapted </a:t>
                      </a:r>
                      <a:endParaRPr sz="1100" b="1"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rPr>
                        <a:t>How it makes it better suited to the environment </a:t>
                      </a:r>
                      <a:endParaRPr sz="1100" u="none" strike="noStrike" cap="none">
                        <a:solidFill>
                          <a:schemeClr val="dk1"/>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0"/>
                  </a:ext>
                </a:extLst>
              </a:tr>
              <a:tr h="1251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Cacti</a:t>
                      </a: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Thick, waxy skin to reduce loss of water and to reflect heat.</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Large, fleshy stems to store water</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Thin, spiky leaves to reduce water loss</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Spikes protect cacti from animals wishing to use stored water</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Deep roots to tap groundwater or long shallow roots which spread over a wide area</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Low levels of precipitation means there is a lack of water by storing it they can go for long periods without the need for rainfall.</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1"/>
                  </a:ext>
                </a:extLst>
              </a:tr>
              <a:tr h="1251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Acacia Tree</a:t>
                      </a: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Long, sharp thorns to prevent animals grazing.  </a:t>
                      </a:r>
                      <a:endParaRPr sz="1100" u="none" strike="noStrike" cap="none"/>
                    </a:p>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Leaves are located at the top of branches to prevent animals grazing on them. </a:t>
                      </a:r>
                      <a:endParaRPr sz="1100" u="none" strike="noStrike" cap="none"/>
                    </a:p>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Long deep roots to tap groundwater. </a:t>
                      </a:r>
                      <a:endParaRPr sz="1100" u="none" strike="noStrike" cap="none"/>
                    </a:p>
                    <a:p>
                      <a:pPr marL="247650" marR="0" lvl="0" indent="-95250" algn="l" rtl="0">
                        <a:lnSpc>
                          <a:spcPct val="100000"/>
                        </a:lnSpc>
                        <a:spcBef>
                          <a:spcPts val="0"/>
                        </a:spcBef>
                        <a:spcAft>
                          <a:spcPts val="0"/>
                        </a:spcAft>
                        <a:buClr>
                          <a:schemeClr val="dk1"/>
                        </a:buClr>
                        <a:buSzPts val="1200"/>
                        <a:buFont typeface="Arial"/>
                        <a:buNone/>
                      </a:pPr>
                      <a:endParaRPr sz="1100" b="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Due to the lack of precipitation and nutrients it can take a long time for plants to grow and repair. Keeping leaves away from animals and having thorns to protect them means they don’t have to use valuable nutrients and energy repairing damaged leaves.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1418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Camel</a:t>
                      </a: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long eye lashes, hairy ears and closing nostrils help to keep out sand</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Wide feet so they don't sink in the sand</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Can go without water for over a week because they can drink gallons in one go</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They can go months without food - they store fat in their humps</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they are well camouflaged</a:t>
                      </a:r>
                      <a:endParaRPr sz="1100" u="none" strike="noStrike" cap="none"/>
                    </a:p>
                    <a:p>
                      <a:pPr marL="0" marR="0" lvl="0" indent="0" algn="l" rtl="0">
                        <a:lnSpc>
                          <a:spcPct val="100000"/>
                        </a:lnSpc>
                        <a:spcBef>
                          <a:spcPts val="0"/>
                        </a:spcBef>
                        <a:spcAft>
                          <a:spcPts val="0"/>
                        </a:spcAft>
                        <a:buClr>
                          <a:schemeClr val="dk1"/>
                        </a:buClr>
                        <a:buSzPts val="1200"/>
                        <a:buFont typeface="Arial"/>
                        <a:buNone/>
                      </a:pPr>
                      <a:r>
                        <a:rPr lang="en-GB" sz="1100" b="0" i="0" u="none" strike="noStrike" cap="none">
                          <a:solidFill>
                            <a:schemeClr val="dk1"/>
                          </a:solidFill>
                          <a:latin typeface="Calibri"/>
                          <a:ea typeface="Calibri"/>
                          <a:cs typeface="Calibri"/>
                          <a:sym typeface="Calibri"/>
                        </a:rPr>
                        <a:t>thick fur helps to keep them warm at night</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Both water and food are in limited supply in a hot desert. By storing fat and going long periods without water means they can survive when there is no source of food.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Temperatures drop by 20ᵒC at night, thick fur can keep them warm.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3"/>
                  </a:ext>
                </a:extLst>
              </a:tr>
              <a:tr h="1103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Fennec Fox </a:t>
                      </a:r>
                      <a:endParaRPr sz="1100" u="none" strike="noStrike" cap="none">
                        <a:solidFill>
                          <a:srgbClr val="000000"/>
                        </a:solidFill>
                      </a:endParaRPr>
                    </a:p>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rgbClr val="000000"/>
                          </a:solidFill>
                        </a:rPr>
                        <a:t> </a:t>
                      </a:r>
                      <a:endParaRPr sz="1100" u="none" strike="noStrike" cap="none"/>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Large ears which increase heat loss and regulate their body temperature.</a:t>
                      </a:r>
                      <a:endParaRPr sz="1100" u="none" strike="noStrike" cap="none"/>
                    </a:p>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Nocturnal, allowing to avoid high temperatures during the day.</a:t>
                      </a:r>
                      <a:endParaRPr sz="1100" u="none" strike="noStrike" cap="none"/>
                    </a:p>
                    <a:p>
                      <a:pPr marL="0" marR="0" lvl="0" indent="0" algn="l" rtl="0">
                        <a:lnSpc>
                          <a:spcPct val="100000"/>
                        </a:lnSpc>
                        <a:spcBef>
                          <a:spcPts val="0"/>
                        </a:spcBef>
                        <a:spcAft>
                          <a:spcPts val="0"/>
                        </a:spcAft>
                        <a:buClr>
                          <a:srgbClr val="000000"/>
                        </a:buClr>
                        <a:buSzPts val="1200"/>
                        <a:buFont typeface="Arial"/>
                        <a:buNone/>
                      </a:pPr>
                      <a:r>
                        <a:rPr lang="en-GB" sz="1100" b="0" u="none" strike="noStrike" cap="none">
                          <a:solidFill>
                            <a:srgbClr val="000000"/>
                          </a:solidFill>
                        </a:rPr>
                        <a:t>Camouflaged to hide from predators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During the day temperatures can reach over 40ᵒC by increasing heat loss they are at less risk of heat stroke and dehydration.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100" u="none" strike="noStrike" cap="none">
                          <a:solidFill>
                            <a:srgbClr val="000000"/>
                          </a:solidFill>
                        </a:rPr>
                        <a:t>Camouflage help the Fennec Fox blend with it’s surroundings and avoid predators such as Jackals. </a:t>
                      </a:r>
                      <a:endParaRPr sz="1100" u="none" strike="noStrike" cap="none">
                        <a:solidFill>
                          <a:srgbClr val="000000"/>
                        </a:solidFill>
                      </a:endParaRPr>
                    </a:p>
                  </a:txBody>
                  <a:tcPr marL="91450" marR="91450" marT="45725" marB="45725">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bl>
          </a:graphicData>
        </a:graphic>
      </p:graphicFrame>
      <p:pic>
        <p:nvPicPr>
          <p:cNvPr id="364" name="Google Shape;364;g2221bd0f419_0_367" descr="Image result for camel desert"/>
          <p:cNvPicPr preferRelativeResize="0"/>
          <p:nvPr/>
        </p:nvPicPr>
        <p:blipFill rotWithShape="1">
          <a:blip r:embed="rId3">
            <a:alphaModFix/>
          </a:blip>
          <a:srcRect l="13784" t="7891" r="11381" b="22002"/>
          <a:stretch/>
        </p:blipFill>
        <p:spPr>
          <a:xfrm>
            <a:off x="499074" y="4410230"/>
            <a:ext cx="1264522" cy="700890"/>
          </a:xfrm>
          <a:prstGeom prst="rect">
            <a:avLst/>
          </a:prstGeom>
          <a:noFill/>
          <a:ln>
            <a:noFill/>
          </a:ln>
        </p:spPr>
      </p:pic>
      <p:pic>
        <p:nvPicPr>
          <p:cNvPr id="365" name="Google Shape;365;g2221bd0f419_0_367" descr="Image result for fennec fox"/>
          <p:cNvPicPr preferRelativeResize="0"/>
          <p:nvPr/>
        </p:nvPicPr>
        <p:blipFill rotWithShape="1">
          <a:blip r:embed="rId4">
            <a:alphaModFix/>
          </a:blip>
          <a:srcRect t="17498"/>
          <a:stretch/>
        </p:blipFill>
        <p:spPr>
          <a:xfrm>
            <a:off x="561990" y="5789147"/>
            <a:ext cx="1264522" cy="567204"/>
          </a:xfrm>
          <a:prstGeom prst="rect">
            <a:avLst/>
          </a:prstGeom>
          <a:noFill/>
          <a:ln>
            <a:noFill/>
          </a:ln>
        </p:spPr>
      </p:pic>
      <p:pic>
        <p:nvPicPr>
          <p:cNvPr id="366" name="Google Shape;366;g2221bd0f419_0_367" descr="Umbrella_thorn_acacia_or_israeli_babool_tree_plant_acacia_tortillis.jpg  (3668×2400) | African tree, Tree, Acacia tree"/>
          <p:cNvPicPr preferRelativeResize="0"/>
          <p:nvPr/>
        </p:nvPicPr>
        <p:blipFill rotWithShape="1">
          <a:blip r:embed="rId5">
            <a:alphaModFix/>
          </a:blip>
          <a:srcRect/>
          <a:stretch/>
        </p:blipFill>
        <p:spPr>
          <a:xfrm>
            <a:off x="428267" y="3148978"/>
            <a:ext cx="1139216" cy="745420"/>
          </a:xfrm>
          <a:prstGeom prst="rect">
            <a:avLst/>
          </a:prstGeom>
          <a:noFill/>
          <a:ln>
            <a:noFill/>
          </a:ln>
        </p:spPr>
      </p:pic>
      <p:pic>
        <p:nvPicPr>
          <p:cNvPr id="367" name="Google Shape;367;g2221bd0f419_0_367" descr="Can You Drink Water from a Cactus? | Britannica"/>
          <p:cNvPicPr preferRelativeResize="0"/>
          <p:nvPr/>
        </p:nvPicPr>
        <p:blipFill rotWithShape="1">
          <a:blip r:embed="rId6">
            <a:alphaModFix/>
          </a:blip>
          <a:srcRect/>
          <a:stretch/>
        </p:blipFill>
        <p:spPr>
          <a:xfrm>
            <a:off x="561990" y="1905616"/>
            <a:ext cx="1134666" cy="745420"/>
          </a:xfrm>
          <a:prstGeom prst="rect">
            <a:avLst/>
          </a:prstGeom>
          <a:noFill/>
          <a:ln>
            <a:noFill/>
          </a:ln>
        </p:spPr>
      </p:pic>
      <p:sp>
        <p:nvSpPr>
          <p:cNvPr id="368" name="Google Shape;368;g2221bd0f419_0_367"/>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18</a:t>
            </a:fld>
            <a:endParaRPr sz="1400" b="0" i="0" u="none" strike="noStrike" cap="none">
              <a:solidFill>
                <a:schemeClr val="dk1"/>
              </a:solidFill>
              <a:latin typeface="Arial"/>
              <a:ea typeface="Arial"/>
              <a:cs typeface="Arial"/>
              <a:sym typeface="Arial"/>
            </a:endParaRPr>
          </a:p>
        </p:txBody>
      </p:sp>
      <p:sp>
        <p:nvSpPr>
          <p:cNvPr id="369" name="Google Shape;369;g2221bd0f419_0_367"/>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18</a:t>
            </a:fld>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g2221bd0f419_0_383"/>
          <p:cNvSpPr txBox="1"/>
          <p:nvPr/>
        </p:nvSpPr>
        <p:spPr>
          <a:xfrm>
            <a:off x="135604" y="443381"/>
            <a:ext cx="9682800" cy="62931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11. Desertification: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Desertification</a:t>
            </a:r>
            <a:r>
              <a:rPr lang="en-GB" sz="1200" b="0" i="0" u="none" strike="noStrike" cap="none">
                <a:solidFill>
                  <a:schemeClr val="dk1"/>
                </a:solidFill>
                <a:latin typeface="Calibri"/>
                <a:ea typeface="Calibri"/>
                <a:cs typeface="Calibri"/>
                <a:sym typeface="Calibri"/>
              </a:rPr>
              <a:t> is when deserts expand. The land on the edge of a desert becomes drier and less fertile.</a:t>
            </a:r>
            <a:endParaRPr sz="1400" b="0" i="0" u="none" strike="noStrike" cap="none">
              <a:solidFill>
                <a:srgbClr val="000000"/>
              </a:solidFill>
              <a:latin typeface="Arial"/>
              <a:ea typeface="Arial"/>
              <a:cs typeface="Arial"/>
              <a:sym typeface="Arial"/>
            </a:endParaRPr>
          </a:p>
        </p:txBody>
      </p:sp>
      <p:sp>
        <p:nvSpPr>
          <p:cNvPr id="375" name="Google Shape;375;g2221bd0f419_0_383"/>
          <p:cNvSpPr txBox="1"/>
          <p:nvPr/>
        </p:nvSpPr>
        <p:spPr>
          <a:xfrm>
            <a:off x="9943121" y="487010"/>
            <a:ext cx="2127000" cy="57390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Cultivation: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Farming land for grows.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Grazing: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Using land to feed animals.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Infertile:</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When an area of land is unable to grow plants.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Desertification: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r>
              <a:rPr lang="en-GB" sz="1200" b="0" i="0" u="none" strike="noStrike" cap="none">
                <a:solidFill>
                  <a:schemeClr val="dk1"/>
                </a:solidFill>
                <a:latin typeface="Calibri"/>
                <a:ea typeface="Calibri"/>
                <a:cs typeface="Calibri"/>
                <a:sym typeface="Calibri"/>
              </a:rPr>
              <a:t>The expansion of deserts.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Degrade: </a:t>
            </a:r>
            <a:r>
              <a:rPr lang="en-GB" sz="1200" b="0" i="0" u="none" strike="noStrike" cap="none">
                <a:solidFill>
                  <a:schemeClr val="dk1"/>
                </a:solidFill>
                <a:latin typeface="Calibri"/>
                <a:ea typeface="Calibri"/>
                <a:cs typeface="Calibri"/>
                <a:sym typeface="Calibri"/>
              </a:rPr>
              <a:t>when the quality of something lowers.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Vegetation: </a:t>
            </a:r>
            <a:r>
              <a:rPr lang="en-GB" sz="1200" b="0" i="0" u="none" strike="noStrike" cap="none">
                <a:solidFill>
                  <a:schemeClr val="dk1"/>
                </a:solidFill>
                <a:latin typeface="Calibri"/>
                <a:ea typeface="Calibri"/>
                <a:cs typeface="Calibri"/>
                <a:sym typeface="Calibri"/>
              </a:rPr>
              <a:t>plants found in a particular ecosystem.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Interception: </a:t>
            </a:r>
            <a:r>
              <a:rPr lang="en-GB" sz="1200" b="0" i="0" u="none" strike="noStrike" cap="none">
                <a:solidFill>
                  <a:schemeClr val="dk1"/>
                </a:solidFill>
                <a:latin typeface="Calibri"/>
                <a:ea typeface="Calibri"/>
                <a:cs typeface="Calibri"/>
                <a:sym typeface="Calibri"/>
              </a:rPr>
              <a:t>when water does not reach the soil but is absorbed by vegetation instead.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Infiltrates: </a:t>
            </a:r>
            <a:r>
              <a:rPr lang="en-GB" sz="1200" b="0" i="0" u="none" strike="noStrike" cap="none">
                <a:solidFill>
                  <a:schemeClr val="dk1"/>
                </a:solidFill>
                <a:latin typeface="Calibri"/>
                <a:ea typeface="Calibri"/>
                <a:cs typeface="Calibri"/>
                <a:sym typeface="Calibri"/>
              </a:rPr>
              <a:t>water moves through soil.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376" name="Google Shape;376;g2221bd0f419_0_383"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77" name="Google Shape;377;g2221bd0f419_0_383"/>
          <p:cNvSpPr txBox="1"/>
          <p:nvPr/>
        </p:nvSpPr>
        <p:spPr>
          <a:xfrm>
            <a:off x="135604" y="85628"/>
            <a:ext cx="11934600" cy="2676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sp>
        <p:nvSpPr>
          <p:cNvPr id="378" name="Google Shape;378;g2221bd0f419_0_383"/>
          <p:cNvSpPr txBox="1"/>
          <p:nvPr/>
        </p:nvSpPr>
        <p:spPr>
          <a:xfrm>
            <a:off x="3866620" y="1060228"/>
            <a:ext cx="2249100" cy="276900"/>
          </a:xfrm>
          <a:prstGeom prst="rect">
            <a:avLst/>
          </a:prstGeom>
          <a:no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Human Activity</a:t>
            </a:r>
            <a:endParaRPr sz="1400" b="0" i="0" u="none" strike="noStrike" cap="none">
              <a:solidFill>
                <a:srgbClr val="000000"/>
              </a:solidFill>
              <a:latin typeface="Arial"/>
              <a:ea typeface="Arial"/>
              <a:cs typeface="Arial"/>
              <a:sym typeface="Arial"/>
            </a:endParaRPr>
          </a:p>
        </p:txBody>
      </p:sp>
      <p:sp>
        <p:nvSpPr>
          <p:cNvPr id="379" name="Google Shape;379;g2221bd0f419_0_383"/>
          <p:cNvSpPr txBox="1"/>
          <p:nvPr/>
        </p:nvSpPr>
        <p:spPr>
          <a:xfrm>
            <a:off x="7213254" y="1270791"/>
            <a:ext cx="2319000" cy="1015800"/>
          </a:xfrm>
          <a:prstGeom prst="rect">
            <a:avLst/>
          </a:prstGeom>
          <a:no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Removal of trees </a:t>
            </a:r>
            <a:r>
              <a:rPr lang="en-GB" sz="1200" b="0" i="0" u="none" strike="noStrike" cap="none">
                <a:solidFill>
                  <a:schemeClr val="dk1"/>
                </a:solidFill>
                <a:latin typeface="Calibri"/>
                <a:ea typeface="Calibri"/>
                <a:cs typeface="Calibri"/>
                <a:sym typeface="Calibri"/>
              </a:rPr>
              <a:t>– many people in arid areas rely</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on wood for fuel for cooking and keeping warm at night &gt;  less trees</a:t>
            </a:r>
            <a:endParaRPr sz="1400" b="0" i="0" u="none" strike="noStrike" cap="none">
              <a:solidFill>
                <a:srgbClr val="000000"/>
              </a:solidFill>
              <a:latin typeface="Arial"/>
              <a:ea typeface="Arial"/>
              <a:cs typeface="Arial"/>
              <a:sym typeface="Arial"/>
            </a:endParaRPr>
          </a:p>
        </p:txBody>
      </p:sp>
      <p:sp>
        <p:nvSpPr>
          <p:cNvPr id="380" name="Google Shape;380;g2221bd0f419_0_383"/>
          <p:cNvSpPr txBox="1"/>
          <p:nvPr/>
        </p:nvSpPr>
        <p:spPr>
          <a:xfrm>
            <a:off x="3874006" y="1466196"/>
            <a:ext cx="2249100" cy="276900"/>
          </a:xfrm>
          <a:prstGeom prst="rect">
            <a:avLst/>
          </a:prstGeom>
          <a:no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Population increasing</a:t>
            </a:r>
            <a:endParaRPr sz="1400" b="0" i="0" u="none" strike="noStrike" cap="none">
              <a:solidFill>
                <a:srgbClr val="000000"/>
              </a:solidFill>
              <a:latin typeface="Arial"/>
              <a:ea typeface="Arial"/>
              <a:cs typeface="Arial"/>
              <a:sym typeface="Arial"/>
            </a:endParaRPr>
          </a:p>
        </p:txBody>
      </p:sp>
      <p:sp>
        <p:nvSpPr>
          <p:cNvPr id="381" name="Google Shape;381;g2221bd0f419_0_383"/>
          <p:cNvSpPr txBox="1"/>
          <p:nvPr/>
        </p:nvSpPr>
        <p:spPr>
          <a:xfrm>
            <a:off x="3350260" y="2029443"/>
            <a:ext cx="3612900" cy="461700"/>
          </a:xfrm>
          <a:prstGeom prst="rect">
            <a:avLst/>
          </a:prstGeom>
          <a:no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Overgrazing </a:t>
            </a:r>
            <a:r>
              <a:rPr lang="en-GB" sz="1200" b="0" i="0" u="none" strike="noStrike" cap="none">
                <a:solidFill>
                  <a:schemeClr val="dk1"/>
                </a:solidFill>
                <a:latin typeface="Calibri"/>
                <a:ea typeface="Calibri"/>
                <a:cs typeface="Calibri"/>
                <a:sym typeface="Calibri"/>
              </a:rPr>
              <a:t>– to feed the increase in population more cows and sheep are kept &gt;  more vegetation is grazed</a:t>
            </a:r>
            <a:endParaRPr sz="1400" b="0" i="0" u="none" strike="noStrike" cap="none">
              <a:solidFill>
                <a:srgbClr val="000000"/>
              </a:solidFill>
              <a:latin typeface="Arial"/>
              <a:ea typeface="Arial"/>
              <a:cs typeface="Arial"/>
              <a:sym typeface="Arial"/>
            </a:endParaRPr>
          </a:p>
        </p:txBody>
      </p:sp>
      <p:sp>
        <p:nvSpPr>
          <p:cNvPr id="382" name="Google Shape;382;g2221bd0f419_0_383"/>
          <p:cNvSpPr txBox="1"/>
          <p:nvPr/>
        </p:nvSpPr>
        <p:spPr>
          <a:xfrm>
            <a:off x="566615" y="1243529"/>
            <a:ext cx="2558400" cy="831000"/>
          </a:xfrm>
          <a:prstGeom prst="rect">
            <a:avLst/>
          </a:prstGeom>
          <a:no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Over cultivation </a:t>
            </a:r>
            <a:r>
              <a:rPr lang="en-GB" sz="1200" b="0" i="0" u="none" strike="noStrike" cap="none">
                <a:solidFill>
                  <a:schemeClr val="dk1"/>
                </a:solidFill>
                <a:latin typeface="Calibri"/>
                <a:ea typeface="Calibri"/>
                <a:cs typeface="Calibri"/>
                <a:sym typeface="Calibri"/>
              </a:rPr>
              <a:t>–– to meet the increase in population more crops need to be grown &gt; takes nutrients and water out of the soil</a:t>
            </a:r>
            <a:endParaRPr sz="1400" b="0" i="0" u="none" strike="noStrike" cap="none">
              <a:solidFill>
                <a:srgbClr val="000000"/>
              </a:solidFill>
              <a:latin typeface="Arial"/>
              <a:ea typeface="Arial"/>
              <a:cs typeface="Arial"/>
              <a:sym typeface="Arial"/>
            </a:endParaRPr>
          </a:p>
        </p:txBody>
      </p:sp>
      <p:cxnSp>
        <p:nvCxnSpPr>
          <p:cNvPr id="383" name="Google Shape;383;g2221bd0f419_0_383"/>
          <p:cNvCxnSpPr/>
          <p:nvPr/>
        </p:nvCxnSpPr>
        <p:spPr>
          <a:xfrm flipH="1">
            <a:off x="5032328" y="2818765"/>
            <a:ext cx="6600" cy="263400"/>
          </a:xfrm>
          <a:prstGeom prst="straightConnector1">
            <a:avLst/>
          </a:prstGeom>
          <a:noFill/>
          <a:ln w="38100" cap="flat" cmpd="sng">
            <a:solidFill>
              <a:schemeClr val="dk1"/>
            </a:solidFill>
            <a:prstDash val="solid"/>
            <a:round/>
            <a:headEnd type="none" w="sm" len="sm"/>
            <a:tailEnd type="triangle" w="med" len="med"/>
          </a:ln>
        </p:spPr>
      </p:cxnSp>
      <p:cxnSp>
        <p:nvCxnSpPr>
          <p:cNvPr id="384" name="Google Shape;384;g2221bd0f419_0_383"/>
          <p:cNvCxnSpPr/>
          <p:nvPr/>
        </p:nvCxnSpPr>
        <p:spPr>
          <a:xfrm rot="10800000" flipH="1">
            <a:off x="1672327" y="2761823"/>
            <a:ext cx="6686100" cy="16800"/>
          </a:xfrm>
          <a:prstGeom prst="straightConnector1">
            <a:avLst/>
          </a:prstGeom>
          <a:noFill/>
          <a:ln w="38100" cap="flat" cmpd="sng">
            <a:solidFill>
              <a:schemeClr val="dk1"/>
            </a:solidFill>
            <a:prstDash val="solid"/>
            <a:round/>
            <a:headEnd type="none" w="sm" len="sm"/>
            <a:tailEnd type="none" w="sm" len="sm"/>
          </a:ln>
        </p:spPr>
      </p:cxnSp>
      <p:cxnSp>
        <p:nvCxnSpPr>
          <p:cNvPr id="385" name="Google Shape;385;g2221bd0f419_0_383"/>
          <p:cNvCxnSpPr/>
          <p:nvPr/>
        </p:nvCxnSpPr>
        <p:spPr>
          <a:xfrm rot="10800000" flipH="1">
            <a:off x="8358466" y="2288718"/>
            <a:ext cx="2100" cy="485100"/>
          </a:xfrm>
          <a:prstGeom prst="straightConnector1">
            <a:avLst/>
          </a:prstGeom>
          <a:noFill/>
          <a:ln w="38100" cap="flat" cmpd="sng">
            <a:solidFill>
              <a:schemeClr val="dk1"/>
            </a:solidFill>
            <a:prstDash val="solid"/>
            <a:round/>
            <a:headEnd type="none" w="sm" len="sm"/>
            <a:tailEnd type="none" w="sm" len="sm"/>
          </a:ln>
        </p:spPr>
      </p:cxnSp>
      <p:cxnSp>
        <p:nvCxnSpPr>
          <p:cNvPr id="386" name="Google Shape;386;g2221bd0f419_0_383"/>
          <p:cNvCxnSpPr/>
          <p:nvPr/>
        </p:nvCxnSpPr>
        <p:spPr>
          <a:xfrm>
            <a:off x="5015397" y="1771060"/>
            <a:ext cx="0" cy="258300"/>
          </a:xfrm>
          <a:prstGeom prst="straightConnector1">
            <a:avLst/>
          </a:prstGeom>
          <a:noFill/>
          <a:ln w="38100" cap="flat" cmpd="sng">
            <a:solidFill>
              <a:schemeClr val="dk1"/>
            </a:solidFill>
            <a:prstDash val="solid"/>
            <a:round/>
            <a:headEnd type="none" w="sm" len="sm"/>
            <a:tailEnd type="triangle" w="med" len="med"/>
          </a:ln>
        </p:spPr>
      </p:cxnSp>
      <p:sp>
        <p:nvSpPr>
          <p:cNvPr id="387" name="Google Shape;387;g2221bd0f419_0_383"/>
          <p:cNvSpPr txBox="1"/>
          <p:nvPr/>
        </p:nvSpPr>
        <p:spPr>
          <a:xfrm>
            <a:off x="6435015" y="3770550"/>
            <a:ext cx="3084900" cy="4617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 Soil is left exposed hot sun and the soil </a:t>
            </a:r>
            <a:r>
              <a:rPr lang="en-GB" sz="1200" b="1" i="0" u="none" strike="noStrike" cap="none">
                <a:solidFill>
                  <a:schemeClr val="dk1"/>
                </a:solidFill>
                <a:latin typeface="Calibri"/>
                <a:ea typeface="Calibri"/>
                <a:cs typeface="Calibri"/>
                <a:sym typeface="Calibri"/>
              </a:rPr>
              <a:t>dries out as water is evaporated &gt; </a:t>
            </a:r>
            <a:r>
              <a:rPr lang="en-GB" sz="1200" b="0" i="0" u="none" strike="noStrike" cap="none">
                <a:solidFill>
                  <a:schemeClr val="dk1"/>
                </a:solidFill>
                <a:latin typeface="Calibri"/>
                <a:ea typeface="Calibri"/>
                <a:cs typeface="Calibri"/>
                <a:sym typeface="Calibri"/>
              </a:rPr>
              <a:t>leaves dry soil</a:t>
            </a:r>
            <a:endParaRPr sz="1200" b="1" i="0" u="none" strike="noStrike" cap="none">
              <a:solidFill>
                <a:schemeClr val="dk1"/>
              </a:solidFill>
              <a:latin typeface="Calibri"/>
              <a:ea typeface="Calibri"/>
              <a:cs typeface="Calibri"/>
              <a:sym typeface="Calibri"/>
            </a:endParaRPr>
          </a:p>
        </p:txBody>
      </p:sp>
      <p:sp>
        <p:nvSpPr>
          <p:cNvPr id="388" name="Google Shape;388;g2221bd0f419_0_383"/>
          <p:cNvSpPr txBox="1"/>
          <p:nvPr/>
        </p:nvSpPr>
        <p:spPr>
          <a:xfrm>
            <a:off x="298228" y="5424204"/>
            <a:ext cx="93348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The soil degrades and losses fertility.  Soil that is exposed (not covered by plants) is easily removed by wind as well as water. </a:t>
            </a:r>
            <a:endParaRPr sz="1400" b="0" i="0" u="none" strike="noStrike" cap="none">
              <a:solidFill>
                <a:srgbClr val="000000"/>
              </a:solidFill>
              <a:latin typeface="Arial"/>
              <a:ea typeface="Arial"/>
              <a:cs typeface="Arial"/>
              <a:sym typeface="Arial"/>
            </a:endParaRPr>
          </a:p>
        </p:txBody>
      </p:sp>
      <p:sp>
        <p:nvSpPr>
          <p:cNvPr id="389" name="Google Shape;389;g2221bd0f419_0_383"/>
          <p:cNvSpPr txBox="1"/>
          <p:nvPr/>
        </p:nvSpPr>
        <p:spPr>
          <a:xfrm>
            <a:off x="298228" y="6093296"/>
            <a:ext cx="93348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Soil becomes of a low quality and it is hard to grow crops or natural vegetation as it is sandy, dusty, stony or left as bare rock</a:t>
            </a:r>
            <a:endParaRPr sz="1400" b="0" i="0" u="none" strike="noStrike" cap="none">
              <a:solidFill>
                <a:srgbClr val="000000"/>
              </a:solidFill>
              <a:latin typeface="Arial"/>
              <a:ea typeface="Arial"/>
              <a:cs typeface="Arial"/>
              <a:sym typeface="Arial"/>
            </a:endParaRPr>
          </a:p>
        </p:txBody>
      </p:sp>
      <p:sp>
        <p:nvSpPr>
          <p:cNvPr id="390" name="Google Shape;390;g2221bd0f419_0_383"/>
          <p:cNvSpPr txBox="1"/>
          <p:nvPr/>
        </p:nvSpPr>
        <p:spPr>
          <a:xfrm>
            <a:off x="1658847" y="3082234"/>
            <a:ext cx="68754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Less Vegetation </a:t>
            </a:r>
            <a:endParaRPr sz="1400" b="0" i="0" u="none" strike="noStrike" cap="none">
              <a:solidFill>
                <a:srgbClr val="000000"/>
              </a:solidFill>
              <a:latin typeface="Arial"/>
              <a:ea typeface="Arial"/>
              <a:cs typeface="Arial"/>
              <a:sym typeface="Arial"/>
            </a:endParaRPr>
          </a:p>
        </p:txBody>
      </p:sp>
      <p:cxnSp>
        <p:nvCxnSpPr>
          <p:cNvPr id="391" name="Google Shape;391;g2221bd0f419_0_383"/>
          <p:cNvCxnSpPr/>
          <p:nvPr/>
        </p:nvCxnSpPr>
        <p:spPr>
          <a:xfrm>
            <a:off x="4887670" y="3357872"/>
            <a:ext cx="0" cy="491700"/>
          </a:xfrm>
          <a:prstGeom prst="straightConnector1">
            <a:avLst/>
          </a:prstGeom>
          <a:noFill/>
          <a:ln w="38100" cap="flat" cmpd="sng">
            <a:solidFill>
              <a:schemeClr val="dk1"/>
            </a:solidFill>
            <a:prstDash val="solid"/>
            <a:round/>
            <a:headEnd type="none" w="sm" len="sm"/>
            <a:tailEnd type="triangle" w="med" len="med"/>
          </a:ln>
        </p:spPr>
      </p:cxnSp>
      <p:sp>
        <p:nvSpPr>
          <p:cNvPr id="392" name="Google Shape;392;g2221bd0f419_0_383"/>
          <p:cNvSpPr txBox="1"/>
          <p:nvPr/>
        </p:nvSpPr>
        <p:spPr>
          <a:xfrm>
            <a:off x="1304446" y="3868951"/>
            <a:ext cx="16245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No interception</a:t>
            </a:r>
            <a:endParaRPr sz="1200" b="1" i="0" u="none" strike="noStrike" cap="none">
              <a:solidFill>
                <a:schemeClr val="dk1"/>
              </a:solidFill>
              <a:latin typeface="Calibri"/>
              <a:ea typeface="Calibri"/>
              <a:cs typeface="Calibri"/>
              <a:sym typeface="Calibri"/>
            </a:endParaRPr>
          </a:p>
        </p:txBody>
      </p:sp>
      <p:sp>
        <p:nvSpPr>
          <p:cNvPr id="393" name="Google Shape;393;g2221bd0f419_0_383"/>
          <p:cNvSpPr txBox="1"/>
          <p:nvPr/>
        </p:nvSpPr>
        <p:spPr>
          <a:xfrm>
            <a:off x="298228" y="4667722"/>
            <a:ext cx="93489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When it does rain &gt; rainwater runs off the surface of the soil rather than infiltrates &gt; removes nutrients in the top soil is washed away</a:t>
            </a:r>
            <a:endParaRPr sz="1400" b="0" i="0" u="none" strike="noStrike" cap="none">
              <a:solidFill>
                <a:srgbClr val="000000"/>
              </a:solidFill>
              <a:latin typeface="Arial"/>
              <a:ea typeface="Arial"/>
              <a:cs typeface="Arial"/>
              <a:sym typeface="Arial"/>
            </a:endParaRPr>
          </a:p>
        </p:txBody>
      </p:sp>
      <p:sp>
        <p:nvSpPr>
          <p:cNvPr id="394" name="Google Shape;394;g2221bd0f419_0_383"/>
          <p:cNvSpPr txBox="1"/>
          <p:nvPr/>
        </p:nvSpPr>
        <p:spPr>
          <a:xfrm>
            <a:off x="3654575" y="3849667"/>
            <a:ext cx="2389800" cy="276900"/>
          </a:xfrm>
          <a:prstGeom prst="rect">
            <a:avLst/>
          </a:prstGeom>
          <a:solidFill>
            <a:schemeClr val="lt1"/>
          </a:solidFill>
          <a:ln w="57150"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Less roots to hold together the soil</a:t>
            </a:r>
            <a:endParaRPr sz="1200" b="1" i="0" u="none" strike="noStrike" cap="none">
              <a:solidFill>
                <a:schemeClr val="dk1"/>
              </a:solidFill>
              <a:latin typeface="Calibri"/>
              <a:ea typeface="Calibri"/>
              <a:cs typeface="Calibri"/>
              <a:sym typeface="Calibri"/>
            </a:endParaRPr>
          </a:p>
        </p:txBody>
      </p:sp>
      <p:cxnSp>
        <p:nvCxnSpPr>
          <p:cNvPr id="395" name="Google Shape;395;g2221bd0f419_0_383"/>
          <p:cNvCxnSpPr/>
          <p:nvPr/>
        </p:nvCxnSpPr>
        <p:spPr>
          <a:xfrm>
            <a:off x="7938030" y="4416881"/>
            <a:ext cx="0" cy="255000"/>
          </a:xfrm>
          <a:prstGeom prst="straightConnector1">
            <a:avLst/>
          </a:prstGeom>
          <a:noFill/>
          <a:ln w="38100" cap="flat" cmpd="sng">
            <a:solidFill>
              <a:schemeClr val="dk1"/>
            </a:solidFill>
            <a:prstDash val="solid"/>
            <a:round/>
            <a:headEnd type="none" w="sm" len="sm"/>
            <a:tailEnd type="triangle" w="med" len="med"/>
          </a:ln>
        </p:spPr>
      </p:cxnSp>
      <p:cxnSp>
        <p:nvCxnSpPr>
          <p:cNvPr id="396" name="Google Shape;396;g2221bd0f419_0_383"/>
          <p:cNvCxnSpPr/>
          <p:nvPr/>
        </p:nvCxnSpPr>
        <p:spPr>
          <a:xfrm>
            <a:off x="4858321" y="5129387"/>
            <a:ext cx="0" cy="267000"/>
          </a:xfrm>
          <a:prstGeom prst="straightConnector1">
            <a:avLst/>
          </a:prstGeom>
          <a:noFill/>
          <a:ln w="38100" cap="flat" cmpd="sng">
            <a:solidFill>
              <a:schemeClr val="dk1"/>
            </a:solidFill>
            <a:prstDash val="solid"/>
            <a:round/>
            <a:headEnd type="none" w="sm" len="sm"/>
            <a:tailEnd type="triangle" w="med" len="med"/>
          </a:ln>
        </p:spPr>
      </p:cxnSp>
      <p:cxnSp>
        <p:nvCxnSpPr>
          <p:cNvPr id="397" name="Google Shape;397;g2221bd0f419_0_383"/>
          <p:cNvCxnSpPr>
            <a:stCxn id="388" idx="2"/>
            <a:endCxn id="389" idx="0"/>
          </p:cNvCxnSpPr>
          <p:nvPr/>
        </p:nvCxnSpPr>
        <p:spPr>
          <a:xfrm>
            <a:off x="4965628" y="5701104"/>
            <a:ext cx="0" cy="392100"/>
          </a:xfrm>
          <a:prstGeom prst="straightConnector1">
            <a:avLst/>
          </a:prstGeom>
          <a:noFill/>
          <a:ln w="38100" cap="flat" cmpd="sng">
            <a:solidFill>
              <a:schemeClr val="dk1"/>
            </a:solidFill>
            <a:prstDash val="solid"/>
            <a:round/>
            <a:headEnd type="none" w="sm" len="sm"/>
            <a:tailEnd type="triangle" w="med" len="med"/>
          </a:ln>
        </p:spPr>
      </p:cxnSp>
      <p:cxnSp>
        <p:nvCxnSpPr>
          <p:cNvPr id="398" name="Google Shape;398;g2221bd0f419_0_383"/>
          <p:cNvCxnSpPr>
            <a:endCxn id="382" idx="3"/>
          </p:cNvCxnSpPr>
          <p:nvPr/>
        </p:nvCxnSpPr>
        <p:spPr>
          <a:xfrm flipH="1">
            <a:off x="3125015" y="1636529"/>
            <a:ext cx="756300" cy="22500"/>
          </a:xfrm>
          <a:prstGeom prst="straightConnector1">
            <a:avLst/>
          </a:prstGeom>
          <a:noFill/>
          <a:ln w="38100" cap="flat" cmpd="sng">
            <a:solidFill>
              <a:schemeClr val="dk1"/>
            </a:solidFill>
            <a:prstDash val="solid"/>
            <a:round/>
            <a:headEnd type="none" w="sm" len="sm"/>
            <a:tailEnd type="triangle" w="med" len="med"/>
          </a:ln>
        </p:spPr>
      </p:cxnSp>
      <p:cxnSp>
        <p:nvCxnSpPr>
          <p:cNvPr id="399" name="Google Shape;399;g2221bd0f419_0_383"/>
          <p:cNvCxnSpPr>
            <a:endCxn id="379" idx="1"/>
          </p:cNvCxnSpPr>
          <p:nvPr/>
        </p:nvCxnSpPr>
        <p:spPr>
          <a:xfrm>
            <a:off x="6040554" y="1753491"/>
            <a:ext cx="1172700" cy="25200"/>
          </a:xfrm>
          <a:prstGeom prst="straightConnector1">
            <a:avLst/>
          </a:prstGeom>
          <a:noFill/>
          <a:ln w="38100" cap="flat" cmpd="sng">
            <a:solidFill>
              <a:schemeClr val="dk1"/>
            </a:solidFill>
            <a:prstDash val="solid"/>
            <a:round/>
            <a:headEnd type="none" w="sm" len="sm"/>
            <a:tailEnd type="triangle" w="med" len="med"/>
          </a:ln>
        </p:spPr>
      </p:cxnSp>
      <p:cxnSp>
        <p:nvCxnSpPr>
          <p:cNvPr id="400" name="Google Shape;400;g2221bd0f419_0_383"/>
          <p:cNvCxnSpPr/>
          <p:nvPr/>
        </p:nvCxnSpPr>
        <p:spPr>
          <a:xfrm>
            <a:off x="7833260" y="3333281"/>
            <a:ext cx="0" cy="438300"/>
          </a:xfrm>
          <a:prstGeom prst="straightConnector1">
            <a:avLst/>
          </a:prstGeom>
          <a:noFill/>
          <a:ln w="38100" cap="flat" cmpd="sng">
            <a:solidFill>
              <a:schemeClr val="dk1"/>
            </a:solidFill>
            <a:prstDash val="solid"/>
            <a:round/>
            <a:headEnd type="none" w="sm" len="sm"/>
            <a:tailEnd type="triangle" w="med" len="med"/>
          </a:ln>
        </p:spPr>
      </p:cxnSp>
      <p:cxnSp>
        <p:nvCxnSpPr>
          <p:cNvPr id="401" name="Google Shape;401;g2221bd0f419_0_383"/>
          <p:cNvCxnSpPr/>
          <p:nvPr/>
        </p:nvCxnSpPr>
        <p:spPr>
          <a:xfrm>
            <a:off x="2096038" y="3370461"/>
            <a:ext cx="0" cy="491700"/>
          </a:xfrm>
          <a:prstGeom prst="straightConnector1">
            <a:avLst/>
          </a:prstGeom>
          <a:noFill/>
          <a:ln w="38100" cap="flat" cmpd="sng">
            <a:solidFill>
              <a:schemeClr val="dk1"/>
            </a:solidFill>
            <a:prstDash val="solid"/>
            <a:round/>
            <a:headEnd type="none" w="sm" len="sm"/>
            <a:tailEnd type="triangle" w="med" len="med"/>
          </a:ln>
        </p:spPr>
      </p:cxnSp>
      <p:cxnSp>
        <p:nvCxnSpPr>
          <p:cNvPr id="402" name="Google Shape;402;g2221bd0f419_0_383"/>
          <p:cNvCxnSpPr/>
          <p:nvPr/>
        </p:nvCxnSpPr>
        <p:spPr>
          <a:xfrm>
            <a:off x="4874172" y="4283405"/>
            <a:ext cx="0" cy="384300"/>
          </a:xfrm>
          <a:prstGeom prst="straightConnector1">
            <a:avLst/>
          </a:prstGeom>
          <a:noFill/>
          <a:ln w="38100" cap="flat" cmpd="sng">
            <a:solidFill>
              <a:schemeClr val="dk1"/>
            </a:solidFill>
            <a:prstDash val="solid"/>
            <a:round/>
            <a:headEnd type="none" w="sm" len="sm"/>
            <a:tailEnd type="triangle" w="med" len="med"/>
          </a:ln>
        </p:spPr>
      </p:cxnSp>
      <p:cxnSp>
        <p:nvCxnSpPr>
          <p:cNvPr id="403" name="Google Shape;403;g2221bd0f419_0_383"/>
          <p:cNvCxnSpPr/>
          <p:nvPr/>
        </p:nvCxnSpPr>
        <p:spPr>
          <a:xfrm>
            <a:off x="2083649" y="4149929"/>
            <a:ext cx="12600" cy="517800"/>
          </a:xfrm>
          <a:prstGeom prst="straightConnector1">
            <a:avLst/>
          </a:prstGeom>
          <a:noFill/>
          <a:ln w="38100" cap="flat" cmpd="sng">
            <a:solidFill>
              <a:schemeClr val="dk1"/>
            </a:solidFill>
            <a:prstDash val="solid"/>
            <a:round/>
            <a:headEnd type="none" w="sm" len="sm"/>
            <a:tailEnd type="triangle" w="med" len="med"/>
          </a:ln>
        </p:spPr>
      </p:cxnSp>
      <p:cxnSp>
        <p:nvCxnSpPr>
          <p:cNvPr id="404" name="Google Shape;404;g2221bd0f419_0_383"/>
          <p:cNvCxnSpPr/>
          <p:nvPr/>
        </p:nvCxnSpPr>
        <p:spPr>
          <a:xfrm rot="10800000">
            <a:off x="5031929" y="2688986"/>
            <a:ext cx="1200" cy="267600"/>
          </a:xfrm>
          <a:prstGeom prst="straightConnector1">
            <a:avLst/>
          </a:prstGeom>
          <a:noFill/>
          <a:ln w="38100" cap="flat" cmpd="sng">
            <a:solidFill>
              <a:schemeClr val="dk1"/>
            </a:solidFill>
            <a:prstDash val="solid"/>
            <a:round/>
            <a:headEnd type="none" w="sm" len="sm"/>
            <a:tailEnd type="none" w="sm" len="sm"/>
          </a:ln>
        </p:spPr>
      </p:cxnSp>
      <p:cxnSp>
        <p:nvCxnSpPr>
          <p:cNvPr id="405" name="Google Shape;405;g2221bd0f419_0_383"/>
          <p:cNvCxnSpPr/>
          <p:nvPr/>
        </p:nvCxnSpPr>
        <p:spPr>
          <a:xfrm rot="10800000">
            <a:off x="1658847" y="2288717"/>
            <a:ext cx="0" cy="485100"/>
          </a:xfrm>
          <a:prstGeom prst="straightConnector1">
            <a:avLst/>
          </a:prstGeom>
          <a:noFill/>
          <a:ln w="38100" cap="flat" cmpd="sng">
            <a:solidFill>
              <a:schemeClr val="dk1"/>
            </a:solidFill>
            <a:prstDash val="solid"/>
            <a:round/>
            <a:headEnd type="none" w="sm" len="sm"/>
            <a:tailEnd type="none" w="sm" len="sm"/>
          </a:ln>
        </p:spPr>
      </p:cxnSp>
      <p:sp>
        <p:nvSpPr>
          <p:cNvPr id="406" name="Google Shape;406;g2221bd0f419_0_383"/>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19</a:t>
            </a:fld>
            <a:endParaRPr sz="1400" b="0" i="0" u="none" strike="noStrike" cap="none">
              <a:solidFill>
                <a:schemeClr val="dk1"/>
              </a:solidFill>
              <a:latin typeface="Arial"/>
              <a:ea typeface="Arial"/>
              <a:cs typeface="Arial"/>
              <a:sym typeface="Arial"/>
            </a:endParaRPr>
          </a:p>
        </p:txBody>
      </p:sp>
      <p:sp>
        <p:nvSpPr>
          <p:cNvPr id="407" name="Google Shape;407;g2221bd0f419_0_383"/>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19</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7"/>
                                        </p:tgtEl>
                                        <p:attrNameLst>
                                          <p:attrName>style.visibility</p:attrName>
                                        </p:attrNameLst>
                                      </p:cBhvr>
                                      <p:to>
                                        <p:strVal val="visible"/>
                                      </p:to>
                                    </p:set>
                                    <p:animEffect transition="in" filter="fade">
                                      <p:cBhvr>
                                        <p:cTn id="7" dur="500"/>
                                        <p:tgtEl>
                                          <p:spTgt spid="38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88"/>
                                        </p:tgtEl>
                                        <p:attrNameLst>
                                          <p:attrName>style.visibility</p:attrName>
                                        </p:attrNameLst>
                                      </p:cBhvr>
                                      <p:to>
                                        <p:strVal val="visible"/>
                                      </p:to>
                                    </p:set>
                                    <p:animEffect transition="in" filter="fade">
                                      <p:cBhvr>
                                        <p:cTn id="12" dur="500"/>
                                        <p:tgtEl>
                                          <p:spTgt spid="38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89"/>
                                        </p:tgtEl>
                                        <p:attrNameLst>
                                          <p:attrName>style.visibility</p:attrName>
                                        </p:attrNameLst>
                                      </p:cBhvr>
                                      <p:to>
                                        <p:strVal val="visible"/>
                                      </p:to>
                                    </p:set>
                                    <p:animEffect transition="in" filter="fade">
                                      <p:cBhvr>
                                        <p:cTn id="17" dur="500"/>
                                        <p:tgtEl>
                                          <p:spTgt spid="38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90"/>
                                        </p:tgtEl>
                                        <p:attrNameLst>
                                          <p:attrName>style.visibility</p:attrName>
                                        </p:attrNameLst>
                                      </p:cBhvr>
                                      <p:to>
                                        <p:strVal val="visible"/>
                                      </p:to>
                                    </p:set>
                                    <p:animEffect transition="in" filter="fade">
                                      <p:cBhvr>
                                        <p:cTn id="22" dur="500"/>
                                        <p:tgtEl>
                                          <p:spTgt spid="39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92"/>
                                        </p:tgtEl>
                                        <p:attrNameLst>
                                          <p:attrName>style.visibility</p:attrName>
                                        </p:attrNameLst>
                                      </p:cBhvr>
                                      <p:to>
                                        <p:strVal val="visible"/>
                                      </p:to>
                                    </p:set>
                                    <p:animEffect transition="in" filter="fade">
                                      <p:cBhvr>
                                        <p:cTn id="27" dur="500"/>
                                        <p:tgtEl>
                                          <p:spTgt spid="39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93"/>
                                        </p:tgtEl>
                                        <p:attrNameLst>
                                          <p:attrName>style.visibility</p:attrName>
                                        </p:attrNameLst>
                                      </p:cBhvr>
                                      <p:to>
                                        <p:strVal val="visible"/>
                                      </p:to>
                                    </p:set>
                                    <p:animEffect transition="in" filter="fade">
                                      <p:cBhvr>
                                        <p:cTn id="32" dur="500"/>
                                        <p:tgtEl>
                                          <p:spTgt spid="39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94"/>
                                        </p:tgtEl>
                                        <p:attrNameLst>
                                          <p:attrName>style.visibility</p:attrName>
                                        </p:attrNameLst>
                                      </p:cBhvr>
                                      <p:to>
                                        <p:strVal val="visible"/>
                                      </p:to>
                                    </p:set>
                                    <p:animEffect transition="in" filter="fade">
                                      <p:cBhvr>
                                        <p:cTn id="37" dur="500"/>
                                        <p:tgtEl>
                                          <p:spTgt spid="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11"/>
        <p:cNvGrpSpPr/>
        <p:nvPr/>
      </p:nvGrpSpPr>
      <p:grpSpPr>
        <a:xfrm>
          <a:off x="0" y="0"/>
          <a:ext cx="0" cy="0"/>
          <a:chOff x="0" y="0"/>
          <a:chExt cx="0" cy="0"/>
        </a:xfrm>
      </p:grpSpPr>
      <p:sp>
        <p:nvSpPr>
          <p:cNvPr id="412" name="Google Shape;412;g2221bd0f419_0_418"/>
          <p:cNvSpPr txBox="1"/>
          <p:nvPr/>
        </p:nvSpPr>
        <p:spPr>
          <a:xfrm>
            <a:off x="135604" y="471117"/>
            <a:ext cx="9505500" cy="5118000"/>
          </a:xfrm>
          <a:prstGeom prst="rect">
            <a:avLst/>
          </a:prstGeom>
          <a:no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12. Managing Desertification: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The Great Green Wall</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1" i="0" u="sng" strike="noStrike" cap="none">
              <a:solidFill>
                <a:schemeClr val="dk1"/>
              </a:solidFill>
              <a:latin typeface="Calibri"/>
              <a:ea typeface="Calibri"/>
              <a:cs typeface="Calibri"/>
              <a:sym typeface="Calibri"/>
            </a:endParaRPr>
          </a:p>
        </p:txBody>
      </p:sp>
      <p:sp>
        <p:nvSpPr>
          <p:cNvPr id="413" name="Google Shape;413;g2221bd0f419_0_418"/>
          <p:cNvSpPr txBox="1"/>
          <p:nvPr/>
        </p:nvSpPr>
        <p:spPr>
          <a:xfrm>
            <a:off x="9776446" y="487010"/>
            <a:ext cx="2293800" cy="3006600"/>
          </a:xfrm>
          <a:prstGeom prst="rect">
            <a:avLst/>
          </a:prstGeom>
          <a:solidFill>
            <a:schemeClr val="lt1"/>
          </a:solidFill>
          <a:ln w="28575"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sz="1200" b="1" i="0" u="sng" strike="noStrike" cap="none">
                <a:solidFill>
                  <a:schemeClr val="dk1"/>
                </a:solidFill>
                <a:latin typeface="Calibri"/>
                <a:ea typeface="Calibri"/>
                <a:cs typeface="Calibri"/>
                <a:sym typeface="Calibri"/>
              </a:rPr>
              <a:t>Key words and terms: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Sahel Region</a:t>
            </a:r>
            <a:r>
              <a:rPr lang="en-GB" sz="1200" b="0" i="0" u="none" strike="noStrike" cap="none">
                <a:solidFill>
                  <a:schemeClr val="dk1"/>
                </a:solidFill>
                <a:latin typeface="Calibri"/>
                <a:ea typeface="Calibri"/>
                <a:cs typeface="Calibri"/>
                <a:sym typeface="Calibri"/>
              </a:rPr>
              <a:t>: Area on the southern edge of the Sahara desert that is most at risk of desertification.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Decompose</a:t>
            </a:r>
            <a:r>
              <a:rPr lang="en-GB" sz="1200" b="0" i="0" u="none" strike="noStrike" cap="none">
                <a:solidFill>
                  <a:schemeClr val="dk1"/>
                </a:solidFill>
                <a:latin typeface="Calibri"/>
                <a:ea typeface="Calibri"/>
                <a:cs typeface="Calibri"/>
                <a:sym typeface="Calibri"/>
              </a:rPr>
              <a:t>: When waste or dead material breaks down to return nutrients to the soil.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r>
              <a:rPr lang="en-GB" sz="1200" b="1" i="0" u="none" strike="noStrike" cap="none">
                <a:solidFill>
                  <a:schemeClr val="dk1"/>
                </a:solidFill>
                <a:latin typeface="Calibri"/>
                <a:ea typeface="Calibri"/>
                <a:cs typeface="Calibri"/>
                <a:sym typeface="Calibri"/>
              </a:rPr>
              <a:t>Surface run off</a:t>
            </a:r>
            <a:r>
              <a:rPr lang="en-GB" sz="1200" b="0" i="0" u="none" strike="noStrike" cap="none">
                <a:solidFill>
                  <a:schemeClr val="dk1"/>
                </a:solidFill>
                <a:latin typeface="Calibri"/>
                <a:ea typeface="Calibri"/>
                <a:cs typeface="Calibri"/>
                <a:sym typeface="Calibri"/>
              </a:rPr>
              <a:t>: Water that flows over the land rather than through the soil.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Calibri"/>
              <a:buNone/>
            </a:pPr>
            <a:endParaRPr sz="1200" b="0" i="0" u="none" strike="noStrike" cap="none">
              <a:solidFill>
                <a:schemeClr val="dk1"/>
              </a:solidFill>
              <a:latin typeface="Calibri"/>
              <a:ea typeface="Calibri"/>
              <a:cs typeface="Calibri"/>
              <a:sym typeface="Calibri"/>
            </a:endParaRPr>
          </a:p>
        </p:txBody>
      </p:sp>
      <p:sp>
        <p:nvSpPr>
          <p:cNvPr id="414" name="Google Shape;414;g2221bd0f419_0_418" descr="Image result for giant taro"/>
          <p:cNvSpPr/>
          <p:nvPr/>
        </p:nvSpPr>
        <p:spPr>
          <a:xfrm>
            <a:off x="191477" y="-144463"/>
            <a:ext cx="375000" cy="3048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415" name="Google Shape;415;g2221bd0f419_0_418"/>
          <p:cNvSpPr txBox="1"/>
          <p:nvPr/>
        </p:nvSpPr>
        <p:spPr>
          <a:xfrm>
            <a:off x="135604" y="85628"/>
            <a:ext cx="11934600" cy="329700"/>
          </a:xfrm>
          <a:prstGeom prst="rect">
            <a:avLst/>
          </a:prstGeom>
          <a:solidFill>
            <a:schemeClr val="lt1"/>
          </a:solidFill>
          <a:ln w="25400" cap="flat" cmpd="sng">
            <a:solidFill>
              <a:srgbClr val="00B05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2000"/>
              <a:buFont typeface="Calibri"/>
              <a:buNone/>
            </a:pPr>
            <a:r>
              <a:rPr lang="en-GB" sz="2000" b="1" i="0" u="sng" strike="noStrike" cap="none">
                <a:solidFill>
                  <a:schemeClr val="dk1"/>
                </a:solidFill>
                <a:latin typeface="Calibri"/>
                <a:ea typeface="Calibri"/>
                <a:cs typeface="Calibri"/>
                <a:sym typeface="Calibri"/>
              </a:rPr>
              <a:t>Geography: Ecosystems </a:t>
            </a:r>
            <a:endParaRPr sz="1400" b="0" i="0" u="none" strike="noStrike" cap="none">
              <a:solidFill>
                <a:srgbClr val="000000"/>
              </a:solidFill>
              <a:latin typeface="Arial"/>
              <a:ea typeface="Arial"/>
              <a:cs typeface="Arial"/>
              <a:sym typeface="Arial"/>
            </a:endParaRPr>
          </a:p>
        </p:txBody>
      </p:sp>
      <p:graphicFrame>
        <p:nvGraphicFramePr>
          <p:cNvPr id="416" name="Google Shape;416;g2221bd0f419_0_418"/>
          <p:cNvGraphicFramePr/>
          <p:nvPr/>
        </p:nvGraphicFramePr>
        <p:xfrm>
          <a:off x="379046" y="3094918"/>
          <a:ext cx="9117800" cy="2300155"/>
        </p:xfrm>
        <a:graphic>
          <a:graphicData uri="http://schemas.openxmlformats.org/drawingml/2006/table">
            <a:tbl>
              <a:tblPr firstRow="1" bandRow="1">
                <a:noFill/>
                <a:tableStyleId>{C1E1C657-4636-4869-A32B-B77B63153F86}</a:tableStyleId>
              </a:tblPr>
              <a:tblGrid>
                <a:gridCol w="4581450">
                  <a:extLst>
                    <a:ext uri="{9D8B030D-6E8A-4147-A177-3AD203B41FA5}">
                      <a16:colId xmlns:a16="http://schemas.microsoft.com/office/drawing/2014/main" val="20000"/>
                    </a:ext>
                  </a:extLst>
                </a:gridCol>
                <a:gridCol w="4536350">
                  <a:extLst>
                    <a:ext uri="{9D8B030D-6E8A-4147-A177-3AD203B41FA5}">
                      <a16:colId xmlns:a16="http://schemas.microsoft.com/office/drawing/2014/main" val="20001"/>
                    </a:ext>
                  </a:extLst>
                </a:gridCol>
              </a:tblGrid>
              <a:tr h="232625">
                <a:tc>
                  <a:txBody>
                    <a:bodyPr/>
                    <a:lstStyle/>
                    <a:p>
                      <a:pPr marL="0" marR="0" lvl="0" indent="0" algn="l" rtl="0">
                        <a:lnSpc>
                          <a:spcPct val="100000"/>
                        </a:lnSpc>
                        <a:spcBef>
                          <a:spcPts val="0"/>
                        </a:spcBef>
                        <a:spcAft>
                          <a:spcPts val="0"/>
                        </a:spcAft>
                        <a:buClr>
                          <a:schemeClr val="dk1"/>
                        </a:buClr>
                        <a:buSzPts val="1200"/>
                        <a:buFont typeface="Calibri"/>
                        <a:buNone/>
                      </a:pPr>
                      <a:r>
                        <a:rPr lang="en-GB" sz="1200" u="none" strike="noStrike" cap="none"/>
                        <a:t>Advantages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Disadvantages </a:t>
                      </a:r>
                      <a:endParaRPr sz="1200" u="none" strike="noStrike" cap="none"/>
                    </a:p>
                  </a:txBody>
                  <a:tcPr marL="91450" marR="91450" marT="45725" marB="45725"/>
                </a:tc>
                <a:extLst>
                  <a:ext uri="{0D108BD9-81ED-4DB2-BD59-A6C34878D82A}">
                    <a16:rowId xmlns:a16="http://schemas.microsoft.com/office/drawing/2014/main" val="10000"/>
                  </a:ext>
                </a:extLst>
              </a:tr>
              <a:tr h="2025825">
                <a:tc>
                  <a:txBody>
                    <a:bodyPr/>
                    <a:lstStyle/>
                    <a:p>
                      <a:pPr marL="0" marR="0" lvl="0" indent="0" algn="l" rtl="0">
                        <a:lnSpc>
                          <a:spcPct val="100000"/>
                        </a:lnSpc>
                        <a:spcBef>
                          <a:spcPts val="0"/>
                        </a:spcBef>
                        <a:spcAft>
                          <a:spcPts val="0"/>
                        </a:spcAft>
                        <a:buClr>
                          <a:schemeClr val="dk1"/>
                        </a:buClr>
                        <a:buSzPts val="1200"/>
                        <a:buFont typeface="Calibri"/>
                        <a:buNone/>
                      </a:pPr>
                      <a:r>
                        <a:rPr lang="en-GB" sz="1200" u="none" strike="noStrike" cap="none"/>
                        <a:t>Tree planting  is very effective &gt; acacia trees have deep roots &gt; roots bind the soil together &gt; less soil erosion &gt; less loss of nutrients and degrading of soil.</a:t>
                      </a:r>
                      <a:endParaRPr sz="1200" u="none" strike="noStrike" cap="none"/>
                    </a:p>
                    <a:p>
                      <a:pPr marL="0" marR="0" lvl="0" indent="0" algn="l" rtl="0">
                        <a:lnSpc>
                          <a:spcPct val="100000"/>
                        </a:lnSpc>
                        <a:spcBef>
                          <a:spcPts val="0"/>
                        </a:spcBef>
                        <a:spcAft>
                          <a:spcPts val="0"/>
                        </a:spcAft>
                        <a:buClr>
                          <a:schemeClr val="dk1"/>
                        </a:buClr>
                        <a:buSzPts val="1200"/>
                        <a:buFont typeface="Calibri"/>
                        <a:buNone/>
                      </a:pPr>
                      <a:endParaRPr sz="1200" u="none" strike="noStrike" cap="none"/>
                    </a:p>
                    <a:p>
                      <a:pPr marL="0" marR="0" lvl="0" indent="0" algn="l" rtl="0">
                        <a:lnSpc>
                          <a:spcPct val="100000"/>
                        </a:lnSpc>
                        <a:spcBef>
                          <a:spcPts val="0"/>
                        </a:spcBef>
                        <a:spcAft>
                          <a:spcPts val="0"/>
                        </a:spcAft>
                        <a:buClr>
                          <a:schemeClr val="dk1"/>
                        </a:buClr>
                        <a:buSzPts val="1200"/>
                        <a:buFont typeface="Calibri"/>
                        <a:buNone/>
                      </a:pPr>
                      <a:r>
                        <a:rPr lang="en-GB" sz="1200" u="none" strike="noStrike" cap="none"/>
                        <a:t>Acacia trees &gt; drop leaves / branches &gt; </a:t>
                      </a:r>
                      <a:r>
                        <a:rPr lang="en-GB" sz="1200" b="1" u="none" strike="noStrike" cap="none"/>
                        <a:t>decompose</a:t>
                      </a:r>
                      <a:r>
                        <a:rPr lang="en-GB" sz="1200" u="none" strike="noStrike" cap="none"/>
                        <a:t> &gt;  nutrients in soil &gt; more fertile. </a:t>
                      </a:r>
                      <a:endParaRPr sz="1200" u="none" strike="noStrike" cap="none"/>
                    </a:p>
                    <a:p>
                      <a:pPr marL="0" marR="0" lvl="0" indent="0" algn="l" rtl="0">
                        <a:lnSpc>
                          <a:spcPct val="100000"/>
                        </a:lnSpc>
                        <a:spcBef>
                          <a:spcPts val="0"/>
                        </a:spcBef>
                        <a:spcAft>
                          <a:spcPts val="0"/>
                        </a:spcAft>
                        <a:buClr>
                          <a:schemeClr val="dk1"/>
                        </a:buClr>
                        <a:buSzPts val="1200"/>
                        <a:buFont typeface="Calibri"/>
                        <a:buNone/>
                      </a:pPr>
                      <a:endParaRPr sz="1200" u="none" strike="noStrike" cap="none"/>
                    </a:p>
                    <a:p>
                      <a:pPr marL="0" marR="0" lvl="0" indent="0" algn="l" rtl="0">
                        <a:lnSpc>
                          <a:spcPct val="100000"/>
                        </a:lnSpc>
                        <a:spcBef>
                          <a:spcPts val="0"/>
                        </a:spcBef>
                        <a:spcAft>
                          <a:spcPts val="0"/>
                        </a:spcAft>
                        <a:buClr>
                          <a:schemeClr val="dk1"/>
                        </a:buClr>
                        <a:buSzPts val="1200"/>
                        <a:buFont typeface="Calibri"/>
                        <a:buNone/>
                      </a:pPr>
                      <a:r>
                        <a:rPr lang="en-GB" sz="1200" u="none" strike="noStrike" cap="none"/>
                        <a:t>Acacia trees provide shade &gt; reduce water evaporation &gt; soil is less dry &gt; more vegetation can grow &gt; less </a:t>
                      </a:r>
                      <a:r>
                        <a:rPr lang="en-GB" sz="1200" b="1" u="none" strike="noStrike" cap="none"/>
                        <a:t>surface run off.</a:t>
                      </a:r>
                      <a:endParaRPr sz="1200" b="1"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en-GB" sz="1200" u="none" strike="noStrike" cap="none"/>
                        <a:t>Only 15% complete. Senegal has planted the trees &gt; only effective in this area &gt; desert will continue to spread  across the Sahel region.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Disagreement on what the Green Wall stands for &gt; some experts say it is a metaphor for other projects &gt; each country ends up doing their own projects.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u="none" strike="noStrike" cap="none"/>
                    </a:p>
                    <a:p>
                      <a:pPr marL="0" marR="0" lvl="0" indent="0" algn="l" rtl="0">
                        <a:lnSpc>
                          <a:spcPct val="100000"/>
                        </a:lnSpc>
                        <a:spcBef>
                          <a:spcPts val="0"/>
                        </a:spcBef>
                        <a:spcAft>
                          <a:spcPts val="0"/>
                        </a:spcAft>
                        <a:buClr>
                          <a:srgbClr val="000000"/>
                        </a:buClr>
                        <a:buSzPts val="1200"/>
                        <a:buFont typeface="Arial"/>
                        <a:buNone/>
                      </a:pPr>
                      <a:r>
                        <a:rPr lang="en-GB" sz="1200" u="none" strike="noStrike" cap="none"/>
                        <a:t>Estimated to cost $4.3billion every year &gt; Some countries may run out of the funds to complete the project. </a:t>
                      </a:r>
                      <a:endParaRPr sz="1200" u="none" strike="noStrike" cap="none"/>
                    </a:p>
                  </a:txBody>
                  <a:tcPr marL="91450" marR="91450" marT="45725" marB="45725"/>
                </a:tc>
                <a:extLst>
                  <a:ext uri="{0D108BD9-81ED-4DB2-BD59-A6C34878D82A}">
                    <a16:rowId xmlns:a16="http://schemas.microsoft.com/office/drawing/2014/main" val="10001"/>
                  </a:ext>
                </a:extLst>
              </a:tr>
            </a:tbl>
          </a:graphicData>
        </a:graphic>
      </p:graphicFrame>
      <p:sp>
        <p:nvSpPr>
          <p:cNvPr id="417" name="Google Shape;417;g2221bd0f419_0_418"/>
          <p:cNvSpPr/>
          <p:nvPr/>
        </p:nvSpPr>
        <p:spPr>
          <a:xfrm>
            <a:off x="135604" y="749248"/>
            <a:ext cx="11201400" cy="4617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With the population in areas at risk of </a:t>
            </a:r>
            <a:r>
              <a:rPr lang="en-GB" sz="1200" b="1" i="0" u="none" strike="noStrike" cap="none">
                <a:solidFill>
                  <a:schemeClr val="dk1"/>
                </a:solidFill>
                <a:latin typeface="Calibri"/>
                <a:ea typeface="Calibri"/>
                <a:cs typeface="Calibri"/>
                <a:sym typeface="Calibri"/>
              </a:rPr>
              <a:t>desertification</a:t>
            </a:r>
            <a:r>
              <a:rPr lang="en-GB" sz="1200" b="0" i="0" u="none" strike="noStrike" cap="none">
                <a:solidFill>
                  <a:schemeClr val="dk1"/>
                </a:solidFill>
                <a:latin typeface="Calibri"/>
                <a:ea typeface="Calibri"/>
                <a:cs typeface="Calibri"/>
                <a:sym typeface="Calibri"/>
              </a:rPr>
              <a:t> set to increase the problem of desertification is set to increase.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Management strategies </a:t>
            </a:r>
            <a:r>
              <a:rPr lang="en-GB" sz="1200" b="0" i="0" u="none" strike="noStrike" cap="none">
                <a:solidFill>
                  <a:schemeClr val="dk1"/>
                </a:solidFill>
                <a:latin typeface="Calibri"/>
                <a:ea typeface="Calibri"/>
                <a:cs typeface="Calibri"/>
                <a:sym typeface="Calibri"/>
              </a:rPr>
              <a:t>are needed to help reduce the impacts of desertification.    </a:t>
            </a:r>
            <a:endParaRPr sz="1200" b="0" i="0" u="none" strike="noStrike" cap="none">
              <a:solidFill>
                <a:schemeClr val="dk1"/>
              </a:solidFill>
              <a:latin typeface="Calibri"/>
              <a:ea typeface="Calibri"/>
              <a:cs typeface="Calibri"/>
              <a:sym typeface="Calibri"/>
            </a:endParaRPr>
          </a:p>
        </p:txBody>
      </p:sp>
      <p:pic>
        <p:nvPicPr>
          <p:cNvPr id="418" name="Google Shape;418;g2221bd0f419_0_418" descr="The Great Green Wall for the Sahara and the Sahel - International Tree  Foundation"/>
          <p:cNvPicPr preferRelativeResize="0"/>
          <p:nvPr/>
        </p:nvPicPr>
        <p:blipFill rotWithShape="1">
          <a:blip r:embed="rId3">
            <a:alphaModFix/>
          </a:blip>
          <a:srcRect/>
          <a:stretch/>
        </p:blipFill>
        <p:spPr>
          <a:xfrm>
            <a:off x="5741499" y="1226026"/>
            <a:ext cx="3051227" cy="1701646"/>
          </a:xfrm>
          <a:prstGeom prst="rect">
            <a:avLst/>
          </a:prstGeom>
          <a:noFill/>
          <a:ln w="28575" cap="flat" cmpd="sng">
            <a:solidFill>
              <a:srgbClr val="00B050"/>
            </a:solidFill>
            <a:prstDash val="solid"/>
            <a:round/>
            <a:headEnd type="none" w="sm" len="sm"/>
            <a:tailEnd type="none" w="sm" len="sm"/>
          </a:ln>
        </p:spPr>
      </p:pic>
      <p:sp>
        <p:nvSpPr>
          <p:cNvPr id="419" name="Google Shape;419;g2221bd0f419_0_418"/>
          <p:cNvSpPr/>
          <p:nvPr/>
        </p:nvSpPr>
        <p:spPr>
          <a:xfrm>
            <a:off x="191477" y="1544823"/>
            <a:ext cx="5406000" cy="831000"/>
          </a:xfrm>
          <a:prstGeom prst="rect">
            <a:avLst/>
          </a:prstGeom>
          <a:noFill/>
          <a:ln>
            <a:noFill/>
          </a:ln>
        </p:spPr>
        <p:txBody>
          <a:bodyPr spcFirstLastPara="1" wrap="square" lIns="91425" tIns="45700" rIns="91425" bIns="45700" anchor="t" anchorCtr="0">
            <a:noAutofit/>
          </a:bodyPr>
          <a:lstStyle/>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An African led project that began in 2007.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Runs from east to west of the Sahel region on the edge of the Sahara desert (Senegal to Djibouti)</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Planting acacia trees in a 9mile wide line. </a:t>
            </a:r>
            <a:endParaRPr sz="1200" b="0" i="0" u="none" strike="noStrike" cap="none">
              <a:solidFill>
                <a:schemeClr val="dk1"/>
              </a:solidFill>
              <a:latin typeface="Calibri"/>
              <a:ea typeface="Calibri"/>
              <a:cs typeface="Calibri"/>
              <a:sym typeface="Calibri"/>
            </a:endParaRPr>
          </a:p>
        </p:txBody>
      </p:sp>
      <p:sp>
        <p:nvSpPr>
          <p:cNvPr id="420" name="Google Shape;420;g2221bd0f419_0_418"/>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dk1"/>
                </a:solidFill>
                <a:latin typeface="Arial"/>
                <a:ea typeface="Arial"/>
                <a:cs typeface="Arial"/>
                <a:sym typeface="Arial"/>
              </a:rPr>
              <a:t>Page </a:t>
            </a:r>
            <a:fld id="{00000000-1234-1234-1234-123412341234}" type="slidenum">
              <a:rPr lang="en-GB" sz="1400" b="0" i="0" u="none" strike="noStrike" cap="none">
                <a:solidFill>
                  <a:schemeClr val="dk1"/>
                </a:solidFill>
                <a:latin typeface="Arial"/>
                <a:ea typeface="Arial"/>
                <a:cs typeface="Arial"/>
                <a:sym typeface="Arial"/>
              </a:rPr>
              <a:t>20</a:t>
            </a:fld>
            <a:endParaRPr sz="1400" b="0" i="0" u="none" strike="noStrike" cap="none">
              <a:solidFill>
                <a:schemeClr val="dk1"/>
              </a:solidFill>
              <a:latin typeface="Arial"/>
              <a:ea typeface="Arial"/>
              <a:cs typeface="Arial"/>
              <a:sym typeface="Arial"/>
            </a:endParaRPr>
          </a:p>
        </p:txBody>
      </p:sp>
      <p:sp>
        <p:nvSpPr>
          <p:cNvPr id="421" name="Google Shape;421;g2221bd0f419_0_418"/>
          <p:cNvSpPr txBox="1">
            <a:spLocks noGrp="1"/>
          </p:cNvSpPr>
          <p:nvPr>
            <p:ph type="sldNum" idx="12"/>
          </p:nvPr>
        </p:nvSpPr>
        <p:spPr>
          <a:xfrm>
            <a:off x="8737600" y="6356351"/>
            <a:ext cx="28449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SzPts val="1200"/>
              <a:buNone/>
            </a:pPr>
            <a:fld id="{00000000-1234-1234-1234-123412341234}" type="slidenum">
              <a:rPr lang="en-GB"/>
              <a:t>20</a:t>
            </a:fld>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g2221bd0f419_0_429"/>
          <p:cNvSpPr txBox="1"/>
          <p:nvPr/>
        </p:nvSpPr>
        <p:spPr>
          <a:xfrm>
            <a:off x="158110" y="91951"/>
            <a:ext cx="11875800" cy="307800"/>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Calibri"/>
                <a:ea typeface="Calibri"/>
                <a:cs typeface="Calibri"/>
                <a:sym typeface="Calibri"/>
              </a:rPr>
              <a:t>Geography: Glaciation </a:t>
            </a:r>
            <a:endParaRPr sz="1400" b="0" i="0" u="none" strike="noStrike" cap="none">
              <a:solidFill>
                <a:srgbClr val="000000"/>
              </a:solidFill>
              <a:latin typeface="Arial"/>
              <a:ea typeface="Arial"/>
              <a:cs typeface="Arial"/>
              <a:sym typeface="Arial"/>
            </a:endParaRPr>
          </a:p>
        </p:txBody>
      </p:sp>
      <p:graphicFrame>
        <p:nvGraphicFramePr>
          <p:cNvPr id="428" name="Google Shape;428;g2221bd0f419_0_429"/>
          <p:cNvGraphicFramePr/>
          <p:nvPr>
            <p:extLst>
              <p:ext uri="{D42A27DB-BD31-4B8C-83A1-F6EECF244321}">
                <p14:modId xmlns:p14="http://schemas.microsoft.com/office/powerpoint/2010/main" val="686998659"/>
              </p:ext>
            </p:extLst>
          </p:nvPr>
        </p:nvGraphicFramePr>
        <p:xfrm>
          <a:off x="158110" y="564737"/>
          <a:ext cx="4050925" cy="4953120"/>
        </p:xfrm>
        <a:graphic>
          <a:graphicData uri="http://schemas.openxmlformats.org/drawingml/2006/table">
            <a:tbl>
              <a:tblPr firstRow="1" bandRow="1">
                <a:noFill/>
                <a:tableStyleId>{B586B50E-9385-4447-B852-716D62998A75}</a:tableStyleId>
              </a:tblPr>
              <a:tblGrid>
                <a:gridCol w="415850">
                  <a:extLst>
                    <a:ext uri="{9D8B030D-6E8A-4147-A177-3AD203B41FA5}">
                      <a16:colId xmlns:a16="http://schemas.microsoft.com/office/drawing/2014/main" val="20000"/>
                    </a:ext>
                  </a:extLst>
                </a:gridCol>
                <a:gridCol w="1105375">
                  <a:extLst>
                    <a:ext uri="{9D8B030D-6E8A-4147-A177-3AD203B41FA5}">
                      <a16:colId xmlns:a16="http://schemas.microsoft.com/office/drawing/2014/main" val="20001"/>
                    </a:ext>
                  </a:extLst>
                </a:gridCol>
                <a:gridCol w="2529700">
                  <a:extLst>
                    <a:ext uri="{9D8B030D-6E8A-4147-A177-3AD203B41FA5}">
                      <a16:colId xmlns:a16="http://schemas.microsoft.com/office/drawing/2014/main" val="20002"/>
                    </a:ext>
                  </a:extLst>
                </a:gridCol>
              </a:tblGrid>
              <a:tr h="1597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A</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Glacial Processes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Glaciation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process of an area being covered by a sheet of ice.</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Glacier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Large masses of frozen ice that move slowly down hill.</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Erosion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breakdown and removal of rock.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Abrasion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When rocks rub against a surface like sandpaper.</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4026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Plucking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Rocks become frozen to the bottom of the glacier. The glacier plucks the rock from the ground as it moves downhill.</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159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6</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Weathering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breakdown of rocks in situ.</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314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7</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Freeze-Thaw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Water gets into a crack freezes and expands causing the crack to get wider and break apart.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8</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Rotational slip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circular movement of ice in the corrie.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3140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9</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Bulldozing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When rocks in front of the glacier are pushed downhill by the force of the moving ice.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10</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Deposition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dropping of sediment.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r h="22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Moraine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Material that has been deposited by the glacier.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1"/>
                  </a:ext>
                </a:extLst>
              </a:tr>
            </a:tbl>
          </a:graphicData>
        </a:graphic>
      </p:graphicFrame>
      <p:graphicFrame>
        <p:nvGraphicFramePr>
          <p:cNvPr id="429" name="Google Shape;429;g2221bd0f419_0_429"/>
          <p:cNvGraphicFramePr/>
          <p:nvPr>
            <p:extLst>
              <p:ext uri="{D42A27DB-BD31-4B8C-83A1-F6EECF244321}">
                <p14:modId xmlns:p14="http://schemas.microsoft.com/office/powerpoint/2010/main" val="3696172853"/>
              </p:ext>
            </p:extLst>
          </p:nvPr>
        </p:nvGraphicFramePr>
        <p:xfrm>
          <a:off x="4376724" y="564737"/>
          <a:ext cx="7657175" cy="2670235"/>
        </p:xfrm>
        <a:graphic>
          <a:graphicData uri="http://schemas.openxmlformats.org/drawingml/2006/table">
            <a:tbl>
              <a:tblPr firstRow="1" bandRow="1">
                <a:noFill/>
                <a:tableStyleId>{B586B50E-9385-4447-B852-716D62998A75}</a:tableStyleId>
              </a:tblPr>
              <a:tblGrid>
                <a:gridCol w="573550">
                  <a:extLst>
                    <a:ext uri="{9D8B030D-6E8A-4147-A177-3AD203B41FA5}">
                      <a16:colId xmlns:a16="http://schemas.microsoft.com/office/drawing/2014/main" val="20000"/>
                    </a:ext>
                  </a:extLst>
                </a:gridCol>
                <a:gridCol w="1132800">
                  <a:extLst>
                    <a:ext uri="{9D8B030D-6E8A-4147-A177-3AD203B41FA5}">
                      <a16:colId xmlns:a16="http://schemas.microsoft.com/office/drawing/2014/main" val="20001"/>
                    </a:ext>
                  </a:extLst>
                </a:gridCol>
                <a:gridCol w="5950825">
                  <a:extLst>
                    <a:ext uri="{9D8B030D-6E8A-4147-A177-3AD203B41FA5}">
                      <a16:colId xmlns:a16="http://schemas.microsoft.com/office/drawing/2014/main" val="20002"/>
                    </a:ext>
                  </a:extLst>
                </a:gridCol>
              </a:tblGrid>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B</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Corrie Formation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205475">
                <a:tc gridSpan="3">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The following outlines the formation of a Corrie</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38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Corrie</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An armchair shaped Hollow found on the side of a mountain where a glacier can form (see figure 1).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1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Snow collects in the sheltered hollow on the side of a mountain.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More snow is added which compacts down to form ice.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dirty="0">
                          <a:solidFill>
                            <a:schemeClr val="dk1"/>
                          </a:solidFill>
                          <a:latin typeface="Calibri"/>
                          <a:ea typeface="Calibri"/>
                          <a:cs typeface="Calibri"/>
                          <a:sym typeface="Calibri"/>
                        </a:rPr>
                        <a:t>4</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back of the corrie gets steeper due to freeze-thaw and plucking.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base becomes deeper due to abrasion.</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6</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As the glacier gets heavier it moves down hill through rotational slip.</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7</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6</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There is less erosion at the front of the corrie forming a lip.</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0547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8</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7</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After the glacier melts a lake forms in the hollow called a corrie lake or tarn.</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bl>
          </a:graphicData>
        </a:graphic>
      </p:graphicFrame>
      <p:pic>
        <p:nvPicPr>
          <p:cNvPr id="430" name="Google Shape;430;g2221bd0f419_0_429"/>
          <p:cNvPicPr preferRelativeResize="0"/>
          <p:nvPr/>
        </p:nvPicPr>
        <p:blipFill rotWithShape="1">
          <a:blip r:embed="rId3">
            <a:alphaModFix/>
          </a:blip>
          <a:srcRect/>
          <a:stretch/>
        </p:blipFill>
        <p:spPr>
          <a:xfrm>
            <a:off x="4966279" y="3735163"/>
            <a:ext cx="5148264" cy="2895898"/>
          </a:xfrm>
          <a:prstGeom prst="rect">
            <a:avLst/>
          </a:prstGeom>
          <a:noFill/>
          <a:ln>
            <a:noFill/>
          </a:ln>
        </p:spPr>
      </p:pic>
      <p:sp>
        <p:nvSpPr>
          <p:cNvPr id="431" name="Google Shape;431;g2221bd0f419_0_429"/>
          <p:cNvSpPr txBox="1"/>
          <p:nvPr/>
        </p:nvSpPr>
        <p:spPr>
          <a:xfrm>
            <a:off x="5838594" y="3458164"/>
            <a:ext cx="45918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(Figure 1: formation of a Corrie)</a:t>
            </a:r>
            <a:endParaRPr sz="1400" b="0" i="0" u="none" strike="noStrike" cap="none">
              <a:solidFill>
                <a:srgbClr val="000000"/>
              </a:solidFill>
              <a:latin typeface="Arial"/>
              <a:ea typeface="Arial"/>
              <a:cs typeface="Arial"/>
              <a:sym typeface="Arial"/>
            </a:endParaRPr>
          </a:p>
        </p:txBody>
      </p:sp>
      <p:sp>
        <p:nvSpPr>
          <p:cNvPr id="432" name="Google Shape;432;g2221bd0f419_0_429"/>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21</a:t>
            </a:fld>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2221bd0f419_0_438"/>
          <p:cNvSpPr txBox="1"/>
          <p:nvPr/>
        </p:nvSpPr>
        <p:spPr>
          <a:xfrm>
            <a:off x="158110" y="91951"/>
            <a:ext cx="11875800" cy="307800"/>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lt1"/>
                </a:solidFill>
                <a:latin typeface="Calibri"/>
                <a:ea typeface="Calibri"/>
                <a:cs typeface="Calibri"/>
                <a:sym typeface="Calibri"/>
              </a:rPr>
              <a:t>Geography: Glaciation </a:t>
            </a:r>
            <a:endParaRPr sz="1400" b="0" i="0" u="none" strike="noStrike" cap="none" dirty="0">
              <a:solidFill>
                <a:schemeClr val="lt1"/>
              </a:solidFill>
              <a:latin typeface="Calibri"/>
              <a:ea typeface="Calibri"/>
              <a:cs typeface="Calibri"/>
              <a:sym typeface="Calibri"/>
            </a:endParaRPr>
          </a:p>
        </p:txBody>
      </p:sp>
      <p:graphicFrame>
        <p:nvGraphicFramePr>
          <p:cNvPr id="440" name="Google Shape;440;g2221bd0f419_0_438"/>
          <p:cNvGraphicFramePr/>
          <p:nvPr>
            <p:extLst>
              <p:ext uri="{D42A27DB-BD31-4B8C-83A1-F6EECF244321}">
                <p14:modId xmlns:p14="http://schemas.microsoft.com/office/powerpoint/2010/main" val="3251038819"/>
              </p:ext>
            </p:extLst>
          </p:nvPr>
        </p:nvGraphicFramePr>
        <p:xfrm>
          <a:off x="159617" y="536243"/>
          <a:ext cx="5896025" cy="2918545"/>
        </p:xfrm>
        <a:graphic>
          <a:graphicData uri="http://schemas.openxmlformats.org/drawingml/2006/table">
            <a:tbl>
              <a:tblPr firstRow="1" bandRow="1">
                <a:noFill/>
                <a:tableStyleId>{B586B50E-9385-4447-B852-716D62998A75}</a:tableStyleId>
              </a:tblPr>
              <a:tblGrid>
                <a:gridCol w="441625">
                  <a:extLst>
                    <a:ext uri="{9D8B030D-6E8A-4147-A177-3AD203B41FA5}">
                      <a16:colId xmlns:a16="http://schemas.microsoft.com/office/drawing/2014/main" val="20000"/>
                    </a:ext>
                  </a:extLst>
                </a:gridCol>
                <a:gridCol w="1772500">
                  <a:extLst>
                    <a:ext uri="{9D8B030D-6E8A-4147-A177-3AD203B41FA5}">
                      <a16:colId xmlns:a16="http://schemas.microsoft.com/office/drawing/2014/main" val="20001"/>
                    </a:ext>
                  </a:extLst>
                </a:gridCol>
                <a:gridCol w="3681900">
                  <a:extLst>
                    <a:ext uri="{9D8B030D-6E8A-4147-A177-3AD203B41FA5}">
                      <a16:colId xmlns:a16="http://schemas.microsoft.com/office/drawing/2014/main" val="20002"/>
                    </a:ext>
                  </a:extLst>
                </a:gridCol>
              </a:tblGrid>
              <a:tr h="3351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C</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U-Shaped Valley Formation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35100">
                <a:tc gridSpan="3">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The following outlines the formation of a U-Shaped Valley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88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As a glacier moves down hill they take the easiest path, normally through a river valley.</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88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The glacier will erode anything in its path through abrasion and plucking.</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88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Once the glacier has melted it leaves a U-Shaped glacial trough or a U-Shaped valley (See figure 2).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887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Sometimes the glacial troughs fill with water called ribbon lakes.</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5414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Step 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Tributaries that fed into the old river valley are left suspended as waterfalls. These are known as hanging valleys.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graphicFrame>
        <p:nvGraphicFramePr>
          <p:cNvPr id="441" name="Google Shape;441;g2221bd0f419_0_438"/>
          <p:cNvGraphicFramePr/>
          <p:nvPr>
            <p:extLst>
              <p:ext uri="{D42A27DB-BD31-4B8C-83A1-F6EECF244321}">
                <p14:modId xmlns:p14="http://schemas.microsoft.com/office/powerpoint/2010/main" val="1560478172"/>
              </p:ext>
            </p:extLst>
          </p:nvPr>
        </p:nvGraphicFramePr>
        <p:xfrm>
          <a:off x="6136366" y="534257"/>
          <a:ext cx="5896025" cy="2501500"/>
        </p:xfrm>
        <a:graphic>
          <a:graphicData uri="http://schemas.openxmlformats.org/drawingml/2006/table">
            <a:tbl>
              <a:tblPr firstRow="1" bandRow="1">
                <a:noFill/>
                <a:tableStyleId>{B586B50E-9385-4447-B852-716D62998A75}</a:tableStyleId>
              </a:tblPr>
              <a:tblGrid>
                <a:gridCol w="441625">
                  <a:extLst>
                    <a:ext uri="{9D8B030D-6E8A-4147-A177-3AD203B41FA5}">
                      <a16:colId xmlns:a16="http://schemas.microsoft.com/office/drawing/2014/main" val="20000"/>
                    </a:ext>
                  </a:extLst>
                </a:gridCol>
                <a:gridCol w="1772500">
                  <a:extLst>
                    <a:ext uri="{9D8B030D-6E8A-4147-A177-3AD203B41FA5}">
                      <a16:colId xmlns:a16="http://schemas.microsoft.com/office/drawing/2014/main" val="20001"/>
                    </a:ext>
                  </a:extLst>
                </a:gridCol>
                <a:gridCol w="3681900">
                  <a:extLst>
                    <a:ext uri="{9D8B030D-6E8A-4147-A177-3AD203B41FA5}">
                      <a16:colId xmlns:a16="http://schemas.microsoft.com/office/drawing/2014/main" val="20002"/>
                    </a:ext>
                  </a:extLst>
                </a:gridCol>
              </a:tblGrid>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D</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Depositional formations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Till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This is the name given to all material deposited by a glacier. Sometimes called boulder clay.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Terminal Moraine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Material deposited at the end of the glacier (snout) Shows how far the glacier reached.  (See figure 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Lateral Moraine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Material deposited on both sides of the glacier from weathered material on the valley sides.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Erratics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Rocks that have been deposited a long way from an area of different geology.</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5</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Drumlins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Oval hills shaped like an upturned spoon.  They form in groups called swarms.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442" name="Google Shape;442;g2221bd0f419_0_438"/>
          <p:cNvPicPr preferRelativeResize="0"/>
          <p:nvPr/>
        </p:nvPicPr>
        <p:blipFill rotWithShape="1">
          <a:blip r:embed="rId3">
            <a:alphaModFix/>
          </a:blip>
          <a:srcRect/>
          <a:stretch/>
        </p:blipFill>
        <p:spPr>
          <a:xfrm>
            <a:off x="158110" y="3986784"/>
            <a:ext cx="4585213" cy="2579183"/>
          </a:xfrm>
          <a:prstGeom prst="rect">
            <a:avLst/>
          </a:prstGeom>
          <a:noFill/>
          <a:ln>
            <a:noFill/>
          </a:ln>
        </p:spPr>
      </p:pic>
      <p:sp>
        <p:nvSpPr>
          <p:cNvPr id="443" name="Google Shape;443;g2221bd0f419_0_438"/>
          <p:cNvSpPr txBox="1"/>
          <p:nvPr/>
        </p:nvSpPr>
        <p:spPr>
          <a:xfrm>
            <a:off x="683931" y="3608729"/>
            <a:ext cx="45918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(Figure 2: formation of a U-Shaped Valley)</a:t>
            </a:r>
            <a:endParaRPr sz="1400" b="0" i="0" u="none" strike="noStrike" cap="none">
              <a:solidFill>
                <a:srgbClr val="000000"/>
              </a:solidFill>
              <a:latin typeface="Arial"/>
              <a:ea typeface="Arial"/>
              <a:cs typeface="Arial"/>
              <a:sym typeface="Arial"/>
            </a:endParaRPr>
          </a:p>
        </p:txBody>
      </p:sp>
      <p:pic>
        <p:nvPicPr>
          <p:cNvPr id="444" name="Google Shape;444;g2221bd0f419_0_438"/>
          <p:cNvPicPr preferRelativeResize="0"/>
          <p:nvPr/>
        </p:nvPicPr>
        <p:blipFill rotWithShape="1">
          <a:blip r:embed="rId4">
            <a:alphaModFix/>
          </a:blip>
          <a:srcRect/>
          <a:stretch/>
        </p:blipFill>
        <p:spPr>
          <a:xfrm>
            <a:off x="6845386" y="3986784"/>
            <a:ext cx="3638355" cy="2781243"/>
          </a:xfrm>
          <a:prstGeom prst="rect">
            <a:avLst/>
          </a:prstGeom>
          <a:noFill/>
          <a:ln>
            <a:noFill/>
          </a:ln>
        </p:spPr>
      </p:pic>
      <p:sp>
        <p:nvSpPr>
          <p:cNvPr id="445" name="Google Shape;445;g2221bd0f419_0_438"/>
          <p:cNvSpPr txBox="1"/>
          <p:nvPr/>
        </p:nvSpPr>
        <p:spPr>
          <a:xfrm>
            <a:off x="6788527" y="3606917"/>
            <a:ext cx="45918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(Figure 3: formation of Moraines) </a:t>
            </a:r>
            <a:endParaRPr sz="1400" b="0" i="0" u="none" strike="noStrike" cap="none">
              <a:solidFill>
                <a:srgbClr val="000000"/>
              </a:solidFill>
              <a:latin typeface="Arial"/>
              <a:ea typeface="Arial"/>
              <a:cs typeface="Arial"/>
              <a:sym typeface="Arial"/>
            </a:endParaRPr>
          </a:p>
        </p:txBody>
      </p:sp>
      <p:sp>
        <p:nvSpPr>
          <p:cNvPr id="446" name="Google Shape;446;g2221bd0f419_0_438"/>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22</a:t>
            </a:fld>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52"/>
        <p:cNvGrpSpPr/>
        <p:nvPr/>
      </p:nvGrpSpPr>
      <p:grpSpPr>
        <a:xfrm>
          <a:off x="0" y="0"/>
          <a:ext cx="0" cy="0"/>
          <a:chOff x="0" y="0"/>
          <a:chExt cx="0" cy="0"/>
        </a:xfrm>
      </p:grpSpPr>
      <p:sp>
        <p:nvSpPr>
          <p:cNvPr id="453" name="Google Shape;453;g2221bd0f419_0_449"/>
          <p:cNvSpPr txBox="1"/>
          <p:nvPr/>
        </p:nvSpPr>
        <p:spPr>
          <a:xfrm>
            <a:off x="158110" y="91951"/>
            <a:ext cx="11875800" cy="307800"/>
          </a:xfrm>
          <a:prstGeom prst="rect">
            <a:avLst/>
          </a:prstGeom>
          <a:solidFill>
            <a:srgbClr val="00B05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en-GB" sz="1400" b="0" i="0" u="none" strike="noStrike" cap="none" dirty="0">
                <a:solidFill>
                  <a:schemeClr val="lt1"/>
                </a:solidFill>
                <a:latin typeface="Calibri"/>
                <a:ea typeface="Calibri"/>
                <a:cs typeface="Calibri"/>
                <a:sym typeface="Calibri"/>
              </a:rPr>
              <a:t>Geography: Glaciation </a:t>
            </a:r>
            <a:endParaRPr sz="1400" b="0" i="0" u="none" strike="noStrike" cap="none" dirty="0">
              <a:solidFill>
                <a:schemeClr val="lt1"/>
              </a:solidFill>
              <a:latin typeface="Calibri"/>
              <a:ea typeface="Calibri"/>
              <a:cs typeface="Calibri"/>
              <a:sym typeface="Calibri"/>
            </a:endParaRPr>
          </a:p>
        </p:txBody>
      </p:sp>
      <p:graphicFrame>
        <p:nvGraphicFramePr>
          <p:cNvPr id="454" name="Google Shape;454;g2221bd0f419_0_449"/>
          <p:cNvGraphicFramePr/>
          <p:nvPr>
            <p:extLst>
              <p:ext uri="{D42A27DB-BD31-4B8C-83A1-F6EECF244321}">
                <p14:modId xmlns:p14="http://schemas.microsoft.com/office/powerpoint/2010/main" val="3033336649"/>
              </p:ext>
            </p:extLst>
          </p:nvPr>
        </p:nvGraphicFramePr>
        <p:xfrm>
          <a:off x="159618" y="534257"/>
          <a:ext cx="5896025" cy="1652600"/>
        </p:xfrm>
        <a:graphic>
          <a:graphicData uri="http://schemas.openxmlformats.org/drawingml/2006/table">
            <a:tbl>
              <a:tblPr firstRow="1" bandRow="1">
                <a:noFill/>
                <a:tableStyleId>{B586B50E-9385-4447-B852-716D62998A75}</a:tableStyleId>
              </a:tblPr>
              <a:tblGrid>
                <a:gridCol w="441625">
                  <a:extLst>
                    <a:ext uri="{9D8B030D-6E8A-4147-A177-3AD203B41FA5}">
                      <a16:colId xmlns:a16="http://schemas.microsoft.com/office/drawing/2014/main" val="20000"/>
                    </a:ext>
                  </a:extLst>
                </a:gridCol>
                <a:gridCol w="1772500">
                  <a:extLst>
                    <a:ext uri="{9D8B030D-6E8A-4147-A177-3AD203B41FA5}">
                      <a16:colId xmlns:a16="http://schemas.microsoft.com/office/drawing/2014/main" val="20001"/>
                    </a:ext>
                  </a:extLst>
                </a:gridCol>
                <a:gridCol w="3681900">
                  <a:extLst>
                    <a:ext uri="{9D8B030D-6E8A-4147-A177-3AD203B41FA5}">
                      <a16:colId xmlns:a16="http://schemas.microsoft.com/office/drawing/2014/main" val="20002"/>
                    </a:ext>
                  </a:extLst>
                </a:gridCol>
              </a:tblGrid>
              <a:tr h="2327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E</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Case Study: The Lake District Uses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270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Farming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Glaciated areas are used for pastoral farming e.g. sheep and cattle.</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70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Quarrying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Glaciated areas provide valuable rocks and minerals.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70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Tourism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Many people visit the areas for the landscape and activities e.g. kayaking and cycling.</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700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4</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Forestry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Glaciated areas have woodland that can be logged.</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455" name="Google Shape;455;g2221bd0f419_0_449"/>
          <p:cNvGraphicFramePr/>
          <p:nvPr>
            <p:extLst>
              <p:ext uri="{D42A27DB-BD31-4B8C-83A1-F6EECF244321}">
                <p14:modId xmlns:p14="http://schemas.microsoft.com/office/powerpoint/2010/main" val="943564380"/>
              </p:ext>
            </p:extLst>
          </p:nvPr>
        </p:nvGraphicFramePr>
        <p:xfrm>
          <a:off x="158108" y="2649827"/>
          <a:ext cx="5896025" cy="1706920"/>
        </p:xfrm>
        <a:graphic>
          <a:graphicData uri="http://schemas.openxmlformats.org/drawingml/2006/table">
            <a:tbl>
              <a:tblPr firstRow="1" bandRow="1">
                <a:noFill/>
                <a:tableStyleId>{B586B50E-9385-4447-B852-716D62998A75}</a:tableStyleId>
              </a:tblPr>
              <a:tblGrid>
                <a:gridCol w="441625">
                  <a:extLst>
                    <a:ext uri="{9D8B030D-6E8A-4147-A177-3AD203B41FA5}">
                      <a16:colId xmlns:a16="http://schemas.microsoft.com/office/drawing/2014/main" val="20000"/>
                    </a:ext>
                  </a:extLst>
                </a:gridCol>
                <a:gridCol w="1772500">
                  <a:extLst>
                    <a:ext uri="{9D8B030D-6E8A-4147-A177-3AD203B41FA5}">
                      <a16:colId xmlns:a16="http://schemas.microsoft.com/office/drawing/2014/main" val="20001"/>
                    </a:ext>
                  </a:extLst>
                </a:gridCol>
                <a:gridCol w="3681900">
                  <a:extLst>
                    <a:ext uri="{9D8B030D-6E8A-4147-A177-3AD203B41FA5}">
                      <a16:colId xmlns:a16="http://schemas.microsoft.com/office/drawing/2014/main" val="20002"/>
                    </a:ext>
                  </a:extLst>
                </a:gridCol>
              </a:tblGrid>
              <a:tr h="14567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F</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Case study: The Lake District Conflicts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2302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Forestry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Provides employment.</a:t>
                      </a:r>
                      <a:endParaRPr sz="14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Destroys habitats.</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206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Quarrying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Rocks and minerals can be sold boosting the local economy.</a:t>
                      </a:r>
                      <a:endParaRPr sz="14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Causes noise and heavy traffic.</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20625">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Tourism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Major source of employment and income.</a:t>
                      </a:r>
                      <a:endParaRPr sz="1400" u="none" strike="noStrike" cap="none" dirty="0">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dirty="0">
                          <a:solidFill>
                            <a:schemeClr val="dk1"/>
                          </a:solidFill>
                          <a:latin typeface="Calibri"/>
                          <a:ea typeface="Calibri"/>
                          <a:cs typeface="Calibri"/>
                          <a:sym typeface="Calibri"/>
                        </a:rPr>
                        <a:t>Can disrupt wildlife, create litter and footpath erosion.</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456" name="Google Shape;456;g2221bd0f419_0_449"/>
          <p:cNvGraphicFramePr/>
          <p:nvPr>
            <p:extLst>
              <p:ext uri="{D42A27DB-BD31-4B8C-83A1-F6EECF244321}">
                <p14:modId xmlns:p14="http://schemas.microsoft.com/office/powerpoint/2010/main" val="2009169886"/>
              </p:ext>
            </p:extLst>
          </p:nvPr>
        </p:nvGraphicFramePr>
        <p:xfrm>
          <a:off x="158108" y="4673957"/>
          <a:ext cx="5896025" cy="1815680"/>
        </p:xfrm>
        <a:graphic>
          <a:graphicData uri="http://schemas.openxmlformats.org/drawingml/2006/table">
            <a:tbl>
              <a:tblPr firstRow="1" bandRow="1">
                <a:noFill/>
                <a:tableStyleId>{B586B50E-9385-4447-B852-716D62998A75}</a:tableStyleId>
              </a:tblPr>
              <a:tblGrid>
                <a:gridCol w="441625">
                  <a:extLst>
                    <a:ext uri="{9D8B030D-6E8A-4147-A177-3AD203B41FA5}">
                      <a16:colId xmlns:a16="http://schemas.microsoft.com/office/drawing/2014/main" val="20000"/>
                    </a:ext>
                  </a:extLst>
                </a:gridCol>
                <a:gridCol w="1772500">
                  <a:extLst>
                    <a:ext uri="{9D8B030D-6E8A-4147-A177-3AD203B41FA5}">
                      <a16:colId xmlns:a16="http://schemas.microsoft.com/office/drawing/2014/main" val="20001"/>
                    </a:ext>
                  </a:extLst>
                </a:gridCol>
                <a:gridCol w="3681900">
                  <a:extLst>
                    <a:ext uri="{9D8B030D-6E8A-4147-A177-3AD203B41FA5}">
                      <a16:colId xmlns:a16="http://schemas.microsoft.com/office/drawing/2014/main" val="20002"/>
                    </a:ext>
                  </a:extLst>
                </a:gridCol>
              </a:tblGrid>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G</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dirty="0">
                          <a:solidFill>
                            <a:schemeClr val="lt1"/>
                          </a:solidFill>
                          <a:latin typeface="Calibri"/>
                          <a:ea typeface="Calibri"/>
                          <a:cs typeface="Calibri"/>
                          <a:sym typeface="Calibri"/>
                        </a:rPr>
                        <a:t>Case Study: The Lake District Management </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B050">
                        <a:alpha val="73725"/>
                      </a:srgbClr>
                    </a:solidFill>
                  </a:tcPr>
                </a:tc>
                <a:tc hMerge="1">
                  <a:txBody>
                    <a:bodyPr/>
                    <a:lstStyle/>
                    <a:p>
                      <a:endParaRPr lang="en-US"/>
                    </a:p>
                  </a:txBody>
                  <a:tcPr/>
                </a:tc>
                <a:extLst>
                  <a:ext uri="{0D108BD9-81ED-4DB2-BD59-A6C34878D82A}">
                    <a16:rowId xmlns:a16="http://schemas.microsoft.com/office/drawing/2014/main" val="10000"/>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1</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Traffic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Improve public transport.</a:t>
                      </a:r>
                      <a:endParaRPr sz="1400" u="none" strike="noStrike" cap="none">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100"/>
                        <a:buFont typeface="Arial"/>
                        <a:buChar char="•"/>
                      </a:pPr>
                      <a:r>
                        <a:rPr lang="en-GB" sz="1100" u="none" strike="noStrike" cap="none">
                          <a:solidFill>
                            <a:schemeClr val="dk1"/>
                          </a:solidFill>
                          <a:latin typeface="Calibri"/>
                          <a:ea typeface="Calibri"/>
                          <a:cs typeface="Calibri"/>
                          <a:sym typeface="Calibri"/>
                        </a:rPr>
                        <a:t>Pay as you car and bike hire.</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2</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Footpath erosion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Fix the Fells project is restoring footpaths and maintaining the existing footpaths.</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6785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3</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Tourism </a:t>
                      </a:r>
                      <a:endParaRPr sz="14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dirty="0">
                          <a:solidFill>
                            <a:schemeClr val="dk1"/>
                          </a:solidFill>
                          <a:latin typeface="Calibri"/>
                          <a:ea typeface="Calibri"/>
                          <a:cs typeface="Calibri"/>
                          <a:sym typeface="Calibri"/>
                        </a:rPr>
                        <a:t>Encourage responsible tourism by donating money to conserve the wildlife, not dropping litter and keeping to the footpaths.</a:t>
                      </a:r>
                      <a:endParaRPr sz="140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457" name="Google Shape;457;g2221bd0f419_0_449"/>
          <p:cNvSpPr txBox="1"/>
          <p:nvPr/>
        </p:nvSpPr>
        <p:spPr>
          <a:xfrm>
            <a:off x="6799781" y="559756"/>
            <a:ext cx="5070000" cy="276900"/>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200"/>
              <a:buFont typeface="Arial"/>
              <a:buNone/>
            </a:pPr>
            <a:r>
              <a:rPr lang="en-GB" sz="1200" b="0" i="1" u="none" strike="noStrike" cap="none">
                <a:solidFill>
                  <a:srgbClr val="000000"/>
                </a:solidFill>
                <a:latin typeface="Arial"/>
                <a:ea typeface="Arial"/>
                <a:cs typeface="Arial"/>
                <a:sym typeface="Arial"/>
              </a:rPr>
              <a:t>(Figure 4: Two maps showing the location of the lake district) </a:t>
            </a:r>
            <a:endParaRPr sz="1400" b="0" i="0" u="none" strike="noStrike" cap="none">
              <a:solidFill>
                <a:srgbClr val="000000"/>
              </a:solidFill>
              <a:latin typeface="Arial"/>
              <a:ea typeface="Arial"/>
              <a:cs typeface="Arial"/>
              <a:sym typeface="Arial"/>
            </a:endParaRPr>
          </a:p>
        </p:txBody>
      </p:sp>
      <p:pic>
        <p:nvPicPr>
          <p:cNvPr id="458" name="Google Shape;458;g2221bd0f419_0_449" descr="Location of National Parks in the UK"/>
          <p:cNvPicPr preferRelativeResize="0"/>
          <p:nvPr/>
        </p:nvPicPr>
        <p:blipFill rotWithShape="1">
          <a:blip r:embed="rId3">
            <a:alphaModFix/>
          </a:blip>
          <a:srcRect/>
          <a:stretch/>
        </p:blipFill>
        <p:spPr>
          <a:xfrm>
            <a:off x="7696726" y="923127"/>
            <a:ext cx="2226914" cy="2894988"/>
          </a:xfrm>
          <a:prstGeom prst="rect">
            <a:avLst/>
          </a:prstGeom>
          <a:noFill/>
          <a:ln>
            <a:noFill/>
          </a:ln>
        </p:spPr>
      </p:pic>
      <p:pic>
        <p:nvPicPr>
          <p:cNvPr id="459" name="Google Shape;459;g2221bd0f419_0_449" descr="Lake District map"/>
          <p:cNvPicPr preferRelativeResize="0"/>
          <p:nvPr/>
        </p:nvPicPr>
        <p:blipFill rotWithShape="1">
          <a:blip r:embed="rId4">
            <a:alphaModFix/>
          </a:blip>
          <a:srcRect/>
          <a:stretch/>
        </p:blipFill>
        <p:spPr>
          <a:xfrm>
            <a:off x="7529025" y="3904487"/>
            <a:ext cx="2499428" cy="2777142"/>
          </a:xfrm>
          <a:prstGeom prst="rect">
            <a:avLst/>
          </a:prstGeom>
          <a:noFill/>
          <a:ln>
            <a:noFill/>
          </a:ln>
        </p:spPr>
      </p:pic>
      <p:sp>
        <p:nvSpPr>
          <p:cNvPr id="460" name="Google Shape;460;g2221bd0f419_0_449"/>
          <p:cNvSpPr/>
          <p:nvPr/>
        </p:nvSpPr>
        <p:spPr>
          <a:xfrm>
            <a:off x="8557264" y="2288566"/>
            <a:ext cx="663900" cy="3729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461" name="Google Shape;461;g2221bd0f419_0_449"/>
          <p:cNvSpPr/>
          <p:nvPr/>
        </p:nvSpPr>
        <p:spPr>
          <a:xfrm rot="837159">
            <a:off x="6830966" y="2268455"/>
            <a:ext cx="1196915" cy="3106637"/>
          </a:xfrm>
          <a:prstGeom prst="curvedRightArrow">
            <a:avLst>
              <a:gd name="adj1" fmla="val 0"/>
              <a:gd name="adj2" fmla="val 34518"/>
              <a:gd name="adj3" fmla="val 23931"/>
            </a:avLst>
          </a:prstGeom>
          <a:solidFill>
            <a:schemeClr val="accent1"/>
          </a:solidFill>
          <a:ln w="25400" cap="flat" cmpd="sng">
            <a:solidFill>
              <a:srgbClr val="395E89"/>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dk1"/>
              </a:solidFill>
              <a:latin typeface="Arial"/>
              <a:ea typeface="Arial"/>
              <a:cs typeface="Arial"/>
              <a:sym typeface="Arial"/>
            </a:endParaRPr>
          </a:p>
        </p:txBody>
      </p:sp>
      <p:sp>
        <p:nvSpPr>
          <p:cNvPr id="462" name="Google Shape;462;g2221bd0f419_0_449"/>
          <p:cNvSpPr txBox="1"/>
          <p:nvPr/>
        </p:nvSpPr>
        <p:spPr>
          <a:xfrm>
            <a:off x="10805073" y="93764"/>
            <a:ext cx="968447" cy="296664"/>
          </a:xfrm>
          <a:prstGeom prst="rect">
            <a:avLst/>
          </a:prstGeom>
          <a:noFill/>
          <a:ln>
            <a:noFill/>
          </a:ln>
        </p:spPr>
        <p:txBody>
          <a:bodyPr spcFirstLastPara="1" wrap="square" lIns="74275" tIns="37125" rIns="74275" bIns="37125" anchor="ctr" anchorCtr="0">
            <a:noAutofit/>
          </a:bodyPr>
          <a:lstStyle/>
          <a:p>
            <a:pPr marL="0" marR="0" lvl="0" indent="0" algn="l" rtl="0">
              <a:lnSpc>
                <a:spcPct val="100000"/>
              </a:lnSpc>
              <a:spcBef>
                <a:spcPts val="0"/>
              </a:spcBef>
              <a:spcAft>
                <a:spcPts val="0"/>
              </a:spcAft>
              <a:buClr>
                <a:srgbClr val="000000"/>
              </a:buClr>
              <a:buSzPts val="1400"/>
              <a:buFont typeface="Arial"/>
              <a:buNone/>
            </a:pPr>
            <a:r>
              <a:rPr lang="en-GB" sz="1400" b="0" i="0" u="none" strike="noStrike" cap="none">
                <a:solidFill>
                  <a:schemeClr val="lt1"/>
                </a:solidFill>
                <a:latin typeface="Arial"/>
                <a:ea typeface="Arial"/>
                <a:cs typeface="Arial"/>
                <a:sym typeface="Arial"/>
              </a:rPr>
              <a:t>Page </a:t>
            </a:r>
            <a:fld id="{00000000-1234-1234-1234-123412341234}" type="slidenum">
              <a:rPr lang="en-GB" sz="1400" b="0" i="0" u="none" strike="noStrike" cap="none">
                <a:solidFill>
                  <a:schemeClr val="lt1"/>
                </a:solidFill>
                <a:latin typeface="Arial"/>
                <a:ea typeface="Arial"/>
                <a:cs typeface="Arial"/>
                <a:sym typeface="Arial"/>
              </a:rPr>
              <a:t>23</a:t>
            </a:fld>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p34"/>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8.9: Future plans and opportunities</a:t>
            </a:r>
            <a:endParaRPr sz="1800" b="0" i="0" u="none" strike="noStrike" cap="none">
              <a:solidFill>
                <a:schemeClr val="lt1"/>
              </a:solidFill>
              <a:latin typeface="Calibri"/>
              <a:ea typeface="Calibri"/>
              <a:cs typeface="Calibri"/>
              <a:sym typeface="Calibri"/>
            </a:endParaRPr>
          </a:p>
        </p:txBody>
      </p:sp>
      <p:sp>
        <p:nvSpPr>
          <p:cNvPr id="469" name="Google Shape;469;p34"/>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24</a:t>
            </a:fld>
            <a:endParaRPr sz="1800">
              <a:solidFill>
                <a:schemeClr val="lt1"/>
              </a:solidFill>
            </a:endParaRPr>
          </a:p>
        </p:txBody>
      </p:sp>
      <p:graphicFrame>
        <p:nvGraphicFramePr>
          <p:cNvPr id="470" name="Google Shape;470;p34"/>
          <p:cNvGraphicFramePr/>
          <p:nvPr/>
        </p:nvGraphicFramePr>
        <p:xfrm>
          <a:off x="157927" y="592773"/>
          <a:ext cx="11876150" cy="5994855"/>
        </p:xfrm>
        <a:graphic>
          <a:graphicData uri="http://schemas.openxmlformats.org/drawingml/2006/table">
            <a:tbl>
              <a:tblPr>
                <a:noFill/>
                <a:tableStyleId>{4D3A7875-1ABF-4C86-BCEA-E57D24479A08}</a:tableStyleId>
              </a:tblPr>
              <a:tblGrid>
                <a:gridCol w="3099100">
                  <a:extLst>
                    <a:ext uri="{9D8B030D-6E8A-4147-A177-3AD203B41FA5}">
                      <a16:colId xmlns:a16="http://schemas.microsoft.com/office/drawing/2014/main" val="20000"/>
                    </a:ext>
                  </a:extLst>
                </a:gridCol>
                <a:gridCol w="3083000">
                  <a:extLst>
                    <a:ext uri="{9D8B030D-6E8A-4147-A177-3AD203B41FA5}">
                      <a16:colId xmlns:a16="http://schemas.microsoft.com/office/drawing/2014/main" val="20001"/>
                    </a:ext>
                  </a:extLst>
                </a:gridCol>
                <a:gridCol w="1745975">
                  <a:extLst>
                    <a:ext uri="{9D8B030D-6E8A-4147-A177-3AD203B41FA5}">
                      <a16:colId xmlns:a16="http://schemas.microsoft.com/office/drawing/2014/main" val="20002"/>
                    </a:ext>
                  </a:extLst>
                </a:gridCol>
                <a:gridCol w="1635875">
                  <a:extLst>
                    <a:ext uri="{9D8B030D-6E8A-4147-A177-3AD203B41FA5}">
                      <a16:colId xmlns:a16="http://schemas.microsoft.com/office/drawing/2014/main" val="20003"/>
                    </a:ext>
                  </a:extLst>
                </a:gridCol>
                <a:gridCol w="2312200">
                  <a:extLst>
                    <a:ext uri="{9D8B030D-6E8A-4147-A177-3AD203B41FA5}">
                      <a16:colId xmlns:a16="http://schemas.microsoft.com/office/drawing/2014/main" val="20004"/>
                    </a:ext>
                  </a:extLst>
                </a:gridCol>
              </a:tblGrid>
              <a:tr h="274125">
                <a:tc gridSpan="5">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Calibri"/>
                          <a:ea typeface="Calibri"/>
                          <a:cs typeface="Calibri"/>
                          <a:sym typeface="Calibri"/>
                        </a:rPr>
                        <a:t>Studies</a:t>
                      </a:r>
                      <a:r>
                        <a:rPr lang="en-GB" sz="1200" u="none" strike="noStrike" cap="none">
                          <a:latin typeface="Calibri"/>
                          <a:ea typeface="Calibri"/>
                          <a:cs typeface="Calibri"/>
                          <a:sym typeface="Calibri"/>
                        </a:rPr>
                        <a:t> </a:t>
                      </a:r>
                      <a:r>
                        <a:rPr lang="en-GB" sz="1200" b="0" i="0" u="none" strike="noStrike" cap="none">
                          <a:solidFill>
                            <a:srgbClr val="000000"/>
                          </a:solidFill>
                          <a:latin typeface="Calibri"/>
                          <a:ea typeface="Calibri"/>
                          <a:cs typeface="Calibri"/>
                          <a:sym typeface="Calibri"/>
                        </a:rPr>
                        <a:t>Qu’est-ce que tu étudieras dans le futur? </a:t>
                      </a:r>
                      <a:r>
                        <a:rPr lang="en-GB" sz="1200" b="0" i="1" u="none" strike="noStrike" cap="none">
                          <a:solidFill>
                            <a:srgbClr val="FF0000"/>
                          </a:solidFill>
                          <a:latin typeface="Calibri"/>
                          <a:ea typeface="Calibri"/>
                          <a:cs typeface="Calibri"/>
                          <a:sym typeface="Calibri"/>
                        </a:rPr>
                        <a:t>What will you study in the future?</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70100">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L’année prochaine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Next year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Après mes examens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After my exams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je vais au lycée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 go to sixth form</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je vais à l’université</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go to university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je serai plus âgé(e)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older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j’aurai (dix-huit) ans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(18) years old</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l’avenir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Dans le futur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jour</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One day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Plus tard dans la vie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Later in life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j’étudierai</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will study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j’apprendrai</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will learn</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continuerai étudier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will continue to study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j’irai au lycée pour étudier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will go to sixth form to study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l’art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art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français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French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le théâtre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drama</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le sport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sport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l’anglais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English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l’histoire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history</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technologie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DT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musique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music</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religion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RE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maths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maths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sciences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science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langues </a:t>
                      </a:r>
                      <a:r>
                        <a:rPr lang="en-GB" sz="1200" b="1" i="1" u="none" strike="noStrike" cap="none">
                          <a:solidFill>
                            <a:srgbClr val="FF0000"/>
                          </a:solidFill>
                          <a:latin typeface="Calibri"/>
                          <a:ea typeface="Calibri"/>
                          <a:cs typeface="Calibri"/>
                          <a:sym typeface="Calibri"/>
                        </a:rPr>
                        <a:t>languages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ce qui sera</a:t>
                      </a:r>
                      <a:endParaRPr sz="1400" u="none" strike="noStrike" cap="none"/>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which will be </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génial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great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intéressant </a:t>
                      </a:r>
                      <a:r>
                        <a:rPr lang="en-GB" sz="1200" b="1" i="1" u="none" strike="noStrike" cap="none">
                          <a:solidFill>
                            <a:srgbClr val="FF0000"/>
                          </a:solidFill>
                          <a:latin typeface="Calibri"/>
                          <a:ea typeface="Calibri"/>
                          <a:cs typeface="Calibri"/>
                          <a:sym typeface="Calibri"/>
                        </a:rPr>
                        <a:t>interesting</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passionnant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exciting</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utile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useful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pratique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practical</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facile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easy</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différent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different</a:t>
                      </a:r>
                      <a:endParaRPr sz="1400" u="none" strike="noStrike" cap="none"/>
                    </a:p>
                    <a:p>
                      <a:pPr marL="0" marR="0" lvl="0" indent="0" algn="l" rtl="0">
                        <a:lnSpc>
                          <a:spcPct val="100000"/>
                        </a:lnSpc>
                        <a:spcBef>
                          <a:spcPts val="0"/>
                        </a:spcBef>
                        <a:spcAft>
                          <a:spcPts val="0"/>
                        </a:spcAft>
                        <a:buClr>
                          <a:schemeClr val="dk1"/>
                        </a:buClr>
                        <a:buSzPts val="1100"/>
                        <a:buFont typeface="Calibri"/>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difficile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200" b="1" i="1" u="none" strike="noStrike" cap="none">
                          <a:solidFill>
                            <a:srgbClr val="FF0000"/>
                          </a:solidFill>
                          <a:latin typeface="Calibri"/>
                          <a:ea typeface="Calibri"/>
                          <a:cs typeface="Calibri"/>
                          <a:sym typeface="Calibri"/>
                        </a:rPr>
                        <a:t>difficult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nul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rubbish</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200" b="1" u="none" strike="noStrike" cap="none">
                          <a:latin typeface="Calibri"/>
                          <a:ea typeface="Calibri"/>
                          <a:cs typeface="Calibri"/>
                          <a:sym typeface="Calibri"/>
                        </a:rPr>
                        <a:t>ennuyeux </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200" b="1" i="1" u="none" strike="noStrike" cap="none">
                          <a:solidFill>
                            <a:srgbClr val="FF0000"/>
                          </a:solidFill>
                          <a:latin typeface="Calibri"/>
                          <a:ea typeface="Calibri"/>
                          <a:cs typeface="Calibri"/>
                          <a:sym typeface="Calibri"/>
                        </a:rPr>
                        <a:t>boring</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dur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hard / difficult</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inutile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useless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fatigant</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tiring</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74"/>
        <p:cNvGrpSpPr/>
        <p:nvPr/>
      </p:nvGrpSpPr>
      <p:grpSpPr>
        <a:xfrm>
          <a:off x="0" y="0"/>
          <a:ext cx="0" cy="0"/>
          <a:chOff x="0" y="0"/>
          <a:chExt cx="0" cy="0"/>
        </a:xfrm>
      </p:grpSpPr>
      <p:sp>
        <p:nvSpPr>
          <p:cNvPr id="475" name="Google Shape;475;p45"/>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8.10: Future plans and opportunities</a:t>
            </a:r>
            <a:endParaRPr sz="1800" b="0" i="0" u="none" strike="noStrike" cap="none">
              <a:solidFill>
                <a:schemeClr val="lt1"/>
              </a:solidFill>
              <a:latin typeface="Calibri"/>
              <a:ea typeface="Calibri"/>
              <a:cs typeface="Calibri"/>
              <a:sym typeface="Calibri"/>
            </a:endParaRPr>
          </a:p>
        </p:txBody>
      </p:sp>
      <p:sp>
        <p:nvSpPr>
          <p:cNvPr id="476" name="Google Shape;476;p45"/>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25</a:t>
            </a:fld>
            <a:endParaRPr sz="1800">
              <a:solidFill>
                <a:schemeClr val="lt1"/>
              </a:solidFill>
            </a:endParaRPr>
          </a:p>
        </p:txBody>
      </p:sp>
      <p:graphicFrame>
        <p:nvGraphicFramePr>
          <p:cNvPr id="477" name="Google Shape;477;p45"/>
          <p:cNvGraphicFramePr/>
          <p:nvPr/>
        </p:nvGraphicFramePr>
        <p:xfrm>
          <a:off x="444219" y="558881"/>
          <a:ext cx="11303575" cy="6204028"/>
        </p:xfrm>
        <a:graphic>
          <a:graphicData uri="http://schemas.openxmlformats.org/drawingml/2006/table">
            <a:tbl>
              <a:tblPr>
                <a:noFill/>
                <a:tableStyleId>{4D3A7875-1ABF-4C86-BCEA-E57D24479A08}</a:tableStyleId>
              </a:tblPr>
              <a:tblGrid>
                <a:gridCol w="2585600">
                  <a:extLst>
                    <a:ext uri="{9D8B030D-6E8A-4147-A177-3AD203B41FA5}">
                      <a16:colId xmlns:a16="http://schemas.microsoft.com/office/drawing/2014/main" val="20000"/>
                    </a:ext>
                  </a:extLst>
                </a:gridCol>
                <a:gridCol w="3073725">
                  <a:extLst>
                    <a:ext uri="{9D8B030D-6E8A-4147-A177-3AD203B41FA5}">
                      <a16:colId xmlns:a16="http://schemas.microsoft.com/office/drawing/2014/main" val="20001"/>
                    </a:ext>
                  </a:extLst>
                </a:gridCol>
                <a:gridCol w="1500750">
                  <a:extLst>
                    <a:ext uri="{9D8B030D-6E8A-4147-A177-3AD203B41FA5}">
                      <a16:colId xmlns:a16="http://schemas.microsoft.com/office/drawing/2014/main" val="20002"/>
                    </a:ext>
                  </a:extLst>
                </a:gridCol>
                <a:gridCol w="4143500">
                  <a:extLst>
                    <a:ext uri="{9D8B030D-6E8A-4147-A177-3AD203B41FA5}">
                      <a16:colId xmlns:a16="http://schemas.microsoft.com/office/drawing/2014/main" val="20003"/>
                    </a:ext>
                  </a:extLst>
                </a:gridCol>
              </a:tblGrid>
              <a:tr h="244375">
                <a:tc gridSpan="4">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rgbClr val="000000"/>
                          </a:solidFill>
                          <a:latin typeface="Calibri"/>
                          <a:ea typeface="Calibri"/>
                          <a:cs typeface="Calibri"/>
                          <a:sym typeface="Calibri"/>
                        </a:rPr>
                        <a:t>Travel and family plans</a:t>
                      </a:r>
                      <a:r>
                        <a:rPr lang="en-GB" sz="1200" u="none" strike="noStrike" cap="none">
                          <a:latin typeface="Calibri"/>
                          <a:ea typeface="Calibri"/>
                          <a:cs typeface="Calibri"/>
                          <a:sym typeface="Calibri"/>
                        </a:rPr>
                        <a:t> </a:t>
                      </a:r>
                      <a:r>
                        <a:rPr lang="en-GB" sz="1200" b="0" i="0" u="none" strike="noStrike" cap="none">
                          <a:solidFill>
                            <a:srgbClr val="000000"/>
                          </a:solidFill>
                          <a:latin typeface="Calibri"/>
                          <a:ea typeface="Calibri"/>
                          <a:cs typeface="Calibri"/>
                          <a:sym typeface="Calibri"/>
                        </a:rPr>
                        <a:t>Qu’est-ce que tu voudrais faire plus tard dans la vie? </a:t>
                      </a:r>
                      <a:r>
                        <a:rPr lang="en-GB" sz="1200" b="0" i="1" u="none" strike="noStrike" cap="none">
                          <a:solidFill>
                            <a:srgbClr val="FF0000"/>
                          </a:solidFill>
                          <a:latin typeface="Calibri"/>
                          <a:ea typeface="Calibri"/>
                          <a:cs typeface="Calibri"/>
                          <a:sym typeface="Calibri"/>
                        </a:rPr>
                        <a:t>What would you like to do later in life?</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339575">
                <a:tc rowSpan="5">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L’année prochaine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Next year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Après mes examens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After my exams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je vais au lycée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 go to sixth form</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je vais à l’université</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go to university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je serai plus âgé(e)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older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Quand j’aurai (dix-huit) ans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When I’m (18) years old</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l’avenir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Dans le futur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In the future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jour</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One day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Plus tard dans la vie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Later in life</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5">
                  <a:txBody>
                    <a:bodyPr/>
                    <a:lstStyle/>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j’éspère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hope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veux</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want</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tiens à</a:t>
                      </a:r>
                      <a:endParaRPr sz="1400" u="none" strike="noStrike" cap="none"/>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want</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j’ai envie de (d’)</a:t>
                      </a:r>
                      <a:endParaRPr sz="1400" u="none" strike="noStrike" cap="none"/>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fancy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j’ai l’intention de (d’)</a:t>
                      </a:r>
                      <a:endParaRPr sz="1400" u="none" strike="noStrike" cap="none"/>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intend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vais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am going </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je voudrais / j’aimerais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would like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avoir </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have</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une bonne carrière </a:t>
                      </a:r>
                      <a:r>
                        <a:rPr lang="en-GB" sz="1200" b="1" i="1" u="none" strike="noStrike" cap="none">
                          <a:solidFill>
                            <a:srgbClr val="FF0000"/>
                          </a:solidFill>
                          <a:latin typeface="Calibri"/>
                          <a:ea typeface="Calibri"/>
                          <a:cs typeface="Calibri"/>
                          <a:sym typeface="Calibri"/>
                        </a:rPr>
                        <a:t>a good career</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une bonne education </a:t>
                      </a:r>
                      <a:r>
                        <a:rPr lang="en-GB" sz="1200" b="1" i="1" u="none" strike="noStrike" cap="none">
                          <a:solidFill>
                            <a:srgbClr val="FF0000"/>
                          </a:solidFill>
                          <a:latin typeface="Calibri"/>
                          <a:ea typeface="Calibri"/>
                          <a:cs typeface="Calibri"/>
                          <a:sym typeface="Calibri"/>
                        </a:rPr>
                        <a:t>a good education</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bon salaire </a:t>
                      </a:r>
                      <a:r>
                        <a:rPr lang="en-GB" sz="1200" b="1" i="1" u="none" strike="noStrike" cap="none">
                          <a:solidFill>
                            <a:srgbClr val="FF0000"/>
                          </a:solidFill>
                          <a:latin typeface="Calibri"/>
                          <a:ea typeface="Calibri"/>
                          <a:cs typeface="Calibri"/>
                          <a:sym typeface="Calibri"/>
                        </a:rPr>
                        <a:t>a good salary</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bon travail </a:t>
                      </a:r>
                      <a:r>
                        <a:rPr lang="en-GB" sz="1200" b="1" i="1" u="none" strike="noStrike" cap="none">
                          <a:solidFill>
                            <a:srgbClr val="FF0000"/>
                          </a:solidFill>
                          <a:latin typeface="Calibri"/>
                          <a:ea typeface="Calibri"/>
                          <a:cs typeface="Calibri"/>
                          <a:sym typeface="Calibri"/>
                        </a:rPr>
                        <a:t>a good job</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enfant </a:t>
                      </a:r>
                      <a:r>
                        <a:rPr lang="en-GB" sz="1200" b="1" i="1" u="none" strike="noStrike" cap="none">
                          <a:solidFill>
                            <a:srgbClr val="FF0000"/>
                          </a:solidFill>
                          <a:latin typeface="Calibri"/>
                          <a:ea typeface="Calibri"/>
                          <a:cs typeface="Calibri"/>
                          <a:sym typeface="Calibri"/>
                        </a:rPr>
                        <a:t>a child</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une famille </a:t>
                      </a:r>
                      <a:r>
                        <a:rPr lang="en-GB" sz="1200" b="1" i="1" u="none" strike="noStrike" cap="none">
                          <a:solidFill>
                            <a:srgbClr val="FF0000"/>
                          </a:solidFill>
                          <a:latin typeface="Calibri"/>
                          <a:ea typeface="Calibri"/>
                          <a:cs typeface="Calibri"/>
                          <a:sym typeface="Calibri"/>
                        </a:rPr>
                        <a:t>a family</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133957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être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be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devenir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become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directeur/directrice d’une entreprise </a:t>
                      </a:r>
                      <a:r>
                        <a:rPr lang="en-GB" sz="1200" b="1" i="1" u="none" strike="noStrike" cap="none">
                          <a:solidFill>
                            <a:srgbClr val="FF0000"/>
                          </a:solidFill>
                          <a:latin typeface="Calibri"/>
                          <a:ea typeface="Calibri"/>
                          <a:cs typeface="Calibri"/>
                          <a:sym typeface="Calibri"/>
                        </a:rPr>
                        <a:t>manager of a company / business</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patron(ne) </a:t>
                      </a:r>
                      <a:r>
                        <a:rPr lang="en-GB" sz="1200" b="1" i="1" u="none" strike="noStrike" cap="none">
                          <a:solidFill>
                            <a:srgbClr val="FF0000"/>
                          </a:solidFill>
                          <a:latin typeface="Calibri"/>
                          <a:ea typeface="Calibri"/>
                          <a:cs typeface="Calibri"/>
                          <a:sym typeface="Calibri"/>
                        </a:rPr>
                        <a:t>the boss</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chef(fe) </a:t>
                      </a:r>
                      <a:r>
                        <a:rPr lang="en-GB" sz="1200" b="1" i="1" u="none" strike="noStrike" cap="none">
                          <a:solidFill>
                            <a:srgbClr val="FF0000"/>
                          </a:solidFill>
                          <a:latin typeface="Calibri"/>
                          <a:ea typeface="Calibri"/>
                          <a:cs typeface="Calibri"/>
                          <a:sym typeface="Calibri"/>
                        </a:rPr>
                        <a:t>the boss</a:t>
                      </a:r>
                      <a:endParaRPr sz="1200" b="1" i="0" u="none" strike="noStrike" cap="none">
                        <a:solidFill>
                          <a:schemeClr val="dk1"/>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riche </a:t>
                      </a:r>
                      <a:r>
                        <a:rPr lang="en-GB" sz="1200" b="1" i="1" u="none" strike="noStrike" cap="none">
                          <a:solidFill>
                            <a:srgbClr val="FF0000"/>
                          </a:solidFill>
                          <a:latin typeface="Calibri"/>
                          <a:ea typeface="Calibri"/>
                          <a:cs typeface="Calibri"/>
                          <a:sym typeface="Calibri"/>
                        </a:rPr>
                        <a:t>rich</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heureux/euse </a:t>
                      </a:r>
                      <a:r>
                        <a:rPr lang="en-GB" sz="1200" b="1" i="1" u="none" strike="noStrike" cap="none">
                          <a:solidFill>
                            <a:srgbClr val="FF0000"/>
                          </a:solidFill>
                          <a:latin typeface="Calibri"/>
                          <a:ea typeface="Calibri"/>
                          <a:cs typeface="Calibri"/>
                          <a:sym typeface="Calibri"/>
                        </a:rPr>
                        <a:t>happy</a:t>
                      </a: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r h="89922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travailler comme</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work as</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médecin </a:t>
                      </a:r>
                      <a:r>
                        <a:rPr lang="en-GB" sz="1200" b="1" i="1" u="none" strike="noStrike" cap="none">
                          <a:solidFill>
                            <a:srgbClr val="FF0000"/>
                          </a:solidFill>
                          <a:latin typeface="Calibri"/>
                          <a:ea typeface="Calibri"/>
                          <a:cs typeface="Calibri"/>
                          <a:sym typeface="Calibri"/>
                        </a:rPr>
                        <a:t>a doctor</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influenceur </a:t>
                      </a:r>
                      <a:r>
                        <a:rPr lang="en-GB" sz="1200" b="1" i="1" u="none" strike="noStrike" cap="none">
                          <a:solidFill>
                            <a:srgbClr val="FF0000"/>
                          </a:solidFill>
                          <a:latin typeface="Calibri"/>
                          <a:ea typeface="Calibri"/>
                          <a:cs typeface="Calibri"/>
                          <a:sym typeface="Calibri"/>
                        </a:rPr>
                        <a:t>an influencer</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policier </a:t>
                      </a:r>
                      <a:r>
                        <a:rPr lang="en-GB" sz="1200" b="1" i="1" u="none" strike="noStrike" cap="none">
                          <a:solidFill>
                            <a:srgbClr val="FF0000"/>
                          </a:solidFill>
                          <a:latin typeface="Calibri"/>
                          <a:ea typeface="Calibri"/>
                          <a:cs typeface="Calibri"/>
                          <a:sym typeface="Calibri"/>
                        </a:rPr>
                        <a:t>a police officer</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professeur </a:t>
                      </a:r>
                      <a:r>
                        <a:rPr lang="en-GB" sz="1200" b="1" i="1" u="none" strike="noStrike" cap="none">
                          <a:solidFill>
                            <a:srgbClr val="FF0000"/>
                          </a:solidFill>
                          <a:latin typeface="Calibri"/>
                          <a:ea typeface="Calibri"/>
                          <a:cs typeface="Calibri"/>
                          <a:sym typeface="Calibri"/>
                        </a:rPr>
                        <a:t>a teacher</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3"/>
                  </a:ext>
                </a:extLst>
              </a:tr>
              <a:tr h="679050">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étudier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study</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les langues </a:t>
                      </a:r>
                      <a:r>
                        <a:rPr lang="en-GB" sz="1200" b="1" i="1" u="none" strike="noStrike" cap="none">
                          <a:solidFill>
                            <a:srgbClr val="FF0000"/>
                          </a:solidFill>
                          <a:latin typeface="Calibri"/>
                          <a:ea typeface="Calibri"/>
                          <a:cs typeface="Calibri"/>
                          <a:sym typeface="Calibri"/>
                        </a:rPr>
                        <a:t>languages</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 medicine </a:t>
                      </a:r>
                      <a:r>
                        <a:rPr lang="en-GB" sz="1200" b="1" i="1" u="none" strike="noStrike" cap="none">
                          <a:solidFill>
                            <a:srgbClr val="FF0000"/>
                          </a:solidFill>
                          <a:latin typeface="Calibri"/>
                          <a:ea typeface="Calibri"/>
                          <a:cs typeface="Calibri"/>
                          <a:sym typeface="Calibri"/>
                        </a:rPr>
                        <a:t>medicine</a:t>
                      </a:r>
                      <a:endParaRPr sz="1200" b="1" i="1" u="none" strike="noStrike" cap="none">
                        <a:solidFill>
                          <a:srgbClr val="FF0000"/>
                        </a:solidFill>
                        <a:latin typeface="Calibri"/>
                        <a:ea typeface="Calibri"/>
                        <a:cs typeface="Calibri"/>
                        <a:sym typeface="Calibri"/>
                      </a:endParaRPr>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l’université </a:t>
                      </a:r>
                      <a:r>
                        <a:rPr lang="en-GB" sz="1200" b="1" i="1" u="none" strike="noStrike" cap="none">
                          <a:solidFill>
                            <a:srgbClr val="FF0000"/>
                          </a:solidFill>
                          <a:latin typeface="Calibri"/>
                          <a:ea typeface="Calibri"/>
                          <a:cs typeface="Calibri"/>
                          <a:sym typeface="Calibri"/>
                        </a:rPr>
                        <a:t>at university</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4"/>
                  </a:ext>
                </a:extLst>
              </a:tr>
              <a:tr h="65867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gagner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earn / to win</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beaucoup d’argent </a:t>
                      </a:r>
                      <a:r>
                        <a:rPr lang="en-GB" sz="1200" b="1" i="1" u="none" strike="noStrike" cap="none">
                          <a:solidFill>
                            <a:srgbClr val="FF0000"/>
                          </a:solidFill>
                          <a:latin typeface="Calibri"/>
                          <a:ea typeface="Calibri"/>
                          <a:cs typeface="Calibri"/>
                          <a:sym typeface="Calibri"/>
                        </a:rPr>
                        <a:t>lots of money</a:t>
                      </a:r>
                      <a:endParaRPr sz="1400" u="none" strike="noStrike" cap="none"/>
                    </a:p>
                    <a:p>
                      <a:pPr marL="0" marR="0" lvl="0" indent="0" algn="l" rtl="0">
                        <a:lnSpc>
                          <a:spcPct val="15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à la loterie </a:t>
                      </a:r>
                      <a:r>
                        <a:rPr lang="en-GB" sz="1200" b="1" i="1" u="none" strike="noStrike" cap="none">
                          <a:solidFill>
                            <a:srgbClr val="FF0000"/>
                          </a:solidFill>
                          <a:latin typeface="Calibri"/>
                          <a:ea typeface="Calibri"/>
                          <a:cs typeface="Calibri"/>
                          <a:sym typeface="Calibri"/>
                        </a:rPr>
                        <a:t>the lottery</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81"/>
        <p:cNvGrpSpPr/>
        <p:nvPr/>
      </p:nvGrpSpPr>
      <p:grpSpPr>
        <a:xfrm>
          <a:off x="0" y="0"/>
          <a:ext cx="0" cy="0"/>
          <a:chOff x="0" y="0"/>
          <a:chExt cx="0" cy="0"/>
        </a:xfrm>
      </p:grpSpPr>
      <p:sp>
        <p:nvSpPr>
          <p:cNvPr id="482" name="Google Shape;482;p46"/>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8.11: Tourist attractions</a:t>
            </a:r>
            <a:endParaRPr sz="1800" b="0" i="0" u="none" strike="noStrike" cap="none">
              <a:solidFill>
                <a:schemeClr val="lt1"/>
              </a:solidFill>
              <a:latin typeface="Calibri"/>
              <a:ea typeface="Calibri"/>
              <a:cs typeface="Calibri"/>
              <a:sym typeface="Calibri"/>
            </a:endParaRPr>
          </a:p>
        </p:txBody>
      </p:sp>
      <p:sp>
        <p:nvSpPr>
          <p:cNvPr id="483" name="Google Shape;483;p46"/>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26</a:t>
            </a:fld>
            <a:endParaRPr sz="1800">
              <a:solidFill>
                <a:schemeClr val="lt1"/>
              </a:solidFill>
            </a:endParaRPr>
          </a:p>
        </p:txBody>
      </p:sp>
      <p:graphicFrame>
        <p:nvGraphicFramePr>
          <p:cNvPr id="484" name="Google Shape;484;p46"/>
          <p:cNvGraphicFramePr/>
          <p:nvPr/>
        </p:nvGraphicFramePr>
        <p:xfrm>
          <a:off x="238268" y="509855"/>
          <a:ext cx="11847425" cy="6348150"/>
        </p:xfrm>
        <a:graphic>
          <a:graphicData uri="http://schemas.openxmlformats.org/drawingml/2006/table">
            <a:tbl>
              <a:tblPr>
                <a:noFill/>
                <a:tableStyleId>{4D3A7875-1ABF-4C86-BCEA-E57D24479A08}</a:tableStyleId>
              </a:tblPr>
              <a:tblGrid>
                <a:gridCol w="2194850">
                  <a:extLst>
                    <a:ext uri="{9D8B030D-6E8A-4147-A177-3AD203B41FA5}">
                      <a16:colId xmlns:a16="http://schemas.microsoft.com/office/drawing/2014/main" val="20000"/>
                    </a:ext>
                  </a:extLst>
                </a:gridCol>
                <a:gridCol w="1888450">
                  <a:extLst>
                    <a:ext uri="{9D8B030D-6E8A-4147-A177-3AD203B41FA5}">
                      <a16:colId xmlns:a16="http://schemas.microsoft.com/office/drawing/2014/main" val="20001"/>
                    </a:ext>
                  </a:extLst>
                </a:gridCol>
                <a:gridCol w="1439025">
                  <a:extLst>
                    <a:ext uri="{9D8B030D-6E8A-4147-A177-3AD203B41FA5}">
                      <a16:colId xmlns:a16="http://schemas.microsoft.com/office/drawing/2014/main" val="20002"/>
                    </a:ext>
                  </a:extLst>
                </a:gridCol>
                <a:gridCol w="808125">
                  <a:extLst>
                    <a:ext uri="{9D8B030D-6E8A-4147-A177-3AD203B41FA5}">
                      <a16:colId xmlns:a16="http://schemas.microsoft.com/office/drawing/2014/main" val="20003"/>
                    </a:ext>
                  </a:extLst>
                </a:gridCol>
                <a:gridCol w="159000">
                  <a:extLst>
                    <a:ext uri="{9D8B030D-6E8A-4147-A177-3AD203B41FA5}">
                      <a16:colId xmlns:a16="http://schemas.microsoft.com/office/drawing/2014/main" val="20004"/>
                    </a:ext>
                  </a:extLst>
                </a:gridCol>
                <a:gridCol w="1202275">
                  <a:extLst>
                    <a:ext uri="{9D8B030D-6E8A-4147-A177-3AD203B41FA5}">
                      <a16:colId xmlns:a16="http://schemas.microsoft.com/office/drawing/2014/main" val="20005"/>
                    </a:ext>
                  </a:extLst>
                </a:gridCol>
                <a:gridCol w="885875">
                  <a:extLst>
                    <a:ext uri="{9D8B030D-6E8A-4147-A177-3AD203B41FA5}">
                      <a16:colId xmlns:a16="http://schemas.microsoft.com/office/drawing/2014/main" val="20006"/>
                    </a:ext>
                  </a:extLst>
                </a:gridCol>
                <a:gridCol w="318000">
                  <a:extLst>
                    <a:ext uri="{9D8B030D-6E8A-4147-A177-3AD203B41FA5}">
                      <a16:colId xmlns:a16="http://schemas.microsoft.com/office/drawing/2014/main" val="20007"/>
                    </a:ext>
                  </a:extLst>
                </a:gridCol>
                <a:gridCol w="2951825">
                  <a:extLst>
                    <a:ext uri="{9D8B030D-6E8A-4147-A177-3AD203B41FA5}">
                      <a16:colId xmlns:a16="http://schemas.microsoft.com/office/drawing/2014/main" val="20008"/>
                    </a:ext>
                  </a:extLst>
                </a:gridCol>
              </a:tblGrid>
              <a:tr h="301650">
                <a:tc gridSpan="9">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0000"/>
                          </a:solidFill>
                          <a:latin typeface="Calibri"/>
                          <a:ea typeface="Calibri"/>
                          <a:cs typeface="Calibri"/>
                          <a:sym typeface="Calibri"/>
                        </a:rPr>
                        <a:t>A holiday in the past </a:t>
                      </a:r>
                      <a:r>
                        <a:rPr lang="en-GB" sz="1000" b="0" i="0" u="none" strike="noStrike" cap="none">
                          <a:solidFill>
                            <a:srgbClr val="000000"/>
                          </a:solidFill>
                          <a:latin typeface="Calibri"/>
                          <a:ea typeface="Calibri"/>
                          <a:cs typeface="Calibri"/>
                          <a:sym typeface="Calibri"/>
                        </a:rPr>
                        <a:t>Qu’est-ce que tu as fait pendant tes vacances l’année deniere ? </a:t>
                      </a:r>
                      <a:r>
                        <a:rPr lang="en-GB" sz="1000" b="0" i="1" u="none" strike="noStrike" cap="none">
                          <a:solidFill>
                            <a:srgbClr val="FF0000"/>
                          </a:solidFill>
                          <a:latin typeface="Calibri"/>
                          <a:ea typeface="Calibri"/>
                          <a:cs typeface="Calibri"/>
                          <a:sym typeface="Calibri"/>
                        </a:rPr>
                        <a:t>Where did you go on holiday last year?</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301650">
                <a:tc rowSpan="3">
                  <a:txBody>
                    <a:bodyPr/>
                    <a:lstStyle/>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Récemment</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Recently</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Hier</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Yesterday</a:t>
                      </a:r>
                      <a:endParaRPr sz="1400" u="none" strike="noStrike" cap="none"/>
                    </a:p>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Le weekend dernier</a:t>
                      </a:r>
                      <a:endParaRPr sz="1400" u="none" strike="noStrike" cap="none"/>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Last weekend</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Le mois dernier</a:t>
                      </a:r>
                      <a:endParaRPr sz="1400" u="none" strike="noStrike" cap="none"/>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Last month</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La semaine dernière</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Last week</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none" strike="noStrike" cap="none">
                          <a:solidFill>
                            <a:schemeClr val="dk1"/>
                          </a:solidFill>
                          <a:latin typeface="Calibri"/>
                          <a:ea typeface="Calibri"/>
                          <a:cs typeface="Calibri"/>
                          <a:sym typeface="Calibri"/>
                        </a:rPr>
                        <a:t>L’année dernière</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Last year</a:t>
                      </a:r>
                      <a:endParaRPr sz="1400" u="none" strike="noStrike" cap="none"/>
                    </a:p>
                    <a:p>
                      <a:pPr marL="0" marR="0" lvl="0" indent="0" algn="l" rtl="0">
                        <a:lnSpc>
                          <a:spcPct val="100000"/>
                        </a:lnSpc>
                        <a:spcBef>
                          <a:spcPts val="0"/>
                        </a:spcBef>
                        <a:spcAft>
                          <a:spcPts val="0"/>
                        </a:spcAft>
                        <a:buClr>
                          <a:srgbClr val="FF0000"/>
                        </a:buClr>
                        <a:buSzPts val="1000"/>
                        <a:buFont typeface="Calibri"/>
                        <a:buNone/>
                      </a:pP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sng" strike="noStrike" cap="none">
                          <a:solidFill>
                            <a:schemeClr val="dk1"/>
                          </a:solidFill>
                          <a:latin typeface="Calibri"/>
                          <a:ea typeface="Calibri"/>
                          <a:cs typeface="Calibri"/>
                          <a:sym typeface="Calibri"/>
                        </a:rPr>
                        <a:t>Il y a </a:t>
                      </a:r>
                      <a:r>
                        <a:rPr lang="en-GB" sz="1000" b="1" u="none" strike="noStrike" cap="none">
                          <a:solidFill>
                            <a:schemeClr val="dk1"/>
                          </a:solidFill>
                          <a:latin typeface="Calibri"/>
                          <a:ea typeface="Calibri"/>
                          <a:cs typeface="Calibri"/>
                          <a:sym typeface="Calibri"/>
                        </a:rPr>
                        <a:t>un an</a:t>
                      </a:r>
                      <a:endParaRPr sz="1400" u="none" strike="noStrike" cap="none"/>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1 year </a:t>
                      </a:r>
                      <a:r>
                        <a:rPr lang="en-GB" sz="1000" b="1" i="1" u="sng" strike="noStrike" cap="none">
                          <a:solidFill>
                            <a:srgbClr val="FF0000"/>
                          </a:solidFill>
                          <a:latin typeface="Calibri"/>
                          <a:ea typeface="Calibri"/>
                          <a:cs typeface="Calibri"/>
                          <a:sym typeface="Calibri"/>
                        </a:rPr>
                        <a:t>ago</a:t>
                      </a:r>
                      <a:r>
                        <a:rPr lang="en-GB" sz="1000" b="1" i="1" u="none" strike="noStrike" cap="none">
                          <a:solidFill>
                            <a:srgbClr val="FF0000"/>
                          </a:solidFill>
                          <a:latin typeface="Calibri"/>
                          <a:ea typeface="Calibri"/>
                          <a:cs typeface="Calibri"/>
                          <a:sym typeface="Calibri"/>
                        </a:rPr>
                        <a:t> </a:t>
                      </a: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Calibri"/>
                        <a:buNone/>
                      </a:pPr>
                      <a:r>
                        <a:rPr lang="en-GB" sz="1000" b="1" u="sng" strike="noStrike" cap="none">
                          <a:solidFill>
                            <a:schemeClr val="dk1"/>
                          </a:solidFill>
                          <a:latin typeface="Calibri"/>
                          <a:ea typeface="Calibri"/>
                          <a:cs typeface="Calibri"/>
                          <a:sym typeface="Calibri"/>
                        </a:rPr>
                        <a:t>Il y a </a:t>
                      </a:r>
                      <a:r>
                        <a:rPr lang="en-GB" sz="1000" b="1" u="none" strike="noStrike" cap="none">
                          <a:solidFill>
                            <a:schemeClr val="dk1"/>
                          </a:solidFill>
                          <a:latin typeface="Calibri"/>
                          <a:ea typeface="Calibri"/>
                          <a:cs typeface="Calibri"/>
                          <a:sym typeface="Calibri"/>
                        </a:rPr>
                        <a:t>deux ans</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000"/>
                        <a:buFont typeface="Calibri"/>
                        <a:buNone/>
                      </a:pPr>
                      <a:r>
                        <a:rPr lang="en-GB" sz="1000" b="1" i="1" u="none" strike="noStrike" cap="none">
                          <a:solidFill>
                            <a:srgbClr val="FF0000"/>
                          </a:solidFill>
                          <a:latin typeface="Calibri"/>
                          <a:ea typeface="Calibri"/>
                          <a:cs typeface="Calibri"/>
                          <a:sym typeface="Calibri"/>
                        </a:rPr>
                        <a:t>2 years </a:t>
                      </a:r>
                      <a:r>
                        <a:rPr lang="en-GB" sz="1000" b="1" i="1" u="sng" strike="noStrike" cap="none">
                          <a:solidFill>
                            <a:srgbClr val="FF0000"/>
                          </a:solidFill>
                          <a:latin typeface="Calibri"/>
                          <a:ea typeface="Calibri"/>
                          <a:cs typeface="Calibri"/>
                          <a:sym typeface="Calibri"/>
                        </a:rPr>
                        <a:t>ago</a:t>
                      </a:r>
                      <a:endParaRPr sz="1000" u="sng"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je suis allé(e)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I went</a:t>
                      </a: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3">
                  <a:txBody>
                    <a:bodyPr/>
                    <a:lstStyle/>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à Paris </a:t>
                      </a:r>
                      <a:r>
                        <a:rPr lang="en-GB" sz="1000" b="1" i="1" u="none" strike="noStrike" cap="none">
                          <a:solidFill>
                            <a:srgbClr val="FF0000"/>
                          </a:solidFill>
                          <a:latin typeface="Calibri"/>
                          <a:ea typeface="Calibri"/>
                          <a:cs typeface="Calibri"/>
                          <a:sym typeface="Calibri"/>
                        </a:rPr>
                        <a:t>to Paris</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à Londres </a:t>
                      </a:r>
                      <a:r>
                        <a:rPr lang="en-GB" sz="1000" b="1" i="1" u="none" strike="noStrike" cap="none">
                          <a:solidFill>
                            <a:srgbClr val="FF0000"/>
                          </a:solidFill>
                          <a:latin typeface="Calibri"/>
                          <a:ea typeface="Calibri"/>
                          <a:cs typeface="Calibri"/>
                          <a:sym typeface="Calibri"/>
                        </a:rPr>
                        <a:t>to London</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à Québec </a:t>
                      </a:r>
                      <a:r>
                        <a:rPr lang="en-GB" sz="1000" b="1" i="1" u="none" strike="noStrike" cap="none">
                          <a:solidFill>
                            <a:srgbClr val="FF0000"/>
                          </a:solidFill>
                          <a:latin typeface="Calibri"/>
                          <a:ea typeface="Calibri"/>
                          <a:cs typeface="Calibri"/>
                          <a:sym typeface="Calibri"/>
                        </a:rPr>
                        <a:t>to Québec</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à Madagascar </a:t>
                      </a:r>
                      <a:r>
                        <a:rPr lang="en-GB" sz="1000" b="1" i="1" u="none" strike="noStrike" cap="none">
                          <a:solidFill>
                            <a:srgbClr val="FF0000"/>
                          </a:solidFill>
                          <a:latin typeface="Calibri"/>
                          <a:ea typeface="Calibri"/>
                          <a:cs typeface="Calibri"/>
                          <a:sym typeface="Calibri"/>
                        </a:rPr>
                        <a:t>to Madagascar</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Angleterre </a:t>
                      </a:r>
                      <a:r>
                        <a:rPr lang="en-GB" sz="1000" b="1" i="1" u="none" strike="noStrike" cap="none">
                          <a:solidFill>
                            <a:srgbClr val="FF0000"/>
                          </a:solidFill>
                          <a:latin typeface="Calibri"/>
                          <a:ea typeface="Calibri"/>
                          <a:cs typeface="Calibri"/>
                          <a:sym typeface="Calibri"/>
                        </a:rPr>
                        <a:t>to England</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France </a:t>
                      </a:r>
                      <a:r>
                        <a:rPr lang="en-GB" sz="1000" b="1" i="1" u="none" strike="noStrike" cap="none">
                          <a:solidFill>
                            <a:srgbClr val="FF0000"/>
                          </a:solidFill>
                          <a:latin typeface="Calibri"/>
                          <a:ea typeface="Calibri"/>
                          <a:cs typeface="Calibri"/>
                          <a:sym typeface="Calibri"/>
                        </a:rPr>
                        <a:t>to France</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France d’Outre-mer </a:t>
                      </a:r>
                      <a:r>
                        <a:rPr lang="en-GB" sz="1000" b="1" i="1" u="none" strike="noStrike" cap="none">
                          <a:solidFill>
                            <a:srgbClr val="FF0000"/>
                          </a:solidFill>
                          <a:latin typeface="Calibri"/>
                          <a:ea typeface="Calibri"/>
                          <a:cs typeface="Calibri"/>
                          <a:sym typeface="Calibri"/>
                        </a:rPr>
                        <a:t>to overseas France</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Martinique </a:t>
                      </a:r>
                      <a:r>
                        <a:rPr lang="en-GB" sz="1000" b="1" i="1" u="none" strike="noStrike" cap="none">
                          <a:solidFill>
                            <a:srgbClr val="FF0000"/>
                          </a:solidFill>
                          <a:latin typeface="Calibri"/>
                          <a:ea typeface="Calibri"/>
                          <a:cs typeface="Calibri"/>
                          <a:sym typeface="Calibri"/>
                        </a:rPr>
                        <a:t>to Martinique</a:t>
                      </a:r>
                      <a:endParaRPr sz="10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gridSpan="3">
                  <a:txBody>
                    <a:bodyPr/>
                    <a:lstStyle/>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Algérie </a:t>
                      </a:r>
                      <a:r>
                        <a:rPr lang="en-GB" sz="1000" b="1" i="1" u="none" strike="noStrike" cap="none">
                          <a:solidFill>
                            <a:srgbClr val="FF0000"/>
                          </a:solidFill>
                          <a:latin typeface="Calibri"/>
                          <a:ea typeface="Calibri"/>
                          <a:cs typeface="Calibri"/>
                          <a:sym typeface="Calibri"/>
                        </a:rPr>
                        <a:t>to Algeria</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Espagne </a:t>
                      </a:r>
                      <a:r>
                        <a:rPr lang="en-GB" sz="1000" b="1" i="1" u="none" strike="noStrike" cap="none">
                          <a:solidFill>
                            <a:srgbClr val="FF0000"/>
                          </a:solidFill>
                          <a:latin typeface="Calibri"/>
                          <a:ea typeface="Calibri"/>
                          <a:cs typeface="Calibri"/>
                          <a:sym typeface="Calibri"/>
                        </a:rPr>
                        <a:t>to Spain</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Afrique </a:t>
                      </a:r>
                      <a:r>
                        <a:rPr lang="en-GB" sz="1000" b="1" i="1" u="none" strike="noStrike" cap="none">
                          <a:solidFill>
                            <a:srgbClr val="FF0000"/>
                          </a:solidFill>
                          <a:latin typeface="Calibri"/>
                          <a:ea typeface="Calibri"/>
                          <a:cs typeface="Calibri"/>
                          <a:sym typeface="Calibri"/>
                        </a:rPr>
                        <a:t>to Africa</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Amérique </a:t>
                      </a:r>
                      <a:r>
                        <a:rPr lang="en-GB" sz="1000" b="1" i="1" u="none" strike="noStrike" cap="none">
                          <a:solidFill>
                            <a:srgbClr val="FF0000"/>
                          </a:solidFill>
                          <a:latin typeface="Calibri"/>
                          <a:ea typeface="Calibri"/>
                          <a:cs typeface="Calibri"/>
                          <a:sym typeface="Calibri"/>
                        </a:rPr>
                        <a:t>to America</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Asie </a:t>
                      </a:r>
                      <a:r>
                        <a:rPr lang="en-GB" sz="1000" b="1" i="1" u="none" strike="noStrike" cap="none">
                          <a:solidFill>
                            <a:srgbClr val="FF0000"/>
                          </a:solidFill>
                          <a:latin typeface="Calibri"/>
                          <a:ea typeface="Calibri"/>
                          <a:cs typeface="Calibri"/>
                          <a:sym typeface="Calibri"/>
                        </a:rPr>
                        <a:t>to Asia</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en Europe </a:t>
                      </a:r>
                      <a:r>
                        <a:rPr lang="en-GB" sz="1000" b="1" i="1" u="none" strike="noStrike" cap="none">
                          <a:solidFill>
                            <a:srgbClr val="FF0000"/>
                          </a:solidFill>
                          <a:latin typeface="Calibri"/>
                          <a:ea typeface="Calibri"/>
                          <a:cs typeface="Calibri"/>
                          <a:sym typeface="Calibri"/>
                        </a:rPr>
                        <a:t>to Europe</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au Royaume-Uni </a:t>
                      </a:r>
                      <a:r>
                        <a:rPr lang="en-GB" sz="1000" b="1" i="1" u="none" strike="noStrike" cap="none">
                          <a:solidFill>
                            <a:srgbClr val="FF0000"/>
                          </a:solidFill>
                          <a:latin typeface="Calibri"/>
                          <a:ea typeface="Calibri"/>
                          <a:cs typeface="Calibri"/>
                          <a:sym typeface="Calibri"/>
                        </a:rPr>
                        <a:t>to the UK</a:t>
                      </a:r>
                      <a:endParaRPr sz="1400" u="none" strike="noStrike" cap="none"/>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aux États-Unis </a:t>
                      </a:r>
                      <a:r>
                        <a:rPr lang="en-GB" sz="1000" b="1" i="1" u="none" strike="noStrike" cap="none">
                          <a:solidFill>
                            <a:srgbClr val="FF0000"/>
                          </a:solidFill>
                          <a:latin typeface="Calibri"/>
                          <a:ea typeface="Calibri"/>
                          <a:cs typeface="Calibri"/>
                          <a:sym typeface="Calibri"/>
                        </a:rPr>
                        <a:t>to the USA</a:t>
                      </a:r>
                      <a:endParaRPr sz="10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avec ma famille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with my family</a:t>
                      </a:r>
                      <a:endParaRPr sz="10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avec mes parents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with my parents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avec mes grands-parents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with my grandparents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avec mes copains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with my friends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avec mes amis </a:t>
                      </a:r>
                      <a:r>
                        <a:rPr lang="en-GB" sz="1000" b="1" i="1" u="none" strike="noStrike" cap="none">
                          <a:solidFill>
                            <a:srgbClr val="FF0000"/>
                          </a:solidFill>
                          <a:latin typeface="Calibri"/>
                          <a:ea typeface="Calibri"/>
                          <a:cs typeface="Calibri"/>
                          <a:sym typeface="Calibri"/>
                        </a:rPr>
                        <a:t>with my friends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avec mon college </a:t>
                      </a:r>
                      <a:r>
                        <a:rPr lang="en-GB" sz="1000" b="1" i="1" u="none" strike="noStrike" cap="none">
                          <a:solidFill>
                            <a:srgbClr val="FF0000"/>
                          </a:solidFill>
                          <a:latin typeface="Calibri"/>
                          <a:ea typeface="Calibri"/>
                          <a:cs typeface="Calibri"/>
                          <a:sym typeface="Calibri"/>
                        </a:rPr>
                        <a:t>with my school</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seul(e) </a:t>
                      </a:r>
                      <a:r>
                        <a:rPr lang="en-GB" sz="1000" b="1" i="1" u="none" strike="noStrike" cap="none">
                          <a:solidFill>
                            <a:srgbClr val="FF0000"/>
                          </a:solidFill>
                          <a:latin typeface="Calibri"/>
                          <a:ea typeface="Calibri"/>
                          <a:cs typeface="Calibri"/>
                          <a:sym typeface="Calibri"/>
                        </a:rPr>
                        <a:t>alone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27512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50"/>
                        <a:buFont typeface="Arial"/>
                        <a:buNone/>
                      </a:pPr>
                      <a:r>
                        <a:rPr lang="en-GB" sz="1000" b="1" i="0" u="none" strike="noStrike" cap="none">
                          <a:solidFill>
                            <a:srgbClr val="000000"/>
                          </a:solidFill>
                          <a:latin typeface="Calibri"/>
                          <a:ea typeface="Calibri"/>
                          <a:cs typeface="Calibri"/>
                          <a:sym typeface="Calibri"/>
                        </a:rPr>
                        <a:t>j’ai voyagé</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00" b="1" i="1" u="none" strike="noStrike" cap="none">
                          <a:solidFill>
                            <a:srgbClr val="FF0000"/>
                          </a:solidFill>
                          <a:latin typeface="Calibri"/>
                          <a:ea typeface="Calibri"/>
                          <a:cs typeface="Calibri"/>
                          <a:sym typeface="Calibri"/>
                        </a:rPr>
                        <a:t>I travelled</a:t>
                      </a:r>
                      <a:endParaRPr sz="10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00" b="1" i="0" u="none" strike="noStrike" cap="none">
                          <a:solidFill>
                            <a:srgbClr val="000000"/>
                          </a:solidFill>
                          <a:latin typeface="Calibri"/>
                          <a:ea typeface="Calibri"/>
                          <a:cs typeface="Calibri"/>
                          <a:sym typeface="Calibri"/>
                        </a:rPr>
                        <a:t>on a voyagé</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000" b="1" i="1" u="none" strike="noStrike" cap="none">
                          <a:solidFill>
                            <a:srgbClr val="FF0000"/>
                          </a:solidFill>
                          <a:latin typeface="Calibri"/>
                          <a:ea typeface="Calibri"/>
                          <a:cs typeface="Calibri"/>
                          <a:sym typeface="Calibri"/>
                        </a:rPr>
                        <a:t>we travelled</a:t>
                      </a:r>
                      <a:endParaRPr sz="10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voiture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car</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car</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coach</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train</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train</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bateau</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boat</a:t>
                      </a:r>
                      <a:endParaRPr sz="10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4">
                  <a:txBody>
                    <a:bodyPr/>
                    <a:lstStyle/>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avion</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plane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bus</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bus</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en métro</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by metro/underground/tube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u="none" strike="noStrike" cap="none">
                          <a:solidFill>
                            <a:schemeClr val="dk1"/>
                          </a:solidFill>
                          <a:latin typeface="Calibri"/>
                          <a:ea typeface="Calibri"/>
                          <a:cs typeface="Calibri"/>
                          <a:sym typeface="Calibri"/>
                        </a:rPr>
                        <a:t>à pied</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Calibri"/>
                        <a:buNone/>
                      </a:pPr>
                      <a:r>
                        <a:rPr lang="en-GB" sz="1000" b="1" i="1" u="none" strike="noStrike" cap="none">
                          <a:solidFill>
                            <a:srgbClr val="FF0000"/>
                          </a:solidFill>
                          <a:latin typeface="Calibri"/>
                          <a:ea typeface="Calibri"/>
                          <a:cs typeface="Calibri"/>
                          <a:sym typeface="Calibri"/>
                        </a:rPr>
                        <a:t>on foot</a:t>
                      </a:r>
                      <a:endParaRPr sz="10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c’était</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it was</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rapide </a:t>
                      </a:r>
                      <a:r>
                        <a:rPr lang="en-GB" sz="1000" b="1" i="1" u="none" strike="noStrike" cap="none">
                          <a:solidFill>
                            <a:srgbClr val="FF0000"/>
                          </a:solidFill>
                          <a:latin typeface="Calibri"/>
                          <a:ea typeface="Calibri"/>
                          <a:cs typeface="Calibri"/>
                          <a:sym typeface="Calibri"/>
                        </a:rPr>
                        <a:t>fast</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lent </a:t>
                      </a:r>
                      <a:r>
                        <a:rPr lang="en-GB" sz="1000" b="1" i="1" u="none" strike="noStrike" cap="none">
                          <a:solidFill>
                            <a:srgbClr val="FF0000"/>
                          </a:solidFill>
                          <a:latin typeface="Calibri"/>
                          <a:ea typeface="Calibri"/>
                          <a:cs typeface="Calibri"/>
                          <a:sym typeface="Calibri"/>
                        </a:rPr>
                        <a:t>slow</a:t>
                      </a:r>
                      <a:endParaRPr sz="10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000" b="1" i="0" u="none" strike="noStrike" cap="none">
                          <a:solidFill>
                            <a:schemeClr val="dk1"/>
                          </a:solidFill>
                          <a:latin typeface="Calibri"/>
                          <a:ea typeface="Calibri"/>
                          <a:cs typeface="Calibri"/>
                          <a:sym typeface="Calibri"/>
                        </a:rPr>
                        <a:t>confortable </a:t>
                      </a:r>
                      <a:r>
                        <a:rPr lang="en-GB" sz="1000" b="1" i="1" u="none" strike="noStrike" cap="none">
                          <a:solidFill>
                            <a:srgbClr val="FF0000"/>
                          </a:solidFill>
                          <a:latin typeface="Calibri"/>
                          <a:ea typeface="Calibri"/>
                          <a:cs typeface="Calibri"/>
                          <a:sym typeface="Calibri"/>
                        </a:rPr>
                        <a:t>comfortable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inconfortable </a:t>
                      </a:r>
                      <a:r>
                        <a:rPr lang="en-GB" sz="1000" b="1" i="1" u="none" strike="noStrike" cap="none">
                          <a:solidFill>
                            <a:srgbClr val="FF0000"/>
                          </a:solidFill>
                          <a:latin typeface="Calibri"/>
                          <a:ea typeface="Calibri"/>
                          <a:cs typeface="Calibri"/>
                          <a:sym typeface="Calibri"/>
                        </a:rPr>
                        <a:t>uncomfortable</a:t>
                      </a:r>
                      <a:endParaRPr sz="10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amusant </a:t>
                      </a:r>
                      <a:r>
                        <a:rPr lang="en-GB" sz="1000" b="1" i="1" u="none" strike="noStrike" cap="none">
                          <a:solidFill>
                            <a:srgbClr val="FF0000"/>
                          </a:solidFill>
                          <a:latin typeface="Calibri"/>
                          <a:ea typeface="Calibri"/>
                          <a:cs typeface="Calibri"/>
                          <a:sym typeface="Calibri"/>
                        </a:rPr>
                        <a:t>fun</a:t>
                      </a:r>
                      <a:endParaRPr sz="10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ennuyeux </a:t>
                      </a:r>
                      <a:r>
                        <a:rPr lang="en-GB" sz="1000" b="1" i="1" u="none" strike="noStrike" cap="none">
                          <a:solidFill>
                            <a:srgbClr val="FF0000"/>
                          </a:solidFill>
                          <a:latin typeface="Calibri"/>
                          <a:ea typeface="Calibri"/>
                          <a:cs typeface="Calibri"/>
                          <a:sym typeface="Calibri"/>
                        </a:rPr>
                        <a:t>boring</a:t>
                      </a:r>
                      <a:endParaRPr sz="1000" b="1" i="0"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2"/>
                  </a:ext>
                </a:extLst>
              </a:tr>
              <a:tr h="1270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rgbClr val="000000"/>
                          </a:solidFill>
                          <a:latin typeface="Calibri"/>
                          <a:ea typeface="Calibri"/>
                          <a:cs typeface="Calibri"/>
                          <a:sym typeface="Calibri"/>
                        </a:rPr>
                        <a:t>je suis resté(e)</a:t>
                      </a:r>
                      <a:endParaRPr sz="1400" u="none" strike="noStrike" cap="none"/>
                    </a:p>
                    <a:p>
                      <a:pPr marL="0" marR="0" lvl="0" indent="0" algn="l" rtl="0">
                        <a:lnSpc>
                          <a:spcPct val="100000"/>
                        </a:lnSpc>
                        <a:spcBef>
                          <a:spcPts val="0"/>
                        </a:spcBef>
                        <a:spcAft>
                          <a:spcPts val="0"/>
                        </a:spcAft>
                        <a:buClr>
                          <a:srgbClr val="000000"/>
                        </a:buClr>
                        <a:buSzPts val="1100"/>
                        <a:buFont typeface="Arial"/>
                        <a:buNone/>
                      </a:pPr>
                      <a:r>
                        <a:rPr lang="en-GB" sz="1000" b="1" i="1" u="none" strike="noStrike" cap="none">
                          <a:solidFill>
                            <a:srgbClr val="FF0000"/>
                          </a:solidFill>
                          <a:latin typeface="Calibri"/>
                          <a:ea typeface="Calibri"/>
                          <a:cs typeface="Calibri"/>
                          <a:sym typeface="Calibri"/>
                        </a:rPr>
                        <a:t>I stayed</a:t>
                      </a:r>
                      <a:endParaRPr sz="10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000" b="1" i="0" u="none" strike="noStrike" cap="none">
                          <a:solidFill>
                            <a:srgbClr val="000000"/>
                          </a:solidFill>
                          <a:latin typeface="Calibri"/>
                          <a:ea typeface="Calibri"/>
                          <a:cs typeface="Calibri"/>
                          <a:sym typeface="Calibri"/>
                        </a:rPr>
                        <a:t>on est restés</a:t>
                      </a:r>
                      <a:endParaRPr sz="10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000" b="1" i="1" u="none" strike="noStrike" cap="none">
                          <a:solidFill>
                            <a:srgbClr val="FF0000"/>
                          </a:solidFill>
                          <a:latin typeface="Calibri"/>
                          <a:ea typeface="Calibri"/>
                          <a:cs typeface="Calibri"/>
                          <a:sym typeface="Calibri"/>
                        </a:rPr>
                        <a:t>we stayed</a:t>
                      </a:r>
                      <a:endParaRPr sz="10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4">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dans un hôtel </a:t>
                      </a:r>
                      <a:r>
                        <a:rPr lang="en-GB" sz="1000" b="1" i="1" u="none" strike="noStrike" cap="none">
                          <a:solidFill>
                            <a:srgbClr val="FF0000"/>
                          </a:solidFill>
                          <a:latin typeface="Calibri"/>
                          <a:ea typeface="Calibri"/>
                          <a:cs typeface="Calibri"/>
                          <a:sym typeface="Calibri"/>
                        </a:rPr>
                        <a:t>in a hotel </a:t>
                      </a:r>
                      <a:endParaRPr sz="10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dans un camping </a:t>
                      </a:r>
                      <a:r>
                        <a:rPr lang="en-GB" sz="1000" b="1" i="1" u="none" strike="noStrike" cap="none">
                          <a:solidFill>
                            <a:srgbClr val="FF0000"/>
                          </a:solidFill>
                          <a:latin typeface="Calibri"/>
                          <a:ea typeface="Calibri"/>
                          <a:cs typeface="Calibri"/>
                          <a:sym typeface="Calibri"/>
                        </a:rPr>
                        <a:t>in a campsite</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dans une tente </a:t>
                      </a:r>
                      <a:r>
                        <a:rPr lang="en-GB" sz="1000" b="1" i="1" u="none" strike="noStrike" cap="none">
                          <a:solidFill>
                            <a:srgbClr val="FF0000"/>
                          </a:solidFill>
                          <a:latin typeface="Calibri"/>
                          <a:ea typeface="Calibri"/>
                          <a:cs typeface="Calibri"/>
                          <a:sym typeface="Calibri"/>
                        </a:rPr>
                        <a:t>in a tent</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dans un appartement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in an apartment / a flat</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solidFill>
                            <a:schemeClr val="dk1"/>
                          </a:solidFill>
                          <a:latin typeface="Calibri"/>
                          <a:ea typeface="Calibri"/>
                          <a:cs typeface="Calibri"/>
                          <a:sym typeface="Calibri"/>
                        </a:rPr>
                        <a:t>dans un logement </a:t>
                      </a:r>
                      <a:r>
                        <a:rPr lang="en-GB" sz="1000" b="0" i="0" u="none" strike="noStrike" cap="none">
                          <a:solidFill>
                            <a:schemeClr val="dk1"/>
                          </a:solidFill>
                          <a:latin typeface="Calibri"/>
                          <a:ea typeface="Calibri"/>
                          <a:cs typeface="Calibri"/>
                          <a:sym typeface="Calibri"/>
                        </a:rPr>
                        <a:t> </a:t>
                      </a:r>
                      <a:r>
                        <a:rPr lang="en-GB" sz="1000" b="1" i="1" u="none" strike="noStrike" cap="none">
                          <a:solidFill>
                            <a:srgbClr val="FF0000"/>
                          </a:solidFill>
                          <a:latin typeface="Calibri"/>
                          <a:ea typeface="Calibri"/>
                          <a:cs typeface="Calibri"/>
                          <a:sym typeface="Calibri"/>
                        </a:rPr>
                        <a:t>in an accommodation</a:t>
                      </a:r>
                      <a:endParaRPr sz="1000" b="1" i="1"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près de la plage </a:t>
                      </a:r>
                      <a:r>
                        <a:rPr lang="en-GB" sz="1000" b="1" i="1" u="none" strike="noStrike" cap="none">
                          <a:solidFill>
                            <a:srgbClr val="FF0000"/>
                          </a:solidFill>
                          <a:latin typeface="Calibri"/>
                          <a:ea typeface="Calibri"/>
                          <a:cs typeface="Calibri"/>
                          <a:sym typeface="Calibri"/>
                        </a:rPr>
                        <a:t>near to the beach</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loin de la plage </a:t>
                      </a:r>
                      <a:r>
                        <a:rPr lang="en-GB" sz="1000" b="1" i="1" u="none" strike="noStrike" cap="none">
                          <a:solidFill>
                            <a:srgbClr val="FF0000"/>
                          </a:solidFill>
                          <a:latin typeface="Calibri"/>
                          <a:ea typeface="Calibri"/>
                          <a:cs typeface="Calibri"/>
                          <a:sym typeface="Calibri"/>
                        </a:rPr>
                        <a:t>far from the beach</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au centre-ville </a:t>
                      </a:r>
                      <a:r>
                        <a:rPr lang="en-GB" sz="1000" b="1" i="1" u="none" strike="noStrike" cap="none">
                          <a:solidFill>
                            <a:srgbClr val="FF0000"/>
                          </a:solidFill>
                          <a:latin typeface="Calibri"/>
                          <a:ea typeface="Calibri"/>
                          <a:cs typeface="Calibri"/>
                          <a:sym typeface="Calibri"/>
                        </a:rPr>
                        <a:t>in the town centre</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au bord de la mer </a:t>
                      </a:r>
                      <a:r>
                        <a:rPr lang="en-GB" sz="1000" b="1" i="1" u="none" strike="noStrike" cap="none">
                          <a:solidFill>
                            <a:srgbClr val="FF0000"/>
                          </a:solidFill>
                          <a:latin typeface="Calibri"/>
                          <a:ea typeface="Calibri"/>
                          <a:cs typeface="Calibri"/>
                          <a:sym typeface="Calibri"/>
                        </a:rPr>
                        <a:t>at the seaside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à la campagne </a:t>
                      </a:r>
                      <a:r>
                        <a:rPr lang="en-GB" sz="1000" b="1" i="1" u="none" strike="noStrike" cap="none">
                          <a:solidFill>
                            <a:srgbClr val="FF0000"/>
                          </a:solidFill>
                          <a:latin typeface="Calibri"/>
                          <a:ea typeface="Calibri"/>
                          <a:cs typeface="Calibri"/>
                          <a:sym typeface="Calibri"/>
                        </a:rPr>
                        <a:t>in the countryside </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à la montagne </a:t>
                      </a:r>
                      <a:r>
                        <a:rPr lang="en-GB" sz="1000" b="1" i="1" u="none" strike="noStrike" cap="none">
                          <a:solidFill>
                            <a:srgbClr val="FF0000"/>
                          </a:solidFill>
                          <a:latin typeface="Calibri"/>
                          <a:ea typeface="Calibri"/>
                          <a:cs typeface="Calibri"/>
                          <a:sym typeface="Calibri"/>
                        </a:rPr>
                        <a:t>in the mountains</a:t>
                      </a:r>
                      <a:endParaRPr sz="10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732450">
                <a:tc>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Tous les jours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Every day </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Tous les soirs</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Every evening</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Chaque jour</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Every day</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Chaque nuit</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Every evening</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j’ai visité </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I visited</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on a visité </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i="1" u="none" strike="noStrike" cap="none">
                          <a:solidFill>
                            <a:srgbClr val="FF0000"/>
                          </a:solidFill>
                          <a:latin typeface="Calibri"/>
                          <a:ea typeface="Calibri"/>
                          <a:cs typeface="Calibri"/>
                          <a:sym typeface="Calibri"/>
                        </a:rPr>
                        <a:t>we visitied</a:t>
                      </a:r>
                      <a:endParaRPr sz="10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quartier </a:t>
                      </a:r>
                      <a:r>
                        <a:rPr lang="en-GB" sz="1000" b="1" i="1" u="none" strike="noStrike" cap="none">
                          <a:solidFill>
                            <a:srgbClr val="FF0000"/>
                          </a:solidFill>
                          <a:latin typeface="Calibri"/>
                          <a:ea typeface="Calibri"/>
                          <a:cs typeface="Calibri"/>
                          <a:sym typeface="Calibri"/>
                        </a:rPr>
                        <a:t>the neighbourhood</a:t>
                      </a: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café </a:t>
                      </a:r>
                      <a:r>
                        <a:rPr lang="en-GB" sz="1000" b="1" i="1" u="none" strike="noStrike" cap="none">
                          <a:solidFill>
                            <a:srgbClr val="FF0000"/>
                          </a:solidFill>
                          <a:latin typeface="Calibri"/>
                          <a:ea typeface="Calibri"/>
                          <a:cs typeface="Calibri"/>
                          <a:sym typeface="Calibri"/>
                        </a:rPr>
                        <a:t>the cafe</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château </a:t>
                      </a:r>
                      <a:r>
                        <a:rPr lang="en-GB" sz="1000" b="1" i="1" u="none" strike="noStrike" cap="none">
                          <a:solidFill>
                            <a:srgbClr val="FF0000"/>
                          </a:solidFill>
                          <a:latin typeface="Calibri"/>
                          <a:ea typeface="Calibri"/>
                          <a:cs typeface="Calibri"/>
                          <a:sym typeface="Calibri"/>
                        </a:rPr>
                        <a:t>the castle</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centre commercial </a:t>
                      </a:r>
                      <a:r>
                        <a:rPr lang="en-GB" sz="1000" b="1" i="1" u="none" strike="noStrike" cap="none">
                          <a:solidFill>
                            <a:srgbClr val="FF0000"/>
                          </a:solidFill>
                          <a:latin typeface="Calibri"/>
                          <a:ea typeface="Calibri"/>
                          <a:cs typeface="Calibri"/>
                          <a:sym typeface="Calibri"/>
                        </a:rPr>
                        <a:t>the shopping centre</a:t>
                      </a:r>
                      <a:endParaRPr sz="10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stade </a:t>
                      </a:r>
                      <a:r>
                        <a:rPr lang="en-GB" sz="1000" b="1" i="1" u="none" strike="noStrike" cap="none">
                          <a:solidFill>
                            <a:srgbClr val="FF0000"/>
                          </a:solidFill>
                          <a:latin typeface="Calibri"/>
                          <a:ea typeface="Calibri"/>
                          <a:cs typeface="Calibri"/>
                          <a:sym typeface="Calibri"/>
                        </a:rPr>
                        <a:t>the stadium</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jardin public </a:t>
                      </a:r>
                      <a:r>
                        <a:rPr lang="en-GB" sz="1000" b="1" i="1" u="none" strike="noStrike" cap="none">
                          <a:solidFill>
                            <a:srgbClr val="FF0000"/>
                          </a:solidFill>
                          <a:latin typeface="Calibri"/>
                          <a:ea typeface="Calibri"/>
                          <a:cs typeface="Calibri"/>
                          <a:sym typeface="Calibri"/>
                        </a:rPr>
                        <a:t>the public garden (park)</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marché </a:t>
                      </a:r>
                      <a:r>
                        <a:rPr lang="en-GB" sz="1000" b="1" i="1" u="none" strike="noStrike" cap="none">
                          <a:solidFill>
                            <a:srgbClr val="FF0000"/>
                          </a:solidFill>
                          <a:latin typeface="Calibri"/>
                          <a:ea typeface="Calibri"/>
                          <a:cs typeface="Calibri"/>
                          <a:sym typeface="Calibri"/>
                        </a:rPr>
                        <a:t>the market</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musée </a:t>
                      </a:r>
                      <a:r>
                        <a:rPr lang="en-GB" sz="1000" b="1" i="1" u="none" strike="noStrike" cap="none">
                          <a:solidFill>
                            <a:srgbClr val="FF0000"/>
                          </a:solidFill>
                          <a:latin typeface="Calibri"/>
                          <a:ea typeface="Calibri"/>
                          <a:cs typeface="Calibri"/>
                          <a:sym typeface="Calibri"/>
                        </a:rPr>
                        <a:t>the museum</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pont </a:t>
                      </a:r>
                      <a:r>
                        <a:rPr lang="en-GB" sz="1000" b="1" i="1" u="none" strike="noStrike" cap="none">
                          <a:solidFill>
                            <a:srgbClr val="FF0000"/>
                          </a:solidFill>
                          <a:latin typeface="Calibri"/>
                          <a:ea typeface="Calibri"/>
                          <a:cs typeface="Calibri"/>
                          <a:sym typeface="Calibri"/>
                        </a:rPr>
                        <a:t>the bridge</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restaurant </a:t>
                      </a:r>
                      <a:r>
                        <a:rPr lang="en-GB" sz="1000" b="1" i="1" u="none" strike="noStrike" cap="none">
                          <a:solidFill>
                            <a:srgbClr val="FF0000"/>
                          </a:solidFill>
                          <a:latin typeface="Calibri"/>
                          <a:ea typeface="Calibri"/>
                          <a:cs typeface="Calibri"/>
                          <a:sym typeface="Calibri"/>
                        </a:rPr>
                        <a:t>the restaurant</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 théâtre </a:t>
                      </a:r>
                      <a:r>
                        <a:rPr lang="en-GB" sz="1000" b="1" i="1" u="none" strike="noStrike" cap="none">
                          <a:solidFill>
                            <a:srgbClr val="FF0000"/>
                          </a:solidFill>
                          <a:latin typeface="Calibri"/>
                          <a:ea typeface="Calibri"/>
                          <a:cs typeface="Calibri"/>
                          <a:sym typeface="Calibri"/>
                        </a:rPr>
                        <a:t>the theatre</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gridSpan="3">
                  <a:txBody>
                    <a:bodyPr/>
                    <a:lstStyle/>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la ville </a:t>
                      </a:r>
                      <a:r>
                        <a:rPr lang="en-GB" sz="1000" b="1" i="1" u="none" strike="noStrike" cap="none">
                          <a:solidFill>
                            <a:srgbClr val="FF0000"/>
                          </a:solidFill>
                          <a:latin typeface="Calibri"/>
                          <a:ea typeface="Calibri"/>
                          <a:cs typeface="Calibri"/>
                          <a:sym typeface="Calibri"/>
                        </a:rPr>
                        <a:t>the town/city</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la piscine </a:t>
                      </a:r>
                      <a:r>
                        <a:rPr lang="en-GB" sz="1000" b="1" i="1" u="none" strike="noStrike" cap="none">
                          <a:solidFill>
                            <a:srgbClr val="FF0000"/>
                          </a:solidFill>
                          <a:latin typeface="Calibri"/>
                          <a:ea typeface="Calibri"/>
                          <a:cs typeface="Calibri"/>
                          <a:sym typeface="Calibri"/>
                        </a:rPr>
                        <a:t>the pool</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la plage </a:t>
                      </a:r>
                      <a:r>
                        <a:rPr lang="en-GB" sz="1000" b="1" i="1" u="none" strike="noStrike" cap="none">
                          <a:solidFill>
                            <a:srgbClr val="FF0000"/>
                          </a:solidFill>
                          <a:latin typeface="Calibri"/>
                          <a:ea typeface="Calibri"/>
                          <a:cs typeface="Calibri"/>
                          <a:sym typeface="Calibri"/>
                        </a:rPr>
                        <a:t>the beach</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la place </a:t>
                      </a:r>
                      <a:r>
                        <a:rPr lang="en-GB" sz="1000" b="1" i="1" u="none" strike="noStrike" cap="none">
                          <a:solidFill>
                            <a:srgbClr val="FF0000"/>
                          </a:solidFill>
                          <a:latin typeface="Calibri"/>
                          <a:ea typeface="Calibri"/>
                          <a:cs typeface="Calibri"/>
                          <a:sym typeface="Calibri"/>
                        </a:rPr>
                        <a:t>the square</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les bâtiments </a:t>
                      </a:r>
                      <a:r>
                        <a:rPr lang="en-GB" sz="1000" b="1" i="1" u="none" strike="noStrike" cap="none">
                          <a:solidFill>
                            <a:srgbClr val="FF0000"/>
                          </a:solidFill>
                          <a:latin typeface="Calibri"/>
                          <a:ea typeface="Calibri"/>
                          <a:cs typeface="Calibri"/>
                          <a:sym typeface="Calibri"/>
                        </a:rPr>
                        <a:t>the buildings</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les sites historiques </a:t>
                      </a:r>
                      <a:r>
                        <a:rPr lang="en-GB" sz="1000" b="1" i="1" u="none" strike="noStrike" cap="none">
                          <a:solidFill>
                            <a:srgbClr val="FF0000"/>
                          </a:solidFill>
                          <a:latin typeface="Calibri"/>
                          <a:ea typeface="Calibri"/>
                          <a:cs typeface="Calibri"/>
                          <a:sym typeface="Calibri"/>
                        </a:rPr>
                        <a:t>the historic sights</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u="none" strike="noStrike" cap="none">
                          <a:latin typeface="Calibri"/>
                          <a:ea typeface="Calibri"/>
                          <a:cs typeface="Calibri"/>
                          <a:sym typeface="Calibri"/>
                        </a:rPr>
                        <a:t>les magasins </a:t>
                      </a:r>
                      <a:r>
                        <a:rPr lang="en-GB" sz="1000" b="1" i="1" u="none" strike="noStrike" cap="none">
                          <a:solidFill>
                            <a:srgbClr val="FF0000"/>
                          </a:solidFill>
                          <a:latin typeface="Calibri"/>
                          <a:ea typeface="Calibri"/>
                          <a:cs typeface="Calibri"/>
                          <a:sym typeface="Calibri"/>
                        </a:rPr>
                        <a:t>the shops</a:t>
                      </a:r>
                      <a:endParaRPr sz="1400" u="none" strike="noStrike" cap="none"/>
                    </a:p>
                    <a:p>
                      <a:pPr marL="0" marR="0" lvl="0" indent="0" algn="l" rtl="0">
                        <a:lnSpc>
                          <a:spcPct val="100000"/>
                        </a:lnSpc>
                        <a:spcBef>
                          <a:spcPts val="0"/>
                        </a:spcBef>
                        <a:spcAft>
                          <a:spcPts val="0"/>
                        </a:spcAft>
                        <a:buClr>
                          <a:srgbClr val="000000"/>
                        </a:buClr>
                        <a:buSzPts val="1000"/>
                        <a:buFont typeface="Arial"/>
                        <a:buNone/>
                      </a:pPr>
                      <a:endParaRPr sz="10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c’était… </a:t>
                      </a:r>
                      <a:r>
                        <a:rPr lang="en-GB" sz="1000" b="1" i="1" u="none" strike="noStrike" cap="none">
                          <a:solidFill>
                            <a:srgbClr val="FF0000"/>
                          </a:solidFill>
                          <a:latin typeface="Calibri"/>
                          <a:ea typeface="Calibri"/>
                          <a:cs typeface="Calibri"/>
                          <a:sym typeface="Calibri"/>
                        </a:rPr>
                        <a:t>it was…</a:t>
                      </a:r>
                      <a:endParaRPr sz="1400" u="none" strike="noStrike" cap="none"/>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historique </a:t>
                      </a:r>
                      <a:r>
                        <a:rPr lang="en-GB" sz="1000" b="1" i="1" u="none" strike="noStrike" cap="none">
                          <a:solidFill>
                            <a:srgbClr val="FF0000"/>
                          </a:solidFill>
                          <a:latin typeface="Calibri"/>
                          <a:ea typeface="Calibri"/>
                          <a:cs typeface="Calibri"/>
                          <a:sym typeface="Calibri"/>
                        </a:rPr>
                        <a:t>historic</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moderne </a:t>
                      </a:r>
                      <a:r>
                        <a:rPr lang="en-GB" sz="1000" b="1" i="1" u="none" strike="noStrike" cap="none">
                          <a:solidFill>
                            <a:srgbClr val="FF0000"/>
                          </a:solidFill>
                          <a:latin typeface="Calibri"/>
                          <a:ea typeface="Calibri"/>
                          <a:cs typeface="Calibri"/>
                          <a:sym typeface="Calibri"/>
                        </a:rPr>
                        <a:t>modern</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propre </a:t>
                      </a:r>
                      <a:r>
                        <a:rPr lang="en-GB" sz="1000" b="1" i="1" u="none" strike="noStrike" cap="none">
                          <a:solidFill>
                            <a:srgbClr val="FF0000"/>
                          </a:solidFill>
                          <a:latin typeface="Calibri"/>
                          <a:ea typeface="Calibri"/>
                          <a:cs typeface="Calibri"/>
                          <a:sym typeface="Calibri"/>
                        </a:rPr>
                        <a:t>clean</a:t>
                      </a: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calme </a:t>
                      </a:r>
                      <a:r>
                        <a:rPr lang="en-GB" sz="1000" b="1" i="1" u="none" strike="noStrike" cap="none">
                          <a:solidFill>
                            <a:srgbClr val="FF0000"/>
                          </a:solidFill>
                          <a:latin typeface="Calibri"/>
                          <a:ea typeface="Calibri"/>
                          <a:cs typeface="Calibri"/>
                          <a:sym typeface="Calibri"/>
                        </a:rPr>
                        <a:t>quiet</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ordinaire </a:t>
                      </a:r>
                      <a:r>
                        <a:rPr lang="en-GB" sz="1000" b="1" i="1" u="none" strike="noStrike" cap="none">
                          <a:solidFill>
                            <a:srgbClr val="FF0000"/>
                          </a:solidFill>
                          <a:latin typeface="Calibri"/>
                          <a:ea typeface="Calibri"/>
                          <a:cs typeface="Calibri"/>
                          <a:sym typeface="Calibri"/>
                        </a:rPr>
                        <a:t>ordinary</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unique </a:t>
                      </a:r>
                      <a:r>
                        <a:rPr lang="en-GB" sz="1000" b="1" i="1" u="none" strike="noStrike" cap="none">
                          <a:solidFill>
                            <a:srgbClr val="FF0000"/>
                          </a:solidFill>
                          <a:latin typeface="Calibri"/>
                          <a:ea typeface="Calibri"/>
                          <a:cs typeface="Calibri"/>
                          <a:sym typeface="Calibri"/>
                        </a:rPr>
                        <a:t>unique</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populaire </a:t>
                      </a:r>
                      <a:r>
                        <a:rPr lang="en-GB" sz="1000" b="1" i="1" u="none" strike="noStrike" cap="none">
                          <a:solidFill>
                            <a:srgbClr val="FF0000"/>
                          </a:solidFill>
                          <a:latin typeface="Calibri"/>
                          <a:ea typeface="Calibri"/>
                          <a:cs typeface="Calibri"/>
                          <a:sym typeface="Calibri"/>
                        </a:rPr>
                        <a:t>popular</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célèbre </a:t>
                      </a:r>
                      <a:r>
                        <a:rPr lang="en-GB" sz="1000" b="1" i="1" u="none" strike="noStrike" cap="none">
                          <a:solidFill>
                            <a:srgbClr val="FF0000"/>
                          </a:solidFill>
                          <a:latin typeface="Calibri"/>
                          <a:ea typeface="Calibri"/>
                          <a:cs typeface="Calibri"/>
                          <a:sym typeface="Calibri"/>
                        </a:rPr>
                        <a:t>famous</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agréable </a:t>
                      </a:r>
                      <a:r>
                        <a:rPr lang="en-GB" sz="1000" b="1" i="1" u="none" strike="noStrike" cap="none">
                          <a:solidFill>
                            <a:srgbClr val="FF0000"/>
                          </a:solidFill>
                          <a:latin typeface="Calibri"/>
                          <a:ea typeface="Calibri"/>
                          <a:cs typeface="Calibri"/>
                          <a:sym typeface="Calibri"/>
                        </a:rPr>
                        <a:t>pleasant</a:t>
                      </a:r>
                      <a:endParaRPr sz="10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000" b="1" i="0" u="none" strike="noStrike" cap="none">
                          <a:solidFill>
                            <a:schemeClr val="dk1"/>
                          </a:solidFill>
                          <a:latin typeface="Calibri"/>
                          <a:ea typeface="Calibri"/>
                          <a:cs typeface="Calibri"/>
                          <a:sym typeface="Calibri"/>
                        </a:rPr>
                        <a:t>ennuyeux </a:t>
                      </a:r>
                      <a:r>
                        <a:rPr lang="en-GB" sz="1000" b="1" i="1" u="none" strike="noStrike" cap="none">
                          <a:solidFill>
                            <a:srgbClr val="FF0000"/>
                          </a:solidFill>
                          <a:latin typeface="Calibri"/>
                          <a:ea typeface="Calibri"/>
                          <a:cs typeface="Calibri"/>
                          <a:sym typeface="Calibri"/>
                        </a:rPr>
                        <a:t>boring</a:t>
                      </a:r>
                      <a:endParaRPr sz="10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0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il y avait beaucoup de… </a:t>
                      </a:r>
                      <a:r>
                        <a:rPr lang="en-GB" sz="1000" b="1" i="1" u="none" strike="noStrike" cap="none">
                          <a:solidFill>
                            <a:srgbClr val="FF0000"/>
                          </a:solidFill>
                          <a:latin typeface="Calibri"/>
                          <a:ea typeface="Calibri"/>
                          <a:cs typeface="Calibri"/>
                          <a:sym typeface="Calibri"/>
                        </a:rPr>
                        <a:t>there was/were a lot of…</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gens </a:t>
                      </a:r>
                      <a:r>
                        <a:rPr lang="en-GB" sz="1000" b="1" i="1" u="none" strike="noStrike" cap="none">
                          <a:solidFill>
                            <a:srgbClr val="FF0000"/>
                          </a:solidFill>
                          <a:latin typeface="Calibri"/>
                          <a:ea typeface="Calibri"/>
                          <a:cs typeface="Calibri"/>
                          <a:sym typeface="Calibri"/>
                        </a:rPr>
                        <a:t>people</a:t>
                      </a:r>
                      <a:endParaRPr sz="1400" u="none" strike="noStrike" cap="none"/>
                    </a:p>
                    <a:p>
                      <a:pPr marL="0" marR="0" lvl="0" indent="0" algn="l" rtl="0">
                        <a:lnSpc>
                          <a:spcPct val="100000"/>
                        </a:lnSpc>
                        <a:spcBef>
                          <a:spcPts val="0"/>
                        </a:spcBef>
                        <a:spcAft>
                          <a:spcPts val="0"/>
                        </a:spcAft>
                        <a:buClr>
                          <a:srgbClr val="000000"/>
                        </a:buClr>
                        <a:buSzPts val="1000"/>
                        <a:buFont typeface="Arial"/>
                        <a:buNone/>
                      </a:pPr>
                      <a:r>
                        <a:rPr lang="en-GB" sz="1000" b="1" i="0" u="none" strike="noStrike" cap="none">
                          <a:solidFill>
                            <a:schemeClr val="dk1"/>
                          </a:solidFill>
                          <a:latin typeface="Calibri"/>
                          <a:ea typeface="Calibri"/>
                          <a:cs typeface="Calibri"/>
                          <a:sym typeface="Calibri"/>
                        </a:rPr>
                        <a:t>bruit </a:t>
                      </a:r>
                      <a:r>
                        <a:rPr lang="en-GB" sz="1000" b="1" i="1" u="none" strike="noStrike" cap="none">
                          <a:solidFill>
                            <a:srgbClr val="FF0000"/>
                          </a:solidFill>
                          <a:latin typeface="Calibri"/>
                          <a:ea typeface="Calibri"/>
                          <a:cs typeface="Calibri"/>
                          <a:sym typeface="Calibri"/>
                        </a:rPr>
                        <a:t>noise</a:t>
                      </a:r>
                      <a:endParaRPr sz="1400" u="none" strike="noStrike" cap="none"/>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4"/>
                  </a:ext>
                </a:extLst>
              </a:tr>
            </a:tbl>
          </a:graphicData>
        </a:graphic>
      </p:graphicFrame>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88"/>
        <p:cNvGrpSpPr/>
        <p:nvPr/>
      </p:nvGrpSpPr>
      <p:grpSpPr>
        <a:xfrm>
          <a:off x="0" y="0"/>
          <a:ext cx="0" cy="0"/>
          <a:chOff x="0" y="0"/>
          <a:chExt cx="0" cy="0"/>
        </a:xfrm>
      </p:grpSpPr>
      <p:sp>
        <p:nvSpPr>
          <p:cNvPr id="489" name="Google Shape;489;p47"/>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French: Knowledge Organiser 8.12: Tourist attractions</a:t>
            </a:r>
            <a:endParaRPr sz="1800" b="0" i="0" u="none" strike="noStrike" cap="none">
              <a:solidFill>
                <a:schemeClr val="lt1"/>
              </a:solidFill>
              <a:latin typeface="Calibri"/>
              <a:ea typeface="Calibri"/>
              <a:cs typeface="Calibri"/>
              <a:sym typeface="Calibri"/>
            </a:endParaRPr>
          </a:p>
        </p:txBody>
      </p:sp>
      <p:sp>
        <p:nvSpPr>
          <p:cNvPr id="490" name="Google Shape;490;p47"/>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27</a:t>
            </a:fld>
            <a:endParaRPr sz="1800">
              <a:solidFill>
                <a:schemeClr val="lt1"/>
              </a:solidFill>
            </a:endParaRPr>
          </a:p>
        </p:txBody>
      </p:sp>
      <p:graphicFrame>
        <p:nvGraphicFramePr>
          <p:cNvPr id="491" name="Google Shape;491;p47"/>
          <p:cNvGraphicFramePr/>
          <p:nvPr/>
        </p:nvGraphicFramePr>
        <p:xfrm>
          <a:off x="122711" y="588066"/>
          <a:ext cx="6578175" cy="2958510"/>
        </p:xfrm>
        <a:graphic>
          <a:graphicData uri="http://schemas.openxmlformats.org/drawingml/2006/table">
            <a:tbl>
              <a:tblPr>
                <a:noFill/>
                <a:tableStyleId>{4D3A7875-1ABF-4C86-BCEA-E57D24479A08}</a:tableStyleId>
              </a:tblPr>
              <a:tblGrid>
                <a:gridCol w="2275300">
                  <a:extLst>
                    <a:ext uri="{9D8B030D-6E8A-4147-A177-3AD203B41FA5}">
                      <a16:colId xmlns:a16="http://schemas.microsoft.com/office/drawing/2014/main" val="20000"/>
                    </a:ext>
                  </a:extLst>
                </a:gridCol>
                <a:gridCol w="2110150">
                  <a:extLst>
                    <a:ext uri="{9D8B030D-6E8A-4147-A177-3AD203B41FA5}">
                      <a16:colId xmlns:a16="http://schemas.microsoft.com/office/drawing/2014/main" val="20001"/>
                    </a:ext>
                  </a:extLst>
                </a:gridCol>
                <a:gridCol w="2192725">
                  <a:extLst>
                    <a:ext uri="{9D8B030D-6E8A-4147-A177-3AD203B41FA5}">
                      <a16:colId xmlns:a16="http://schemas.microsoft.com/office/drawing/2014/main" val="20002"/>
                    </a:ext>
                  </a:extLst>
                </a:gridCol>
              </a:tblGrid>
              <a:tr h="168800">
                <a:tc gridSpan="3">
                  <a:txBody>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Calibri"/>
                          <a:ea typeface="Calibri"/>
                          <a:cs typeface="Calibri"/>
                          <a:sym typeface="Calibri"/>
                        </a:rPr>
                        <a:t>Asking for directions </a:t>
                      </a:r>
                      <a:r>
                        <a:rPr lang="en-GB" sz="1400" b="0" i="0" u="none" strike="noStrike" cap="none">
                          <a:solidFill>
                            <a:srgbClr val="000000"/>
                          </a:solidFill>
                          <a:latin typeface="Calibri"/>
                          <a:ea typeface="Calibri"/>
                          <a:cs typeface="Calibri"/>
                          <a:sym typeface="Calibri"/>
                        </a:rPr>
                        <a:t>Où est la piscine? </a:t>
                      </a:r>
                      <a:r>
                        <a:rPr lang="en-GB" sz="1400" b="0" i="1" u="none" strike="noStrike" cap="none">
                          <a:solidFill>
                            <a:srgbClr val="FF0000"/>
                          </a:solidFill>
                          <a:latin typeface="Calibri"/>
                          <a:ea typeface="Calibri"/>
                          <a:cs typeface="Calibri"/>
                          <a:sym typeface="Calibri"/>
                        </a:rPr>
                        <a:t>Where is the pool?</a:t>
                      </a:r>
                      <a:endParaRPr sz="1400" u="none" strike="noStrike" cap="none"/>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68800">
                <a:tc gridSpan="2">
                  <a:txBody>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Calibri"/>
                          <a:ea typeface="Calibri"/>
                          <a:cs typeface="Calibri"/>
                          <a:sym typeface="Calibri"/>
                        </a:rPr>
                        <a:t>Où est…? </a:t>
                      </a:r>
                      <a:r>
                        <a:rPr lang="en-GB" sz="1400" b="1" i="1" u="none" strike="noStrike" cap="none">
                          <a:solidFill>
                            <a:srgbClr val="FF0000"/>
                          </a:solidFill>
                          <a:latin typeface="Calibri"/>
                          <a:ea typeface="Calibri"/>
                          <a:cs typeface="Calibri"/>
                          <a:sym typeface="Calibri"/>
                        </a:rPr>
                        <a:t>where is…?</a:t>
                      </a:r>
                      <a:endParaRPr sz="1400" u="none" strike="noStrike" cap="none"/>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D966"/>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Calibri"/>
                          <a:ea typeface="Calibri"/>
                          <a:cs typeface="Calibri"/>
                          <a:sym typeface="Calibri"/>
                        </a:rPr>
                        <a:t>Où sont…? </a:t>
                      </a:r>
                      <a:r>
                        <a:rPr lang="en-GB" sz="1400" b="1" i="1" u="none" strike="noStrike" cap="none">
                          <a:solidFill>
                            <a:srgbClr val="FF0000"/>
                          </a:solidFill>
                          <a:latin typeface="Calibri"/>
                          <a:ea typeface="Calibri"/>
                          <a:cs typeface="Calibri"/>
                          <a:sym typeface="Calibri"/>
                        </a:rPr>
                        <a:t>where are…?</a:t>
                      </a:r>
                      <a:endParaRPr sz="1400" u="none" strike="noStrike" cap="none"/>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D966"/>
                    </a:solidFill>
                  </a:tcPr>
                </a:tc>
                <a:extLst>
                  <a:ext uri="{0D108BD9-81ED-4DB2-BD59-A6C34878D82A}">
                    <a16:rowId xmlns:a16="http://schemas.microsoft.com/office/drawing/2014/main" val="10001"/>
                  </a:ext>
                </a:extLst>
              </a:tr>
              <a:tr h="1742525">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café </a:t>
                      </a:r>
                      <a:r>
                        <a:rPr lang="en-GB" sz="1200" b="1" i="1" u="none" strike="noStrike" cap="none">
                          <a:solidFill>
                            <a:srgbClr val="FF0000"/>
                          </a:solidFill>
                          <a:latin typeface="Calibri"/>
                          <a:ea typeface="Calibri"/>
                          <a:cs typeface="Calibri"/>
                          <a:sym typeface="Calibri"/>
                        </a:rPr>
                        <a:t>the cafe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château </a:t>
                      </a:r>
                      <a:r>
                        <a:rPr lang="en-GB" sz="1200" b="1" i="1" u="none" strike="noStrike" cap="none">
                          <a:solidFill>
                            <a:srgbClr val="FF0000"/>
                          </a:solidFill>
                          <a:latin typeface="Calibri"/>
                          <a:ea typeface="Calibri"/>
                          <a:cs typeface="Calibri"/>
                          <a:sym typeface="Calibri"/>
                        </a:rPr>
                        <a:t>the castle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centre commercial </a:t>
                      </a:r>
                      <a:r>
                        <a:rPr lang="en-GB" sz="1200" b="1" i="1" u="none" strike="noStrike" cap="none">
                          <a:solidFill>
                            <a:srgbClr val="FF0000"/>
                          </a:solidFill>
                          <a:latin typeface="Calibri"/>
                          <a:ea typeface="Calibri"/>
                          <a:cs typeface="Calibri"/>
                          <a:sym typeface="Calibri"/>
                        </a:rPr>
                        <a:t>the shopping centre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stade </a:t>
                      </a:r>
                      <a:r>
                        <a:rPr lang="en-GB" sz="1200" b="1" i="1" u="none" strike="noStrike" cap="none">
                          <a:solidFill>
                            <a:srgbClr val="FF0000"/>
                          </a:solidFill>
                          <a:latin typeface="Calibri"/>
                          <a:ea typeface="Calibri"/>
                          <a:cs typeface="Calibri"/>
                          <a:sym typeface="Calibri"/>
                        </a:rPr>
                        <a:t>the stadium</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jardin public </a:t>
                      </a:r>
                      <a:r>
                        <a:rPr lang="en-GB" sz="1200" b="1" i="1" u="none" strike="noStrike" cap="none">
                          <a:solidFill>
                            <a:srgbClr val="FF0000"/>
                          </a:solidFill>
                          <a:latin typeface="Calibri"/>
                          <a:ea typeface="Calibri"/>
                          <a:cs typeface="Calibri"/>
                          <a:sym typeface="Calibri"/>
                        </a:rPr>
                        <a:t>the public garden (park)</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marché </a:t>
                      </a:r>
                      <a:r>
                        <a:rPr lang="en-GB" sz="1200" b="1" i="1" u="none" strike="noStrike" cap="none">
                          <a:solidFill>
                            <a:srgbClr val="FF0000"/>
                          </a:solidFill>
                          <a:latin typeface="Calibri"/>
                          <a:ea typeface="Calibri"/>
                          <a:cs typeface="Calibri"/>
                          <a:sym typeface="Calibri"/>
                        </a:rPr>
                        <a:t>the market</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musée </a:t>
                      </a:r>
                      <a:r>
                        <a:rPr lang="en-GB" sz="1200" b="1" i="1" u="none" strike="noStrike" cap="none">
                          <a:solidFill>
                            <a:srgbClr val="FF0000"/>
                          </a:solidFill>
                          <a:latin typeface="Calibri"/>
                          <a:ea typeface="Calibri"/>
                          <a:cs typeface="Calibri"/>
                          <a:sym typeface="Calibri"/>
                        </a:rPr>
                        <a:t>the museum</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pont </a:t>
                      </a:r>
                      <a:r>
                        <a:rPr lang="en-GB" sz="1200" b="1" i="1" u="none" strike="noStrike" cap="none">
                          <a:solidFill>
                            <a:srgbClr val="FF0000"/>
                          </a:solidFill>
                          <a:latin typeface="Calibri"/>
                          <a:ea typeface="Calibri"/>
                          <a:cs typeface="Calibri"/>
                          <a:sym typeface="Calibri"/>
                        </a:rPr>
                        <a:t>the bridge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théâtre </a:t>
                      </a:r>
                      <a:r>
                        <a:rPr lang="en-GB" sz="1200" b="1" i="1" u="none" strike="noStrike" cap="none">
                          <a:solidFill>
                            <a:srgbClr val="FF0000"/>
                          </a:solidFill>
                          <a:latin typeface="Calibri"/>
                          <a:ea typeface="Calibri"/>
                          <a:cs typeface="Calibri"/>
                          <a:sym typeface="Calibri"/>
                        </a:rPr>
                        <a:t>the theatre</a:t>
                      </a:r>
                      <a:endParaRPr sz="1400" u="none" strike="noStrike" cap="none"/>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ville </a:t>
                      </a:r>
                      <a:r>
                        <a:rPr lang="en-GB" sz="1200" b="1" i="1" u="none" strike="noStrike" cap="none">
                          <a:solidFill>
                            <a:srgbClr val="FF0000"/>
                          </a:solidFill>
                          <a:latin typeface="Calibri"/>
                          <a:ea typeface="Calibri"/>
                          <a:cs typeface="Calibri"/>
                          <a:sym typeface="Calibri"/>
                        </a:rPr>
                        <a:t>the town/city</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piscine </a:t>
                      </a:r>
                      <a:r>
                        <a:rPr lang="en-GB" sz="1200" b="1" i="1" u="none" strike="noStrike" cap="none">
                          <a:solidFill>
                            <a:srgbClr val="FF0000"/>
                          </a:solidFill>
                          <a:latin typeface="Calibri"/>
                          <a:ea typeface="Calibri"/>
                          <a:cs typeface="Calibri"/>
                          <a:sym typeface="Calibri"/>
                        </a:rPr>
                        <a:t>the pool</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plage </a:t>
                      </a:r>
                      <a:r>
                        <a:rPr lang="en-GB" sz="1200" b="1" i="1" u="none" strike="noStrike" cap="none">
                          <a:solidFill>
                            <a:srgbClr val="FF0000"/>
                          </a:solidFill>
                          <a:latin typeface="Calibri"/>
                          <a:ea typeface="Calibri"/>
                          <a:cs typeface="Calibri"/>
                          <a:sym typeface="Calibri"/>
                        </a:rPr>
                        <a:t>the beach</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place </a:t>
                      </a:r>
                      <a:r>
                        <a:rPr lang="en-GB" sz="1200" b="1" i="1" u="none" strike="noStrike" cap="none">
                          <a:solidFill>
                            <a:srgbClr val="FF0000"/>
                          </a:solidFill>
                          <a:latin typeface="Calibri"/>
                          <a:ea typeface="Calibri"/>
                          <a:cs typeface="Calibri"/>
                          <a:sym typeface="Calibri"/>
                        </a:rPr>
                        <a:t>the square</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gare </a:t>
                      </a:r>
                      <a:r>
                        <a:rPr lang="en-GB" sz="1200" b="1" i="1" u="none" strike="noStrike" cap="none">
                          <a:solidFill>
                            <a:srgbClr val="FF0000"/>
                          </a:solidFill>
                          <a:latin typeface="Calibri"/>
                          <a:ea typeface="Calibri"/>
                          <a:cs typeface="Calibri"/>
                          <a:sym typeface="Calibri"/>
                        </a:rPr>
                        <a:t>the train station</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boulangerie </a:t>
                      </a:r>
                      <a:r>
                        <a:rPr lang="en-GB" sz="1200" b="1" i="1" u="none" strike="noStrike" cap="none">
                          <a:solidFill>
                            <a:srgbClr val="FF0000"/>
                          </a:solidFill>
                          <a:latin typeface="Calibri"/>
                          <a:ea typeface="Calibri"/>
                          <a:cs typeface="Calibri"/>
                          <a:sym typeface="Calibri"/>
                        </a:rPr>
                        <a:t>the bakery</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pâtisserie </a:t>
                      </a:r>
                      <a:r>
                        <a:rPr lang="en-GB" sz="1200" b="1" i="1" u="none" strike="noStrike" cap="none">
                          <a:solidFill>
                            <a:srgbClr val="FF0000"/>
                          </a:solidFill>
                          <a:latin typeface="Calibri"/>
                          <a:ea typeface="Calibri"/>
                          <a:cs typeface="Calibri"/>
                          <a:sym typeface="Calibri"/>
                        </a:rPr>
                        <a:t>the cake shop</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pharmacie </a:t>
                      </a:r>
                      <a:r>
                        <a:rPr lang="en-GB" sz="1200" b="1" i="1" u="none" strike="noStrike" cap="none">
                          <a:solidFill>
                            <a:srgbClr val="FF0000"/>
                          </a:solidFill>
                          <a:latin typeface="Calibri"/>
                          <a:ea typeface="Calibri"/>
                          <a:cs typeface="Calibri"/>
                          <a:sym typeface="Calibri"/>
                        </a:rPr>
                        <a:t>the pharmacy</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station (de bus/metro) </a:t>
                      </a:r>
                      <a:r>
                        <a:rPr lang="en-GB" sz="1200" b="1" i="1" u="none" strike="noStrike" cap="none">
                          <a:solidFill>
                            <a:srgbClr val="FF0000"/>
                          </a:solidFill>
                          <a:latin typeface="Calibri"/>
                          <a:ea typeface="Calibri"/>
                          <a:cs typeface="Calibri"/>
                          <a:sym typeface="Calibri"/>
                        </a:rPr>
                        <a:t>the (bus/metro) station</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l’hôpital </a:t>
                      </a:r>
                      <a:r>
                        <a:rPr lang="en-GB" sz="1200" b="1" i="1" u="none" strike="noStrike" cap="none">
                          <a:solidFill>
                            <a:srgbClr val="FF0000"/>
                          </a:solidFill>
                          <a:latin typeface="Calibri"/>
                          <a:ea typeface="Calibri"/>
                          <a:cs typeface="Calibri"/>
                          <a:sym typeface="Calibri"/>
                        </a:rPr>
                        <a:t>the hospital</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l’hôtel </a:t>
                      </a:r>
                      <a:r>
                        <a:rPr lang="en-GB" sz="1200" b="1" i="1" u="none" strike="noStrike" cap="none">
                          <a:solidFill>
                            <a:srgbClr val="FF0000"/>
                          </a:solidFill>
                          <a:latin typeface="Calibri"/>
                          <a:ea typeface="Calibri"/>
                          <a:cs typeface="Calibri"/>
                          <a:sym typeface="Calibri"/>
                        </a:rPr>
                        <a:t>the hotel</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l’aéroport </a:t>
                      </a:r>
                      <a:r>
                        <a:rPr lang="en-GB" sz="1200" b="1" i="1" u="none" strike="noStrike" cap="none">
                          <a:solidFill>
                            <a:srgbClr val="FF0000"/>
                          </a:solidFill>
                          <a:latin typeface="Calibri"/>
                          <a:ea typeface="Calibri"/>
                          <a:cs typeface="Calibri"/>
                          <a:sym typeface="Calibri"/>
                        </a:rPr>
                        <a:t>the airport</a:t>
                      </a:r>
                      <a:endParaRPr sz="1400" u="none" strike="noStrike" cap="none"/>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bâtiments </a:t>
                      </a:r>
                      <a:r>
                        <a:rPr lang="en-GB" sz="1200" b="1" i="1" u="none" strike="noStrike" cap="none">
                          <a:solidFill>
                            <a:srgbClr val="FF0000"/>
                          </a:solidFill>
                          <a:latin typeface="Calibri"/>
                          <a:ea typeface="Calibri"/>
                          <a:cs typeface="Calibri"/>
                          <a:sym typeface="Calibri"/>
                        </a:rPr>
                        <a:t>the buildings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sites historiques </a:t>
                      </a:r>
                      <a:r>
                        <a:rPr lang="en-GB" sz="1200" b="1" i="1" u="none" strike="noStrike" cap="none">
                          <a:solidFill>
                            <a:srgbClr val="FF0000"/>
                          </a:solidFill>
                          <a:latin typeface="Calibri"/>
                          <a:ea typeface="Calibri"/>
                          <a:cs typeface="Calibri"/>
                          <a:sym typeface="Calibri"/>
                        </a:rPr>
                        <a:t>the historic sights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magasins </a:t>
                      </a:r>
                      <a:r>
                        <a:rPr lang="en-GB" sz="1200" b="1" i="1" u="none" strike="noStrike" cap="none">
                          <a:solidFill>
                            <a:srgbClr val="FF0000"/>
                          </a:solidFill>
                          <a:latin typeface="Calibri"/>
                          <a:ea typeface="Calibri"/>
                          <a:cs typeface="Calibri"/>
                          <a:sym typeface="Calibri"/>
                        </a:rPr>
                        <a:t>the shops</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les restaurants </a:t>
                      </a:r>
                      <a:r>
                        <a:rPr lang="en-GB" sz="1200" b="1" i="1" u="none" strike="noStrike" cap="none">
                          <a:solidFill>
                            <a:srgbClr val="FF0000"/>
                          </a:solidFill>
                          <a:latin typeface="Calibri"/>
                          <a:ea typeface="Calibri"/>
                          <a:cs typeface="Calibri"/>
                          <a:sym typeface="Calibri"/>
                        </a:rPr>
                        <a:t>the restaurants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bl>
          </a:graphicData>
        </a:graphic>
      </p:graphicFrame>
      <p:graphicFrame>
        <p:nvGraphicFramePr>
          <p:cNvPr id="492" name="Google Shape;492;p47"/>
          <p:cNvGraphicFramePr/>
          <p:nvPr/>
        </p:nvGraphicFramePr>
        <p:xfrm>
          <a:off x="6840185" y="588066"/>
          <a:ext cx="4845125" cy="5635080"/>
        </p:xfrm>
        <a:graphic>
          <a:graphicData uri="http://schemas.openxmlformats.org/drawingml/2006/table">
            <a:tbl>
              <a:tblPr>
                <a:noFill/>
                <a:tableStyleId>{4D3A7875-1ABF-4C86-BCEA-E57D24479A08}</a:tableStyleId>
              </a:tblPr>
              <a:tblGrid>
                <a:gridCol w="880375">
                  <a:extLst>
                    <a:ext uri="{9D8B030D-6E8A-4147-A177-3AD203B41FA5}">
                      <a16:colId xmlns:a16="http://schemas.microsoft.com/office/drawing/2014/main" val="20000"/>
                    </a:ext>
                  </a:extLst>
                </a:gridCol>
                <a:gridCol w="1157775">
                  <a:extLst>
                    <a:ext uri="{9D8B030D-6E8A-4147-A177-3AD203B41FA5}">
                      <a16:colId xmlns:a16="http://schemas.microsoft.com/office/drawing/2014/main" val="20001"/>
                    </a:ext>
                  </a:extLst>
                </a:gridCol>
                <a:gridCol w="1280000">
                  <a:extLst>
                    <a:ext uri="{9D8B030D-6E8A-4147-A177-3AD203B41FA5}">
                      <a16:colId xmlns:a16="http://schemas.microsoft.com/office/drawing/2014/main" val="20002"/>
                    </a:ext>
                  </a:extLst>
                </a:gridCol>
                <a:gridCol w="1526975">
                  <a:extLst>
                    <a:ext uri="{9D8B030D-6E8A-4147-A177-3AD203B41FA5}">
                      <a16:colId xmlns:a16="http://schemas.microsoft.com/office/drawing/2014/main" val="20003"/>
                    </a:ext>
                  </a:extLst>
                </a:gridCol>
              </a:tblGrid>
              <a:tr h="143575">
                <a:tc>
                  <a:txBody>
                    <a:bodyPr/>
                    <a:lstStyle/>
                    <a:p>
                      <a:pPr marL="0" marR="0" lvl="0" indent="0" algn="l" rtl="0">
                        <a:lnSpc>
                          <a:spcPct val="100000"/>
                        </a:lnSpc>
                        <a:spcBef>
                          <a:spcPts val="0"/>
                        </a:spcBef>
                        <a:spcAft>
                          <a:spcPts val="0"/>
                        </a:spcAft>
                        <a:buClr>
                          <a:srgbClr val="FF0000"/>
                        </a:buClr>
                        <a:buSzPts val="1400"/>
                        <a:buFont typeface="Calibri"/>
                        <a:buNone/>
                      </a:pPr>
                      <a:r>
                        <a:rPr lang="en-GB" sz="1200" b="1" i="0" u="none" strike="noStrike" cap="none">
                          <a:solidFill>
                            <a:schemeClr val="dk1"/>
                          </a:solidFill>
                          <a:latin typeface="Calibri"/>
                          <a:ea typeface="Calibri"/>
                          <a:cs typeface="Calibri"/>
                          <a:sym typeface="Calibri"/>
                        </a:rPr>
                        <a:t>Informal</a:t>
                      </a:r>
                      <a:endParaRPr sz="1200" b="1" i="0" u="none" strike="noStrike" cap="none">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D966"/>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Formal</a:t>
                      </a:r>
                      <a:endParaRPr sz="1200" b="1" i="0" u="none" strike="noStrike" cap="none">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D966"/>
                    </a:solidFill>
                  </a:tcPr>
                </a:tc>
                <a:tc gridSpan="2">
                  <a:txBody>
                    <a:bodyPr/>
                    <a:lstStyle/>
                    <a:p>
                      <a:pPr marL="0" marR="0" lvl="0" indent="0" algn="l" rtl="0">
                        <a:lnSpc>
                          <a:spcPct val="100000"/>
                        </a:lnSpc>
                        <a:spcBef>
                          <a:spcPts val="0"/>
                        </a:spcBef>
                        <a:spcAft>
                          <a:spcPts val="0"/>
                        </a:spcAft>
                        <a:buClr>
                          <a:srgbClr val="FF0000"/>
                        </a:buClr>
                        <a:buSzPts val="1400"/>
                        <a:buFont typeface="Calibri"/>
                        <a:buNone/>
                      </a:pPr>
                      <a:endParaRPr sz="1200" b="1" i="0" u="none" strike="noStrike" cap="none">
                        <a:solidFill>
                          <a:schemeClr val="dk1"/>
                        </a:solidFill>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D966"/>
                    </a:solidFill>
                  </a:tcPr>
                </a:tc>
                <a:tc hMerge="1">
                  <a:txBody>
                    <a:bodyPr/>
                    <a:lstStyle/>
                    <a:p>
                      <a:endParaRPr lang="en-US"/>
                    </a:p>
                  </a:txBody>
                  <a:tcPr/>
                </a:tc>
                <a:extLst>
                  <a:ext uri="{0D108BD9-81ED-4DB2-BD59-A6C34878D82A}">
                    <a16:rowId xmlns:a16="http://schemas.microsoft.com/office/drawing/2014/main" val="10000"/>
                  </a:ext>
                </a:extLst>
              </a:tr>
              <a:tr h="622100">
                <a:tc>
                  <a:txBody>
                    <a:bodyPr/>
                    <a:lstStyle/>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Va</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400"/>
                        <a:buFont typeface="Calibri"/>
                        <a:buNone/>
                      </a:pPr>
                      <a:r>
                        <a:rPr lang="en-GB" sz="1200" b="1" i="1" u="none" strike="noStrike" cap="none">
                          <a:solidFill>
                            <a:srgbClr val="FF0000"/>
                          </a:solidFill>
                          <a:latin typeface="Calibri"/>
                          <a:ea typeface="Calibri"/>
                          <a:cs typeface="Calibri"/>
                          <a:sym typeface="Calibri"/>
                        </a:rPr>
                        <a:t>Go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Continue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400"/>
                        <a:buFont typeface="Calibri"/>
                        <a:buNone/>
                      </a:pPr>
                      <a:r>
                        <a:rPr lang="en-GB" sz="1200" b="1" i="1" u="none" strike="noStrike" cap="none">
                          <a:solidFill>
                            <a:srgbClr val="FF0000"/>
                          </a:solidFill>
                          <a:latin typeface="Calibri"/>
                          <a:ea typeface="Calibri"/>
                          <a:cs typeface="Calibri"/>
                          <a:sym typeface="Calibri"/>
                        </a:rPr>
                        <a:t>Continue</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1EFD8"/>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Allez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Go</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Continuez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Continue</a:t>
                      </a:r>
                      <a:r>
                        <a:rPr lang="en-GB" sz="1200" u="none" strike="noStrike" cap="none">
                          <a:latin typeface="Calibri"/>
                          <a:ea typeface="Calibri"/>
                          <a:cs typeface="Calibri"/>
                          <a:sym typeface="Calibri"/>
                        </a:rPr>
                        <a:t> </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BE4D4"/>
                    </a:solidFill>
                  </a:tcPr>
                </a:tc>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tout droit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400"/>
                        <a:buFont typeface="Calibri"/>
                        <a:buNone/>
                      </a:pPr>
                      <a:r>
                        <a:rPr lang="en-GB" sz="1200" b="1" i="1" u="none" strike="noStrike" cap="none">
                          <a:solidFill>
                            <a:srgbClr val="FF0000"/>
                          </a:solidFill>
                          <a:latin typeface="Calibri"/>
                          <a:ea typeface="Calibri"/>
                          <a:cs typeface="Calibri"/>
                          <a:sym typeface="Calibri"/>
                        </a:rPr>
                        <a:t>straight ahead</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au carrefour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400"/>
                        <a:buFont typeface="Calibri"/>
                        <a:buNone/>
                      </a:pPr>
                      <a:r>
                        <a:rPr lang="en-GB" sz="1200" b="1" i="1" u="none" strike="noStrike" cap="none">
                          <a:solidFill>
                            <a:srgbClr val="FF0000"/>
                          </a:solidFill>
                          <a:latin typeface="Calibri"/>
                          <a:ea typeface="Calibri"/>
                          <a:cs typeface="Calibri"/>
                          <a:sym typeface="Calibri"/>
                        </a:rPr>
                        <a:t>to the crossroads</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aux feux  </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400"/>
                        <a:buFont typeface="Calibri"/>
                        <a:buNone/>
                      </a:pPr>
                      <a:r>
                        <a:rPr lang="en-GB" sz="1200" b="1" i="1" u="none" strike="noStrike" cap="none">
                          <a:solidFill>
                            <a:srgbClr val="FF0000"/>
                          </a:solidFill>
                          <a:latin typeface="Calibri"/>
                          <a:ea typeface="Calibri"/>
                          <a:cs typeface="Calibri"/>
                          <a:sym typeface="Calibri"/>
                        </a:rPr>
                        <a:t>to the traffic lights</a:t>
                      </a:r>
                      <a:endParaRPr sz="1400" u="none" strike="noStrike" cap="none"/>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1"/>
                  </a:ext>
                </a:extLst>
              </a:tr>
              <a:tr h="239275">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Tourne</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Turn</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1EFD8"/>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Tournez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Turn</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BE4D4"/>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à gauche </a:t>
                      </a:r>
                      <a:r>
                        <a:rPr lang="en-GB" sz="1200" b="1" i="1" u="none" strike="noStrike" cap="none">
                          <a:solidFill>
                            <a:srgbClr val="FF0000"/>
                          </a:solidFill>
                          <a:latin typeface="Calibri"/>
                          <a:ea typeface="Calibri"/>
                          <a:cs typeface="Calibri"/>
                          <a:sym typeface="Calibri"/>
                        </a:rPr>
                        <a:t>left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à droite </a:t>
                      </a:r>
                      <a:r>
                        <a:rPr lang="en-GB" sz="1200" b="1" i="1" u="none" strike="noStrike" cap="none">
                          <a:solidFill>
                            <a:srgbClr val="FF0000"/>
                          </a:solidFill>
                          <a:latin typeface="Calibri"/>
                          <a:ea typeface="Calibri"/>
                          <a:cs typeface="Calibri"/>
                          <a:sym typeface="Calibri"/>
                        </a:rPr>
                        <a:t>right</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2"/>
                  </a:ext>
                </a:extLst>
              </a:tr>
              <a:tr h="622100">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Prends</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Take</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1EFD8"/>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Prenez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Take</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BE4D4"/>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première rue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the first road</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deuxième rue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the second road</a:t>
                      </a:r>
                      <a:endParaRPr sz="1400" u="none" strike="noStrike" cap="none"/>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troisième rue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the third road</a:t>
                      </a:r>
                      <a:endParaRPr sz="1400" u="none" strike="noStrike" cap="none"/>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à gauche </a:t>
                      </a:r>
                      <a:r>
                        <a:rPr lang="en-GB" sz="1200" b="1" i="1" u="none" strike="noStrike" cap="none">
                          <a:solidFill>
                            <a:srgbClr val="FF0000"/>
                          </a:solidFill>
                          <a:latin typeface="Calibri"/>
                          <a:ea typeface="Calibri"/>
                          <a:cs typeface="Calibri"/>
                          <a:sym typeface="Calibri"/>
                        </a:rPr>
                        <a:t>on the left</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à droite </a:t>
                      </a:r>
                      <a:r>
                        <a:rPr lang="en-GB" sz="1200" b="1" i="1" u="none" strike="noStrike" cap="none">
                          <a:solidFill>
                            <a:srgbClr val="FF0000"/>
                          </a:solidFill>
                          <a:latin typeface="Calibri"/>
                          <a:ea typeface="Calibri"/>
                          <a:cs typeface="Calibri"/>
                          <a:sym typeface="Calibri"/>
                        </a:rPr>
                        <a:t>on the right</a:t>
                      </a:r>
                      <a:endParaRPr sz="1400" u="none" strike="noStrike" cap="none"/>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3"/>
                  </a:ext>
                </a:extLst>
              </a:tr>
              <a:tr h="239275">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Traverse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Cross</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1EFD8"/>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Traversez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Cross</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BE4D4"/>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place </a:t>
                      </a:r>
                      <a:r>
                        <a:rPr lang="en-GB" sz="1200" b="1" i="1" u="none" strike="noStrike" cap="none">
                          <a:solidFill>
                            <a:srgbClr val="FF0000"/>
                          </a:solidFill>
                          <a:latin typeface="Calibri"/>
                          <a:ea typeface="Calibri"/>
                          <a:cs typeface="Calibri"/>
                          <a:sym typeface="Calibri"/>
                        </a:rPr>
                        <a:t>the square</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le pont </a:t>
                      </a:r>
                      <a:r>
                        <a:rPr lang="en-GB" sz="1200" b="1" i="1" u="none" strike="noStrike" cap="none">
                          <a:solidFill>
                            <a:srgbClr val="FF0000"/>
                          </a:solidFill>
                          <a:latin typeface="Calibri"/>
                          <a:ea typeface="Calibri"/>
                          <a:cs typeface="Calibri"/>
                          <a:sym typeface="Calibri"/>
                        </a:rPr>
                        <a:t>the bridge</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4"/>
                  </a:ext>
                </a:extLst>
              </a:tr>
              <a:tr h="239275">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Descends</a:t>
                      </a:r>
                      <a:endParaRPr sz="12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Go down</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1EFD8"/>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Descendez</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Go down</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BE4D4"/>
                    </a:solidFill>
                  </a:tcPr>
                </a:tc>
                <a:tc gridSpan="2">
                  <a:txBody>
                    <a:bodyPr/>
                    <a:lstStyle/>
                    <a:p>
                      <a:pPr marL="0" marR="0" lvl="0" indent="0" algn="l" rtl="0">
                        <a:lnSpc>
                          <a:spcPct val="100000"/>
                        </a:lnSpc>
                        <a:spcBef>
                          <a:spcPts val="0"/>
                        </a:spcBef>
                        <a:spcAft>
                          <a:spcPts val="0"/>
                        </a:spcAft>
                        <a:buClr>
                          <a:schemeClr val="dk1"/>
                        </a:buClr>
                        <a:buSzPts val="1400"/>
                        <a:buFont typeface="Calibri"/>
                        <a:buNone/>
                      </a:pPr>
                      <a:r>
                        <a:rPr lang="en-GB" sz="1200" b="1" u="none" strike="noStrike" cap="none">
                          <a:latin typeface="Calibri"/>
                          <a:ea typeface="Calibri"/>
                          <a:cs typeface="Calibri"/>
                          <a:sym typeface="Calibri"/>
                        </a:rPr>
                        <a:t>la rue </a:t>
                      </a:r>
                      <a:r>
                        <a:rPr lang="en-GB" sz="1200" b="1" i="1" u="none" strike="noStrike" cap="none">
                          <a:solidFill>
                            <a:srgbClr val="FF0000"/>
                          </a:solidFill>
                          <a:latin typeface="Calibri"/>
                          <a:ea typeface="Calibri"/>
                          <a:cs typeface="Calibri"/>
                          <a:sym typeface="Calibri"/>
                        </a:rPr>
                        <a:t>the road</a:t>
                      </a:r>
                      <a:endParaRPr sz="1200" u="none" strike="noStrike" cap="none">
                        <a:latin typeface="Calibri"/>
                        <a:ea typeface="Calibri"/>
                        <a:cs typeface="Calibri"/>
                        <a:sym typeface="Calibri"/>
                      </a:endParaRPr>
                    </a:p>
                  </a:txBody>
                  <a:tcPr marL="91450" marR="91450" marT="45725" marB="4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5"/>
                  </a:ext>
                </a:extLst>
              </a:tr>
              <a:tr h="553325">
                <a:tc rowSpan="2">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C’est</a:t>
                      </a:r>
                      <a:endParaRPr sz="11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It’s</a:t>
                      </a:r>
                      <a:endParaRPr sz="11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chemeClr val="dk1"/>
                        </a:buClr>
                        <a:buSzPts val="1600"/>
                        <a:buFont typeface="Calibri"/>
                        <a:buNone/>
                      </a:pPr>
                      <a:r>
                        <a:rPr lang="en-GB" sz="1100" b="1" i="0" u="none" strike="noStrike" cap="none">
                          <a:solidFill>
                            <a:schemeClr val="dk1"/>
                          </a:solidFill>
                          <a:latin typeface="Calibri"/>
                          <a:ea typeface="Calibri"/>
                          <a:cs typeface="Calibri"/>
                          <a:sym typeface="Calibri"/>
                        </a:rPr>
                        <a:t>devant </a:t>
                      </a:r>
                      <a:r>
                        <a:rPr lang="en-GB" sz="1100" b="1" i="1" u="none" strike="noStrike" cap="none">
                          <a:solidFill>
                            <a:srgbClr val="FF0000"/>
                          </a:solidFill>
                          <a:latin typeface="Calibri"/>
                          <a:ea typeface="Calibri"/>
                          <a:cs typeface="Calibri"/>
                          <a:sym typeface="Calibri"/>
                        </a:rPr>
                        <a:t>in front of</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100" b="1" i="0" u="none" strike="noStrike" cap="none">
                          <a:solidFill>
                            <a:schemeClr val="dk1"/>
                          </a:solidFill>
                          <a:latin typeface="Calibri"/>
                          <a:ea typeface="Calibri"/>
                          <a:cs typeface="Calibri"/>
                          <a:sym typeface="Calibri"/>
                        </a:rPr>
                        <a:t>derrière </a:t>
                      </a:r>
                      <a:r>
                        <a:rPr lang="en-GB" sz="1100" b="1" i="1" u="none" strike="noStrike" cap="none">
                          <a:solidFill>
                            <a:srgbClr val="FF0000"/>
                          </a:solidFill>
                          <a:latin typeface="Calibri"/>
                          <a:ea typeface="Calibri"/>
                          <a:cs typeface="Calibri"/>
                          <a:sym typeface="Calibri"/>
                        </a:rPr>
                        <a:t>behind</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100" b="1" i="0" u="none" strike="noStrike" cap="none">
                          <a:solidFill>
                            <a:schemeClr val="dk1"/>
                          </a:solidFill>
                          <a:latin typeface="Calibri"/>
                          <a:ea typeface="Calibri"/>
                          <a:cs typeface="Calibri"/>
                          <a:sym typeface="Calibri"/>
                        </a:rPr>
                        <a:t>entre </a:t>
                      </a:r>
                      <a:r>
                        <a:rPr lang="en-GB" sz="1100" b="1" i="1" u="none" strike="noStrike" cap="none">
                          <a:solidFill>
                            <a:srgbClr val="FF0000"/>
                          </a:solidFill>
                          <a:latin typeface="Calibri"/>
                          <a:ea typeface="Calibri"/>
                          <a:cs typeface="Calibri"/>
                          <a:sym typeface="Calibri"/>
                        </a:rPr>
                        <a:t>between</a:t>
                      </a:r>
                      <a:endParaRPr sz="1400" u="none" strike="noStrike" cap="none"/>
                    </a:p>
                    <a:p>
                      <a:pPr marL="0" marR="0" lvl="0" indent="0" algn="l" rtl="0">
                        <a:lnSpc>
                          <a:spcPct val="100000"/>
                        </a:lnSpc>
                        <a:spcBef>
                          <a:spcPts val="0"/>
                        </a:spcBef>
                        <a:spcAft>
                          <a:spcPts val="0"/>
                        </a:spcAft>
                        <a:buClr>
                          <a:schemeClr val="dk1"/>
                        </a:buClr>
                        <a:buSzPts val="1600"/>
                        <a:buFont typeface="Calibri"/>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100" b="1" i="0" u="none" strike="noStrike" cap="none">
                          <a:solidFill>
                            <a:schemeClr val="dk1"/>
                          </a:solidFill>
                          <a:latin typeface="Calibri"/>
                          <a:ea typeface="Calibri"/>
                          <a:cs typeface="Calibri"/>
                          <a:sym typeface="Calibri"/>
                        </a:rPr>
                        <a:t>à côté de (</a:t>
                      </a:r>
                      <a:r>
                        <a:rPr lang="en-GB" sz="1100" b="1" i="0" u="none" strike="noStrike" cap="none">
                          <a:solidFill>
                            <a:srgbClr val="0070C0"/>
                          </a:solidFill>
                          <a:latin typeface="Calibri"/>
                          <a:ea typeface="Calibri"/>
                          <a:cs typeface="Calibri"/>
                          <a:sym typeface="Calibri"/>
                        </a:rPr>
                        <a:t>du</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FF0000"/>
                          </a:solidFill>
                          <a:latin typeface="Calibri"/>
                          <a:ea typeface="Calibri"/>
                          <a:cs typeface="Calibri"/>
                          <a:sym typeface="Calibri"/>
                        </a:rPr>
                        <a:t>de la</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00B050"/>
                          </a:solidFill>
                          <a:latin typeface="Calibri"/>
                          <a:ea typeface="Calibri"/>
                          <a:cs typeface="Calibri"/>
                          <a:sym typeface="Calibri"/>
                        </a:rPr>
                        <a:t>des</a:t>
                      </a:r>
                      <a:r>
                        <a:rPr lang="en-GB" sz="1100" b="1" i="0" u="none" strike="noStrike" cap="none">
                          <a:solidFill>
                            <a:schemeClr val="dk1"/>
                          </a:solidFill>
                          <a:latin typeface="Calibri"/>
                          <a:ea typeface="Calibri"/>
                          <a:cs typeface="Calibri"/>
                          <a:sym typeface="Calibri"/>
                        </a:rPr>
                        <a:t>) </a:t>
                      </a:r>
                      <a:endParaRPr sz="1400" u="none" strike="noStrike" cap="none"/>
                    </a:p>
                    <a:p>
                      <a:pPr marL="0" marR="0" lvl="0" indent="0" algn="l" rtl="0">
                        <a:lnSpc>
                          <a:spcPct val="100000"/>
                        </a:lnSpc>
                        <a:spcBef>
                          <a:spcPts val="0"/>
                        </a:spcBef>
                        <a:spcAft>
                          <a:spcPts val="0"/>
                        </a:spcAft>
                        <a:buClr>
                          <a:schemeClr val="dk1"/>
                        </a:buClr>
                        <a:buSzPts val="1600"/>
                        <a:buFont typeface="Calibri"/>
                        <a:buNone/>
                      </a:pPr>
                      <a:r>
                        <a:rPr lang="en-GB" sz="1100" b="1" i="1" u="none" strike="noStrike" cap="none">
                          <a:solidFill>
                            <a:srgbClr val="FF0000"/>
                          </a:solidFill>
                          <a:latin typeface="Calibri"/>
                          <a:ea typeface="Calibri"/>
                          <a:cs typeface="Calibri"/>
                          <a:sym typeface="Calibri"/>
                        </a:rPr>
                        <a:t>next to</a:t>
                      </a:r>
                      <a:endParaRPr sz="1100" b="1" i="0" u="none" strike="noStrike" cap="none">
                        <a:solidFill>
                          <a:srgbClr val="FF0000"/>
                        </a:solidFill>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70C0"/>
                          </a:solidFill>
                          <a:latin typeface="Calibri"/>
                          <a:ea typeface="Calibri"/>
                          <a:cs typeface="Calibri"/>
                          <a:sym typeface="Calibri"/>
                        </a:rPr>
                        <a:t>le</a:t>
                      </a:r>
                      <a:r>
                        <a:rPr lang="en-GB" sz="1100" b="1" u="none" strike="noStrike" cap="none">
                          <a:latin typeface="Calibri"/>
                          <a:ea typeface="Calibri"/>
                          <a:cs typeface="Calibri"/>
                          <a:sym typeface="Calibri"/>
                        </a:rPr>
                        <a:t> pont </a:t>
                      </a:r>
                      <a:r>
                        <a:rPr lang="en-GB" sz="1100" b="1" i="1" u="none" strike="noStrike" cap="none">
                          <a:solidFill>
                            <a:srgbClr val="FF0000"/>
                          </a:solidFill>
                          <a:latin typeface="Calibri"/>
                          <a:ea typeface="Calibri"/>
                          <a:cs typeface="Calibri"/>
                          <a:sym typeface="Calibri"/>
                        </a:rPr>
                        <a:t>the bridge</a:t>
                      </a:r>
                      <a:endParaRPr sz="11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FF0000"/>
                          </a:solidFill>
                          <a:latin typeface="Calibri"/>
                          <a:ea typeface="Calibri"/>
                          <a:cs typeface="Calibri"/>
                          <a:sym typeface="Calibri"/>
                        </a:rPr>
                        <a:t>la</a:t>
                      </a:r>
                      <a:r>
                        <a:rPr lang="en-GB" sz="1100" b="1" u="none" strike="noStrike" cap="none">
                          <a:latin typeface="Calibri"/>
                          <a:ea typeface="Calibri"/>
                          <a:cs typeface="Calibri"/>
                          <a:sym typeface="Calibri"/>
                        </a:rPr>
                        <a:t> place </a:t>
                      </a:r>
                      <a:r>
                        <a:rPr lang="en-GB" sz="1100" b="1" i="1" u="none" strike="noStrike" cap="none">
                          <a:solidFill>
                            <a:srgbClr val="FF0000"/>
                          </a:solidFill>
                          <a:latin typeface="Calibri"/>
                          <a:ea typeface="Calibri"/>
                          <a:cs typeface="Calibri"/>
                          <a:sym typeface="Calibri"/>
                        </a:rPr>
                        <a:t>the square</a:t>
                      </a:r>
                      <a:endParaRPr sz="11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rgbClr val="00B050"/>
                          </a:solidFill>
                          <a:latin typeface="Calibri"/>
                          <a:ea typeface="Calibri"/>
                          <a:cs typeface="Calibri"/>
                          <a:sym typeface="Calibri"/>
                        </a:rPr>
                        <a:t>les</a:t>
                      </a:r>
                      <a:r>
                        <a:rPr lang="en-GB" sz="1100" b="1" u="none" strike="noStrike" cap="none">
                          <a:latin typeface="Calibri"/>
                          <a:ea typeface="Calibri"/>
                          <a:cs typeface="Calibri"/>
                          <a:sym typeface="Calibri"/>
                        </a:rPr>
                        <a:t> magasins </a:t>
                      </a:r>
                      <a:r>
                        <a:rPr lang="en-GB" sz="1100" b="1" i="1" u="none" strike="noStrike" cap="none">
                          <a:solidFill>
                            <a:srgbClr val="FF0000"/>
                          </a:solidFill>
                          <a:latin typeface="Calibri"/>
                          <a:ea typeface="Calibri"/>
                          <a:cs typeface="Calibri"/>
                          <a:sym typeface="Calibri"/>
                        </a:rPr>
                        <a:t>the shops</a:t>
                      </a:r>
                      <a:endParaRPr sz="11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6"/>
                  </a:ext>
                </a:extLst>
              </a:tr>
              <a:tr h="290125">
                <a:tc vMerge="1">
                  <a:txBody>
                    <a:bodyPr/>
                    <a:lstStyle/>
                    <a:p>
                      <a:endParaRPr lang="en-US"/>
                    </a:p>
                  </a:txBody>
                  <a:tcPr/>
                </a:tc>
                <a:tc gridSpan="3">
                  <a:txBody>
                    <a:bodyPr/>
                    <a:lstStyle/>
                    <a:p>
                      <a:pPr marL="0" marR="0" lvl="0" indent="0" algn="l" rtl="0">
                        <a:lnSpc>
                          <a:spcPct val="100000"/>
                        </a:lnSpc>
                        <a:spcBef>
                          <a:spcPts val="0"/>
                        </a:spcBef>
                        <a:spcAft>
                          <a:spcPts val="0"/>
                        </a:spcAft>
                        <a:buClr>
                          <a:srgbClr val="000000"/>
                        </a:buClr>
                        <a:buSzPts val="1600"/>
                        <a:buFont typeface="Calibri"/>
                        <a:buNone/>
                      </a:pPr>
                      <a:r>
                        <a:rPr lang="en-GB" sz="1100" b="1" i="0" u="none" strike="noStrike" cap="none">
                          <a:solidFill>
                            <a:srgbClr val="000000"/>
                          </a:solidFill>
                          <a:latin typeface="Calibri"/>
                          <a:ea typeface="Calibri"/>
                          <a:cs typeface="Calibri"/>
                          <a:sym typeface="Calibri"/>
                        </a:rPr>
                        <a:t>proche</a:t>
                      </a:r>
                      <a:r>
                        <a:rPr lang="en-GB" sz="1100" b="1" i="0" u="none" strike="noStrike" cap="none">
                          <a:solidFill>
                            <a:schemeClr val="dk1"/>
                          </a:solidFill>
                          <a:latin typeface="Calibri"/>
                          <a:ea typeface="Calibri"/>
                          <a:cs typeface="Calibri"/>
                          <a:sym typeface="Calibri"/>
                        </a:rPr>
                        <a:t> (</a:t>
                      </a:r>
                      <a:r>
                        <a:rPr lang="en-GB" sz="1100" b="1" i="0" u="none" strike="noStrike" cap="none">
                          <a:solidFill>
                            <a:srgbClr val="0070C0"/>
                          </a:solidFill>
                          <a:latin typeface="Calibri"/>
                          <a:ea typeface="Calibri"/>
                          <a:cs typeface="Calibri"/>
                          <a:sym typeface="Calibri"/>
                        </a:rPr>
                        <a:t>du</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FF0000"/>
                          </a:solidFill>
                          <a:latin typeface="Calibri"/>
                          <a:ea typeface="Calibri"/>
                          <a:cs typeface="Calibri"/>
                          <a:sym typeface="Calibri"/>
                        </a:rPr>
                        <a:t>de la</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00B050"/>
                          </a:solidFill>
                          <a:latin typeface="Calibri"/>
                          <a:ea typeface="Calibri"/>
                          <a:cs typeface="Calibri"/>
                          <a:sym typeface="Calibri"/>
                        </a:rPr>
                        <a:t>des</a:t>
                      </a:r>
                      <a:r>
                        <a:rPr lang="en-GB" sz="1100" b="1"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close</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Calibri"/>
                        <a:buNone/>
                      </a:pPr>
                      <a:r>
                        <a:rPr lang="en-GB" sz="1100" b="1" i="0" u="none" strike="noStrike" cap="none">
                          <a:solidFill>
                            <a:srgbClr val="000000"/>
                          </a:solidFill>
                          <a:latin typeface="Calibri"/>
                          <a:ea typeface="Calibri"/>
                          <a:cs typeface="Calibri"/>
                          <a:sym typeface="Calibri"/>
                        </a:rPr>
                        <a:t>loin</a:t>
                      </a:r>
                      <a:r>
                        <a:rPr lang="en-GB" sz="1100" b="1" i="0" u="none" strike="noStrike" cap="none">
                          <a:solidFill>
                            <a:schemeClr val="dk1"/>
                          </a:solidFill>
                          <a:latin typeface="Calibri"/>
                          <a:ea typeface="Calibri"/>
                          <a:cs typeface="Calibri"/>
                          <a:sym typeface="Calibri"/>
                        </a:rPr>
                        <a:t> (</a:t>
                      </a:r>
                      <a:r>
                        <a:rPr lang="en-GB" sz="1100" b="1" i="0" u="none" strike="noStrike" cap="none">
                          <a:solidFill>
                            <a:srgbClr val="0070C0"/>
                          </a:solidFill>
                          <a:latin typeface="Calibri"/>
                          <a:ea typeface="Calibri"/>
                          <a:cs typeface="Calibri"/>
                          <a:sym typeface="Calibri"/>
                        </a:rPr>
                        <a:t>du</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FF0000"/>
                          </a:solidFill>
                          <a:latin typeface="Calibri"/>
                          <a:ea typeface="Calibri"/>
                          <a:cs typeface="Calibri"/>
                          <a:sym typeface="Calibri"/>
                        </a:rPr>
                        <a:t>de la</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00B050"/>
                          </a:solidFill>
                          <a:latin typeface="Calibri"/>
                          <a:ea typeface="Calibri"/>
                          <a:cs typeface="Calibri"/>
                          <a:sym typeface="Calibri"/>
                        </a:rPr>
                        <a:t>des</a:t>
                      </a:r>
                      <a:r>
                        <a:rPr lang="en-GB" sz="1100" b="1" i="0" u="none" strike="noStrike" cap="none">
                          <a:solidFill>
                            <a:schemeClr val="dk1"/>
                          </a:solidFill>
                          <a:latin typeface="Calibri"/>
                          <a:ea typeface="Calibri"/>
                          <a:cs typeface="Calibri"/>
                          <a:sym typeface="Calibri"/>
                        </a:rPr>
                        <a:t>) </a:t>
                      </a:r>
                      <a:r>
                        <a:rPr lang="en-GB" sz="1100" b="1" i="0" u="none" strike="noStrike" cap="none">
                          <a:solidFill>
                            <a:srgbClr val="000000"/>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far</a:t>
                      </a:r>
                      <a:r>
                        <a:rPr lang="en-GB" sz="1100" b="1" i="0" u="none" strike="noStrike" cap="none">
                          <a:solidFill>
                            <a:srgbClr val="FF0000"/>
                          </a:solidFill>
                          <a:latin typeface="Calibri"/>
                          <a:ea typeface="Calibri"/>
                          <a:cs typeface="Calibri"/>
                          <a:sym typeface="Calibri"/>
                        </a:rPr>
                        <a:t> </a:t>
                      </a:r>
                      <a:endParaRPr sz="11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100" b="1" u="none" strike="noStrike" cap="none">
                          <a:latin typeface="Calibri"/>
                          <a:ea typeface="Calibri"/>
                          <a:cs typeface="Calibri"/>
                          <a:sym typeface="Calibri"/>
                        </a:rPr>
                        <a:t>au coin</a:t>
                      </a:r>
                      <a:r>
                        <a:rPr lang="en-GB" sz="1100" b="1" i="0" u="none" strike="noStrike" cap="none">
                          <a:solidFill>
                            <a:schemeClr val="dk1"/>
                          </a:solidFill>
                          <a:latin typeface="Calibri"/>
                          <a:ea typeface="Calibri"/>
                          <a:cs typeface="Calibri"/>
                          <a:sym typeface="Calibri"/>
                        </a:rPr>
                        <a:t> (</a:t>
                      </a:r>
                      <a:r>
                        <a:rPr lang="en-GB" sz="1100" b="1" i="0" u="none" strike="noStrike" cap="none">
                          <a:solidFill>
                            <a:srgbClr val="0070C0"/>
                          </a:solidFill>
                          <a:latin typeface="Calibri"/>
                          <a:ea typeface="Calibri"/>
                          <a:cs typeface="Calibri"/>
                          <a:sym typeface="Calibri"/>
                        </a:rPr>
                        <a:t>du</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FF0000"/>
                          </a:solidFill>
                          <a:latin typeface="Calibri"/>
                          <a:ea typeface="Calibri"/>
                          <a:cs typeface="Calibri"/>
                          <a:sym typeface="Calibri"/>
                        </a:rPr>
                        <a:t>de la</a:t>
                      </a:r>
                      <a:r>
                        <a:rPr lang="en-GB" sz="1100" b="1" i="0" u="none" strike="noStrike" cap="none">
                          <a:solidFill>
                            <a:schemeClr val="dk1"/>
                          </a:solidFill>
                          <a:latin typeface="Calibri"/>
                          <a:ea typeface="Calibri"/>
                          <a:cs typeface="Calibri"/>
                          <a:sym typeface="Calibri"/>
                        </a:rPr>
                        <a:t>/</a:t>
                      </a:r>
                      <a:r>
                        <a:rPr lang="en-GB" sz="1100" b="1" i="0" u="none" strike="noStrike" cap="none">
                          <a:solidFill>
                            <a:srgbClr val="00B050"/>
                          </a:solidFill>
                          <a:latin typeface="Calibri"/>
                          <a:ea typeface="Calibri"/>
                          <a:cs typeface="Calibri"/>
                          <a:sym typeface="Calibri"/>
                        </a:rPr>
                        <a:t>des</a:t>
                      </a:r>
                      <a:r>
                        <a:rPr lang="en-GB" sz="1100" b="1" i="0" u="none" strike="noStrike" cap="none">
                          <a:solidFill>
                            <a:schemeClr val="dk1"/>
                          </a:solidFill>
                          <a:latin typeface="Calibri"/>
                          <a:ea typeface="Calibri"/>
                          <a:cs typeface="Calibri"/>
                          <a:sym typeface="Calibri"/>
                        </a:rPr>
                        <a:t>) </a:t>
                      </a:r>
                      <a:r>
                        <a:rPr lang="en-GB" sz="1100" b="1" u="none" strike="noStrike" cap="none">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on the corner</a:t>
                      </a:r>
                      <a:endParaRPr sz="1100" b="1" u="none" strike="noStrike" cap="none">
                        <a:solidFill>
                          <a:srgbClr val="FF0000"/>
                        </a:solidFill>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7"/>
                  </a:ext>
                </a:extLst>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96"/>
        <p:cNvGrpSpPr/>
        <p:nvPr/>
      </p:nvGrpSpPr>
      <p:grpSpPr>
        <a:xfrm>
          <a:off x="0" y="0"/>
          <a:ext cx="0" cy="0"/>
          <a:chOff x="0" y="0"/>
          <a:chExt cx="0" cy="0"/>
        </a:xfrm>
      </p:grpSpPr>
      <p:sp>
        <p:nvSpPr>
          <p:cNvPr id="497" name="Google Shape;497;p48"/>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8.9: Future plans and opportunities</a:t>
            </a:r>
            <a:endParaRPr sz="1800" b="0" i="0" u="none" strike="noStrike" cap="none">
              <a:solidFill>
                <a:schemeClr val="lt1"/>
              </a:solidFill>
              <a:latin typeface="Calibri"/>
              <a:ea typeface="Calibri"/>
              <a:cs typeface="Calibri"/>
              <a:sym typeface="Calibri"/>
            </a:endParaRPr>
          </a:p>
        </p:txBody>
      </p:sp>
      <p:sp>
        <p:nvSpPr>
          <p:cNvPr id="498" name="Google Shape;498;p48"/>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28</a:t>
            </a:fld>
            <a:endParaRPr sz="1800">
              <a:solidFill>
                <a:schemeClr val="lt1"/>
              </a:solidFill>
            </a:endParaRPr>
          </a:p>
        </p:txBody>
      </p:sp>
      <p:graphicFrame>
        <p:nvGraphicFramePr>
          <p:cNvPr id="499" name="Google Shape;499;p48"/>
          <p:cNvGraphicFramePr/>
          <p:nvPr/>
        </p:nvGraphicFramePr>
        <p:xfrm>
          <a:off x="300412" y="628067"/>
          <a:ext cx="11715450" cy="6138395"/>
        </p:xfrm>
        <a:graphic>
          <a:graphicData uri="http://schemas.openxmlformats.org/drawingml/2006/table">
            <a:tbl>
              <a:tblPr>
                <a:noFill/>
                <a:tableStyleId>{4D3A7875-1ABF-4C86-BCEA-E57D24479A08}</a:tableStyleId>
              </a:tblPr>
              <a:tblGrid>
                <a:gridCol w="1709300">
                  <a:extLst>
                    <a:ext uri="{9D8B030D-6E8A-4147-A177-3AD203B41FA5}">
                      <a16:colId xmlns:a16="http://schemas.microsoft.com/office/drawing/2014/main" val="20000"/>
                    </a:ext>
                  </a:extLst>
                </a:gridCol>
                <a:gridCol w="1926675">
                  <a:extLst>
                    <a:ext uri="{9D8B030D-6E8A-4147-A177-3AD203B41FA5}">
                      <a16:colId xmlns:a16="http://schemas.microsoft.com/office/drawing/2014/main" val="20001"/>
                    </a:ext>
                  </a:extLst>
                </a:gridCol>
                <a:gridCol w="3153400">
                  <a:extLst>
                    <a:ext uri="{9D8B030D-6E8A-4147-A177-3AD203B41FA5}">
                      <a16:colId xmlns:a16="http://schemas.microsoft.com/office/drawing/2014/main" val="20002"/>
                    </a:ext>
                  </a:extLst>
                </a:gridCol>
                <a:gridCol w="2375800">
                  <a:extLst>
                    <a:ext uri="{9D8B030D-6E8A-4147-A177-3AD203B41FA5}">
                      <a16:colId xmlns:a16="http://schemas.microsoft.com/office/drawing/2014/main" val="20003"/>
                    </a:ext>
                  </a:extLst>
                </a:gridCol>
                <a:gridCol w="2550275">
                  <a:extLst>
                    <a:ext uri="{9D8B030D-6E8A-4147-A177-3AD203B41FA5}">
                      <a16:colId xmlns:a16="http://schemas.microsoft.com/office/drawing/2014/main" val="20004"/>
                    </a:ext>
                  </a:extLst>
                </a:gridCol>
              </a:tblGrid>
              <a:tr h="326225">
                <a:tc gridSpan="5">
                  <a:txBody>
                    <a:bodyPr/>
                    <a:lstStyle/>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Studies </a:t>
                      </a:r>
                      <a:r>
                        <a:rPr lang="en-GB" sz="1400" b="0" i="0" u="none" strike="noStrike" cap="none">
                          <a:solidFill>
                            <a:srgbClr val="000000"/>
                          </a:solidFill>
                          <a:latin typeface="Calibri"/>
                          <a:ea typeface="Calibri"/>
                          <a:cs typeface="Calibri"/>
                          <a:sym typeface="Calibri"/>
                        </a:rPr>
                        <a:t>¿Cuáles asignaturas estudiarás en el futuro? </a:t>
                      </a:r>
                      <a:r>
                        <a:rPr lang="en-GB" sz="1400" b="0" i="1" u="none" strike="noStrike" cap="none">
                          <a:solidFill>
                            <a:srgbClr val="FF0000"/>
                          </a:solidFill>
                          <a:latin typeface="Calibri"/>
                          <a:ea typeface="Calibri"/>
                          <a:cs typeface="Calibri"/>
                          <a:sym typeface="Calibri"/>
                        </a:rPr>
                        <a:t>What subjects will you study in the future</a:t>
                      </a:r>
                      <a:endParaRPr sz="1400" b="0" i="0" u="none" strike="noStrike" cap="none">
                        <a:solidFill>
                          <a:srgbClr val="000000"/>
                        </a:solidFill>
                        <a:latin typeface="Arial"/>
                        <a:ea typeface="Arial"/>
                        <a:cs typeface="Arial"/>
                        <a:sym typeface="Arial"/>
                      </a:endParaRPr>
                    </a:p>
                  </a:txBody>
                  <a:tcPr marL="51425" marR="51425" marT="25725" marB="25725">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370100">
                <a:tc>
                  <a:txBody>
                    <a:bodyPr/>
                    <a:lstStyle/>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El año próximo</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1" u="none" strike="noStrike" cap="none">
                          <a:solidFill>
                            <a:srgbClr val="FF0000"/>
                          </a:solidFill>
                          <a:latin typeface="Calibri"/>
                          <a:ea typeface="Calibri"/>
                          <a:cs typeface="Calibri"/>
                          <a:sym typeface="Calibri"/>
                        </a:rPr>
                        <a:t>Next year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Después de mis exámenes</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1" u="none" strike="noStrike" cap="none">
                          <a:solidFill>
                            <a:srgbClr val="FF0000"/>
                          </a:solidFill>
                          <a:latin typeface="Calibri"/>
                          <a:ea typeface="Calibri"/>
                          <a:cs typeface="Calibri"/>
                          <a:sym typeface="Calibri"/>
                        </a:rPr>
                        <a:t>After my exams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Si voy a la universidad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1" u="none" strike="noStrike" cap="none">
                          <a:solidFill>
                            <a:srgbClr val="FF0000"/>
                          </a:solidFill>
                          <a:latin typeface="Calibri"/>
                          <a:ea typeface="Calibri"/>
                          <a:cs typeface="Calibri"/>
                          <a:sym typeface="Calibri"/>
                        </a:rPr>
                        <a:t>If  I go to university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0" u="none" strike="noStrike" cap="none">
                        <a:solidFill>
                          <a:schemeClr val="dk1"/>
                        </a:solidFill>
                        <a:latin typeface="Calibri"/>
                        <a:ea typeface="Calibri"/>
                        <a:cs typeface="Calibri"/>
                        <a:sym typeface="Calibri"/>
                      </a:endParaRPr>
                    </a:p>
                  </a:txBody>
                  <a:tcPr marL="51425" marR="51425" marT="25725" marB="25725">
                    <a:solidFill>
                      <a:srgbClr val="FFF2CC"/>
                    </a:solidFill>
                  </a:tcPr>
                </a:tc>
                <a:tc>
                  <a:txBody>
                    <a:bodyPr/>
                    <a:lstStyle/>
                    <a:p>
                      <a:pPr marL="0" marR="0" lvl="0" indent="0" algn="l"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Calibri"/>
                          <a:ea typeface="Calibri"/>
                          <a:cs typeface="Calibri"/>
                          <a:sym typeface="Calibri"/>
                        </a:rPr>
                        <a:t>estudiaré</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400" b="1" i="1" u="none" strike="noStrike" cap="none">
                          <a:solidFill>
                            <a:srgbClr val="FF0000"/>
                          </a:solidFill>
                          <a:latin typeface="Calibri"/>
                          <a:ea typeface="Calibri"/>
                          <a:cs typeface="Calibri"/>
                          <a:sym typeface="Calibri"/>
                        </a:rPr>
                        <a:t>I will study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Calibri"/>
                          <a:ea typeface="Calibri"/>
                          <a:cs typeface="Calibri"/>
                          <a:sym typeface="Calibri"/>
                        </a:rPr>
                        <a:t>aprenderé</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400" b="1" i="1" u="none" strike="noStrike" cap="none">
                          <a:solidFill>
                            <a:srgbClr val="FF0000"/>
                          </a:solidFill>
                          <a:latin typeface="Calibri"/>
                          <a:ea typeface="Calibri"/>
                          <a:cs typeface="Calibri"/>
                          <a:sym typeface="Calibri"/>
                        </a:rPr>
                        <a:t>I will learn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Arial"/>
                        <a:buNone/>
                      </a:pPr>
                      <a:r>
                        <a:rPr lang="en-GB" sz="1400" b="1" i="0" u="none" strike="noStrike" cap="none">
                          <a:solidFill>
                            <a:schemeClr val="dk1"/>
                          </a:solidFill>
                          <a:latin typeface="Calibri"/>
                          <a:ea typeface="Calibri"/>
                          <a:cs typeface="Calibri"/>
                          <a:sym typeface="Calibri"/>
                        </a:rPr>
                        <a:t>iré al bachillerato para estudiar</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400" b="1" i="1" u="none" strike="noStrike" cap="none">
                          <a:solidFill>
                            <a:srgbClr val="FF0000"/>
                          </a:solidFill>
                          <a:latin typeface="Calibri"/>
                          <a:ea typeface="Calibri"/>
                          <a:cs typeface="Calibri"/>
                          <a:sym typeface="Calibri"/>
                        </a:rPr>
                        <a:t>I will go to sixth form to study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0" u="none" strike="noStrike" cap="none">
                        <a:solidFill>
                          <a:schemeClr val="dk1"/>
                        </a:solidFill>
                        <a:latin typeface="Calibri"/>
                        <a:ea typeface="Calibri"/>
                        <a:cs typeface="Calibri"/>
                        <a:sym typeface="Calibri"/>
                      </a:endParaRPr>
                    </a:p>
                  </a:txBody>
                  <a:tcPr marL="51425" marR="51425" marT="25725" marB="25725">
                    <a:solidFill>
                      <a:srgbClr val="FFF2C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b="1" u="none" strike="noStrike" cap="none">
                          <a:latin typeface="Calibri"/>
                          <a:ea typeface="Calibri"/>
                          <a:cs typeface="Calibri"/>
                          <a:sym typeface="Calibri"/>
                        </a:rPr>
                        <a:t>arte </a:t>
                      </a:r>
                      <a:r>
                        <a:rPr lang="en-GB" sz="1400" b="1" i="1" u="none" strike="noStrike" cap="none">
                          <a:solidFill>
                            <a:srgbClr val="FF0000"/>
                          </a:solidFill>
                          <a:latin typeface="Calibri"/>
                          <a:ea typeface="Calibri"/>
                          <a:cs typeface="Calibri"/>
                          <a:sym typeface="Calibri"/>
                        </a:rPr>
                        <a:t>art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dibujo</a:t>
                      </a:r>
                      <a:r>
                        <a:rPr lang="en-GB" sz="1400" b="1" i="1" u="none" strike="noStrike" cap="none">
                          <a:solidFill>
                            <a:srgbClr val="FF0000"/>
                          </a:solidFill>
                          <a:latin typeface="Calibri"/>
                          <a:ea typeface="Calibri"/>
                          <a:cs typeface="Calibri"/>
                          <a:sym typeface="Calibri"/>
                        </a:rPr>
                        <a:t> drawing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u="none" strike="noStrike" cap="none">
                          <a:latin typeface="Calibri"/>
                          <a:ea typeface="Calibri"/>
                          <a:cs typeface="Calibri"/>
                          <a:sym typeface="Calibri"/>
                        </a:rPr>
                        <a:t>historia </a:t>
                      </a:r>
                      <a:r>
                        <a:rPr lang="en-GB" sz="1400" b="1" i="1" u="none" strike="noStrike" cap="none">
                          <a:solidFill>
                            <a:srgbClr val="FF0000"/>
                          </a:solidFill>
                          <a:latin typeface="Calibri"/>
                          <a:ea typeface="Calibri"/>
                          <a:cs typeface="Calibri"/>
                          <a:sym typeface="Calibri"/>
                        </a:rPr>
                        <a:t>history</a:t>
                      </a:r>
                      <a:endParaRPr sz="14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u="none" strike="noStrike" cap="none">
                          <a:latin typeface="Calibri"/>
                          <a:ea typeface="Calibri"/>
                          <a:cs typeface="Calibri"/>
                          <a:sym typeface="Calibri"/>
                        </a:rPr>
                        <a:t>geografía </a:t>
                      </a:r>
                      <a:r>
                        <a:rPr lang="en-GB" sz="1400" b="1" i="1" u="none" strike="noStrike" cap="none">
                          <a:solidFill>
                            <a:srgbClr val="FF0000"/>
                          </a:solidFill>
                          <a:latin typeface="Calibri"/>
                          <a:ea typeface="Calibri"/>
                          <a:cs typeface="Calibri"/>
                          <a:sym typeface="Calibri"/>
                        </a:rPr>
                        <a:t>geography</a:t>
                      </a:r>
                      <a:endParaRPr sz="14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u="none" strike="noStrike" cap="none">
                          <a:latin typeface="Calibri"/>
                          <a:ea typeface="Calibri"/>
                          <a:cs typeface="Calibri"/>
                          <a:sym typeface="Calibri"/>
                        </a:rPr>
                        <a:t>matemáticas </a:t>
                      </a:r>
                      <a:r>
                        <a:rPr lang="en-GB" sz="1400" b="1" i="1" u="none" strike="noStrike" cap="none">
                          <a:solidFill>
                            <a:srgbClr val="FF0000"/>
                          </a:solidFill>
                          <a:latin typeface="Calibri"/>
                          <a:ea typeface="Calibri"/>
                          <a:cs typeface="Calibri"/>
                          <a:sym typeface="Calibri"/>
                        </a:rPr>
                        <a:t>maths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u="none" strike="noStrike" cap="none">
                          <a:latin typeface="Calibri"/>
                          <a:ea typeface="Calibri"/>
                          <a:cs typeface="Calibri"/>
                          <a:sym typeface="Calibri"/>
                        </a:rPr>
                        <a:t>ciencias </a:t>
                      </a:r>
                      <a:r>
                        <a:rPr lang="en-GB" sz="1400" b="1" i="1" u="none" strike="noStrike" cap="none">
                          <a:solidFill>
                            <a:srgbClr val="FF0000"/>
                          </a:solidFill>
                          <a:latin typeface="Calibri"/>
                          <a:ea typeface="Calibri"/>
                          <a:cs typeface="Calibri"/>
                          <a:sym typeface="Calibri"/>
                        </a:rPr>
                        <a:t>science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400" b="1" i="1" u="none" strike="noStrike" cap="none">
                        <a:solidFill>
                          <a:srgbClr val="FF0000"/>
                        </a:solidFill>
                        <a:latin typeface="Calibri"/>
                        <a:ea typeface="Calibri"/>
                        <a:cs typeface="Calibri"/>
                        <a:sym typeface="Calibri"/>
                      </a:endParaRPr>
                    </a:p>
                  </a:txBody>
                  <a:tcPr marL="51425" marR="51425" marT="25725" marB="25725">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que será(n)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400" b="1" i="1" u="none" strike="noStrike" cap="none">
                          <a:solidFill>
                            <a:srgbClr val="FF0000"/>
                          </a:solidFill>
                          <a:latin typeface="Calibri"/>
                          <a:ea typeface="Calibri"/>
                          <a:cs typeface="Calibri"/>
                          <a:sym typeface="Calibri"/>
                        </a:rPr>
                        <a:t>which will be </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400" b="1" i="0" u="none" strike="noStrike" cap="none">
                          <a:solidFill>
                            <a:schemeClr val="dk1"/>
                          </a:solidFill>
                          <a:latin typeface="Calibri"/>
                          <a:ea typeface="Calibri"/>
                          <a:cs typeface="Calibri"/>
                          <a:sym typeface="Calibri"/>
                        </a:rPr>
                        <a:t>será(n)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100"/>
                        <a:buFont typeface="Arial"/>
                        <a:buNone/>
                      </a:pPr>
                      <a:r>
                        <a:rPr lang="en-GB" sz="1400" b="1" i="1" u="none" strike="noStrike" cap="none">
                          <a:solidFill>
                            <a:srgbClr val="FF0000"/>
                          </a:solidFill>
                          <a:latin typeface="Calibri"/>
                          <a:ea typeface="Calibri"/>
                          <a:cs typeface="Calibri"/>
                          <a:sym typeface="Calibri"/>
                        </a:rPr>
                        <a:t>it will be</a:t>
                      </a: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400" b="1" i="1" u="none" strike="noStrike" cap="none">
                        <a:solidFill>
                          <a:srgbClr val="FF0000"/>
                        </a:solidFill>
                        <a:latin typeface="Calibri"/>
                        <a:ea typeface="Calibri"/>
                        <a:cs typeface="Calibri"/>
                        <a:sym typeface="Calibri"/>
                      </a:endParaRPr>
                    </a:p>
                  </a:txBody>
                  <a:tcPr marL="51425" marR="51425" marT="25725" marB="25725">
                    <a:solidFill>
                      <a:srgbClr val="FFF2C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divertido/a(s)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fun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emocionante(s)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exciting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interesante(s)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interesting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útil(es)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useful</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increíble(s)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incredible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fácil(es)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easy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útil(es)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useful</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educativo/a</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educational</a:t>
                      </a:r>
                      <a:br>
                        <a:rPr lang="en-GB" sz="1400" b="1" u="none" strike="noStrike" cap="none">
                          <a:latin typeface="Calibri"/>
                          <a:ea typeface="Calibri"/>
                          <a:cs typeface="Calibri"/>
                          <a:sym typeface="Calibri"/>
                        </a:rPr>
                      </a:b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400" b="1" i="0" u="none" strike="noStrike" cap="none">
                          <a:solidFill>
                            <a:schemeClr val="dk1"/>
                          </a:solidFill>
                          <a:latin typeface="Calibri"/>
                          <a:ea typeface="Calibri"/>
                          <a:cs typeface="Calibri"/>
                          <a:sym typeface="Calibri"/>
                        </a:rPr>
                        <a:t>cansado/a(s)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tiring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inútil(es)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useless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aburrido/a(s)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boring</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terrible(s)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terrible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0" u="none" strike="noStrike" cap="none">
                          <a:solidFill>
                            <a:schemeClr val="dk1"/>
                          </a:solidFill>
                          <a:latin typeface="Calibri"/>
                          <a:ea typeface="Calibri"/>
                          <a:cs typeface="Calibri"/>
                          <a:sym typeface="Calibri"/>
                        </a:rPr>
                        <a:t>difícil(es)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400" b="1" i="1" u="none" strike="noStrike" cap="none">
                          <a:solidFill>
                            <a:srgbClr val="FF0000"/>
                          </a:solidFill>
                          <a:latin typeface="Calibri"/>
                          <a:ea typeface="Calibri"/>
                          <a:cs typeface="Calibri"/>
                          <a:sym typeface="Calibri"/>
                        </a:rPr>
                        <a:t>difficult</a:t>
                      </a:r>
                      <a:endParaRPr sz="1400" u="none" strike="noStrike" cap="none">
                        <a:latin typeface="Calibri"/>
                        <a:ea typeface="Calibri"/>
                        <a:cs typeface="Calibri"/>
                        <a:sym typeface="Calibri"/>
                      </a:endParaRPr>
                    </a:p>
                  </a:txBody>
                  <a:tcPr marL="51425" marR="51425" marT="25725" marB="25725">
                    <a:solidFill>
                      <a:srgbClr val="FFF2CC"/>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49"/>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8.10: Future plans and opportunities</a:t>
            </a:r>
            <a:endParaRPr sz="1800" b="0" i="0" u="none" strike="noStrike" cap="none">
              <a:solidFill>
                <a:schemeClr val="lt1"/>
              </a:solidFill>
              <a:latin typeface="Calibri"/>
              <a:ea typeface="Calibri"/>
              <a:cs typeface="Calibri"/>
              <a:sym typeface="Calibri"/>
            </a:endParaRPr>
          </a:p>
        </p:txBody>
      </p:sp>
      <p:sp>
        <p:nvSpPr>
          <p:cNvPr id="505" name="Google Shape;505;p49"/>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29</a:t>
            </a:fld>
            <a:endParaRPr sz="1800">
              <a:solidFill>
                <a:schemeClr val="lt1"/>
              </a:solidFill>
            </a:endParaRPr>
          </a:p>
        </p:txBody>
      </p:sp>
      <p:graphicFrame>
        <p:nvGraphicFramePr>
          <p:cNvPr id="506" name="Google Shape;506;p49"/>
          <p:cNvGraphicFramePr/>
          <p:nvPr/>
        </p:nvGraphicFramePr>
        <p:xfrm>
          <a:off x="238268" y="544740"/>
          <a:ext cx="11715475" cy="6259920"/>
        </p:xfrm>
        <a:graphic>
          <a:graphicData uri="http://schemas.openxmlformats.org/drawingml/2006/table">
            <a:tbl>
              <a:tblPr>
                <a:noFill/>
                <a:tableStyleId>{4D3A7875-1ABF-4C86-BCEA-E57D24479A08}</a:tableStyleId>
              </a:tblPr>
              <a:tblGrid>
                <a:gridCol w="2679800">
                  <a:extLst>
                    <a:ext uri="{9D8B030D-6E8A-4147-A177-3AD203B41FA5}">
                      <a16:colId xmlns:a16="http://schemas.microsoft.com/office/drawing/2014/main" val="20000"/>
                    </a:ext>
                  </a:extLst>
                </a:gridCol>
                <a:gridCol w="2612725">
                  <a:extLst>
                    <a:ext uri="{9D8B030D-6E8A-4147-A177-3AD203B41FA5}">
                      <a16:colId xmlns:a16="http://schemas.microsoft.com/office/drawing/2014/main" val="20001"/>
                    </a:ext>
                  </a:extLst>
                </a:gridCol>
                <a:gridCol w="1207375">
                  <a:extLst>
                    <a:ext uri="{9D8B030D-6E8A-4147-A177-3AD203B41FA5}">
                      <a16:colId xmlns:a16="http://schemas.microsoft.com/office/drawing/2014/main" val="20002"/>
                    </a:ext>
                  </a:extLst>
                </a:gridCol>
                <a:gridCol w="5215575">
                  <a:extLst>
                    <a:ext uri="{9D8B030D-6E8A-4147-A177-3AD203B41FA5}">
                      <a16:colId xmlns:a16="http://schemas.microsoft.com/office/drawing/2014/main" val="20003"/>
                    </a:ext>
                  </a:extLst>
                </a:gridCol>
              </a:tblGrid>
              <a:tr h="222375">
                <a:tc gridSpan="4">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Travel and family plans </a:t>
                      </a:r>
                      <a:r>
                        <a:rPr lang="en-GB" sz="1200" b="0" i="0" u="none" strike="noStrike" cap="none">
                          <a:solidFill>
                            <a:srgbClr val="000000"/>
                          </a:solidFill>
                          <a:latin typeface="Calibri"/>
                          <a:ea typeface="Calibri"/>
                          <a:cs typeface="Calibri"/>
                          <a:sym typeface="Calibri"/>
                        </a:rPr>
                        <a:t>¿Qué te gustaría hacer más tarde en la vida? </a:t>
                      </a:r>
                      <a:r>
                        <a:rPr lang="en-GB" sz="1200" b="0" i="1" u="none" strike="noStrike" cap="none">
                          <a:solidFill>
                            <a:srgbClr val="FF0000"/>
                          </a:solidFill>
                          <a:latin typeface="Calibri"/>
                          <a:ea typeface="Calibri"/>
                          <a:cs typeface="Calibri"/>
                          <a:sym typeface="Calibri"/>
                        </a:rPr>
                        <a:t>What would you like to do later in life?</a:t>
                      </a:r>
                      <a:endParaRPr sz="1200" b="0" i="0" u="none" strike="noStrike" cap="none">
                        <a:solidFill>
                          <a:srgbClr val="000000"/>
                        </a:solidFill>
                        <a:latin typeface="Arial"/>
                        <a:ea typeface="Arial"/>
                        <a:cs typeface="Arial"/>
                        <a:sym typeface="Arial"/>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573250">
                <a:tc rowSpan="5">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El año próximo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Next year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Después de mis exámenes</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After my exams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Si voy a la universidad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If  I go to university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rowSpan="5">
                  <a:txBody>
                    <a:bodyPr/>
                    <a:lstStyle/>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espero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hope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quiero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want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tengo ganas de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fancy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intento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intend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voy a</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am going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200"/>
                        <a:buFont typeface="Arial"/>
                        <a:buNone/>
                      </a:pPr>
                      <a:r>
                        <a:rPr lang="en-GB" sz="1200" b="1" i="0" u="none" strike="noStrike" cap="none">
                          <a:solidFill>
                            <a:schemeClr val="dk1"/>
                          </a:solidFill>
                          <a:latin typeface="Calibri"/>
                          <a:ea typeface="Calibri"/>
                          <a:cs typeface="Calibri"/>
                          <a:sym typeface="Calibri"/>
                        </a:rPr>
                        <a:t>me gustaría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FF0000"/>
                        </a:buClr>
                        <a:buSzPts val="1200"/>
                        <a:buFont typeface="Arial"/>
                        <a:buNone/>
                      </a:pPr>
                      <a:r>
                        <a:rPr lang="en-GB" sz="1200" b="1" i="1" u="none" strike="noStrike" cap="none">
                          <a:solidFill>
                            <a:srgbClr val="FF0000"/>
                          </a:solidFill>
                          <a:latin typeface="Calibri"/>
                          <a:ea typeface="Calibri"/>
                          <a:cs typeface="Calibri"/>
                          <a:sym typeface="Calibri"/>
                        </a:rPr>
                        <a:t>I would like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tener </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have</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una buena carrera </a:t>
                      </a:r>
                      <a:r>
                        <a:rPr lang="en-GB" sz="1200" b="1" i="1" u="none" strike="noStrike" cap="none">
                          <a:solidFill>
                            <a:srgbClr val="FF0000"/>
                          </a:solidFill>
                          <a:latin typeface="Calibri"/>
                          <a:ea typeface="Calibri"/>
                          <a:cs typeface="Calibri"/>
                          <a:sym typeface="Calibri"/>
                        </a:rPr>
                        <a:t>a good career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una buena educación </a:t>
                      </a:r>
                      <a:r>
                        <a:rPr lang="en-GB" sz="1200" b="1" i="1" u="none" strike="noStrike" cap="none">
                          <a:solidFill>
                            <a:srgbClr val="FF0000"/>
                          </a:solidFill>
                          <a:latin typeface="Calibri"/>
                          <a:ea typeface="Calibri"/>
                          <a:cs typeface="Calibri"/>
                          <a:sym typeface="Calibri"/>
                        </a:rPr>
                        <a:t>a good education</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buen salario </a:t>
                      </a:r>
                      <a:r>
                        <a:rPr lang="en-GB" sz="1200" b="1" i="1" u="none" strike="noStrike" cap="none">
                          <a:solidFill>
                            <a:srgbClr val="FF0000"/>
                          </a:solidFill>
                          <a:latin typeface="Calibri"/>
                          <a:ea typeface="Calibri"/>
                          <a:cs typeface="Calibri"/>
                          <a:sym typeface="Calibri"/>
                        </a:rPr>
                        <a:t>a good salary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buen trabajo </a:t>
                      </a:r>
                      <a:r>
                        <a:rPr lang="en-GB" sz="1200" b="1" i="1" u="none" strike="noStrike" cap="none">
                          <a:solidFill>
                            <a:srgbClr val="FF0000"/>
                          </a:solidFill>
                          <a:latin typeface="Calibri"/>
                          <a:ea typeface="Calibri"/>
                          <a:cs typeface="Calibri"/>
                          <a:sym typeface="Calibri"/>
                        </a:rPr>
                        <a:t>a good job</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 bebé </a:t>
                      </a:r>
                      <a:r>
                        <a:rPr lang="en-GB" sz="1200" b="1" i="1" u="none" strike="noStrike" cap="none">
                          <a:solidFill>
                            <a:srgbClr val="FF0000"/>
                          </a:solidFill>
                          <a:latin typeface="Calibri"/>
                          <a:ea typeface="Calibri"/>
                          <a:cs typeface="Calibri"/>
                          <a:sym typeface="Calibri"/>
                        </a:rPr>
                        <a:t>a baby</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una familia </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 family</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1"/>
                  </a:ext>
                </a:extLst>
              </a:tr>
              <a:tr h="823750">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ser</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be</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director(a) de un compañía / una empresa </a:t>
                      </a:r>
                      <a:r>
                        <a:rPr lang="en-GB" sz="1200" b="1" i="1" u="none" strike="noStrike" cap="none">
                          <a:solidFill>
                            <a:srgbClr val="FF0000"/>
                          </a:solidFill>
                          <a:latin typeface="Calibri"/>
                          <a:ea typeface="Calibri"/>
                          <a:cs typeface="Calibri"/>
                          <a:sym typeface="Calibri"/>
                        </a:rPr>
                        <a:t>manager of a company / business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jefe/a</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boss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rico/a</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rich</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2"/>
                  </a:ext>
                </a:extLst>
              </a:tr>
              <a:tr h="1099150">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trabajar como</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work as</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doctor(a)</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doctor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escritor(a)</a:t>
                      </a:r>
                      <a:r>
                        <a:rPr lang="en-GB" sz="1400" b="0" i="0" u="none" strike="noStrike" cap="none">
                          <a:solidFill>
                            <a:schemeClr val="dk1"/>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writer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policía </a:t>
                      </a:r>
                      <a:r>
                        <a:rPr lang="en-GB" sz="1200" b="1" i="1" u="none" strike="noStrike" cap="none">
                          <a:solidFill>
                            <a:srgbClr val="FF0000"/>
                          </a:solidFill>
                          <a:latin typeface="Calibri"/>
                          <a:ea typeface="Calibri"/>
                          <a:cs typeface="Calibri"/>
                          <a:sym typeface="Calibri"/>
                        </a:rPr>
                        <a:t>police officer</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presidenta </a:t>
                      </a:r>
                      <a:r>
                        <a:rPr lang="en-GB" sz="1200" b="1" i="1" u="none" strike="noStrike" cap="none">
                          <a:solidFill>
                            <a:srgbClr val="FF0000"/>
                          </a:solidFill>
                          <a:latin typeface="Calibri"/>
                          <a:ea typeface="Calibri"/>
                          <a:cs typeface="Calibri"/>
                          <a:sym typeface="Calibri"/>
                        </a:rPr>
                        <a:t>president</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3"/>
                  </a:ext>
                </a:extLst>
              </a:tr>
              <a:tr h="76052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estudiar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study</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lenguas </a:t>
                      </a:r>
                      <a:r>
                        <a:rPr lang="en-GB" sz="1200" b="1" i="1" u="none" strike="noStrike" cap="none">
                          <a:solidFill>
                            <a:srgbClr val="FF0000"/>
                          </a:solidFill>
                          <a:latin typeface="Calibri"/>
                          <a:ea typeface="Calibri"/>
                          <a:cs typeface="Calibri"/>
                          <a:sym typeface="Calibri"/>
                        </a:rPr>
                        <a:t>languages</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medicina </a:t>
                      </a:r>
                      <a:r>
                        <a:rPr lang="en-GB" sz="1200" b="1" i="1" u="none" strike="noStrike" cap="none">
                          <a:solidFill>
                            <a:srgbClr val="FF0000"/>
                          </a:solidFill>
                          <a:latin typeface="Calibri"/>
                          <a:ea typeface="Calibri"/>
                          <a:cs typeface="Calibri"/>
                          <a:sym typeface="Calibri"/>
                        </a:rPr>
                        <a:t>medicine</a:t>
                      </a:r>
                      <a:endParaRPr sz="1400" u="none" strike="noStrike" cap="none"/>
                    </a:p>
                    <a:p>
                      <a:pPr marL="0" marR="0" lvl="0" indent="0" algn="l" rtl="0">
                        <a:lnSpc>
                          <a:spcPct val="100000"/>
                        </a:lnSpc>
                        <a:spcBef>
                          <a:spcPts val="0"/>
                        </a:spcBef>
                        <a:spcAft>
                          <a:spcPts val="0"/>
                        </a:spcAft>
                        <a:buClr>
                          <a:srgbClr val="000000"/>
                        </a:buClr>
                        <a:buSzPts val="1200"/>
                        <a:buFont typeface="Arial"/>
                        <a:buNone/>
                      </a:pPr>
                      <a:endParaRPr sz="105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en la Universidad </a:t>
                      </a:r>
                      <a:r>
                        <a:rPr lang="en-GB" sz="1200" b="1" i="1" u="none" strike="noStrike" cap="none">
                          <a:solidFill>
                            <a:srgbClr val="FF0000"/>
                          </a:solidFill>
                          <a:latin typeface="Calibri"/>
                          <a:ea typeface="Calibri"/>
                          <a:cs typeface="Calibri"/>
                          <a:sym typeface="Calibri"/>
                        </a:rPr>
                        <a:t>at university</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4"/>
                  </a:ext>
                </a:extLst>
              </a:tr>
              <a:tr h="330975">
                <a:tc vMerge="1">
                  <a:txBody>
                    <a:bodyPr/>
                    <a:lstStyle/>
                    <a:p>
                      <a:endParaRPr lang="en-US"/>
                    </a:p>
                  </a:txBody>
                  <a:tcPr/>
                </a:tc>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ganar</a:t>
                      </a:r>
                      <a:endParaRPr sz="12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to earn</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mucho dinero </a:t>
                      </a:r>
                      <a:r>
                        <a:rPr lang="en-GB" sz="1200" b="1" i="1" u="none" strike="noStrike" cap="none">
                          <a:solidFill>
                            <a:srgbClr val="FF0000"/>
                          </a:solidFill>
                          <a:latin typeface="Calibri"/>
                          <a:ea typeface="Calibri"/>
                          <a:cs typeface="Calibri"/>
                          <a:sym typeface="Calibri"/>
                        </a:rPr>
                        <a:t>lots of money</a:t>
                      </a:r>
                      <a:endParaRPr sz="14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sp>
        <p:nvSpPr>
          <p:cNvPr id="511" name="Google Shape;511;p50"/>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8.11: Tourist attractions</a:t>
            </a:r>
            <a:endParaRPr sz="1800" b="0" i="0" u="none" strike="noStrike" cap="none">
              <a:solidFill>
                <a:schemeClr val="lt1"/>
              </a:solidFill>
              <a:latin typeface="Calibri"/>
              <a:ea typeface="Calibri"/>
              <a:cs typeface="Calibri"/>
              <a:sym typeface="Calibri"/>
            </a:endParaRPr>
          </a:p>
        </p:txBody>
      </p:sp>
      <p:sp>
        <p:nvSpPr>
          <p:cNvPr id="512" name="Google Shape;512;p50"/>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30</a:t>
            </a:fld>
            <a:endParaRPr sz="1800">
              <a:solidFill>
                <a:schemeClr val="lt1"/>
              </a:solidFill>
            </a:endParaRPr>
          </a:p>
        </p:txBody>
      </p:sp>
      <p:graphicFrame>
        <p:nvGraphicFramePr>
          <p:cNvPr id="513" name="Google Shape;513;p50"/>
          <p:cNvGraphicFramePr/>
          <p:nvPr/>
        </p:nvGraphicFramePr>
        <p:xfrm>
          <a:off x="172296" y="499032"/>
          <a:ext cx="11847375" cy="6292290"/>
        </p:xfrm>
        <a:graphic>
          <a:graphicData uri="http://schemas.openxmlformats.org/drawingml/2006/table">
            <a:tbl>
              <a:tblPr>
                <a:noFill/>
                <a:tableStyleId>{4D3A7875-1ABF-4C86-BCEA-E57D24479A08}</a:tableStyleId>
              </a:tblPr>
              <a:tblGrid>
                <a:gridCol w="1986425">
                  <a:extLst>
                    <a:ext uri="{9D8B030D-6E8A-4147-A177-3AD203B41FA5}">
                      <a16:colId xmlns:a16="http://schemas.microsoft.com/office/drawing/2014/main" val="20000"/>
                    </a:ext>
                  </a:extLst>
                </a:gridCol>
                <a:gridCol w="2096875">
                  <a:extLst>
                    <a:ext uri="{9D8B030D-6E8A-4147-A177-3AD203B41FA5}">
                      <a16:colId xmlns:a16="http://schemas.microsoft.com/office/drawing/2014/main" val="20001"/>
                    </a:ext>
                  </a:extLst>
                </a:gridCol>
                <a:gridCol w="1439025">
                  <a:extLst>
                    <a:ext uri="{9D8B030D-6E8A-4147-A177-3AD203B41FA5}">
                      <a16:colId xmlns:a16="http://schemas.microsoft.com/office/drawing/2014/main" val="20002"/>
                    </a:ext>
                  </a:extLst>
                </a:gridCol>
                <a:gridCol w="1127825">
                  <a:extLst>
                    <a:ext uri="{9D8B030D-6E8A-4147-A177-3AD203B41FA5}">
                      <a16:colId xmlns:a16="http://schemas.microsoft.com/office/drawing/2014/main" val="20003"/>
                    </a:ext>
                  </a:extLst>
                </a:gridCol>
                <a:gridCol w="1538975">
                  <a:extLst>
                    <a:ext uri="{9D8B030D-6E8A-4147-A177-3AD203B41FA5}">
                      <a16:colId xmlns:a16="http://schemas.microsoft.com/office/drawing/2014/main" val="20004"/>
                    </a:ext>
                  </a:extLst>
                </a:gridCol>
                <a:gridCol w="1027875">
                  <a:extLst>
                    <a:ext uri="{9D8B030D-6E8A-4147-A177-3AD203B41FA5}">
                      <a16:colId xmlns:a16="http://schemas.microsoft.com/office/drawing/2014/main" val="20005"/>
                    </a:ext>
                  </a:extLst>
                </a:gridCol>
                <a:gridCol w="801250">
                  <a:extLst>
                    <a:ext uri="{9D8B030D-6E8A-4147-A177-3AD203B41FA5}">
                      <a16:colId xmlns:a16="http://schemas.microsoft.com/office/drawing/2014/main" val="20006"/>
                    </a:ext>
                  </a:extLst>
                </a:gridCol>
                <a:gridCol w="1829125">
                  <a:extLst>
                    <a:ext uri="{9D8B030D-6E8A-4147-A177-3AD203B41FA5}">
                      <a16:colId xmlns:a16="http://schemas.microsoft.com/office/drawing/2014/main" val="20007"/>
                    </a:ext>
                  </a:extLst>
                </a:gridCol>
              </a:tblGrid>
              <a:tr h="155725">
                <a:tc gridSpan="8">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A visit abroad </a:t>
                      </a:r>
                      <a:r>
                        <a:rPr lang="en-GB" sz="1100" b="0" i="0" u="none" strike="noStrike" cap="none">
                          <a:solidFill>
                            <a:schemeClr val="dk1"/>
                          </a:solidFill>
                          <a:latin typeface="Calibri"/>
                          <a:ea typeface="Calibri"/>
                          <a:cs typeface="Calibri"/>
                          <a:sym typeface="Calibri"/>
                        </a:rPr>
                        <a:t>Describe una visita al extranjero en el pasado </a:t>
                      </a:r>
                      <a:r>
                        <a:rPr lang="en-GB" sz="1100" b="0" i="1" u="none" strike="noStrike" cap="none">
                          <a:solidFill>
                            <a:srgbClr val="FF0000"/>
                          </a:solidFill>
                          <a:latin typeface="Calibri"/>
                          <a:ea typeface="Calibri"/>
                          <a:cs typeface="Calibri"/>
                          <a:sym typeface="Calibri"/>
                        </a:rPr>
                        <a:t>Describe a visit abroad in the past</a:t>
                      </a:r>
                      <a:endParaRPr sz="1100" b="0" i="0" u="none" strike="noStrike" cap="none">
                        <a:solidFill>
                          <a:srgbClr val="000000"/>
                        </a:solidFill>
                        <a:latin typeface="Arial"/>
                        <a:ea typeface="Arial"/>
                        <a:cs typeface="Arial"/>
                        <a:sym typeface="Arial"/>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1063825">
                <a:tc rowSpan="3">
                  <a:txBody>
                    <a:bodyPr/>
                    <a:lstStyle/>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El fin de semana pasado</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Last weekend</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El mes pasado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Last month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El verano pasado</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Last summer</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La semana pasada</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Last week</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El año pasado</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Last year</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Recientemente</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Recently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Hace dos años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(2 years) ago </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fui a</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I went to</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Barcelona </a:t>
                      </a:r>
                      <a:r>
                        <a:rPr lang="en-GB" sz="1100" b="1" i="1" u="none" strike="noStrike" cap="none">
                          <a:solidFill>
                            <a:srgbClr val="FF0000"/>
                          </a:solidFill>
                          <a:latin typeface="Calibri"/>
                          <a:ea typeface="Calibri"/>
                          <a:cs typeface="Calibri"/>
                          <a:sym typeface="Calibri"/>
                        </a:rPr>
                        <a:t>Barcelona</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Buenos Aires </a:t>
                      </a:r>
                      <a:r>
                        <a:rPr lang="en-GB" sz="1100" b="1" i="1" u="none" strike="noStrike" cap="none">
                          <a:solidFill>
                            <a:srgbClr val="FF0000"/>
                          </a:solidFill>
                          <a:latin typeface="Calibri"/>
                          <a:ea typeface="Calibri"/>
                          <a:cs typeface="Calibri"/>
                          <a:sym typeface="Calibri"/>
                        </a:rPr>
                        <a:t>Buenos Aires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Madrid  </a:t>
                      </a:r>
                      <a:r>
                        <a:rPr lang="en-GB" sz="1100" b="1" i="1" u="none" strike="noStrike" cap="none">
                          <a:solidFill>
                            <a:srgbClr val="FF0000"/>
                          </a:solidFill>
                          <a:latin typeface="Calibri"/>
                          <a:ea typeface="Calibri"/>
                          <a:cs typeface="Calibri"/>
                          <a:sym typeface="Calibri"/>
                        </a:rPr>
                        <a:t>Madrid</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Medellín</a:t>
                      </a:r>
                      <a:r>
                        <a:rPr lang="en-GB" sz="1100" b="1" i="1" u="none" strike="noStrike" cap="none">
                          <a:solidFill>
                            <a:srgbClr val="FF0000"/>
                          </a:solidFill>
                          <a:latin typeface="Calibri"/>
                          <a:ea typeface="Calibri"/>
                          <a:cs typeface="Calibri"/>
                          <a:sym typeface="Calibri"/>
                        </a:rPr>
                        <a:t> Medellín</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Bolivia</a:t>
                      </a:r>
                      <a:r>
                        <a:rPr lang="en-GB" sz="1100" b="1" i="1" u="none" strike="noStrike" cap="none">
                          <a:solidFill>
                            <a:srgbClr val="FF0000"/>
                          </a:solidFill>
                          <a:latin typeface="Calibri"/>
                          <a:ea typeface="Calibri"/>
                          <a:cs typeface="Calibri"/>
                          <a:sym typeface="Calibri"/>
                        </a:rPr>
                        <a:t> Bolivia</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Ecuador</a:t>
                      </a:r>
                      <a:r>
                        <a:rPr lang="en-GB" sz="1100" b="1" i="1" u="none" strike="noStrike" cap="none">
                          <a:solidFill>
                            <a:srgbClr val="FF0000"/>
                          </a:solidFill>
                          <a:latin typeface="Calibri"/>
                          <a:ea typeface="Calibri"/>
                          <a:cs typeface="Calibri"/>
                          <a:sym typeface="Calibri"/>
                        </a:rPr>
                        <a:t> Ecuador</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España</a:t>
                      </a:r>
                      <a:r>
                        <a:rPr lang="en-GB" sz="1100" b="1" i="1" u="none" strike="noStrike" cap="none">
                          <a:solidFill>
                            <a:srgbClr val="FF0000"/>
                          </a:solidFill>
                          <a:latin typeface="Calibri"/>
                          <a:ea typeface="Calibri"/>
                          <a:cs typeface="Calibri"/>
                          <a:sym typeface="Calibri"/>
                        </a:rPr>
                        <a:t> Spain</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Francia </a:t>
                      </a:r>
                      <a:r>
                        <a:rPr lang="en-GB" sz="1100" b="1" i="1" u="none" strike="noStrike" cap="none">
                          <a:solidFill>
                            <a:srgbClr val="FF0000"/>
                          </a:solidFill>
                          <a:latin typeface="Calibri"/>
                          <a:ea typeface="Calibri"/>
                          <a:cs typeface="Calibri"/>
                          <a:sym typeface="Calibri"/>
                        </a:rPr>
                        <a:t>France</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Alemania</a:t>
                      </a:r>
                      <a:r>
                        <a:rPr lang="en-GB" sz="1100" b="1" i="1" u="none" strike="noStrike" cap="none">
                          <a:solidFill>
                            <a:srgbClr val="FF0000"/>
                          </a:solidFill>
                          <a:latin typeface="Calibri"/>
                          <a:ea typeface="Calibri"/>
                          <a:cs typeface="Calibri"/>
                          <a:sym typeface="Calibri"/>
                        </a:rPr>
                        <a:t> Germany</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Venezuela </a:t>
                      </a:r>
                      <a:r>
                        <a:rPr lang="en-GB" sz="1100" b="1" i="1" u="none" strike="noStrike" cap="none">
                          <a:solidFill>
                            <a:srgbClr val="FF0000"/>
                          </a:solidFill>
                          <a:latin typeface="Calibri"/>
                          <a:ea typeface="Calibri"/>
                          <a:cs typeface="Calibri"/>
                          <a:sym typeface="Calibri"/>
                        </a:rPr>
                        <a:t>Venezuela</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Reino Unido </a:t>
                      </a:r>
                      <a:r>
                        <a:rPr lang="en-GB" sz="1100" b="1" i="1" u="none" strike="noStrike" cap="none">
                          <a:solidFill>
                            <a:srgbClr val="FF0000"/>
                          </a:solidFill>
                          <a:latin typeface="Calibri"/>
                          <a:ea typeface="Calibri"/>
                          <a:cs typeface="Calibri"/>
                          <a:sym typeface="Calibri"/>
                        </a:rPr>
                        <a:t>United Kingdom</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las Islas Baleares </a:t>
                      </a:r>
                      <a:r>
                        <a:rPr lang="en-GB" sz="1100" b="1" i="1" u="none" strike="noStrike" cap="none">
                          <a:solidFill>
                            <a:srgbClr val="FF0000"/>
                          </a:solidFill>
                          <a:latin typeface="Calibri"/>
                          <a:ea typeface="Calibri"/>
                          <a:cs typeface="Calibri"/>
                          <a:sym typeface="Calibri"/>
                        </a:rPr>
                        <a:t>The Balearic Islands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r>
                        <a:rPr lang="en-GB" sz="1100" b="1" i="0" u="none" strike="noStrike" cap="none">
                          <a:solidFill>
                            <a:schemeClr val="dk1"/>
                          </a:solidFill>
                          <a:latin typeface="Calibri"/>
                          <a:ea typeface="Calibri"/>
                          <a:cs typeface="Calibri"/>
                          <a:sym typeface="Calibri"/>
                        </a:rPr>
                        <a:t>las Islas Canarias </a:t>
                      </a:r>
                      <a:r>
                        <a:rPr lang="en-GB" sz="1100" b="1" i="1" u="none" strike="noStrike" cap="none">
                          <a:solidFill>
                            <a:srgbClr val="FF0000"/>
                          </a:solidFill>
                          <a:latin typeface="Calibri"/>
                          <a:ea typeface="Calibri"/>
                          <a:cs typeface="Calibri"/>
                          <a:sym typeface="Calibri"/>
                        </a:rPr>
                        <a:t>The Canary Islands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con mi familia</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with my family</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con mis hermanos</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with my siblings</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con mis padres</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with my parents</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con mis amigos</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with my friends</a:t>
                      </a: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u="none" strike="noStrike" cap="none">
                          <a:solidFill>
                            <a:schemeClr val="dk1"/>
                          </a:solidFill>
                          <a:latin typeface="Calibri"/>
                          <a:ea typeface="Calibri"/>
                          <a:cs typeface="Calibri"/>
                          <a:sym typeface="Calibri"/>
                        </a:rPr>
                        <a:t>con mi colegio</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with my school</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rgbClr val="000000"/>
                          </a:solidFill>
                          <a:latin typeface="Calibri"/>
                          <a:ea typeface="Calibri"/>
                          <a:cs typeface="Calibri"/>
                          <a:sym typeface="Calibri"/>
                        </a:rPr>
                        <a:t>solo / sola</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alone</a:t>
                      </a:r>
                      <a:endParaRPr sz="11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1"/>
                  </a:ext>
                </a:extLst>
              </a:tr>
              <a:tr h="11395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viajé</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I travelled</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viajamos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we travelled</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en coche</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by car </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en metro</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by tube</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en avión </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by plane</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0" u="none" strike="noStrike" cap="none">
                          <a:solidFill>
                            <a:srgbClr val="000000"/>
                          </a:solidFill>
                          <a:latin typeface="Calibri"/>
                          <a:ea typeface="Calibri"/>
                          <a:cs typeface="Calibri"/>
                          <a:sym typeface="Calibri"/>
                        </a:rPr>
                        <a:t>en autobús</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r>
                        <a:rPr lang="en-GB" sz="1100" b="1" i="1" u="none" strike="noStrike" cap="none">
                          <a:solidFill>
                            <a:srgbClr val="FF0000"/>
                          </a:solidFill>
                          <a:latin typeface="Calibri"/>
                          <a:ea typeface="Calibri"/>
                          <a:cs typeface="Calibri"/>
                          <a:sym typeface="Calibri"/>
                        </a:rPr>
                        <a:t>by bus</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50"/>
                        <a:buFont typeface="Arial"/>
                        <a:buNone/>
                      </a:pPr>
                      <a:endParaRPr sz="1100" b="1"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rgbClr val="000000"/>
                          </a:solidFill>
                          <a:latin typeface="Calibri"/>
                          <a:ea typeface="Calibri"/>
                          <a:cs typeface="Calibri"/>
                          <a:sym typeface="Calibri"/>
                        </a:rPr>
                        <a:t>en tren </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by train</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rgbClr val="000000"/>
                          </a:solidFill>
                          <a:latin typeface="Calibri"/>
                          <a:ea typeface="Calibri"/>
                          <a:cs typeface="Calibri"/>
                          <a:sym typeface="Calibri"/>
                        </a:rPr>
                        <a:t>en barco</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by boat</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rgbClr val="000000"/>
                          </a:solidFill>
                          <a:latin typeface="Calibri"/>
                          <a:ea typeface="Calibri"/>
                          <a:cs typeface="Calibri"/>
                          <a:sym typeface="Calibri"/>
                        </a:rPr>
                        <a:t>en bicicleta</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by bike</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rgbClr val="000000"/>
                          </a:solidFill>
                          <a:latin typeface="Calibri"/>
                          <a:ea typeface="Calibri"/>
                          <a:cs typeface="Calibri"/>
                          <a:sym typeface="Calibri"/>
                        </a:rPr>
                        <a:t>a pie</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on foot</a:t>
                      </a:r>
                      <a:endParaRPr sz="1100" b="1" i="1" u="none" strike="noStrike" cap="none">
                        <a:solidFill>
                          <a:schemeClr val="dk1"/>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gridSpan="3">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fue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1" u="none" strike="noStrike" cap="none">
                          <a:solidFill>
                            <a:srgbClr val="FF0000"/>
                          </a:solidFill>
                          <a:latin typeface="Calibri"/>
                          <a:ea typeface="Calibri"/>
                          <a:cs typeface="Calibri"/>
                          <a:sym typeface="Calibri"/>
                        </a:rPr>
                        <a:t>it was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1"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rápido </a:t>
                      </a:r>
                      <a:r>
                        <a:rPr lang="en-GB" sz="1100" b="1" i="1" u="none" strike="noStrike" cap="none">
                          <a:solidFill>
                            <a:srgbClr val="FF0000"/>
                          </a:solidFill>
                          <a:latin typeface="Calibri"/>
                          <a:ea typeface="Calibri"/>
                          <a:cs typeface="Calibri"/>
                          <a:sym typeface="Calibri"/>
                        </a:rPr>
                        <a:t>fast</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100" b="1" i="0" u="none" strike="noStrike" cap="none">
                          <a:solidFill>
                            <a:schemeClr val="dk1"/>
                          </a:solidFill>
                          <a:latin typeface="Calibri"/>
                          <a:ea typeface="Calibri"/>
                          <a:cs typeface="Calibri"/>
                          <a:sym typeface="Calibri"/>
                        </a:rPr>
                        <a:t>lento </a:t>
                      </a:r>
                      <a:r>
                        <a:rPr lang="en-GB" sz="1100" b="1" i="1" u="none" strike="noStrike" cap="none">
                          <a:solidFill>
                            <a:srgbClr val="FF0000"/>
                          </a:solidFill>
                          <a:latin typeface="Calibri"/>
                          <a:ea typeface="Calibri"/>
                          <a:cs typeface="Calibri"/>
                          <a:sym typeface="Calibri"/>
                        </a:rPr>
                        <a:t>slow</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000"/>
                        <a:buFont typeface="Arial"/>
                        <a:buNone/>
                      </a:pPr>
                      <a:r>
                        <a:rPr lang="en-GB" sz="1100" b="1" i="0" u="none" strike="noStrike" cap="none">
                          <a:solidFill>
                            <a:schemeClr val="dk1"/>
                          </a:solidFill>
                          <a:latin typeface="Calibri"/>
                          <a:ea typeface="Calibri"/>
                          <a:cs typeface="Calibri"/>
                          <a:sym typeface="Calibri"/>
                        </a:rPr>
                        <a:t>cómodo </a:t>
                      </a:r>
                      <a:r>
                        <a:rPr lang="en-GB" sz="1100" b="1" i="1" u="none" strike="noStrike" cap="none">
                          <a:solidFill>
                            <a:srgbClr val="FF0000"/>
                          </a:solidFill>
                          <a:latin typeface="Calibri"/>
                          <a:ea typeface="Calibri"/>
                          <a:cs typeface="Calibri"/>
                          <a:sym typeface="Calibri"/>
                        </a:rPr>
                        <a:t>comfortable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incómodo </a:t>
                      </a:r>
                      <a:r>
                        <a:rPr lang="en-GB" sz="1100" b="1" i="1" u="none" strike="noStrike" cap="none">
                          <a:solidFill>
                            <a:srgbClr val="FF0000"/>
                          </a:solidFill>
                          <a:latin typeface="Calibri"/>
                          <a:ea typeface="Calibri"/>
                          <a:cs typeface="Calibri"/>
                          <a:sym typeface="Calibri"/>
                        </a:rPr>
                        <a:t>uncomfortable</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divertido </a:t>
                      </a:r>
                      <a:r>
                        <a:rPr lang="en-GB" sz="1100" b="1" i="1" u="none" strike="noStrike" cap="none">
                          <a:solidFill>
                            <a:srgbClr val="FF0000"/>
                          </a:solidFill>
                          <a:latin typeface="Calibri"/>
                          <a:ea typeface="Calibri"/>
                          <a:cs typeface="Calibri"/>
                          <a:sym typeface="Calibri"/>
                        </a:rPr>
                        <a:t>fun</a:t>
                      </a:r>
                      <a:endParaRPr sz="11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aburrido </a:t>
                      </a:r>
                      <a:r>
                        <a:rPr lang="en-GB" sz="1100" b="1" i="1" u="none" strike="noStrike" cap="none">
                          <a:solidFill>
                            <a:srgbClr val="FF0000"/>
                          </a:solidFill>
                          <a:latin typeface="Calibri"/>
                          <a:ea typeface="Calibri"/>
                          <a:cs typeface="Calibri"/>
                          <a:sym typeface="Calibri"/>
                        </a:rPr>
                        <a:t>boring</a:t>
                      </a:r>
                      <a:endParaRPr sz="1100" b="1" i="0"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78440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me alojé</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 stayed</a:t>
                      </a:r>
                      <a:endParaRPr sz="1100" b="0"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nos alojamos</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we stayed</a:t>
                      </a:r>
                      <a:endParaRPr sz="1100" b="0" i="0" u="none" strike="noStrike" cap="none">
                        <a:solidFill>
                          <a:srgbClr val="00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3">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en un hotel</a:t>
                      </a:r>
                      <a:r>
                        <a:rPr lang="en-GB" sz="1100" b="0" i="0" u="none" strike="noStrike" cap="none">
                          <a:solidFill>
                            <a:srgbClr val="000000"/>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in a hotel </a:t>
                      </a:r>
                      <a:endParaRPr sz="1100" b="1" i="1"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en un camping </a:t>
                      </a:r>
                      <a:r>
                        <a:rPr lang="en-GB" sz="1100" b="1" i="1" u="none" strike="noStrike" cap="none">
                          <a:solidFill>
                            <a:srgbClr val="FF0000"/>
                          </a:solidFill>
                          <a:latin typeface="Calibri"/>
                          <a:ea typeface="Calibri"/>
                          <a:cs typeface="Calibri"/>
                          <a:sym typeface="Calibri"/>
                        </a:rPr>
                        <a:t>in a campsite</a:t>
                      </a:r>
                      <a:endParaRPr sz="1100" b="1" i="1"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en un piso</a:t>
                      </a:r>
                      <a:r>
                        <a:rPr lang="en-GB" sz="1100" b="0" i="0" u="none" strike="noStrike" cap="none">
                          <a:solidFill>
                            <a:srgbClr val="000000"/>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in a flat</a:t>
                      </a:r>
                      <a:endParaRPr sz="1100" b="1" i="0" u="none" strike="noStrike" cap="none">
                        <a:solidFill>
                          <a:srgbClr val="00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rgbClr val="000000"/>
                          </a:solidFill>
                          <a:latin typeface="Calibri"/>
                          <a:ea typeface="Calibri"/>
                          <a:cs typeface="Calibri"/>
                          <a:sym typeface="Calibri"/>
                        </a:rPr>
                        <a:t>en una caravana</a:t>
                      </a:r>
                      <a:r>
                        <a:rPr lang="en-GB" sz="1100" b="0" i="0" u="none" strike="noStrike" cap="none">
                          <a:solidFill>
                            <a:srgbClr val="000000"/>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in a caravan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Calibri"/>
                        <a:buNone/>
                      </a:pPr>
                      <a:r>
                        <a:rPr lang="en-GB" sz="1100" b="1" i="0" u="none" strike="noStrike" cap="none">
                          <a:solidFill>
                            <a:srgbClr val="000000"/>
                          </a:solidFill>
                          <a:latin typeface="Calibri"/>
                          <a:ea typeface="Calibri"/>
                          <a:cs typeface="Calibri"/>
                          <a:sym typeface="Calibri"/>
                        </a:rPr>
                        <a:t>en una villa </a:t>
                      </a:r>
                      <a:r>
                        <a:rPr lang="en-GB" sz="1100" b="1" i="1" u="none" strike="noStrike" cap="none">
                          <a:solidFill>
                            <a:srgbClr val="FF0000"/>
                          </a:solidFill>
                          <a:latin typeface="Calibri"/>
                          <a:ea typeface="Calibri"/>
                          <a:cs typeface="Calibri"/>
                          <a:sym typeface="Calibri"/>
                        </a:rPr>
                        <a:t>in a villa</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tc gridSpan="3">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 el centro </a:t>
                      </a:r>
                      <a:r>
                        <a:rPr lang="en-GB" sz="1100" b="1" i="1" u="none" strike="noStrike" cap="none">
                          <a:solidFill>
                            <a:srgbClr val="FF0000"/>
                          </a:solidFill>
                          <a:latin typeface="Calibri"/>
                          <a:ea typeface="Calibri"/>
                          <a:cs typeface="Calibri"/>
                          <a:sym typeface="Calibri"/>
                        </a:rPr>
                        <a:t>in the town centre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 el campo</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in the countryside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 la capital </a:t>
                      </a:r>
                      <a:r>
                        <a:rPr lang="en-GB" sz="1100" b="1" i="1" u="none" strike="noStrike" cap="none">
                          <a:solidFill>
                            <a:srgbClr val="FF0000"/>
                          </a:solidFill>
                          <a:latin typeface="Calibri"/>
                          <a:ea typeface="Calibri"/>
                          <a:cs typeface="Calibri"/>
                          <a:sym typeface="Calibri"/>
                        </a:rPr>
                        <a:t>in the capital</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 la costa</a:t>
                      </a:r>
                      <a:r>
                        <a:rPr lang="en-GB" sz="1100" b="0" i="0" u="none" strike="noStrike" cap="none">
                          <a:solidFill>
                            <a:schemeClr val="dk1"/>
                          </a:solidFill>
                          <a:latin typeface="Calibri"/>
                          <a:ea typeface="Calibri"/>
                          <a:cs typeface="Calibri"/>
                          <a:sym typeface="Calibri"/>
                        </a:rPr>
                        <a:t> </a:t>
                      </a:r>
                      <a:r>
                        <a:rPr lang="en-GB" sz="1100" b="1" i="1" u="none" strike="noStrike" cap="none">
                          <a:solidFill>
                            <a:srgbClr val="FF0000"/>
                          </a:solidFill>
                          <a:latin typeface="Calibri"/>
                          <a:ea typeface="Calibri"/>
                          <a:cs typeface="Calibri"/>
                          <a:sym typeface="Calibri"/>
                        </a:rPr>
                        <a:t>on the coast</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 las montañas </a:t>
                      </a:r>
                      <a:r>
                        <a:rPr lang="en-GB" sz="1100" b="1" i="1" u="none" strike="noStrike" cap="none">
                          <a:solidFill>
                            <a:srgbClr val="FF0000"/>
                          </a:solidFill>
                          <a:latin typeface="Calibri"/>
                          <a:ea typeface="Calibri"/>
                          <a:cs typeface="Calibri"/>
                          <a:sym typeface="Calibri"/>
                        </a:rPr>
                        <a:t>in the mountains</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2158200">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Todos los d</a:t>
                      </a:r>
                      <a:r>
                        <a:rPr lang="en-GB" sz="1100" b="1" i="1" u="none" strike="noStrike" cap="none">
                          <a:solidFill>
                            <a:schemeClr val="dk1"/>
                          </a:solidFill>
                          <a:latin typeface="Calibri"/>
                          <a:ea typeface="Calibri"/>
                          <a:cs typeface="Calibri"/>
                          <a:sym typeface="Calibri"/>
                        </a:rPr>
                        <a:t>ías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Every day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Todas las noches</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Every evening</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Cada día</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Every day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dk1"/>
                          </a:solidFill>
                          <a:latin typeface="Calibri"/>
                          <a:ea typeface="Calibri"/>
                          <a:cs typeface="Calibri"/>
                          <a:sym typeface="Calibri"/>
                        </a:rPr>
                        <a:t>Cada noche</a:t>
                      </a: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Every evening</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visité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I visited</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visitamos </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i="1" u="none" strike="noStrike" cap="none">
                          <a:solidFill>
                            <a:srgbClr val="FF0000"/>
                          </a:solidFill>
                          <a:latin typeface="Calibri"/>
                          <a:ea typeface="Calibri"/>
                          <a:cs typeface="Calibri"/>
                          <a:sym typeface="Calibri"/>
                        </a:rPr>
                        <a:t>we visitied</a:t>
                      </a:r>
                      <a:endParaRPr sz="1100" b="1" i="1" u="none" strike="noStrike" cap="none">
                        <a:solidFill>
                          <a:srgbClr val="FF0000"/>
                        </a:solidFill>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barrio </a:t>
                      </a:r>
                      <a:r>
                        <a:rPr lang="en-GB" sz="1100" b="1" i="1" u="none" strike="noStrike" cap="none">
                          <a:solidFill>
                            <a:srgbClr val="FF0000"/>
                          </a:solidFill>
                          <a:latin typeface="Calibri"/>
                          <a:ea typeface="Calibri"/>
                          <a:cs typeface="Calibri"/>
                          <a:sym typeface="Calibri"/>
                        </a:rPr>
                        <a:t>the neighbourhood</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café </a:t>
                      </a:r>
                      <a:r>
                        <a:rPr lang="en-GB" sz="1100" b="1" i="1" u="none" strike="noStrike" cap="none">
                          <a:solidFill>
                            <a:srgbClr val="FF0000"/>
                          </a:solidFill>
                          <a:latin typeface="Calibri"/>
                          <a:ea typeface="Calibri"/>
                          <a:cs typeface="Calibri"/>
                          <a:sym typeface="Calibri"/>
                        </a:rPr>
                        <a:t>the cafe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castillo </a:t>
                      </a:r>
                      <a:r>
                        <a:rPr lang="en-GB" sz="1100" b="1" i="1" u="none" strike="noStrike" cap="none">
                          <a:solidFill>
                            <a:srgbClr val="FF0000"/>
                          </a:solidFill>
                          <a:latin typeface="Calibri"/>
                          <a:ea typeface="Calibri"/>
                          <a:cs typeface="Calibri"/>
                          <a:sym typeface="Calibri"/>
                        </a:rPr>
                        <a:t>the castle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centro comercial </a:t>
                      </a:r>
                      <a:r>
                        <a:rPr lang="en-GB" sz="1100" b="1" i="1" u="none" strike="noStrike" cap="none">
                          <a:solidFill>
                            <a:srgbClr val="FF0000"/>
                          </a:solidFill>
                          <a:latin typeface="Calibri"/>
                          <a:ea typeface="Calibri"/>
                          <a:cs typeface="Calibri"/>
                          <a:sym typeface="Calibri"/>
                        </a:rPr>
                        <a:t>the shopping centre</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estadio </a:t>
                      </a:r>
                      <a:r>
                        <a:rPr lang="en-GB" sz="1100" b="1" i="1" u="none" strike="noStrike" cap="none">
                          <a:solidFill>
                            <a:srgbClr val="FF0000"/>
                          </a:solidFill>
                          <a:latin typeface="Calibri"/>
                          <a:ea typeface="Calibri"/>
                          <a:cs typeface="Calibri"/>
                          <a:sym typeface="Calibri"/>
                        </a:rPr>
                        <a:t>the stadium</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jardín </a:t>
                      </a:r>
                      <a:r>
                        <a:rPr lang="en-GB" sz="1100" b="1" i="1" u="none" strike="noStrike" cap="none">
                          <a:solidFill>
                            <a:srgbClr val="FF0000"/>
                          </a:solidFill>
                          <a:latin typeface="Calibri"/>
                          <a:ea typeface="Calibri"/>
                          <a:cs typeface="Calibri"/>
                          <a:sym typeface="Calibri"/>
                        </a:rPr>
                        <a:t>the garden</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mercado </a:t>
                      </a:r>
                      <a:r>
                        <a:rPr lang="en-GB" sz="1100" b="1" i="1" u="none" strike="noStrike" cap="none">
                          <a:solidFill>
                            <a:srgbClr val="FF0000"/>
                          </a:solidFill>
                          <a:latin typeface="Calibri"/>
                          <a:ea typeface="Calibri"/>
                          <a:cs typeface="Calibri"/>
                          <a:sym typeface="Calibri"/>
                        </a:rPr>
                        <a:t>the market</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museo </a:t>
                      </a:r>
                      <a:r>
                        <a:rPr lang="en-GB" sz="1100" b="1" i="1" u="none" strike="noStrike" cap="none">
                          <a:solidFill>
                            <a:srgbClr val="FF0000"/>
                          </a:solidFill>
                          <a:latin typeface="Calibri"/>
                          <a:ea typeface="Calibri"/>
                          <a:cs typeface="Calibri"/>
                          <a:sym typeface="Calibri"/>
                        </a:rPr>
                        <a:t>the museum</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parque </a:t>
                      </a:r>
                      <a:r>
                        <a:rPr lang="en-GB" sz="1100" b="1" i="1" u="none" strike="noStrike" cap="none">
                          <a:solidFill>
                            <a:srgbClr val="FF0000"/>
                          </a:solidFill>
                          <a:latin typeface="Calibri"/>
                          <a:ea typeface="Calibri"/>
                          <a:cs typeface="Calibri"/>
                          <a:sym typeface="Calibri"/>
                        </a:rPr>
                        <a:t>the park</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pueblo </a:t>
                      </a:r>
                      <a:r>
                        <a:rPr lang="en-GB" sz="1100" b="1" i="1" u="none" strike="noStrike" cap="none">
                          <a:solidFill>
                            <a:srgbClr val="FF0000"/>
                          </a:solidFill>
                          <a:latin typeface="Calibri"/>
                          <a:ea typeface="Calibri"/>
                          <a:cs typeface="Calibri"/>
                          <a:sym typeface="Calibri"/>
                        </a:rPr>
                        <a:t>the town</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puente </a:t>
                      </a:r>
                      <a:r>
                        <a:rPr lang="en-GB" sz="1100" b="1" i="1" u="none" strike="noStrike" cap="none">
                          <a:solidFill>
                            <a:srgbClr val="FF0000"/>
                          </a:solidFill>
                          <a:latin typeface="Calibri"/>
                          <a:ea typeface="Calibri"/>
                          <a:cs typeface="Calibri"/>
                          <a:sym typeface="Calibri"/>
                        </a:rPr>
                        <a:t>the bridge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restaurant </a:t>
                      </a:r>
                      <a:r>
                        <a:rPr lang="en-GB" sz="1100" b="1" i="1" u="none" strike="noStrike" cap="none">
                          <a:solidFill>
                            <a:srgbClr val="FF0000"/>
                          </a:solidFill>
                          <a:latin typeface="Calibri"/>
                          <a:ea typeface="Calibri"/>
                          <a:cs typeface="Calibri"/>
                          <a:sym typeface="Calibri"/>
                        </a:rPr>
                        <a:t>the restaurant</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el teatro </a:t>
                      </a:r>
                      <a:r>
                        <a:rPr lang="en-GB" sz="1100" b="1" i="1" u="none" strike="noStrike" cap="none">
                          <a:solidFill>
                            <a:srgbClr val="FF0000"/>
                          </a:solidFill>
                          <a:latin typeface="Calibri"/>
                          <a:ea typeface="Calibri"/>
                          <a:cs typeface="Calibri"/>
                          <a:sym typeface="Calibri"/>
                        </a:rPr>
                        <a:t>the theatre</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la ciudad </a:t>
                      </a:r>
                      <a:r>
                        <a:rPr lang="en-GB" sz="1100" b="1" i="1" u="none" strike="noStrike" cap="none">
                          <a:solidFill>
                            <a:srgbClr val="FF0000"/>
                          </a:solidFill>
                          <a:latin typeface="Calibri"/>
                          <a:ea typeface="Calibri"/>
                          <a:cs typeface="Calibri"/>
                          <a:sym typeface="Calibri"/>
                        </a:rPr>
                        <a:t>the city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la piscina </a:t>
                      </a:r>
                      <a:r>
                        <a:rPr lang="en-GB" sz="1100" b="1" i="1" u="none" strike="noStrike" cap="none">
                          <a:solidFill>
                            <a:srgbClr val="FF0000"/>
                          </a:solidFill>
                          <a:latin typeface="Calibri"/>
                          <a:ea typeface="Calibri"/>
                          <a:cs typeface="Calibri"/>
                          <a:sym typeface="Calibri"/>
                        </a:rPr>
                        <a:t>the pool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la playa </a:t>
                      </a:r>
                      <a:r>
                        <a:rPr lang="en-GB" sz="1100" b="1" i="1" u="none" strike="noStrike" cap="none">
                          <a:solidFill>
                            <a:srgbClr val="FF0000"/>
                          </a:solidFill>
                          <a:latin typeface="Calibri"/>
                          <a:ea typeface="Calibri"/>
                          <a:cs typeface="Calibri"/>
                          <a:sym typeface="Calibri"/>
                        </a:rPr>
                        <a:t>the beach</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la plaza </a:t>
                      </a:r>
                      <a:r>
                        <a:rPr lang="en-GB" sz="1100" b="1" i="1" u="none" strike="noStrike" cap="none">
                          <a:solidFill>
                            <a:srgbClr val="FF0000"/>
                          </a:solidFill>
                          <a:latin typeface="Calibri"/>
                          <a:ea typeface="Calibri"/>
                          <a:cs typeface="Calibri"/>
                          <a:sym typeface="Calibri"/>
                        </a:rPr>
                        <a:t>the square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los edificios </a:t>
                      </a:r>
                      <a:r>
                        <a:rPr lang="en-GB" sz="1100" b="1" i="1" u="none" strike="noStrike" cap="none">
                          <a:solidFill>
                            <a:srgbClr val="FF0000"/>
                          </a:solidFill>
                          <a:latin typeface="Calibri"/>
                          <a:ea typeface="Calibri"/>
                          <a:cs typeface="Calibri"/>
                          <a:sym typeface="Calibri"/>
                        </a:rPr>
                        <a:t>the buildings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los monumentos </a:t>
                      </a:r>
                      <a:r>
                        <a:rPr lang="en-GB" sz="1100" b="1" i="1" u="none" strike="noStrike" cap="none">
                          <a:solidFill>
                            <a:srgbClr val="FF0000"/>
                          </a:solidFill>
                          <a:latin typeface="Calibri"/>
                          <a:ea typeface="Calibri"/>
                          <a:cs typeface="Calibri"/>
                          <a:sym typeface="Calibri"/>
                        </a:rPr>
                        <a:t>the monuments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r>
                        <a:rPr lang="en-GB" sz="1100" b="1" u="none" strike="noStrike" cap="none">
                          <a:latin typeface="Calibri"/>
                          <a:ea typeface="Calibri"/>
                          <a:cs typeface="Calibri"/>
                          <a:sym typeface="Calibri"/>
                        </a:rPr>
                        <a:t>las tiendas </a:t>
                      </a:r>
                      <a:r>
                        <a:rPr lang="en-GB" sz="1100" b="1" i="1" u="none" strike="noStrike" cap="none">
                          <a:solidFill>
                            <a:srgbClr val="FF0000"/>
                          </a:solidFill>
                          <a:latin typeface="Calibri"/>
                          <a:ea typeface="Calibri"/>
                          <a:cs typeface="Calibri"/>
                          <a:sym typeface="Calibri"/>
                        </a:rPr>
                        <a:t>the shops</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B w="12700" cap="flat" cmpd="sng">
                      <a:solidFill>
                        <a:srgbClr val="000000"/>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era… </a:t>
                      </a:r>
                      <a:r>
                        <a:rPr lang="en-GB" sz="1100" b="1" i="1" u="none" strike="noStrike" cap="none">
                          <a:solidFill>
                            <a:srgbClr val="FF0000"/>
                          </a:solidFill>
                          <a:latin typeface="Calibri"/>
                          <a:ea typeface="Calibri"/>
                          <a:cs typeface="Calibri"/>
                          <a:sym typeface="Calibri"/>
                        </a:rPr>
                        <a:t>it was…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histórico/a </a:t>
                      </a:r>
                      <a:r>
                        <a:rPr lang="en-GB" sz="1100" b="1" i="1" u="none" strike="noStrike" cap="none">
                          <a:solidFill>
                            <a:srgbClr val="FF0000"/>
                          </a:solidFill>
                          <a:latin typeface="Calibri"/>
                          <a:ea typeface="Calibri"/>
                          <a:cs typeface="Calibri"/>
                          <a:sym typeface="Calibri"/>
                        </a:rPr>
                        <a:t>historic</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moderno/a </a:t>
                      </a:r>
                      <a:r>
                        <a:rPr lang="en-GB" sz="1100" b="1" i="1" u="none" strike="noStrike" cap="none">
                          <a:solidFill>
                            <a:srgbClr val="FF0000"/>
                          </a:solidFill>
                          <a:latin typeface="Calibri"/>
                          <a:ea typeface="Calibri"/>
                          <a:cs typeface="Calibri"/>
                          <a:sym typeface="Calibri"/>
                        </a:rPr>
                        <a:t>modern</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antiguo/a </a:t>
                      </a:r>
                      <a:r>
                        <a:rPr lang="en-GB" sz="1100" b="1" i="1" u="none" strike="noStrike" cap="none">
                          <a:solidFill>
                            <a:srgbClr val="FF0000"/>
                          </a:solidFill>
                          <a:latin typeface="Calibri"/>
                          <a:ea typeface="Calibri"/>
                          <a:cs typeface="Calibri"/>
                          <a:sym typeface="Calibri"/>
                        </a:rPr>
                        <a:t>old</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pequeno/a </a:t>
                      </a:r>
                      <a:r>
                        <a:rPr lang="en-GB" sz="1100" b="1" i="1" u="none" strike="noStrike" cap="none">
                          <a:solidFill>
                            <a:srgbClr val="FF0000"/>
                          </a:solidFill>
                          <a:latin typeface="Calibri"/>
                          <a:ea typeface="Calibri"/>
                          <a:cs typeface="Calibri"/>
                          <a:sym typeface="Calibri"/>
                        </a:rPr>
                        <a:t>small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bonito/a </a:t>
                      </a:r>
                      <a:r>
                        <a:rPr lang="en-GB" sz="1100" b="1" i="1" u="none" strike="noStrike" cap="none">
                          <a:solidFill>
                            <a:srgbClr val="FF0000"/>
                          </a:solidFill>
                          <a:latin typeface="Calibri"/>
                          <a:ea typeface="Calibri"/>
                          <a:cs typeface="Calibri"/>
                          <a:sym typeface="Calibri"/>
                        </a:rPr>
                        <a:t>beautiful</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individual </a:t>
                      </a:r>
                      <a:r>
                        <a:rPr lang="en-GB" sz="1100" b="1" i="1" u="none" strike="noStrike" cap="none">
                          <a:solidFill>
                            <a:srgbClr val="FF0000"/>
                          </a:solidFill>
                          <a:latin typeface="Calibri"/>
                          <a:ea typeface="Calibri"/>
                          <a:cs typeface="Calibri"/>
                          <a:sym typeface="Calibri"/>
                        </a:rPr>
                        <a:t>individual</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grande </a:t>
                      </a:r>
                      <a:r>
                        <a:rPr lang="en-GB" sz="1100" b="1" i="1" u="none" strike="noStrike" cap="none">
                          <a:solidFill>
                            <a:srgbClr val="FF0000"/>
                          </a:solidFill>
                          <a:latin typeface="Calibri"/>
                          <a:ea typeface="Calibri"/>
                          <a:cs typeface="Calibri"/>
                          <a:sym typeface="Calibri"/>
                        </a:rPr>
                        <a:t>big</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enorme </a:t>
                      </a:r>
                      <a:r>
                        <a:rPr lang="en-GB" sz="1100" b="1" i="1" u="none" strike="noStrike" cap="none">
                          <a:solidFill>
                            <a:srgbClr val="FF0000"/>
                          </a:solidFill>
                          <a:latin typeface="Calibri"/>
                          <a:ea typeface="Calibri"/>
                          <a:cs typeface="Calibri"/>
                          <a:sym typeface="Calibri"/>
                        </a:rPr>
                        <a:t>huge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tc h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estaba… </a:t>
                      </a:r>
                      <a:r>
                        <a:rPr lang="en-GB" sz="1100" b="1" i="1" u="none" strike="noStrike" cap="none">
                          <a:solidFill>
                            <a:srgbClr val="FF0000"/>
                          </a:solidFill>
                          <a:latin typeface="Calibri"/>
                          <a:ea typeface="Calibri"/>
                          <a:cs typeface="Calibri"/>
                          <a:sym typeface="Calibri"/>
                        </a:rPr>
                        <a:t>it was…</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limpio/a </a:t>
                      </a:r>
                      <a:r>
                        <a:rPr lang="en-GB" sz="1100" b="1" i="1" u="none" strike="noStrike" cap="none">
                          <a:solidFill>
                            <a:srgbClr val="FF0000"/>
                          </a:solidFill>
                          <a:latin typeface="Calibri"/>
                          <a:ea typeface="Calibri"/>
                          <a:cs typeface="Calibri"/>
                          <a:sym typeface="Calibri"/>
                        </a:rPr>
                        <a:t>clean</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sucio/a </a:t>
                      </a:r>
                      <a:r>
                        <a:rPr lang="en-GB" sz="1100" b="1" i="1" u="none" strike="noStrike" cap="none">
                          <a:solidFill>
                            <a:srgbClr val="FF0000"/>
                          </a:solidFill>
                          <a:latin typeface="Calibri"/>
                          <a:ea typeface="Calibri"/>
                          <a:cs typeface="Calibri"/>
                          <a:sym typeface="Calibri"/>
                        </a:rPr>
                        <a:t>dirty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cercano/a </a:t>
                      </a:r>
                      <a:r>
                        <a:rPr lang="en-GB" sz="1100" b="1" i="1" u="none" strike="noStrike" cap="none">
                          <a:solidFill>
                            <a:srgbClr val="FF0000"/>
                          </a:solidFill>
                          <a:latin typeface="Calibri"/>
                          <a:ea typeface="Calibri"/>
                          <a:cs typeface="Calibri"/>
                          <a:sym typeface="Calibri"/>
                        </a:rPr>
                        <a:t>nearby</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central </a:t>
                      </a:r>
                      <a:r>
                        <a:rPr lang="en-GB" sz="1100" b="1" i="1" u="none" strike="noStrike" cap="none">
                          <a:solidFill>
                            <a:srgbClr val="FF0000"/>
                          </a:solidFill>
                          <a:latin typeface="Calibri"/>
                          <a:ea typeface="Calibri"/>
                          <a:cs typeface="Calibri"/>
                          <a:sym typeface="Calibri"/>
                        </a:rPr>
                        <a:t>central</a:t>
                      </a:r>
                      <a:endParaRPr sz="11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endParaRPr sz="1100" b="1"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habia… </a:t>
                      </a:r>
                      <a:r>
                        <a:rPr lang="en-GB" sz="1100" b="1" i="1" u="none" strike="noStrike" cap="none">
                          <a:solidFill>
                            <a:srgbClr val="FF0000"/>
                          </a:solidFill>
                          <a:latin typeface="Calibri"/>
                          <a:ea typeface="Calibri"/>
                          <a:cs typeface="Calibri"/>
                          <a:sym typeface="Calibri"/>
                        </a:rPr>
                        <a:t>there was/were…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mucha gente </a:t>
                      </a:r>
                      <a:r>
                        <a:rPr lang="en-GB" sz="1100" b="1" i="1" u="none" strike="noStrike" cap="none">
                          <a:solidFill>
                            <a:srgbClr val="FF0000"/>
                          </a:solidFill>
                          <a:latin typeface="Calibri"/>
                          <a:ea typeface="Calibri"/>
                          <a:cs typeface="Calibri"/>
                          <a:sym typeface="Calibri"/>
                        </a:rPr>
                        <a:t>lots of people</a:t>
                      </a:r>
                      <a:endParaRPr sz="11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000"/>
                        <a:buFont typeface="Arial"/>
                        <a:buNone/>
                      </a:pPr>
                      <a:r>
                        <a:rPr lang="en-GB" sz="1100" b="1" i="0" u="none" strike="noStrike" cap="none">
                          <a:solidFill>
                            <a:schemeClr val="dk1"/>
                          </a:solidFill>
                          <a:latin typeface="Calibri"/>
                          <a:ea typeface="Calibri"/>
                          <a:cs typeface="Calibri"/>
                          <a:sym typeface="Calibri"/>
                        </a:rPr>
                        <a:t>mucho ruido </a:t>
                      </a:r>
                      <a:r>
                        <a:rPr lang="en-GB" sz="1100" b="1" i="1" u="none" strike="noStrike" cap="none">
                          <a:solidFill>
                            <a:srgbClr val="FF0000"/>
                          </a:solidFill>
                          <a:latin typeface="Calibri"/>
                          <a:ea typeface="Calibri"/>
                          <a:cs typeface="Calibri"/>
                          <a:sym typeface="Calibri"/>
                        </a:rPr>
                        <a:t>lots of noise</a:t>
                      </a:r>
                      <a:endParaRPr sz="1100" u="none" strike="noStrike" cap="none">
                        <a:latin typeface="Calibri"/>
                        <a:ea typeface="Calibri"/>
                        <a:cs typeface="Calibri"/>
                        <a:sym typeface="Calibri"/>
                      </a:endParaRPr>
                    </a:p>
                  </a:txBody>
                  <a:tcPr marL="51425" marR="51425" marT="25725" marB="2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2CC"/>
                    </a:solidFill>
                  </a:tcPr>
                </a:tc>
                <a:extLst>
                  <a:ext uri="{0D108BD9-81ED-4DB2-BD59-A6C34878D82A}">
                    <a16:rowId xmlns:a16="http://schemas.microsoft.com/office/drawing/2014/main" val="10004"/>
                  </a:ext>
                </a:extLst>
              </a:tr>
            </a:tbl>
          </a:graphicData>
        </a:graphic>
      </p:graphicFrame>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51"/>
          <p:cNvSpPr txBox="1"/>
          <p:nvPr/>
        </p:nvSpPr>
        <p:spPr>
          <a:xfrm>
            <a:off x="238268" y="91529"/>
            <a:ext cx="11715464" cy="369291"/>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Arial"/>
              <a:buNone/>
            </a:pPr>
            <a:r>
              <a:rPr lang="en-GB" sz="1800" b="0" i="0" u="none" strike="noStrike" cap="none">
                <a:solidFill>
                  <a:schemeClr val="lt1"/>
                </a:solidFill>
                <a:latin typeface="Calibri"/>
                <a:ea typeface="Calibri"/>
                <a:cs typeface="Calibri"/>
                <a:sym typeface="Calibri"/>
              </a:rPr>
              <a:t>Spanish: Knowledge Organiser 8.12: Tourist attractions</a:t>
            </a:r>
            <a:endParaRPr sz="1800" b="0" i="0" u="none" strike="noStrike" cap="none">
              <a:solidFill>
                <a:schemeClr val="lt1"/>
              </a:solidFill>
              <a:latin typeface="Calibri"/>
              <a:ea typeface="Calibri"/>
              <a:cs typeface="Calibri"/>
              <a:sym typeface="Calibri"/>
            </a:endParaRPr>
          </a:p>
        </p:txBody>
      </p:sp>
      <p:sp>
        <p:nvSpPr>
          <p:cNvPr id="519" name="Google Shape;519;p51"/>
          <p:cNvSpPr txBox="1">
            <a:spLocks noGrp="1"/>
          </p:cNvSpPr>
          <p:nvPr>
            <p:ph type="sldNum" idx="12"/>
          </p:nvPr>
        </p:nvSpPr>
        <p:spPr>
          <a:xfrm>
            <a:off x="10941245" y="129741"/>
            <a:ext cx="1171304" cy="296664"/>
          </a:xfrm>
          <a:prstGeom prst="rect">
            <a:avLst/>
          </a:prstGeom>
          <a:noFill/>
          <a:ln>
            <a:noFill/>
          </a:ln>
        </p:spPr>
        <p:txBody>
          <a:bodyPr spcFirstLastPara="1" wrap="square" lIns="74275" tIns="37125" rIns="74275" bIns="37125" anchor="ctr" anchorCtr="0">
            <a:noAutofit/>
          </a:bodyPr>
          <a:lstStyle/>
          <a:p>
            <a:pPr marL="0" lvl="0" indent="0" algn="l" rtl="0">
              <a:lnSpc>
                <a:spcPct val="100000"/>
              </a:lnSpc>
              <a:spcBef>
                <a:spcPts val="0"/>
              </a:spcBef>
              <a:spcAft>
                <a:spcPts val="0"/>
              </a:spcAft>
              <a:buSzPts val="1800"/>
              <a:buNone/>
            </a:pPr>
            <a:r>
              <a:rPr lang="en-GB" sz="1800">
                <a:solidFill>
                  <a:schemeClr val="lt1"/>
                </a:solidFill>
              </a:rPr>
              <a:t>Page </a:t>
            </a:r>
            <a:fld id="{00000000-1234-1234-1234-123412341234}" type="slidenum">
              <a:rPr lang="en-GB" sz="1800">
                <a:solidFill>
                  <a:schemeClr val="lt1"/>
                </a:solidFill>
              </a:rPr>
              <a:t>31</a:t>
            </a:fld>
            <a:endParaRPr sz="1800">
              <a:solidFill>
                <a:schemeClr val="lt1"/>
              </a:solidFill>
            </a:endParaRPr>
          </a:p>
        </p:txBody>
      </p:sp>
      <p:graphicFrame>
        <p:nvGraphicFramePr>
          <p:cNvPr id="520" name="Google Shape;520;p51"/>
          <p:cNvGraphicFramePr/>
          <p:nvPr/>
        </p:nvGraphicFramePr>
        <p:xfrm>
          <a:off x="198834" y="577048"/>
          <a:ext cx="11913725" cy="6151200"/>
        </p:xfrm>
        <a:graphic>
          <a:graphicData uri="http://schemas.openxmlformats.org/drawingml/2006/table">
            <a:tbl>
              <a:tblPr>
                <a:noFill/>
                <a:tableStyleId>{4D3A7875-1ABF-4C86-BCEA-E57D24479A08}</a:tableStyleId>
              </a:tblPr>
              <a:tblGrid>
                <a:gridCol w="3256450">
                  <a:extLst>
                    <a:ext uri="{9D8B030D-6E8A-4147-A177-3AD203B41FA5}">
                      <a16:colId xmlns:a16="http://schemas.microsoft.com/office/drawing/2014/main" val="20000"/>
                    </a:ext>
                  </a:extLst>
                </a:gridCol>
                <a:gridCol w="1215300">
                  <a:extLst>
                    <a:ext uri="{9D8B030D-6E8A-4147-A177-3AD203B41FA5}">
                      <a16:colId xmlns:a16="http://schemas.microsoft.com/office/drawing/2014/main" val="20001"/>
                    </a:ext>
                  </a:extLst>
                </a:gridCol>
                <a:gridCol w="3333550">
                  <a:extLst>
                    <a:ext uri="{9D8B030D-6E8A-4147-A177-3AD203B41FA5}">
                      <a16:colId xmlns:a16="http://schemas.microsoft.com/office/drawing/2014/main" val="20002"/>
                    </a:ext>
                  </a:extLst>
                </a:gridCol>
                <a:gridCol w="4108425">
                  <a:extLst>
                    <a:ext uri="{9D8B030D-6E8A-4147-A177-3AD203B41FA5}">
                      <a16:colId xmlns:a16="http://schemas.microsoft.com/office/drawing/2014/main" val="20003"/>
                    </a:ext>
                  </a:extLst>
                </a:gridCol>
              </a:tblGrid>
              <a:tr h="292875">
                <a:tc gridSpan="4">
                  <a:txBody>
                    <a:bodyPr/>
                    <a:lstStyle/>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Asking for directions </a:t>
                      </a:r>
                      <a:r>
                        <a:rPr lang="en-GB" sz="1200" b="0" i="0" u="none" strike="noStrike" cap="none">
                          <a:solidFill>
                            <a:schemeClr val="dk1"/>
                          </a:solidFill>
                          <a:latin typeface="Calibri"/>
                          <a:ea typeface="Calibri"/>
                          <a:cs typeface="Calibri"/>
                          <a:sym typeface="Calibri"/>
                        </a:rPr>
                        <a:t>¿Dónde está la piscina? </a:t>
                      </a:r>
                      <a:r>
                        <a:rPr lang="en-GB" sz="1200" b="0" i="1" u="none" strike="noStrike" cap="none">
                          <a:solidFill>
                            <a:srgbClr val="FF0000"/>
                          </a:solidFill>
                          <a:latin typeface="Calibri"/>
                          <a:ea typeface="Calibri"/>
                          <a:cs typeface="Calibri"/>
                          <a:sym typeface="Calibri"/>
                        </a:rPr>
                        <a:t>Where is the pool?</a:t>
                      </a:r>
                      <a:endParaRPr sz="1200" b="0" i="0" u="none" strike="noStrike" cap="none">
                        <a:solidFill>
                          <a:srgbClr val="000000"/>
                        </a:solidFill>
                        <a:latin typeface="Arial"/>
                        <a:ea typeface="Arial"/>
                        <a:cs typeface="Arial"/>
                        <a:sym typeface="Arial"/>
                      </a:endParaRPr>
                    </a:p>
                  </a:txBody>
                  <a:tcPr marL="51450" marR="51450" marT="25725" marB="25725">
                    <a:lnL w="9525" cap="flat" cmpd="sng">
                      <a:solidFill>
                        <a:schemeClr val="dk1"/>
                      </a:solidFill>
                      <a:prstDash val="solid"/>
                      <a:round/>
                      <a:headEnd type="none" w="sm" len="sm"/>
                      <a:tailEnd type="none" w="sm" len="sm"/>
                    </a:lnL>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EDEDED"/>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16975">
                <a:tc rowSpan="6">
                  <a:txBody>
                    <a:bodyPr/>
                    <a:lstStyle/>
                    <a:p>
                      <a:pPr marL="0" marR="0" lvl="0" indent="0" algn="l" rtl="0">
                        <a:lnSpc>
                          <a:spcPct val="100000"/>
                        </a:lnSpc>
                        <a:spcBef>
                          <a:spcPts val="0"/>
                        </a:spcBef>
                        <a:spcAft>
                          <a:spcPts val="0"/>
                        </a:spcAft>
                        <a:buClr>
                          <a:srgbClr val="000000"/>
                        </a:buClr>
                        <a:buSzPts val="1600"/>
                        <a:buFont typeface="Calibri"/>
                        <a:buNone/>
                      </a:pPr>
                      <a:r>
                        <a:rPr lang="en-GB" sz="1200" b="1" i="0" u="none" strike="noStrike" cap="none">
                          <a:solidFill>
                            <a:srgbClr val="000000"/>
                          </a:solidFill>
                          <a:latin typeface="Calibri"/>
                          <a:ea typeface="Calibri"/>
                          <a:cs typeface="Calibri"/>
                          <a:sym typeface="Calibri"/>
                        </a:rPr>
                        <a:t>¿Dónde está… </a:t>
                      </a:r>
                      <a:r>
                        <a:rPr lang="en-GB" sz="1200" b="1" i="1" u="none" strike="noStrike" cap="none">
                          <a:solidFill>
                            <a:srgbClr val="FF0000"/>
                          </a:solidFill>
                          <a:latin typeface="Calibri"/>
                          <a:ea typeface="Calibri"/>
                          <a:cs typeface="Calibri"/>
                          <a:sym typeface="Calibri"/>
                        </a:rPr>
                        <a:t>where is…</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Calibri"/>
                        <a:buNone/>
                      </a:pP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aeropuerto </a:t>
                      </a:r>
                      <a:r>
                        <a:rPr lang="en-GB" sz="1200" b="1" i="1" u="none" strike="noStrike" cap="none">
                          <a:solidFill>
                            <a:srgbClr val="FF0000"/>
                          </a:solidFill>
                          <a:latin typeface="Calibri"/>
                          <a:ea typeface="Calibri"/>
                          <a:cs typeface="Calibri"/>
                          <a:sym typeface="Calibri"/>
                        </a:rPr>
                        <a:t>the airport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banco </a:t>
                      </a:r>
                      <a:r>
                        <a:rPr lang="en-GB" sz="1200" b="1" i="1" u="none" strike="noStrike" cap="none">
                          <a:solidFill>
                            <a:srgbClr val="FF0000"/>
                          </a:solidFill>
                          <a:latin typeface="Calibri"/>
                          <a:ea typeface="Calibri"/>
                          <a:cs typeface="Calibri"/>
                          <a:sym typeface="Calibri"/>
                        </a:rPr>
                        <a:t>the bank</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castillo </a:t>
                      </a:r>
                      <a:r>
                        <a:rPr lang="en-GB" sz="1200" b="1" i="1" u="none" strike="noStrike" cap="none">
                          <a:solidFill>
                            <a:srgbClr val="FF0000"/>
                          </a:solidFill>
                          <a:latin typeface="Calibri"/>
                          <a:ea typeface="Calibri"/>
                          <a:cs typeface="Calibri"/>
                          <a:sym typeface="Calibri"/>
                        </a:rPr>
                        <a:t>the castle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centro comercial </a:t>
                      </a:r>
                      <a:r>
                        <a:rPr lang="en-GB" sz="1200" b="1" i="1" u="none" strike="noStrike" cap="none">
                          <a:solidFill>
                            <a:srgbClr val="FF0000"/>
                          </a:solidFill>
                          <a:latin typeface="Calibri"/>
                          <a:ea typeface="Calibri"/>
                          <a:cs typeface="Calibri"/>
                          <a:sym typeface="Calibri"/>
                        </a:rPr>
                        <a:t>the shopping centre</a:t>
                      </a:r>
                      <a:endParaRPr sz="1200" b="1" i="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el cine </a:t>
                      </a:r>
                      <a:r>
                        <a:rPr lang="en-GB" sz="1200" b="1" i="1" u="none" strike="noStrike" cap="none">
                          <a:solidFill>
                            <a:srgbClr val="FF0000"/>
                          </a:solidFill>
                          <a:latin typeface="Calibri"/>
                          <a:ea typeface="Calibri"/>
                          <a:cs typeface="Calibri"/>
                          <a:sym typeface="Calibri"/>
                        </a:rPr>
                        <a:t>the cinema</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estadio </a:t>
                      </a:r>
                      <a:r>
                        <a:rPr lang="en-GB" sz="1200" b="1" i="1" u="none" strike="noStrike" cap="none">
                          <a:solidFill>
                            <a:srgbClr val="FF0000"/>
                          </a:solidFill>
                          <a:latin typeface="Calibri"/>
                          <a:ea typeface="Calibri"/>
                          <a:cs typeface="Calibri"/>
                          <a:sym typeface="Calibri"/>
                        </a:rPr>
                        <a:t>the stadium</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el hospital </a:t>
                      </a:r>
                      <a:r>
                        <a:rPr lang="en-GB" sz="1200" b="1" i="1" u="none" strike="noStrike" cap="none">
                          <a:solidFill>
                            <a:srgbClr val="FF0000"/>
                          </a:solidFill>
                          <a:latin typeface="Calibri"/>
                          <a:ea typeface="Calibri"/>
                          <a:cs typeface="Calibri"/>
                          <a:sym typeface="Calibri"/>
                        </a:rPr>
                        <a:t>the hospital</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jardín </a:t>
                      </a:r>
                      <a:r>
                        <a:rPr lang="en-GB" sz="1200" b="1" i="1" u="none" strike="noStrike" cap="none">
                          <a:solidFill>
                            <a:srgbClr val="FF0000"/>
                          </a:solidFill>
                          <a:latin typeface="Calibri"/>
                          <a:ea typeface="Calibri"/>
                          <a:cs typeface="Calibri"/>
                          <a:sym typeface="Calibri"/>
                        </a:rPr>
                        <a:t>the garden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mercado </a:t>
                      </a:r>
                      <a:r>
                        <a:rPr lang="en-GB" sz="1200" b="1" i="1" u="none" strike="noStrike" cap="none">
                          <a:solidFill>
                            <a:srgbClr val="FF0000"/>
                          </a:solidFill>
                          <a:latin typeface="Calibri"/>
                          <a:ea typeface="Calibri"/>
                          <a:cs typeface="Calibri"/>
                          <a:sym typeface="Calibri"/>
                        </a:rPr>
                        <a:t>the market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museo </a:t>
                      </a:r>
                      <a:r>
                        <a:rPr lang="en-GB" sz="1200" b="1" i="1" u="none" strike="noStrike" cap="none">
                          <a:solidFill>
                            <a:srgbClr val="FF0000"/>
                          </a:solidFill>
                          <a:latin typeface="Calibri"/>
                          <a:ea typeface="Calibri"/>
                          <a:cs typeface="Calibri"/>
                          <a:sym typeface="Calibri"/>
                        </a:rPr>
                        <a:t>the museum</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parque </a:t>
                      </a:r>
                      <a:r>
                        <a:rPr lang="en-GB" sz="1200" b="1" i="1" u="none" strike="noStrike" cap="none">
                          <a:solidFill>
                            <a:srgbClr val="FF0000"/>
                          </a:solidFill>
                          <a:latin typeface="Calibri"/>
                          <a:ea typeface="Calibri"/>
                          <a:cs typeface="Calibri"/>
                          <a:sym typeface="Calibri"/>
                        </a:rPr>
                        <a:t>the park</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el puerto </a:t>
                      </a:r>
                      <a:r>
                        <a:rPr lang="en-GB" sz="1200" b="1" i="1" u="none" strike="noStrike" cap="none">
                          <a:solidFill>
                            <a:srgbClr val="FF0000"/>
                          </a:solidFill>
                          <a:latin typeface="Calibri"/>
                          <a:ea typeface="Calibri"/>
                          <a:cs typeface="Calibri"/>
                          <a:sym typeface="Calibri"/>
                        </a:rPr>
                        <a:t>the port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puente </a:t>
                      </a:r>
                      <a:r>
                        <a:rPr lang="en-GB" sz="1200" b="1" i="1" u="none" strike="noStrike" cap="none">
                          <a:solidFill>
                            <a:srgbClr val="FF0000"/>
                          </a:solidFill>
                          <a:latin typeface="Calibri"/>
                          <a:ea typeface="Calibri"/>
                          <a:cs typeface="Calibri"/>
                          <a:sym typeface="Calibri"/>
                        </a:rPr>
                        <a:t>the bridge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restaurant </a:t>
                      </a:r>
                      <a:r>
                        <a:rPr lang="en-GB" sz="1200" b="1" i="1" u="none" strike="noStrike" cap="none">
                          <a:solidFill>
                            <a:srgbClr val="FF0000"/>
                          </a:solidFill>
                          <a:latin typeface="Calibri"/>
                          <a:ea typeface="Calibri"/>
                          <a:cs typeface="Calibri"/>
                          <a:sym typeface="Calibri"/>
                        </a:rPr>
                        <a:t>the restaurant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el supermercado </a:t>
                      </a:r>
                      <a:r>
                        <a:rPr lang="en-GB" sz="1200" b="1" i="1" u="none" strike="noStrike" cap="none">
                          <a:solidFill>
                            <a:srgbClr val="FF0000"/>
                          </a:solidFill>
                          <a:latin typeface="Calibri"/>
                          <a:ea typeface="Calibri"/>
                          <a:cs typeface="Calibri"/>
                          <a:sym typeface="Calibri"/>
                        </a:rPr>
                        <a:t>the supermarket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teatro </a:t>
                      </a:r>
                      <a:r>
                        <a:rPr lang="en-GB" sz="1200" b="1" i="1" u="none" strike="noStrike" cap="none">
                          <a:solidFill>
                            <a:srgbClr val="FF0000"/>
                          </a:solidFill>
                          <a:latin typeface="Calibri"/>
                          <a:ea typeface="Calibri"/>
                          <a:cs typeface="Calibri"/>
                          <a:sym typeface="Calibri"/>
                        </a:rPr>
                        <a:t>the theatre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biblioteca</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 escuela </a:t>
                      </a:r>
                      <a:r>
                        <a:rPr lang="en-GB" sz="1200" b="1" i="1" u="none" strike="noStrike" cap="none">
                          <a:solidFill>
                            <a:srgbClr val="FF0000"/>
                          </a:solidFill>
                          <a:latin typeface="Calibri"/>
                          <a:ea typeface="Calibri"/>
                          <a:cs typeface="Calibri"/>
                          <a:sym typeface="Calibri"/>
                        </a:rPr>
                        <a:t>the school</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 estación </a:t>
                      </a:r>
                      <a:r>
                        <a:rPr lang="en-GB" sz="1200" b="1" i="1" u="none" strike="noStrike" cap="none">
                          <a:solidFill>
                            <a:srgbClr val="FF0000"/>
                          </a:solidFill>
                          <a:latin typeface="Calibri"/>
                          <a:ea typeface="Calibri"/>
                          <a:cs typeface="Calibri"/>
                          <a:sym typeface="Calibri"/>
                        </a:rPr>
                        <a:t>the station</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 farmacia </a:t>
                      </a:r>
                      <a:r>
                        <a:rPr lang="en-GB" sz="1200" b="1" i="1" u="none" strike="noStrike" cap="none">
                          <a:solidFill>
                            <a:srgbClr val="FF0000"/>
                          </a:solidFill>
                          <a:latin typeface="Calibri"/>
                          <a:ea typeface="Calibri"/>
                          <a:cs typeface="Calibri"/>
                          <a:sym typeface="Calibri"/>
                        </a:rPr>
                        <a:t>the pharmacy</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piscina </a:t>
                      </a:r>
                      <a:r>
                        <a:rPr lang="en-GB" sz="1200" b="1" i="1" u="none" strike="noStrike" cap="none">
                          <a:solidFill>
                            <a:srgbClr val="FF0000"/>
                          </a:solidFill>
                          <a:latin typeface="Calibri"/>
                          <a:ea typeface="Calibri"/>
                          <a:cs typeface="Calibri"/>
                          <a:sym typeface="Calibri"/>
                        </a:rPr>
                        <a:t>the pool</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playa </a:t>
                      </a:r>
                      <a:r>
                        <a:rPr lang="en-GB" sz="1200" b="1" i="1" u="none" strike="noStrike" cap="none">
                          <a:solidFill>
                            <a:srgbClr val="FF0000"/>
                          </a:solidFill>
                          <a:latin typeface="Calibri"/>
                          <a:ea typeface="Calibri"/>
                          <a:cs typeface="Calibri"/>
                          <a:sym typeface="Calibri"/>
                        </a:rPr>
                        <a:t>the beach</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plaza </a:t>
                      </a:r>
                      <a:r>
                        <a:rPr lang="en-GB" sz="1200" b="1" i="1" u="none" strike="noStrike" cap="none">
                          <a:solidFill>
                            <a:srgbClr val="FF0000"/>
                          </a:solidFill>
                          <a:latin typeface="Calibri"/>
                          <a:ea typeface="Calibri"/>
                          <a:cs typeface="Calibri"/>
                          <a:sym typeface="Calibri"/>
                        </a:rPr>
                        <a:t>the square</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1" i="1" u="none" strike="noStrike" cap="none">
                        <a:solidFill>
                          <a:srgbClr val="FF0000"/>
                        </a:solidFill>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gridSpan="3">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Sigue todo recto </a:t>
                      </a:r>
                      <a:r>
                        <a:rPr lang="en-GB" sz="1200" b="1" i="1" u="none" strike="noStrike" cap="none">
                          <a:solidFill>
                            <a:srgbClr val="FF0000"/>
                          </a:solidFill>
                          <a:latin typeface="Calibri"/>
                          <a:ea typeface="Calibri"/>
                          <a:cs typeface="Calibri"/>
                          <a:sym typeface="Calibri"/>
                        </a:rPr>
                        <a:t>go straight</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Gira a la derecha</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turn right</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Gira a la izquierda</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turn left</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4341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Pasa</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Pass </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puente</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bridge</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los semáforos</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traffic lights</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2"/>
                  </a:ext>
                </a:extLst>
              </a:tr>
              <a:tr h="605850">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Cruza</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Cross</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grid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plaza</a:t>
                      </a:r>
                      <a:r>
                        <a:rPr lang="en-GB" sz="1200" b="1" i="1"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square</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calle</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street</a:t>
                      </a:r>
                      <a:endParaRPr sz="1400"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la carretera </a:t>
                      </a:r>
                      <a:r>
                        <a:rPr lang="en-GB" sz="1200" b="1" i="1" u="none" strike="noStrike" cap="none">
                          <a:solidFill>
                            <a:srgbClr val="FF0000"/>
                          </a:solidFill>
                          <a:latin typeface="Calibri"/>
                          <a:ea typeface="Calibri"/>
                          <a:cs typeface="Calibri"/>
                          <a:sym typeface="Calibri"/>
                        </a:rPr>
                        <a:t>the road</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3"/>
                  </a:ext>
                </a:extLst>
              </a:tr>
              <a:tr h="616975">
                <a:tc vMerge="1">
                  <a:txBody>
                    <a:bodyPr/>
                    <a:lstStyle/>
                    <a:p>
                      <a:endParaRPr lang="en-US"/>
                    </a:p>
                  </a:txBody>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Toma la </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Take the</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primera</a:t>
                      </a:r>
                      <a:r>
                        <a:rPr lang="en-GB" sz="1200" b="1" u="none" strike="noStrike" cap="none">
                          <a:solidFill>
                            <a:srgbClr val="FF0000"/>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1</a:t>
                      </a:r>
                      <a:r>
                        <a:rPr lang="en-GB" sz="1200" b="1" i="1" u="none" strike="noStrike" cap="none" baseline="30000">
                          <a:solidFill>
                            <a:srgbClr val="FF0000"/>
                          </a:solidFill>
                          <a:latin typeface="Calibri"/>
                          <a:ea typeface="Calibri"/>
                          <a:cs typeface="Calibri"/>
                          <a:sym typeface="Calibri"/>
                        </a:rPr>
                        <a:t>st</a:t>
                      </a:r>
                      <a:r>
                        <a:rPr lang="en-GB" sz="1200" b="1" i="1" u="none" strike="noStrike" cap="none">
                          <a:latin typeface="Calibri"/>
                          <a:ea typeface="Calibri"/>
                          <a:cs typeface="Calibri"/>
                          <a:sym typeface="Calibri"/>
                        </a:rPr>
                        <a:t> </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segunda </a:t>
                      </a:r>
                      <a:r>
                        <a:rPr lang="en-GB" sz="1200" b="1" i="1" u="none" strike="noStrike" cap="none">
                          <a:solidFill>
                            <a:srgbClr val="FF0000"/>
                          </a:solidFill>
                          <a:latin typeface="Calibri"/>
                          <a:ea typeface="Calibri"/>
                          <a:cs typeface="Calibri"/>
                          <a:sym typeface="Calibri"/>
                        </a:rPr>
                        <a:t>2</a:t>
                      </a:r>
                      <a:r>
                        <a:rPr lang="en-GB" sz="1200" b="1" i="1" u="none" strike="noStrike" cap="none" baseline="30000">
                          <a:solidFill>
                            <a:srgbClr val="FF0000"/>
                          </a:solidFill>
                          <a:latin typeface="Calibri"/>
                          <a:ea typeface="Calibri"/>
                          <a:cs typeface="Calibri"/>
                          <a:sym typeface="Calibri"/>
                        </a:rPr>
                        <a:t>nd</a:t>
                      </a:r>
                      <a:r>
                        <a:rPr lang="en-GB" sz="1200" b="1" i="1" u="none" strike="noStrike" cap="none">
                          <a:solidFill>
                            <a:srgbClr val="FF0000"/>
                          </a:solidFill>
                          <a:latin typeface="Calibri"/>
                          <a:ea typeface="Calibri"/>
                          <a:cs typeface="Calibri"/>
                          <a:sym typeface="Calibri"/>
                        </a:rPr>
                        <a:t> </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tercera </a:t>
                      </a:r>
                      <a:r>
                        <a:rPr lang="en-GB" sz="1200" b="1" i="1" u="none" strike="noStrike" cap="none">
                          <a:solidFill>
                            <a:srgbClr val="FF0000"/>
                          </a:solidFill>
                          <a:latin typeface="Calibri"/>
                          <a:ea typeface="Calibri"/>
                          <a:cs typeface="Calibri"/>
                          <a:sym typeface="Calibri"/>
                        </a:rPr>
                        <a:t>3</a:t>
                      </a:r>
                      <a:r>
                        <a:rPr lang="en-GB" sz="1200" b="1" i="1" u="none" strike="noStrike" cap="none" baseline="30000">
                          <a:solidFill>
                            <a:srgbClr val="FF0000"/>
                          </a:solidFill>
                          <a:latin typeface="Calibri"/>
                          <a:ea typeface="Calibri"/>
                          <a:cs typeface="Calibri"/>
                          <a:sym typeface="Calibri"/>
                        </a:rPr>
                        <a:t>rd</a:t>
                      </a:r>
                      <a:r>
                        <a:rPr lang="en-GB" sz="1200" b="1" i="1" u="none" strike="noStrike" cap="none">
                          <a:latin typeface="Calibri"/>
                          <a:ea typeface="Calibri"/>
                          <a:cs typeface="Calibri"/>
                          <a:sym typeface="Calibri"/>
                        </a:rPr>
                        <a:t> </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calle a la derecha</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street to the right</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calle a la izquierda</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street to the left</a:t>
                      </a:r>
                      <a:endParaRPr sz="1200" b="1" u="none" strike="noStrike" cap="none">
                        <a:solidFill>
                          <a:srgbClr val="FF0000"/>
                        </a:solidFill>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4"/>
                  </a:ext>
                </a:extLst>
              </a:tr>
              <a:tr h="1348225">
                <a:tc vMerge="1">
                  <a:txBody>
                    <a:bodyPr/>
                    <a:lstStyle/>
                    <a:p>
                      <a:endParaRPr lang="en-US"/>
                    </a:p>
                  </a:txBody>
                  <a:tcPr/>
                </a:tc>
                <a:tc rowSpan="2">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Está</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1" u="none" strike="noStrike" cap="none">
                          <a:solidFill>
                            <a:srgbClr val="FF0000"/>
                          </a:solidFill>
                          <a:latin typeface="Calibri"/>
                          <a:ea typeface="Calibri"/>
                          <a:cs typeface="Calibri"/>
                          <a:sym typeface="Calibri"/>
                        </a:rPr>
                        <a:t>It’s</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delante de </a:t>
                      </a:r>
                      <a:r>
                        <a:rPr lang="en-GB" sz="1200" b="1" i="1" u="none" strike="noStrike" cap="none">
                          <a:solidFill>
                            <a:srgbClr val="FF0000"/>
                          </a:solidFill>
                          <a:latin typeface="Calibri"/>
                          <a:ea typeface="Calibri"/>
                          <a:cs typeface="Calibri"/>
                          <a:sym typeface="Calibri"/>
                        </a:rPr>
                        <a:t>in front of</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enfrente de </a:t>
                      </a:r>
                      <a:r>
                        <a:rPr lang="en-GB" sz="1200" b="1" i="1" u="none" strike="noStrike" cap="none">
                          <a:solidFill>
                            <a:srgbClr val="FF0000"/>
                          </a:solidFill>
                          <a:latin typeface="Calibri"/>
                          <a:ea typeface="Calibri"/>
                          <a:cs typeface="Calibri"/>
                          <a:sym typeface="Calibri"/>
                        </a:rPr>
                        <a:t>opposite</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detrás de </a:t>
                      </a:r>
                      <a:r>
                        <a:rPr lang="en-GB" sz="1200" b="1" i="1" u="none" strike="noStrike" cap="none">
                          <a:solidFill>
                            <a:srgbClr val="FF0000"/>
                          </a:solidFill>
                          <a:latin typeface="Calibri"/>
                          <a:ea typeface="Calibri"/>
                          <a:cs typeface="Calibri"/>
                          <a:sym typeface="Calibri"/>
                        </a:rPr>
                        <a:t>behind</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al lado de </a:t>
                      </a:r>
                      <a:r>
                        <a:rPr lang="en-GB" sz="1200" b="1" i="1" u="none" strike="noStrike" cap="none">
                          <a:solidFill>
                            <a:srgbClr val="FF0000"/>
                          </a:solidFill>
                          <a:latin typeface="Calibri"/>
                          <a:ea typeface="Calibri"/>
                          <a:cs typeface="Calibri"/>
                          <a:sym typeface="Calibri"/>
                        </a:rPr>
                        <a:t>next to</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a la izquierda de  </a:t>
                      </a:r>
                      <a:r>
                        <a:rPr lang="en-GB" sz="1200" b="1" i="1" u="none" strike="noStrike" cap="none">
                          <a:solidFill>
                            <a:srgbClr val="FF0000"/>
                          </a:solidFill>
                          <a:latin typeface="Calibri"/>
                          <a:ea typeface="Calibri"/>
                          <a:cs typeface="Calibri"/>
                          <a:sym typeface="Calibri"/>
                        </a:rPr>
                        <a:t>to the left of</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a la derecha de </a:t>
                      </a:r>
                      <a:r>
                        <a:rPr lang="en-GB" sz="1200" b="1" i="1" u="none" strike="noStrike" cap="none">
                          <a:solidFill>
                            <a:srgbClr val="FF0000"/>
                          </a:solidFill>
                          <a:latin typeface="Calibri"/>
                          <a:ea typeface="Calibri"/>
                          <a:cs typeface="Calibri"/>
                          <a:sym typeface="Calibri"/>
                        </a:rPr>
                        <a:t>to the right of</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i="0" u="none" strike="noStrike" cap="none">
                          <a:solidFill>
                            <a:schemeClr val="dk1"/>
                          </a:solidFill>
                          <a:latin typeface="Calibri"/>
                          <a:ea typeface="Calibri"/>
                          <a:cs typeface="Calibri"/>
                          <a:sym typeface="Calibri"/>
                        </a:rPr>
                        <a:t>entre </a:t>
                      </a:r>
                      <a:r>
                        <a:rPr lang="en-GB" sz="1200" b="1" i="1" u="none" strike="noStrike" cap="none">
                          <a:solidFill>
                            <a:srgbClr val="FF0000"/>
                          </a:solidFill>
                          <a:latin typeface="Calibri"/>
                          <a:ea typeface="Calibri"/>
                          <a:cs typeface="Calibri"/>
                          <a:sym typeface="Calibri"/>
                        </a:rPr>
                        <a:t>between</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el ayuntamiento </a:t>
                      </a:r>
                      <a:r>
                        <a:rPr lang="en-GB" sz="1200" b="1" i="1" u="none" strike="noStrike" cap="none">
                          <a:solidFill>
                            <a:srgbClr val="FF0000"/>
                          </a:solidFill>
                          <a:latin typeface="Calibri"/>
                          <a:ea typeface="Calibri"/>
                          <a:cs typeface="Calibri"/>
                          <a:sym typeface="Calibri"/>
                        </a:rPr>
                        <a:t>the town hall</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iglesia </a:t>
                      </a:r>
                      <a:r>
                        <a:rPr lang="en-GB" sz="1200" b="1" i="1" u="none" strike="noStrike" cap="none">
                          <a:solidFill>
                            <a:srgbClr val="FF0000"/>
                          </a:solidFill>
                          <a:latin typeface="Calibri"/>
                          <a:ea typeface="Calibri"/>
                          <a:cs typeface="Calibri"/>
                          <a:sym typeface="Calibri"/>
                        </a:rPr>
                        <a:t>the church</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plaza mayor </a:t>
                      </a:r>
                      <a:r>
                        <a:rPr lang="en-GB" sz="1200" b="1" i="1" u="none" strike="noStrike" cap="none">
                          <a:solidFill>
                            <a:srgbClr val="FF0000"/>
                          </a:solidFill>
                          <a:latin typeface="Calibri"/>
                          <a:ea typeface="Calibri"/>
                          <a:cs typeface="Calibri"/>
                          <a:sym typeface="Calibri"/>
                        </a:rPr>
                        <a:t>the main square</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latin typeface="Calibri"/>
                          <a:ea typeface="Calibri"/>
                          <a:cs typeface="Calibri"/>
                          <a:sym typeface="Calibri"/>
                        </a:rPr>
                        <a:t>la mezquita </a:t>
                      </a:r>
                      <a:r>
                        <a:rPr lang="en-GB" sz="1200" b="1" i="1" u="none" strike="noStrike" cap="none">
                          <a:solidFill>
                            <a:srgbClr val="FF0000"/>
                          </a:solidFill>
                          <a:latin typeface="Calibri"/>
                          <a:ea typeface="Calibri"/>
                          <a:cs typeface="Calibri"/>
                          <a:sym typeface="Calibri"/>
                        </a:rPr>
                        <a:t>the mosque</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la oficina de correos</a:t>
                      </a:r>
                      <a:r>
                        <a:rPr lang="en-GB" sz="1200" b="1" u="none" strike="noStrike" cap="none">
                          <a:solidFill>
                            <a:srgbClr val="FF0000"/>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the post office</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extLst>
                  <a:ext uri="{0D108BD9-81ED-4DB2-BD59-A6C34878D82A}">
                    <a16:rowId xmlns:a16="http://schemas.microsoft.com/office/drawing/2014/main" val="10005"/>
                  </a:ext>
                </a:extLst>
              </a:tr>
              <a:tr h="2236125">
                <a:tc vMerge="1">
                  <a:txBody>
                    <a:bodyPr/>
                    <a:lstStyle/>
                    <a:p>
                      <a:endParaRPr lang="en-US"/>
                    </a:p>
                  </a:txBody>
                  <a:tcPr/>
                </a:tc>
                <a:tc vMerge="1">
                  <a:txBody>
                    <a:bodyPr/>
                    <a:lstStyle/>
                    <a:p>
                      <a:endParaRPr lang="en-US"/>
                    </a:p>
                  </a:txBody>
                  <a:tcPr/>
                </a:tc>
                <a:tc gridSpan="2">
                  <a:txBody>
                    <a:bodyPr/>
                    <a:lstStyle/>
                    <a:p>
                      <a:pPr marL="0" marR="0" lvl="0" indent="0" algn="l" rtl="0">
                        <a:lnSpc>
                          <a:spcPct val="100000"/>
                        </a:lnSpc>
                        <a:spcBef>
                          <a:spcPts val="0"/>
                        </a:spcBef>
                        <a:spcAft>
                          <a:spcPts val="0"/>
                        </a:spcAft>
                        <a:buClr>
                          <a:srgbClr val="000000"/>
                        </a:buClr>
                        <a:buSzPts val="1600"/>
                        <a:buFont typeface="Calibri"/>
                        <a:buNone/>
                      </a:pPr>
                      <a:r>
                        <a:rPr lang="en-GB" sz="1200" b="1" i="0" u="none" strike="noStrike" cap="none">
                          <a:solidFill>
                            <a:srgbClr val="000000"/>
                          </a:solidFill>
                          <a:latin typeface="Calibri"/>
                          <a:ea typeface="Calibri"/>
                          <a:cs typeface="Calibri"/>
                          <a:sym typeface="Calibri"/>
                        </a:rPr>
                        <a:t>cerca </a:t>
                      </a:r>
                      <a:r>
                        <a:rPr lang="en-GB" sz="1200" b="1" i="1" u="none" strike="noStrike" cap="none">
                          <a:solidFill>
                            <a:srgbClr val="FF0000"/>
                          </a:solidFill>
                          <a:latin typeface="Calibri"/>
                          <a:ea typeface="Calibri"/>
                          <a:cs typeface="Calibri"/>
                          <a:sym typeface="Calibri"/>
                        </a:rPr>
                        <a:t>close</a:t>
                      </a:r>
                      <a:endParaRPr sz="1200" b="1" i="0"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600"/>
                        <a:buFont typeface="Calibri"/>
                        <a:buNone/>
                      </a:pPr>
                      <a:r>
                        <a:rPr lang="en-GB" sz="1200" b="1" i="0" u="none" strike="noStrike" cap="none">
                          <a:solidFill>
                            <a:srgbClr val="000000"/>
                          </a:solidFill>
                          <a:latin typeface="Calibri"/>
                          <a:ea typeface="Calibri"/>
                          <a:cs typeface="Calibri"/>
                          <a:sym typeface="Calibri"/>
                        </a:rPr>
                        <a:t>lejos </a:t>
                      </a:r>
                      <a:r>
                        <a:rPr lang="en-GB" sz="1200" b="1" i="1" u="none" strike="noStrike" cap="none">
                          <a:solidFill>
                            <a:srgbClr val="FF0000"/>
                          </a:solidFill>
                          <a:latin typeface="Calibri"/>
                          <a:ea typeface="Calibri"/>
                          <a:cs typeface="Calibri"/>
                          <a:sym typeface="Calibri"/>
                        </a:rPr>
                        <a:t>far</a:t>
                      </a:r>
                      <a:r>
                        <a:rPr lang="en-GB" sz="1200" b="1" i="0" u="none" strike="noStrike" cap="none">
                          <a:solidFill>
                            <a:srgbClr val="FF0000"/>
                          </a:solidFill>
                          <a:latin typeface="Calibri"/>
                          <a:ea typeface="Calibri"/>
                          <a:cs typeface="Calibri"/>
                          <a:sym typeface="Calibri"/>
                        </a:rPr>
                        <a:t> </a:t>
                      </a:r>
                      <a:endParaRPr sz="1200" b="1" u="none" strike="noStrike" cap="none">
                        <a:latin typeface="Calibri"/>
                        <a:ea typeface="Calibri"/>
                        <a:cs typeface="Calibri"/>
                        <a:sym typeface="Calibri"/>
                      </a:endParaRPr>
                    </a:p>
                    <a:p>
                      <a:pPr marL="0" marR="0" lvl="0" indent="0" algn="l" rtl="0">
                        <a:lnSpc>
                          <a:spcPct val="100000"/>
                        </a:lnSpc>
                        <a:spcBef>
                          <a:spcPts val="0"/>
                        </a:spcBef>
                        <a:spcAft>
                          <a:spcPts val="0"/>
                        </a:spcAft>
                        <a:buClr>
                          <a:schemeClr val="dk1"/>
                        </a:buClr>
                        <a:buSzPts val="1600"/>
                        <a:buFont typeface="Calibri"/>
                        <a:buNone/>
                      </a:pPr>
                      <a:r>
                        <a:rPr lang="en-GB" sz="1200" b="1" u="none" strike="noStrike" cap="none">
                          <a:latin typeface="Calibri"/>
                          <a:ea typeface="Calibri"/>
                          <a:cs typeface="Calibri"/>
                          <a:sym typeface="Calibri"/>
                        </a:rPr>
                        <a:t>en la esquina</a:t>
                      </a:r>
                      <a:r>
                        <a:rPr lang="en-GB" sz="1200" b="1" i="0" u="none" strike="noStrike" cap="none">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on the corner</a:t>
                      </a:r>
                      <a:endParaRPr sz="1200" b="1" u="none" strike="noStrike" cap="none">
                        <a:solidFill>
                          <a:srgbClr val="FF0000"/>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u="none" strike="noStrike" cap="none">
                          <a:latin typeface="Calibri"/>
                          <a:ea typeface="Calibri"/>
                          <a:cs typeface="Calibri"/>
                          <a:sym typeface="Calibri"/>
                        </a:rPr>
                        <a:t>al final de la calle</a:t>
                      </a:r>
                      <a:r>
                        <a:rPr lang="en-GB" sz="1200" b="1" i="0" u="none" strike="noStrike" cap="none">
                          <a:solidFill>
                            <a:srgbClr val="FF0000"/>
                          </a:solidFill>
                          <a:latin typeface="Calibri"/>
                          <a:ea typeface="Calibri"/>
                          <a:cs typeface="Calibri"/>
                          <a:sym typeface="Calibri"/>
                        </a:rPr>
                        <a:t> </a:t>
                      </a:r>
                      <a:r>
                        <a:rPr lang="en-GB" sz="1200" b="1" i="1" u="none" strike="noStrike" cap="none">
                          <a:solidFill>
                            <a:srgbClr val="FF0000"/>
                          </a:solidFill>
                          <a:latin typeface="Calibri"/>
                          <a:ea typeface="Calibri"/>
                          <a:cs typeface="Calibri"/>
                          <a:sym typeface="Calibri"/>
                        </a:rPr>
                        <a:t>at the end of the road</a:t>
                      </a:r>
                      <a:endParaRPr sz="1200" b="1" u="none" strike="noStrike" cap="none">
                        <a:latin typeface="Calibri"/>
                        <a:ea typeface="Calibri"/>
                        <a:cs typeface="Calibri"/>
                        <a:sym typeface="Calibri"/>
                      </a:endParaRPr>
                    </a:p>
                  </a:txBody>
                  <a:tcPr marL="51450" marR="51450" marT="25725" marB="25725">
                    <a:lnL w="9525" cap="flat" cmpd="sng">
                      <a:solidFill>
                        <a:schemeClr val="dk1"/>
                      </a:solidFill>
                      <a:prstDash val="solid"/>
                      <a:round/>
                      <a:headEnd type="none" w="sm" len="sm"/>
                      <a:tailEnd type="none" w="sm" len="sm"/>
                    </a:lnL>
                    <a:lnR w="9525" cap="flat" cmpd="sng">
                      <a:solidFill>
                        <a:schemeClr val="dk1"/>
                      </a:solidFill>
                      <a:prstDash val="solid"/>
                      <a:round/>
                      <a:headEnd type="none" w="sm" len="sm"/>
                      <a:tailEnd type="none" w="sm" len="sm"/>
                    </a:lnR>
                    <a:lnT w="9525" cap="flat" cmpd="sng">
                      <a:solidFill>
                        <a:schemeClr val="dk1"/>
                      </a:solidFill>
                      <a:prstDash val="solid"/>
                      <a:round/>
                      <a:headEnd type="none" w="sm" len="sm"/>
                      <a:tailEnd type="none" w="sm" len="sm"/>
                    </a:lnT>
                    <a:lnB w="9525" cap="flat" cmpd="sng">
                      <a:solidFill>
                        <a:schemeClr val="dk1"/>
                      </a:solidFill>
                      <a:prstDash val="solid"/>
                      <a:round/>
                      <a:headEnd type="none" w="sm" len="sm"/>
                      <a:tailEnd type="none" w="sm" len="sm"/>
                    </a:lnB>
                    <a:solidFill>
                      <a:srgbClr val="FFF2CC"/>
                    </a:solidFill>
                  </a:tcPr>
                </a:tc>
                <a:tc hMerge="1">
                  <a:txBody>
                    <a:bodyPr/>
                    <a:lstStyle/>
                    <a:p>
                      <a:endParaRPr lang="en-US"/>
                    </a:p>
                  </a:txBody>
                  <a:tcPr/>
                </a:tc>
                <a:extLst>
                  <a:ext uri="{0D108BD9-81ED-4DB2-BD59-A6C34878D82A}">
                    <a16:rowId xmlns:a16="http://schemas.microsoft.com/office/drawing/2014/main" val="10006"/>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24"/>
        <p:cNvGrpSpPr/>
        <p:nvPr/>
      </p:nvGrpSpPr>
      <p:grpSpPr>
        <a:xfrm>
          <a:off x="0" y="0"/>
          <a:ext cx="0" cy="0"/>
          <a:chOff x="0" y="0"/>
          <a:chExt cx="0" cy="0"/>
        </a:xfrm>
      </p:grpSpPr>
      <p:sp>
        <p:nvSpPr>
          <p:cNvPr id="525" name="Google Shape;525;p52"/>
          <p:cNvSpPr txBox="1"/>
          <p:nvPr/>
        </p:nvSpPr>
        <p:spPr>
          <a:xfrm>
            <a:off x="1271464" y="91951"/>
            <a:ext cx="9046912" cy="286192"/>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9 – </a:t>
            </a:r>
            <a:r>
              <a:rPr lang="en-GB" b="1" u="sng">
                <a:solidFill>
                  <a:schemeClr val="lt1"/>
                </a:solidFill>
                <a:latin typeface="Calibri"/>
                <a:ea typeface="Calibri"/>
                <a:cs typeface="Calibri"/>
                <a:sym typeface="Calibri"/>
              </a:rPr>
              <a:t>Is the punishment system in the UK effective?</a:t>
            </a:r>
            <a:endParaRPr sz="1400" b="0" i="0" u="none" strike="noStrike" cap="none">
              <a:solidFill>
                <a:schemeClr val="lt1"/>
              </a:solidFill>
              <a:latin typeface="Calibri"/>
              <a:ea typeface="Calibri"/>
              <a:cs typeface="Calibri"/>
              <a:sym typeface="Calibri"/>
            </a:endParaRPr>
          </a:p>
        </p:txBody>
      </p:sp>
      <p:graphicFrame>
        <p:nvGraphicFramePr>
          <p:cNvPr id="526" name="Google Shape;526;p52"/>
          <p:cNvGraphicFramePr/>
          <p:nvPr/>
        </p:nvGraphicFramePr>
        <p:xfrm>
          <a:off x="295765" y="438545"/>
          <a:ext cx="11563275" cy="3886350"/>
        </p:xfrm>
        <a:graphic>
          <a:graphicData uri="http://schemas.openxmlformats.org/drawingml/2006/table">
            <a:tbl>
              <a:tblPr>
                <a:noFill/>
                <a:tableStyleId>{4D3A7875-1ABF-4C86-BCEA-E57D24479A08}</a:tableStyleId>
              </a:tblPr>
              <a:tblGrid>
                <a:gridCol w="866100">
                  <a:extLst>
                    <a:ext uri="{9D8B030D-6E8A-4147-A177-3AD203B41FA5}">
                      <a16:colId xmlns:a16="http://schemas.microsoft.com/office/drawing/2014/main" val="20000"/>
                    </a:ext>
                  </a:extLst>
                </a:gridCol>
                <a:gridCol w="2084700">
                  <a:extLst>
                    <a:ext uri="{9D8B030D-6E8A-4147-A177-3AD203B41FA5}">
                      <a16:colId xmlns:a16="http://schemas.microsoft.com/office/drawing/2014/main" val="20001"/>
                    </a:ext>
                  </a:extLst>
                </a:gridCol>
                <a:gridCol w="8612475">
                  <a:extLst>
                    <a:ext uri="{9D8B030D-6E8A-4147-A177-3AD203B41FA5}">
                      <a16:colId xmlns:a16="http://schemas.microsoft.com/office/drawing/2014/main" val="20002"/>
                    </a:ext>
                  </a:extLst>
                </a:gridCol>
              </a:tblGrid>
              <a:tr h="1397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A</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solidFill>
                            <a:schemeClr val="lt1"/>
                          </a:solidFill>
                          <a:latin typeface="Calibri"/>
                          <a:ea typeface="Calibri"/>
                          <a:cs typeface="Calibri"/>
                          <a:sym typeface="Calibri"/>
                        </a:rPr>
                        <a:t>Key terms</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2269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1</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solidFill>
                            <a:schemeClr val="dk1"/>
                          </a:solidFill>
                          <a:latin typeface="Calibri"/>
                          <a:ea typeface="Calibri"/>
                          <a:cs typeface="Calibri"/>
                          <a:sym typeface="Calibri"/>
                        </a:rPr>
                        <a:t>Crime</a:t>
                      </a:r>
                      <a:endParaRPr sz="1100" i="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An offence punishable by law, for example stealing and murder.</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Punishment</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Legal consequence of breaking the law.</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Evil</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An action that causes suffering.</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Poverty</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A state of being without the basics in life. A cause of crime.</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5</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Justice </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Justice means rewarding the good and punishing the bad</a:t>
                      </a:r>
                      <a:r>
                        <a:rPr lang="en-GB" sz="1100">
                          <a:solidFill>
                            <a:schemeClr val="dk1"/>
                          </a:solidFill>
                          <a:latin typeface="Calibri"/>
                          <a:ea typeface="Calibri"/>
                          <a:cs typeface="Calibri"/>
                          <a:sym typeface="Calibri"/>
                        </a:rPr>
                        <a:t>. </a:t>
                      </a:r>
                      <a:r>
                        <a:rPr lang="en-GB" sz="1100" i="0" u="none" strike="noStrike" cap="none">
                          <a:solidFill>
                            <a:schemeClr val="dk1"/>
                          </a:solidFill>
                          <a:latin typeface="Calibri"/>
                          <a:ea typeface="Calibri"/>
                          <a:cs typeface="Calibri"/>
                          <a:sym typeface="Calibri"/>
                        </a:rPr>
                        <a:t>The way to make sure there is justice in society is to have laws.</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6</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Addiction</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A dependency on a substance or activity. Cause of crime</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6"/>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7</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Greater Jihad </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The struggle to be a good Musli</a:t>
                      </a:r>
                      <a:r>
                        <a:rPr lang="en-GB" sz="1100">
                          <a:solidFill>
                            <a:schemeClr val="dk1"/>
                          </a:solidFill>
                          <a:latin typeface="Calibri"/>
                          <a:ea typeface="Calibri"/>
                          <a:cs typeface="Calibri"/>
                          <a:sym typeface="Calibri"/>
                        </a:rPr>
                        <a:t>m.</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7"/>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8</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Hate Crime</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A  crime targeting a protected characteristic.</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8"/>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9</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Retribution </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Revenge</a:t>
                      </a:r>
                      <a:r>
                        <a:rPr lang="en-GB" sz="1100">
                          <a:solidFill>
                            <a:schemeClr val="dk1"/>
                          </a:solidFill>
                          <a:latin typeface="Calibri"/>
                          <a:ea typeface="Calibri"/>
                          <a:cs typeface="Calibri"/>
                          <a:sym typeface="Calibri"/>
                        </a:rPr>
                        <a:t>. </a:t>
                      </a:r>
                      <a:r>
                        <a:rPr lang="en-GB" sz="1100" i="0" u="none" strike="noStrike" cap="none">
                          <a:solidFill>
                            <a:schemeClr val="dk1"/>
                          </a:solidFill>
                          <a:latin typeface="Calibri"/>
                          <a:ea typeface="Calibri"/>
                          <a:cs typeface="Calibri"/>
                          <a:sym typeface="Calibri"/>
                        </a:rPr>
                        <a:t> An aim of punishment. </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9"/>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10</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Deterrence </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a:solidFill>
                            <a:schemeClr val="dk1"/>
                          </a:solidFill>
                          <a:latin typeface="Calibri"/>
                          <a:ea typeface="Calibri"/>
                          <a:cs typeface="Calibri"/>
                          <a:sym typeface="Calibri"/>
                        </a:rPr>
                        <a:t>T</a:t>
                      </a:r>
                      <a:r>
                        <a:rPr lang="en-GB" sz="1100" i="0" u="none" strike="noStrike" cap="none">
                          <a:solidFill>
                            <a:schemeClr val="dk1"/>
                          </a:solidFill>
                          <a:latin typeface="Calibri"/>
                          <a:ea typeface="Calibri"/>
                          <a:cs typeface="Calibri"/>
                          <a:sym typeface="Calibri"/>
                        </a:rPr>
                        <a:t>o put people off committing crimes. An aim of punishment. </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0"/>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11</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Reformation</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To change someone's behaviour for the better . An aim of punishment</a:t>
                      </a:r>
                      <a:r>
                        <a:rPr lang="en-GB" sz="1100" u="none" strike="noStrike" cap="none">
                          <a:solidFill>
                            <a:schemeClr val="dk1"/>
                          </a:solidFill>
                          <a:latin typeface="Calibri"/>
                          <a:ea typeface="Calibri"/>
                          <a:cs typeface="Calibri"/>
                          <a:sym typeface="Calibri"/>
                        </a:rPr>
                        <a:t>.</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1"/>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12</a:t>
                      </a:r>
                      <a:endParaRPr sz="110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Corporal punishment </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 A punishment designed to inflict physical pain.</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2"/>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Capital punishment</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 Death penalty</a:t>
                      </a:r>
                      <a:r>
                        <a:rPr lang="en-GB" sz="1100">
                          <a:solidFill>
                            <a:schemeClr val="dk1"/>
                          </a:solidFill>
                          <a:latin typeface="Calibri"/>
                          <a:ea typeface="Calibri"/>
                          <a:cs typeface="Calibri"/>
                          <a:sym typeface="Calibri"/>
                        </a:rPr>
                        <a:t> as a punishment.</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3"/>
                  </a:ext>
                </a:extLst>
              </a:tr>
              <a:tr h="237150">
                <a:tc>
                  <a:txBody>
                    <a:bodyPr/>
                    <a:lstStyle/>
                    <a:p>
                      <a:pPr marL="0" marR="0" lvl="0" indent="0" algn="ctr"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14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a:solidFill>
                            <a:schemeClr val="dk1"/>
                          </a:solidFill>
                          <a:latin typeface="Calibri"/>
                          <a:ea typeface="Calibri"/>
                          <a:cs typeface="Calibri"/>
                          <a:sym typeface="Calibri"/>
                        </a:rPr>
                        <a:t>Sanctity of life principle</a:t>
                      </a:r>
                      <a:endParaRPr sz="1400" u="none" strike="noStrike" cap="none">
                        <a:solidFill>
                          <a:schemeClr val="dk1"/>
                        </a:solidFill>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i="0" u="none" strike="noStrike" cap="none">
                          <a:solidFill>
                            <a:schemeClr val="dk1"/>
                          </a:solidFill>
                          <a:latin typeface="Calibri"/>
                          <a:ea typeface="Calibri"/>
                          <a:cs typeface="Calibri"/>
                          <a:sym typeface="Calibri"/>
                        </a:rPr>
                        <a:t> All life is sacred and God given, so only God should take </a:t>
                      </a:r>
                      <a:r>
                        <a:rPr lang="en-GB" sz="1100">
                          <a:solidFill>
                            <a:schemeClr val="dk1"/>
                          </a:solidFill>
                          <a:latin typeface="Calibri"/>
                          <a:ea typeface="Calibri"/>
                          <a:cs typeface="Calibri"/>
                          <a:sym typeface="Calibri"/>
                        </a:rPr>
                        <a:t>life </a:t>
                      </a:r>
                      <a:r>
                        <a:rPr lang="en-GB" sz="1100" i="0" u="none" strike="noStrike" cap="none">
                          <a:solidFill>
                            <a:schemeClr val="dk1"/>
                          </a:solidFill>
                          <a:latin typeface="Calibri"/>
                          <a:ea typeface="Calibri"/>
                          <a:cs typeface="Calibri"/>
                          <a:sym typeface="Calibri"/>
                        </a:rPr>
                        <a:t>away. </a:t>
                      </a:r>
                      <a:endParaRPr sz="1100" u="none" strike="noStrike" cap="none">
                        <a:solidFill>
                          <a:schemeClr val="dk1"/>
                        </a:solidFill>
                        <a:latin typeface="Calibri"/>
                        <a:ea typeface="Calibri"/>
                        <a:cs typeface="Calibri"/>
                        <a:sym typeface="Calibri"/>
                      </a:endParaRPr>
                    </a:p>
                  </a:txBody>
                  <a:tcPr marL="9525" marR="9525" marT="9525" marB="0" anchor="b">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14"/>
                  </a:ext>
                </a:extLst>
              </a:tr>
            </a:tbl>
          </a:graphicData>
        </a:graphic>
      </p:graphicFrame>
      <p:graphicFrame>
        <p:nvGraphicFramePr>
          <p:cNvPr id="527" name="Google Shape;527;p52"/>
          <p:cNvGraphicFramePr/>
          <p:nvPr/>
        </p:nvGraphicFramePr>
        <p:xfrm>
          <a:off x="295764" y="4730100"/>
          <a:ext cx="11563275" cy="1821153"/>
        </p:xfrm>
        <a:graphic>
          <a:graphicData uri="http://schemas.openxmlformats.org/drawingml/2006/table">
            <a:tbl>
              <a:tblPr>
                <a:noFill/>
                <a:tableStyleId>{4D3A7875-1ABF-4C86-BCEA-E57D24479A08}</a:tableStyleId>
              </a:tblPr>
              <a:tblGrid>
                <a:gridCol w="498275">
                  <a:extLst>
                    <a:ext uri="{9D8B030D-6E8A-4147-A177-3AD203B41FA5}">
                      <a16:colId xmlns:a16="http://schemas.microsoft.com/office/drawing/2014/main" val="20000"/>
                    </a:ext>
                  </a:extLst>
                </a:gridCol>
                <a:gridCol w="5532525">
                  <a:extLst>
                    <a:ext uri="{9D8B030D-6E8A-4147-A177-3AD203B41FA5}">
                      <a16:colId xmlns:a16="http://schemas.microsoft.com/office/drawing/2014/main" val="20001"/>
                    </a:ext>
                  </a:extLst>
                </a:gridCol>
                <a:gridCol w="513550">
                  <a:extLst>
                    <a:ext uri="{9D8B030D-6E8A-4147-A177-3AD203B41FA5}">
                      <a16:colId xmlns:a16="http://schemas.microsoft.com/office/drawing/2014/main" val="20002"/>
                    </a:ext>
                  </a:extLst>
                </a:gridCol>
                <a:gridCol w="5018925">
                  <a:extLst>
                    <a:ext uri="{9D8B030D-6E8A-4147-A177-3AD203B41FA5}">
                      <a16:colId xmlns:a16="http://schemas.microsoft.com/office/drawing/2014/main" val="20003"/>
                    </a:ext>
                  </a:extLst>
                </a:gridCol>
              </a:tblGrid>
              <a:tr h="1397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B</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3">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lt1"/>
                          </a:solidFill>
                          <a:latin typeface="Calibri"/>
                          <a:ea typeface="Calibri"/>
                          <a:cs typeface="Calibri"/>
                          <a:sym typeface="Calibri"/>
                        </a:rPr>
                        <a:t>Key quotes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‘Thou shalt not murder.’ Decalogue</a:t>
                      </a:r>
                      <a:endParaRPr sz="110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5</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a:t>
                      </a:r>
                      <a:r>
                        <a:rPr lang="en-GB" sz="1100">
                          <a:solidFill>
                            <a:schemeClr val="dk1"/>
                          </a:solidFill>
                          <a:latin typeface="Calibri"/>
                          <a:ea typeface="Calibri"/>
                          <a:cs typeface="Calibri"/>
                          <a:sym typeface="Calibri"/>
                        </a:rPr>
                        <a:t>’Hate the sin, love the sinner’</a:t>
                      </a:r>
                      <a:endParaRPr sz="110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‘I was in prison and you came to visit me.</a:t>
                      </a:r>
                      <a:r>
                        <a:rPr lang="en-GB" sz="1100" u="none" strike="noStrike" cap="none">
                          <a:solidFill>
                            <a:schemeClr val="dk1"/>
                          </a:solidFill>
                          <a:latin typeface="Calibri"/>
                          <a:ea typeface="Calibri"/>
                          <a:cs typeface="Calibri"/>
                          <a:sym typeface="Calibri"/>
                        </a:rPr>
                        <a:t>’ </a:t>
                      </a:r>
                      <a:r>
                        <a:rPr lang="en-GB" sz="1100" i="0" u="none" strike="noStrike" cap="none">
                          <a:solidFill>
                            <a:schemeClr val="dk1"/>
                          </a:solidFill>
                          <a:latin typeface="Calibri"/>
                          <a:ea typeface="Calibri"/>
                          <a:cs typeface="Calibri"/>
                          <a:sym typeface="Calibri"/>
                        </a:rPr>
                        <a:t>(Parable of Sheep and Goats)</a:t>
                      </a:r>
                      <a:endParaRPr sz="110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6</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‘Forgive not 7x but 77x</a:t>
                      </a:r>
                      <a:r>
                        <a:rPr lang="en-GB" sz="1100" u="none" strike="noStrike" cap="none">
                          <a:solidFill>
                            <a:schemeClr val="dk1"/>
                          </a:solidFill>
                          <a:latin typeface="Calibri"/>
                          <a:ea typeface="Calibri"/>
                          <a:cs typeface="Calibri"/>
                          <a:sym typeface="Calibri"/>
                        </a:rPr>
                        <a:t>.</a:t>
                      </a:r>
                      <a:r>
                        <a:rPr lang="en-GB" sz="1100" i="0" u="none" strike="noStrike" cap="none">
                          <a:solidFill>
                            <a:schemeClr val="dk1"/>
                          </a:solidFill>
                          <a:latin typeface="Calibri"/>
                          <a:ea typeface="Calibri"/>
                          <a:cs typeface="Calibri"/>
                          <a:sym typeface="Calibri"/>
                        </a:rPr>
                        <a:t>‘</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‘An eye for an eye.’ </a:t>
                      </a:r>
                      <a:endParaRPr sz="110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7</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‘Do not take life that Allah has made sacred, except by the way of justice and law.’</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‘Love thy </a:t>
                      </a:r>
                      <a:r>
                        <a:rPr lang="en-GB" sz="1100">
                          <a:solidFill>
                            <a:schemeClr val="dk1"/>
                          </a:solidFill>
                          <a:latin typeface="Calibri"/>
                          <a:ea typeface="Calibri"/>
                          <a:cs typeface="Calibri"/>
                          <a:sym typeface="Calibri"/>
                        </a:rPr>
                        <a:t>enemy</a:t>
                      </a:r>
                      <a:r>
                        <a:rPr lang="en-GB" sz="1100" i="0" u="none" strike="noStrike" cap="none">
                          <a:solidFill>
                            <a:schemeClr val="dk1"/>
                          </a:solidFill>
                          <a:latin typeface="Calibri"/>
                          <a:ea typeface="Calibri"/>
                          <a:cs typeface="Calibri"/>
                          <a:sym typeface="Calibri"/>
                        </a:rPr>
                        <a:t>.’</a:t>
                      </a:r>
                      <a:endParaRPr sz="14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8</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chemeClr val="dk1"/>
                          </a:solidFill>
                          <a:latin typeface="Calibri"/>
                          <a:ea typeface="Calibri"/>
                          <a:cs typeface="Calibri"/>
                          <a:sym typeface="Calibri"/>
                        </a:rPr>
                        <a:t>‘As for male and female thieves, cut off their hands for what they have done</a:t>
                      </a:r>
                      <a:r>
                        <a:rPr lang="en-GB" sz="1100" u="none" strike="noStrike" cap="none">
                          <a:solidFill>
                            <a:schemeClr val="dk1"/>
                          </a:solidFill>
                          <a:latin typeface="Calibri"/>
                          <a:ea typeface="Calibri"/>
                          <a:cs typeface="Calibri"/>
                          <a:sym typeface="Calibri"/>
                        </a:rPr>
                        <a:t> -</a:t>
                      </a:r>
                      <a:r>
                        <a:rPr lang="en-GB" sz="1100" i="0" u="none" strike="noStrike" cap="none">
                          <a:solidFill>
                            <a:schemeClr val="dk1"/>
                          </a:solidFill>
                          <a:latin typeface="Calibri"/>
                          <a:ea typeface="Calibri"/>
                          <a:cs typeface="Calibri"/>
                          <a:sym typeface="Calibri"/>
                        </a:rPr>
                        <a:t>a deterrent from Allah.’</a:t>
                      </a:r>
                      <a:endParaRPr sz="110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528" name="Google Shape;528;p52"/>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32</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2"/>
        <p:cNvGrpSpPr/>
        <p:nvPr/>
      </p:nvGrpSpPr>
      <p:grpSpPr>
        <a:xfrm>
          <a:off x="0" y="0"/>
          <a:ext cx="0" cy="0"/>
          <a:chOff x="0" y="0"/>
          <a:chExt cx="0" cy="0"/>
        </a:xfrm>
      </p:grpSpPr>
      <p:sp>
        <p:nvSpPr>
          <p:cNvPr id="533" name="Google Shape;533;p53"/>
          <p:cNvSpPr txBox="1"/>
          <p:nvPr/>
        </p:nvSpPr>
        <p:spPr>
          <a:xfrm>
            <a:off x="1271475" y="91950"/>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9 –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34" name="Google Shape;534;p53"/>
          <p:cNvGraphicFramePr/>
          <p:nvPr>
            <p:extLst>
              <p:ext uri="{D42A27DB-BD31-4B8C-83A1-F6EECF244321}">
                <p14:modId xmlns:p14="http://schemas.microsoft.com/office/powerpoint/2010/main" val="4106457684"/>
              </p:ext>
            </p:extLst>
          </p:nvPr>
        </p:nvGraphicFramePr>
        <p:xfrm>
          <a:off x="430563" y="605239"/>
          <a:ext cx="11256650" cy="1914465"/>
        </p:xfrm>
        <a:graphic>
          <a:graphicData uri="http://schemas.openxmlformats.org/drawingml/2006/table">
            <a:tbl>
              <a:tblPr>
                <a:noFill/>
                <a:tableStyleId>{4D3A7875-1ABF-4C86-BCEA-E57D24479A08}</a:tableStyleId>
              </a:tblPr>
              <a:tblGrid>
                <a:gridCol w="485050">
                  <a:extLst>
                    <a:ext uri="{9D8B030D-6E8A-4147-A177-3AD203B41FA5}">
                      <a16:colId xmlns:a16="http://schemas.microsoft.com/office/drawing/2014/main" val="20000"/>
                    </a:ext>
                  </a:extLst>
                </a:gridCol>
                <a:gridCol w="10771600">
                  <a:extLst>
                    <a:ext uri="{9D8B030D-6E8A-4147-A177-3AD203B41FA5}">
                      <a16:colId xmlns:a16="http://schemas.microsoft.com/office/drawing/2014/main" val="20001"/>
                    </a:ext>
                  </a:extLst>
                </a:gridCol>
              </a:tblGrid>
              <a:tr h="1397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C</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lt1"/>
                          </a:solidFill>
                          <a:latin typeface="Calibri"/>
                          <a:ea typeface="Calibri"/>
                          <a:cs typeface="Calibri"/>
                          <a:sym typeface="Calibri"/>
                        </a:rPr>
                        <a:t>Christian views on Justice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3059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i="0" u="none" strike="noStrike" cap="none" dirty="0">
                          <a:solidFill>
                            <a:schemeClr val="dk1"/>
                          </a:solidFill>
                          <a:latin typeface="Calibri"/>
                          <a:ea typeface="Calibri"/>
                          <a:cs typeface="Calibri"/>
                          <a:sym typeface="Calibri"/>
                        </a:rPr>
                        <a:t>Christians believe that God is </a:t>
                      </a:r>
                      <a:r>
                        <a:rPr lang="en-GB" sz="1100" b="0" u="none" strike="noStrike" cap="none" dirty="0">
                          <a:solidFill>
                            <a:schemeClr val="dk1"/>
                          </a:solidFill>
                          <a:latin typeface="Calibri"/>
                          <a:ea typeface="Calibri"/>
                          <a:cs typeface="Calibri"/>
                          <a:sym typeface="Calibri"/>
                        </a:rPr>
                        <a:t>j</a:t>
                      </a:r>
                      <a:r>
                        <a:rPr lang="en-GB" sz="1100" b="0" i="0" u="none" strike="noStrike" cap="none" dirty="0">
                          <a:solidFill>
                            <a:schemeClr val="dk1"/>
                          </a:solidFill>
                          <a:latin typeface="Calibri"/>
                          <a:ea typeface="Calibri"/>
                          <a:cs typeface="Calibri"/>
                          <a:sym typeface="Calibri"/>
                        </a:rPr>
                        <a:t>ust</a:t>
                      </a:r>
                      <a:r>
                        <a:rPr lang="en-GB" sz="1100" b="0" dirty="0">
                          <a:solidFill>
                            <a:schemeClr val="dk1"/>
                          </a:solidFill>
                          <a:latin typeface="Calibri"/>
                          <a:ea typeface="Calibri"/>
                          <a:cs typeface="Calibri"/>
                          <a:sym typeface="Calibri"/>
                        </a:rPr>
                        <a:t>(fair)</a:t>
                      </a:r>
                      <a:r>
                        <a:rPr lang="en-GB" sz="1100" b="0" i="0" u="none" strike="noStrike" cap="none" dirty="0">
                          <a:solidFill>
                            <a:schemeClr val="dk1"/>
                          </a:solidFill>
                          <a:latin typeface="Calibri"/>
                          <a:ea typeface="Calibri"/>
                          <a:cs typeface="Calibri"/>
                          <a:sym typeface="Calibri"/>
                        </a:rPr>
                        <a:t>. He is the ultimate judge and everyone will be answerable to Him one day for their actions on Judgement day. </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Here on Earth however, He has delegated the right to judge crimes to the state. When the law sentences a criminal, it is exercising justice on God’s behalf.</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None/>
                      </a:pPr>
                      <a:r>
                        <a:rPr lang="en-GB" sz="1100">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lvl="0" indent="0" algn="l" rtl="0">
                        <a:lnSpc>
                          <a:spcPct val="107000"/>
                        </a:lnSpc>
                        <a:spcBef>
                          <a:spcPts val="0"/>
                        </a:spcBef>
                        <a:spcAft>
                          <a:spcPts val="0"/>
                        </a:spcAft>
                        <a:buNone/>
                      </a:pPr>
                      <a:r>
                        <a:rPr lang="en-GB" sz="1100" b="0" dirty="0">
                          <a:solidFill>
                            <a:schemeClr val="dk1"/>
                          </a:solidFill>
                          <a:latin typeface="Calibri"/>
                          <a:ea typeface="Calibri"/>
                          <a:cs typeface="Calibri"/>
                          <a:sym typeface="Calibri"/>
                        </a:rPr>
                        <a:t>Christians would want to see the punishment helping the criminal to reform.</a:t>
                      </a:r>
                      <a:endParaRPr sz="11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Christians would </a:t>
                      </a:r>
                      <a:r>
                        <a:rPr lang="en-GB" sz="1100" b="0" u="none" strike="noStrike" cap="none" dirty="0">
                          <a:solidFill>
                            <a:schemeClr val="dk1"/>
                          </a:solidFill>
                          <a:latin typeface="Calibri"/>
                          <a:ea typeface="Calibri"/>
                          <a:cs typeface="Calibri"/>
                          <a:sym typeface="Calibri"/>
                        </a:rPr>
                        <a:t>try and </a:t>
                      </a:r>
                      <a:r>
                        <a:rPr lang="en-GB" sz="1100" b="0" i="0" u="none" strike="noStrike" cap="none" dirty="0">
                          <a:solidFill>
                            <a:schemeClr val="dk1"/>
                          </a:solidFill>
                          <a:latin typeface="Calibri"/>
                          <a:ea typeface="Calibri"/>
                          <a:cs typeface="Calibri"/>
                          <a:sym typeface="Calibri"/>
                        </a:rPr>
                        <a:t>forgive a criminal who has wronged them, but they would also expect justice to be done </a:t>
                      </a:r>
                      <a:r>
                        <a:rPr lang="en-GB" sz="1100" b="0" u="none" strike="noStrike" cap="none" dirty="0">
                          <a:solidFill>
                            <a:schemeClr val="dk1"/>
                          </a:solidFill>
                          <a:latin typeface="Calibri"/>
                          <a:ea typeface="Calibri"/>
                          <a:cs typeface="Calibri"/>
                          <a:sym typeface="Calibri"/>
                        </a:rPr>
                        <a:t>and the person punished. </a:t>
                      </a:r>
                      <a:r>
                        <a:rPr lang="en-GB" sz="1100" b="0" i="0" u="none" strike="noStrike" cap="none" dirty="0">
                          <a:solidFill>
                            <a:schemeClr val="dk1"/>
                          </a:solidFill>
                          <a:latin typeface="Calibri"/>
                          <a:ea typeface="Calibri"/>
                          <a:cs typeface="Calibri"/>
                          <a:sym typeface="Calibri"/>
                        </a:rPr>
                        <a:t> </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a:solidFill>
                            <a:schemeClr val="dk1"/>
                          </a:solidFill>
                          <a:latin typeface="Calibri"/>
                          <a:ea typeface="Calibri"/>
                          <a:cs typeface="Calibri"/>
                          <a:sym typeface="Calibri"/>
                        </a:rPr>
                        <a:t>5</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Christians support restorative justice – </a:t>
                      </a:r>
                      <a:r>
                        <a:rPr lang="en-GB" sz="1100" b="0" u="none" strike="noStrike" cap="none" dirty="0">
                          <a:solidFill>
                            <a:schemeClr val="dk1"/>
                          </a:solidFill>
                          <a:latin typeface="Calibri"/>
                          <a:ea typeface="Calibri"/>
                          <a:cs typeface="Calibri"/>
                          <a:sym typeface="Calibri"/>
                        </a:rPr>
                        <a:t>the idea that perpetrator (criminal) and victim should meet in order to gain closure and forgiveness.</a:t>
                      </a: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graphicFrame>
        <p:nvGraphicFramePr>
          <p:cNvPr id="535" name="Google Shape;535;p53"/>
          <p:cNvGraphicFramePr/>
          <p:nvPr>
            <p:extLst>
              <p:ext uri="{D42A27DB-BD31-4B8C-83A1-F6EECF244321}">
                <p14:modId xmlns:p14="http://schemas.microsoft.com/office/powerpoint/2010/main" val="835201823"/>
              </p:ext>
            </p:extLst>
          </p:nvPr>
        </p:nvGraphicFramePr>
        <p:xfrm>
          <a:off x="365514" y="3038405"/>
          <a:ext cx="11256650" cy="2261281"/>
        </p:xfrm>
        <a:graphic>
          <a:graphicData uri="http://schemas.openxmlformats.org/drawingml/2006/table">
            <a:tbl>
              <a:tblPr>
                <a:noFill/>
                <a:tableStyleId>{4D3A7875-1ABF-4C86-BCEA-E57D24479A08}</a:tableStyleId>
              </a:tblPr>
              <a:tblGrid>
                <a:gridCol w="485075">
                  <a:extLst>
                    <a:ext uri="{9D8B030D-6E8A-4147-A177-3AD203B41FA5}">
                      <a16:colId xmlns:a16="http://schemas.microsoft.com/office/drawing/2014/main" val="20000"/>
                    </a:ext>
                  </a:extLst>
                </a:gridCol>
                <a:gridCol w="10771575">
                  <a:extLst>
                    <a:ext uri="{9D8B030D-6E8A-4147-A177-3AD203B41FA5}">
                      <a16:colId xmlns:a16="http://schemas.microsoft.com/office/drawing/2014/main" val="20001"/>
                    </a:ext>
                  </a:extLst>
                </a:gridCol>
              </a:tblGrid>
              <a:tr h="1397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D</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lt1"/>
                          </a:solidFill>
                          <a:latin typeface="Calibri"/>
                          <a:ea typeface="Calibri"/>
                          <a:cs typeface="Calibri"/>
                          <a:sym typeface="Calibri"/>
                        </a:rPr>
                        <a:t>Muslim  views on Justice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The Qur’an describes</a:t>
                      </a:r>
                      <a:r>
                        <a:rPr lang="en-GB" sz="1100" b="0" u="none" strike="noStrike" cap="none" dirty="0">
                          <a:solidFill>
                            <a:schemeClr val="dk1"/>
                          </a:solidFill>
                          <a:latin typeface="Calibri"/>
                          <a:ea typeface="Calibri"/>
                          <a:cs typeface="Calibri"/>
                          <a:sym typeface="Calibri"/>
                        </a:rPr>
                        <a:t> Allah</a:t>
                      </a:r>
                      <a:r>
                        <a:rPr lang="en-GB" sz="1100" b="0" i="0" u="none" strike="noStrike" cap="none" dirty="0">
                          <a:solidFill>
                            <a:schemeClr val="dk1"/>
                          </a:solidFill>
                          <a:latin typeface="Calibri"/>
                          <a:ea typeface="Calibri"/>
                          <a:cs typeface="Calibri"/>
                          <a:sym typeface="Calibri"/>
                        </a:rPr>
                        <a:t> as just. As God is just, justice must be of the highest importance for all Muslims. </a:t>
                      </a: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Muslims believe that it is part of their role as </a:t>
                      </a:r>
                      <a:r>
                        <a:rPr lang="en-GB" sz="1100" b="0" u="none" strike="noStrike" cap="none">
                          <a:solidFill>
                            <a:schemeClr val="dk1"/>
                          </a:solidFill>
                          <a:latin typeface="Calibri"/>
                          <a:ea typeface="Calibri"/>
                          <a:cs typeface="Calibri"/>
                          <a:sym typeface="Calibri"/>
                        </a:rPr>
                        <a:t>Khalifah </a:t>
                      </a:r>
                      <a:r>
                        <a:rPr lang="en-GB" sz="1100" b="0" i="0" u="none" strike="noStrike" cap="none">
                          <a:solidFill>
                            <a:schemeClr val="dk1"/>
                          </a:solidFill>
                          <a:latin typeface="Calibri"/>
                          <a:ea typeface="Calibri"/>
                          <a:cs typeface="Calibri"/>
                          <a:sym typeface="Calibri"/>
                        </a:rPr>
                        <a:t> (stewards) of God’s creation to behave justly to other people and to ensure that the world is run in a fair way. </a:t>
                      </a:r>
                      <a:endParaRPr sz="14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Muslims will be judged on </a:t>
                      </a:r>
                      <a:r>
                        <a:rPr lang="en-GB" sz="1100" b="0" dirty="0">
                          <a:solidFill>
                            <a:schemeClr val="dk1"/>
                          </a:solidFill>
                          <a:latin typeface="Calibri"/>
                          <a:ea typeface="Calibri"/>
                          <a:cs typeface="Calibri"/>
                          <a:sym typeface="Calibri"/>
                        </a:rPr>
                        <a:t>the Day of Judgment for </a:t>
                      </a:r>
                      <a:r>
                        <a:rPr lang="en-GB" sz="1100" b="0" i="0" u="none" strike="noStrike" cap="none" dirty="0">
                          <a:solidFill>
                            <a:schemeClr val="dk1"/>
                          </a:solidFill>
                          <a:latin typeface="Calibri"/>
                          <a:ea typeface="Calibri"/>
                          <a:cs typeface="Calibri"/>
                          <a:sym typeface="Calibri"/>
                        </a:rPr>
                        <a:t> their good deeds and bad deeds– supporting and fighting for justice is a good deed . “God commands justice, the doing of good… and He forbids all shameful deeds and  injustice.” </a:t>
                      </a:r>
                      <a:endParaRPr sz="1400" b="0" u="none" strike="noStrike" cap="none" dirty="0">
                        <a:solidFill>
                          <a:schemeClr val="dk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chemeClr val="dk1"/>
                          </a:solidFill>
                          <a:latin typeface="Calibri"/>
                          <a:ea typeface="Calibri"/>
                          <a:cs typeface="Calibri"/>
                          <a:sym typeface="Calibri"/>
                        </a:rPr>
                        <a:t>Fighting injustice is seen as Greater Jihad that will be rewarded in the Day of Judgement</a:t>
                      </a:r>
                      <a:r>
                        <a:rPr lang="en-GB" sz="1100" b="0" u="none" strike="noStrike" cap="none">
                          <a:solidFill>
                            <a:schemeClr val="dk1"/>
                          </a:solidFill>
                          <a:latin typeface="Calibri"/>
                          <a:ea typeface="Calibri"/>
                          <a:cs typeface="Calibri"/>
                          <a:sym typeface="Calibri"/>
                        </a:rPr>
                        <a:t>, ‘</a:t>
                      </a:r>
                      <a:r>
                        <a:rPr lang="en-GB" sz="1100" b="0" i="0" u="none" strike="noStrike" cap="none">
                          <a:solidFill>
                            <a:schemeClr val="dk1"/>
                          </a:solidFill>
                          <a:latin typeface="Calibri"/>
                          <a:ea typeface="Calibri"/>
                          <a:cs typeface="Calibri"/>
                          <a:sym typeface="Calibri"/>
                        </a:rPr>
                        <a:t>Stand up firmly for justice, as a witness to God, even as against yourselves or your parents or your kin, and whether it be against rich or poor.’</a:t>
                      </a:r>
                      <a:endParaRPr sz="1400" b="0" u="none" strike="noStrike" cap="none">
                        <a:solidFill>
                          <a:schemeClr val="dk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5</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dirty="0">
                          <a:solidFill>
                            <a:schemeClr val="dk1"/>
                          </a:solidFill>
                          <a:latin typeface="Calibri"/>
                          <a:ea typeface="Calibri"/>
                          <a:cs typeface="Calibri"/>
                          <a:sym typeface="Calibri"/>
                        </a:rPr>
                        <a:t>The Qur’an teaches that the victims of crime, the just, should be compensated and the unjust should be punished.</a:t>
                      </a: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sp>
        <p:nvSpPr>
          <p:cNvPr id="536" name="Google Shape;536;p53"/>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33</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40"/>
        <p:cNvGrpSpPr/>
        <p:nvPr/>
      </p:nvGrpSpPr>
      <p:grpSpPr>
        <a:xfrm>
          <a:off x="0" y="0"/>
          <a:ext cx="0" cy="0"/>
          <a:chOff x="0" y="0"/>
          <a:chExt cx="0" cy="0"/>
        </a:xfrm>
      </p:grpSpPr>
      <p:sp>
        <p:nvSpPr>
          <p:cNvPr id="541" name="Google Shape;541;p54"/>
          <p:cNvSpPr txBox="1"/>
          <p:nvPr/>
        </p:nvSpPr>
        <p:spPr>
          <a:xfrm>
            <a:off x="1271475" y="91950"/>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42" name="Google Shape;542;p54"/>
          <p:cNvGraphicFramePr/>
          <p:nvPr>
            <p:extLst>
              <p:ext uri="{D42A27DB-BD31-4B8C-83A1-F6EECF244321}">
                <p14:modId xmlns:p14="http://schemas.microsoft.com/office/powerpoint/2010/main" val="3556934882"/>
              </p:ext>
            </p:extLst>
          </p:nvPr>
        </p:nvGraphicFramePr>
        <p:xfrm>
          <a:off x="336214" y="447859"/>
          <a:ext cx="11619100" cy="1925795"/>
        </p:xfrm>
        <a:graphic>
          <a:graphicData uri="http://schemas.openxmlformats.org/drawingml/2006/table">
            <a:tbl>
              <a:tblPr>
                <a:noFill/>
                <a:tableStyleId>{4D3A7875-1ABF-4C86-BCEA-E57D24479A08}</a:tableStyleId>
              </a:tblPr>
              <a:tblGrid>
                <a:gridCol w="721150">
                  <a:extLst>
                    <a:ext uri="{9D8B030D-6E8A-4147-A177-3AD203B41FA5}">
                      <a16:colId xmlns:a16="http://schemas.microsoft.com/office/drawing/2014/main" val="20000"/>
                    </a:ext>
                  </a:extLst>
                </a:gridCol>
                <a:gridCol w="10897950">
                  <a:extLst>
                    <a:ext uri="{9D8B030D-6E8A-4147-A177-3AD203B41FA5}">
                      <a16:colId xmlns:a16="http://schemas.microsoft.com/office/drawing/2014/main" val="20001"/>
                    </a:ext>
                  </a:extLst>
                </a:gridCol>
              </a:tblGrid>
              <a:tr h="1865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E</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none" strike="noStrike" cap="none">
                          <a:solidFill>
                            <a:schemeClr val="lt1"/>
                          </a:solidFill>
                          <a:latin typeface="Calibri"/>
                          <a:ea typeface="Calibri"/>
                          <a:cs typeface="Calibri"/>
                          <a:sym typeface="Calibri"/>
                        </a:rPr>
                        <a:t>Evil</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b="0" u="none" strike="noStrike" cap="none"/>
                        <a:t>1</a:t>
                      </a:r>
                      <a:endParaRPr sz="11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100"/>
                        <a:buFont typeface="Arial"/>
                        <a:buNone/>
                      </a:pPr>
                      <a:r>
                        <a:rPr lang="en-GB" sz="1100" b="0" i="0" u="none" strike="noStrike" cap="none" dirty="0">
                          <a:solidFill>
                            <a:srgbClr val="000000"/>
                          </a:solidFill>
                          <a:latin typeface="Calibri"/>
                          <a:ea typeface="Calibri"/>
                          <a:cs typeface="Calibri"/>
                          <a:sym typeface="Calibri"/>
                        </a:rPr>
                        <a:t>Christians believe that no person is born evil as God created us all in his </a:t>
                      </a:r>
                      <a:r>
                        <a:rPr lang="en-GB" sz="1100" b="0" u="none" strike="noStrike" cap="none" dirty="0">
                          <a:latin typeface="Calibri"/>
                          <a:ea typeface="Calibri"/>
                          <a:cs typeface="Calibri"/>
                          <a:sym typeface="Calibri"/>
                        </a:rPr>
                        <a:t>‘</a:t>
                      </a:r>
                      <a:r>
                        <a:rPr lang="en-GB" sz="1100" b="0" i="0" u="none" strike="noStrike" cap="none" dirty="0">
                          <a:solidFill>
                            <a:srgbClr val="000000"/>
                          </a:solidFill>
                          <a:latin typeface="Calibri"/>
                          <a:ea typeface="Calibri"/>
                          <a:cs typeface="Calibri"/>
                          <a:sym typeface="Calibri"/>
                        </a:rPr>
                        <a:t>own image</a:t>
                      </a:r>
                      <a:r>
                        <a:rPr lang="en-GB" sz="1100" b="0" u="none" strike="noStrike" cap="none" dirty="0">
                          <a:latin typeface="Calibri"/>
                          <a:ea typeface="Calibri"/>
                          <a:cs typeface="Calibri"/>
                          <a:sym typeface="Calibri"/>
                        </a:rPr>
                        <a:t>’ </a:t>
                      </a:r>
                      <a:r>
                        <a:rPr lang="en-GB" sz="1100" b="0" i="0" u="none" strike="noStrike" cap="none" dirty="0">
                          <a:solidFill>
                            <a:srgbClr val="000000"/>
                          </a:solidFill>
                          <a:latin typeface="Calibri"/>
                          <a:ea typeface="Calibri"/>
                          <a:cs typeface="Calibri"/>
                          <a:sym typeface="Calibri"/>
                        </a:rPr>
                        <a:t>and breathed life into us. They commit evil acts e.g. Moral evil and cause suffering either because of</a:t>
                      </a:r>
                      <a:r>
                        <a:rPr lang="en-GB" sz="1100" b="0" u="none" strike="noStrike" cap="none" dirty="0">
                          <a:latin typeface="Calibri"/>
                          <a:ea typeface="Calibri"/>
                          <a:cs typeface="Calibri"/>
                          <a:sym typeface="Calibri"/>
                        </a:rPr>
                        <a:t>:-</a:t>
                      </a:r>
                      <a:endParaRPr sz="1100" b="0" i="0" u="none" strike="noStrike" cap="none" dirty="0">
                        <a:solidFill>
                          <a:srgbClr val="000000"/>
                        </a:solidFill>
                        <a:latin typeface="Calibri"/>
                        <a:ea typeface="Calibri"/>
                        <a:cs typeface="Calibri"/>
                        <a:sym typeface="Calibri"/>
                      </a:endParaRPr>
                    </a:p>
                    <a:p>
                      <a:pPr marL="330200" marR="0" lvl="0" indent="-171450" algn="l" rtl="0">
                        <a:lnSpc>
                          <a:spcPct val="107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A wilful turning away from God e.g. breaking the Decalogue</a:t>
                      </a:r>
                      <a:r>
                        <a:rPr lang="en-GB" sz="1100" b="0" u="none" strike="noStrike" cap="none" dirty="0">
                          <a:latin typeface="Calibri"/>
                          <a:ea typeface="Calibri"/>
                          <a:cs typeface="Calibri"/>
                          <a:sym typeface="Calibri"/>
                        </a:rPr>
                        <a:t>.</a:t>
                      </a:r>
                      <a:endParaRPr sz="1400" b="0" u="none" strike="noStrike" cap="none" dirty="0">
                        <a:latin typeface="Calibri"/>
                        <a:ea typeface="Calibri"/>
                        <a:cs typeface="Calibri"/>
                        <a:sym typeface="Calibri"/>
                      </a:endParaRPr>
                    </a:p>
                    <a:p>
                      <a:pPr marL="330200" marR="0" lvl="0" indent="-171450" algn="l" rtl="0">
                        <a:lnSpc>
                          <a:spcPct val="107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Misusing </a:t>
                      </a:r>
                      <a:r>
                        <a:rPr lang="en-GB" sz="1100" b="0" u="none" strike="noStrike" cap="none" dirty="0">
                          <a:latin typeface="Calibri"/>
                          <a:ea typeface="Calibri"/>
                          <a:cs typeface="Calibri"/>
                          <a:sym typeface="Calibri"/>
                        </a:rPr>
                        <a:t>f</a:t>
                      </a:r>
                      <a:r>
                        <a:rPr lang="en-GB" sz="1100" b="0" i="0" u="none" strike="noStrike" cap="none" dirty="0">
                          <a:solidFill>
                            <a:srgbClr val="000000"/>
                          </a:solidFill>
                          <a:latin typeface="Calibri"/>
                          <a:ea typeface="Calibri"/>
                          <a:cs typeface="Calibri"/>
                          <a:sym typeface="Calibri"/>
                        </a:rPr>
                        <a:t>ree will – humans know what is right and wrong. </a:t>
                      </a:r>
                      <a:endParaRPr sz="1400" b="0" u="none" strike="noStrike" cap="none" dirty="0">
                        <a:latin typeface="Calibri"/>
                        <a:ea typeface="Calibri"/>
                        <a:cs typeface="Calibri"/>
                        <a:sym typeface="Calibri"/>
                      </a:endParaRPr>
                    </a:p>
                    <a:p>
                      <a:pPr marL="330200" marR="0" lvl="0" indent="-171450" algn="l" rtl="0">
                        <a:lnSpc>
                          <a:spcPct val="107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The Devil tempting humans.</a:t>
                      </a:r>
                      <a:endParaRPr sz="1100" b="0" i="0" u="none" strike="noStrike" cap="none" dirty="0">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b="0" u="none" strike="noStrike" cap="none">
                          <a:solidFill>
                            <a:schemeClr val="dk1"/>
                          </a:solidFill>
                          <a:latin typeface="Calibri"/>
                          <a:ea typeface="Calibri"/>
                          <a:cs typeface="Calibri"/>
                          <a:sym typeface="Calibri"/>
                        </a:rPr>
                        <a:t>2</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200" b="0" i="0" u="none" strike="noStrike" cap="none" dirty="0">
                          <a:solidFill>
                            <a:srgbClr val="000000"/>
                          </a:solidFill>
                          <a:latin typeface="Calibri"/>
                          <a:ea typeface="Calibri"/>
                          <a:cs typeface="Calibri"/>
                          <a:sym typeface="Calibri"/>
                        </a:rPr>
                        <a:t>Muslims believe that no person is born evil </a:t>
                      </a:r>
                      <a:r>
                        <a:rPr lang="en-GB" sz="1200" b="0" dirty="0">
                          <a:latin typeface="Calibri"/>
                          <a:ea typeface="Calibri"/>
                          <a:cs typeface="Calibri"/>
                          <a:sym typeface="Calibri"/>
                        </a:rPr>
                        <a:t>humans are Allah’s creation. </a:t>
                      </a:r>
                      <a:r>
                        <a:rPr lang="en-GB" sz="1200" b="0" i="0" u="none" strike="noStrike" cap="none" dirty="0">
                          <a:solidFill>
                            <a:srgbClr val="000000"/>
                          </a:solidFill>
                          <a:latin typeface="Calibri"/>
                          <a:ea typeface="Calibri"/>
                          <a:cs typeface="Calibri"/>
                          <a:sym typeface="Calibri"/>
                        </a:rPr>
                        <a:t>They commit evil acts (Haram) and cause suffering either because of :-</a:t>
                      </a:r>
                      <a:endParaRPr sz="1400" b="0" u="none" strike="noStrike" cap="none" dirty="0">
                        <a:latin typeface="Calibri"/>
                        <a:ea typeface="Calibri"/>
                        <a:cs typeface="Calibri"/>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a:ea typeface="Calibri"/>
                          <a:cs typeface="Calibri"/>
                          <a:sym typeface="Calibri"/>
                        </a:rPr>
                        <a:t>A wilful turning away from Allah e.g. Haram activities such as drinking/gambling or breaking Sharia law e.g. Murder. </a:t>
                      </a:r>
                      <a:endParaRPr sz="1400" b="0" u="none" strike="noStrike" cap="none" dirty="0">
                        <a:latin typeface="Calibri"/>
                        <a:ea typeface="Calibri"/>
                        <a:cs typeface="Calibri"/>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a:ea typeface="Calibri"/>
                          <a:cs typeface="Calibri"/>
                          <a:sym typeface="Calibri"/>
                        </a:rPr>
                        <a:t>Misusing </a:t>
                      </a:r>
                      <a:r>
                        <a:rPr lang="en-GB" sz="1200" b="0" u="none" strike="noStrike" cap="none" dirty="0">
                          <a:latin typeface="Calibri"/>
                          <a:ea typeface="Calibri"/>
                          <a:cs typeface="Calibri"/>
                          <a:sym typeface="Calibri"/>
                        </a:rPr>
                        <a:t>f</a:t>
                      </a:r>
                      <a:r>
                        <a:rPr lang="en-GB" sz="1200" b="0" i="0" u="none" strike="noStrike" cap="none" dirty="0">
                          <a:solidFill>
                            <a:srgbClr val="000000"/>
                          </a:solidFill>
                          <a:latin typeface="Calibri"/>
                          <a:ea typeface="Calibri"/>
                          <a:cs typeface="Calibri"/>
                          <a:sym typeface="Calibri"/>
                        </a:rPr>
                        <a:t>ree will – humans know what is right and wrong.</a:t>
                      </a:r>
                      <a:endParaRPr sz="1400" b="0" u="none" strike="noStrike" cap="none" dirty="0">
                        <a:latin typeface="Calibri"/>
                        <a:ea typeface="Calibri"/>
                        <a:cs typeface="Calibri"/>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chemeClr val="dk1"/>
                          </a:solidFill>
                          <a:latin typeface="Calibri"/>
                          <a:ea typeface="Calibri"/>
                          <a:cs typeface="Calibri"/>
                          <a:sym typeface="Calibri"/>
                        </a:rPr>
                        <a:t>Iblis</a:t>
                      </a:r>
                      <a:r>
                        <a:rPr lang="en-GB" sz="1200" b="0" i="0" u="none" strike="noStrike" cap="none" dirty="0">
                          <a:solidFill>
                            <a:srgbClr val="000000"/>
                          </a:solidFill>
                          <a:latin typeface="Calibri"/>
                          <a:ea typeface="Calibri"/>
                          <a:cs typeface="Calibri"/>
                          <a:sym typeface="Calibri"/>
                        </a:rPr>
                        <a:t> tempting humans and therefore it a test of a Muslims faith </a:t>
                      </a:r>
                      <a:endParaRPr sz="1200" b="0" i="0" u="none" strike="noStrike" cap="none" dirty="0">
                        <a:solidFill>
                          <a:srgbClr val="00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543" name="Google Shape;543;p54"/>
          <p:cNvGraphicFramePr/>
          <p:nvPr/>
        </p:nvGraphicFramePr>
        <p:xfrm>
          <a:off x="336238" y="2435175"/>
          <a:ext cx="11619050" cy="900600"/>
        </p:xfrm>
        <a:graphic>
          <a:graphicData uri="http://schemas.openxmlformats.org/drawingml/2006/table">
            <a:tbl>
              <a:tblPr>
                <a:noFill/>
                <a:tableStyleId>{4D3A7875-1ABF-4C86-BCEA-E57D24479A08}</a:tableStyleId>
              </a:tblPr>
              <a:tblGrid>
                <a:gridCol w="421225">
                  <a:extLst>
                    <a:ext uri="{9D8B030D-6E8A-4147-A177-3AD203B41FA5}">
                      <a16:colId xmlns:a16="http://schemas.microsoft.com/office/drawing/2014/main" val="20000"/>
                    </a:ext>
                  </a:extLst>
                </a:gridCol>
                <a:gridCol w="1279350">
                  <a:extLst>
                    <a:ext uri="{9D8B030D-6E8A-4147-A177-3AD203B41FA5}">
                      <a16:colId xmlns:a16="http://schemas.microsoft.com/office/drawing/2014/main" val="20001"/>
                    </a:ext>
                  </a:extLst>
                </a:gridCol>
                <a:gridCol w="1239800">
                  <a:extLst>
                    <a:ext uri="{9D8B030D-6E8A-4147-A177-3AD203B41FA5}">
                      <a16:colId xmlns:a16="http://schemas.microsoft.com/office/drawing/2014/main" val="20002"/>
                    </a:ext>
                  </a:extLst>
                </a:gridCol>
                <a:gridCol w="1239800">
                  <a:extLst>
                    <a:ext uri="{9D8B030D-6E8A-4147-A177-3AD203B41FA5}">
                      <a16:colId xmlns:a16="http://schemas.microsoft.com/office/drawing/2014/main" val="20003"/>
                    </a:ext>
                  </a:extLst>
                </a:gridCol>
                <a:gridCol w="1239800">
                  <a:extLst>
                    <a:ext uri="{9D8B030D-6E8A-4147-A177-3AD203B41FA5}">
                      <a16:colId xmlns:a16="http://schemas.microsoft.com/office/drawing/2014/main" val="20004"/>
                    </a:ext>
                  </a:extLst>
                </a:gridCol>
                <a:gridCol w="1239800">
                  <a:extLst>
                    <a:ext uri="{9D8B030D-6E8A-4147-A177-3AD203B41FA5}">
                      <a16:colId xmlns:a16="http://schemas.microsoft.com/office/drawing/2014/main" val="20005"/>
                    </a:ext>
                  </a:extLst>
                </a:gridCol>
                <a:gridCol w="2282800">
                  <a:extLst>
                    <a:ext uri="{9D8B030D-6E8A-4147-A177-3AD203B41FA5}">
                      <a16:colId xmlns:a16="http://schemas.microsoft.com/office/drawing/2014/main" val="20006"/>
                    </a:ext>
                  </a:extLst>
                </a:gridCol>
                <a:gridCol w="2676475">
                  <a:extLst>
                    <a:ext uri="{9D8B030D-6E8A-4147-A177-3AD203B41FA5}">
                      <a16:colId xmlns:a16="http://schemas.microsoft.com/office/drawing/2014/main" val="20007"/>
                    </a:ext>
                  </a:extLst>
                </a:gridCol>
              </a:tblGrid>
              <a:tr h="4340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F</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7">
                  <a:txBody>
                    <a:bodyPr/>
                    <a:lstStyle/>
                    <a:p>
                      <a:pPr marL="0" marR="0" lvl="0" indent="0" algn="l" rtl="0">
                        <a:lnSpc>
                          <a:spcPct val="100000"/>
                        </a:lnSpc>
                        <a:spcBef>
                          <a:spcPts val="0"/>
                        </a:spcBef>
                        <a:spcAft>
                          <a:spcPts val="0"/>
                        </a:spcAft>
                        <a:buClr>
                          <a:srgbClr val="000000"/>
                        </a:buClr>
                        <a:buSzPts val="1400"/>
                        <a:buFont typeface="Arial"/>
                        <a:buNone/>
                      </a:pPr>
                      <a:r>
                        <a:rPr lang="en-GB" sz="1100" u="none" strike="noStrike" cap="none">
                          <a:solidFill>
                            <a:schemeClr val="lt1"/>
                          </a:solidFill>
                          <a:latin typeface="Calibri"/>
                          <a:ea typeface="Calibri"/>
                          <a:cs typeface="Calibri"/>
                          <a:sym typeface="Calibri"/>
                        </a:rPr>
                        <a:t>Causes of Crime – PUMAHOG </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Poverty</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Upbringing</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Mental illness</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Addiction</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Hate Crime</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Opposition to unjust law</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b="0" i="0" u="none" strike="noStrike" cap="none">
                          <a:solidFill>
                            <a:srgbClr val="000000"/>
                          </a:solidFill>
                          <a:latin typeface="Calibri"/>
                          <a:ea typeface="Calibri"/>
                          <a:cs typeface="Calibri"/>
                          <a:sym typeface="Calibri"/>
                        </a:rPr>
                        <a:t>Greed</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graphicFrame>
        <p:nvGraphicFramePr>
          <p:cNvPr id="544" name="Google Shape;544;p54"/>
          <p:cNvGraphicFramePr/>
          <p:nvPr>
            <p:extLst>
              <p:ext uri="{D42A27DB-BD31-4B8C-83A1-F6EECF244321}">
                <p14:modId xmlns:p14="http://schemas.microsoft.com/office/powerpoint/2010/main" val="3070747610"/>
              </p:ext>
            </p:extLst>
          </p:nvPr>
        </p:nvGraphicFramePr>
        <p:xfrm>
          <a:off x="336238" y="3405466"/>
          <a:ext cx="6130400" cy="3247525"/>
        </p:xfrm>
        <a:graphic>
          <a:graphicData uri="http://schemas.openxmlformats.org/drawingml/2006/table">
            <a:tbl>
              <a:tblPr>
                <a:noFill/>
                <a:tableStyleId>{4D3A7875-1ABF-4C86-BCEA-E57D24479A08}</a:tableStyleId>
              </a:tblPr>
              <a:tblGrid>
                <a:gridCol w="388800">
                  <a:extLst>
                    <a:ext uri="{9D8B030D-6E8A-4147-A177-3AD203B41FA5}">
                      <a16:colId xmlns:a16="http://schemas.microsoft.com/office/drawing/2014/main" val="20000"/>
                    </a:ext>
                  </a:extLst>
                </a:gridCol>
                <a:gridCol w="5741600">
                  <a:extLst>
                    <a:ext uri="{9D8B030D-6E8A-4147-A177-3AD203B41FA5}">
                      <a16:colId xmlns:a16="http://schemas.microsoft.com/office/drawing/2014/main" val="20001"/>
                    </a:ext>
                  </a:extLst>
                </a:gridCol>
              </a:tblGrid>
              <a:tr h="261600">
                <a:tc>
                  <a:txBody>
                    <a:bodyPr/>
                    <a:lstStyle/>
                    <a:p>
                      <a:pPr marL="0" marR="0" lvl="0" indent="0" algn="ctr" rtl="0">
                        <a:lnSpc>
                          <a:spcPct val="100000"/>
                        </a:lnSpc>
                        <a:spcBef>
                          <a:spcPts val="0"/>
                        </a:spcBef>
                        <a:spcAft>
                          <a:spcPts val="0"/>
                        </a:spcAft>
                        <a:buClr>
                          <a:srgbClr val="000000"/>
                        </a:buClr>
                        <a:buSzPts val="1050"/>
                        <a:buFont typeface="Arial"/>
                        <a:buNone/>
                      </a:pPr>
                      <a:r>
                        <a:rPr lang="en-GB" sz="1050" b="0" u="none" strike="noStrike" cap="none">
                          <a:solidFill>
                            <a:schemeClr val="lt1"/>
                          </a:solidFill>
                        </a:rPr>
                        <a:t>G</a:t>
                      </a:r>
                      <a:endParaRPr sz="105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050" b="1" i="0" u="sng" strike="noStrike" cap="none">
                          <a:solidFill>
                            <a:schemeClr val="lt1"/>
                          </a:solidFill>
                          <a:latin typeface="Calibri"/>
                          <a:ea typeface="Calibri"/>
                          <a:cs typeface="Calibri"/>
                          <a:sym typeface="Calibri"/>
                        </a:rPr>
                        <a:t>Religious responses to poverty as a cause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1587075">
                <a:tc>
                  <a:txBody>
                    <a:bodyPr/>
                    <a:lstStyle/>
                    <a:p>
                      <a:pPr marL="0" marR="0" lvl="0" indent="0" algn="l" rtl="0">
                        <a:lnSpc>
                          <a:spcPct val="100000"/>
                        </a:lnSpc>
                        <a:spcBef>
                          <a:spcPts val="0"/>
                        </a:spcBef>
                        <a:spcAft>
                          <a:spcPts val="0"/>
                        </a:spcAft>
                        <a:buClr>
                          <a:schemeClr val="dk1"/>
                        </a:buClr>
                        <a:buSzPts val="1100"/>
                        <a:buFont typeface="Calibri"/>
                        <a:buNone/>
                      </a:pPr>
                      <a:r>
                        <a:rPr lang="en-GB" sz="1050" u="none" strike="noStrike" cap="none">
                          <a:solidFill>
                            <a:schemeClr val="dk1"/>
                          </a:solidFill>
                          <a:latin typeface="Calibri"/>
                          <a:ea typeface="Calibri"/>
                          <a:cs typeface="Calibri"/>
                          <a:sym typeface="Calibri"/>
                        </a:rPr>
                        <a:t>1</a:t>
                      </a:r>
                      <a:endParaRPr sz="105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Christians believe that </a:t>
                      </a:r>
                      <a:r>
                        <a:rPr lang="en-GB" sz="1100" b="0" u="none" strike="noStrike" cap="none" dirty="0">
                          <a:solidFill>
                            <a:schemeClr val="dk1"/>
                          </a:solidFill>
                          <a:latin typeface="Calibri"/>
                          <a:ea typeface="Calibri"/>
                          <a:cs typeface="Calibri"/>
                          <a:sym typeface="Calibri"/>
                        </a:rPr>
                        <a:t>p</a:t>
                      </a:r>
                      <a:r>
                        <a:rPr lang="en-GB" sz="1100" b="0" i="0" u="none" strike="noStrike" cap="none" dirty="0">
                          <a:solidFill>
                            <a:schemeClr val="dk1"/>
                          </a:solidFill>
                          <a:latin typeface="Calibri"/>
                          <a:ea typeface="Calibri"/>
                          <a:cs typeface="Calibri"/>
                          <a:sym typeface="Calibri"/>
                        </a:rPr>
                        <a:t>overty is not an excuse for breaking the </a:t>
                      </a:r>
                      <a:r>
                        <a:rPr lang="en-GB" sz="1100" b="0" u="none" strike="noStrike" cap="none" dirty="0">
                          <a:solidFill>
                            <a:schemeClr val="dk1"/>
                          </a:solidFill>
                          <a:latin typeface="Calibri"/>
                          <a:ea typeface="Calibri"/>
                          <a:cs typeface="Calibri"/>
                          <a:sym typeface="Calibri"/>
                        </a:rPr>
                        <a:t>as</a:t>
                      </a:r>
                      <a:r>
                        <a:rPr lang="en-GB" sz="1100" b="0" i="0" u="none" strike="noStrike" cap="none" dirty="0">
                          <a:solidFill>
                            <a:schemeClr val="dk1"/>
                          </a:solidFill>
                          <a:latin typeface="Calibri"/>
                          <a:ea typeface="Calibri"/>
                          <a:cs typeface="Calibri"/>
                          <a:sym typeface="Calibri"/>
                        </a:rPr>
                        <a:t> St Peter said ‘obey the laws of the land’.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However,</a:t>
                      </a:r>
                      <a:r>
                        <a:rPr lang="en-GB" sz="1100" b="0" dirty="0">
                          <a:solidFill>
                            <a:schemeClr val="dk1"/>
                          </a:solidFill>
                          <a:latin typeface="Calibri"/>
                          <a:ea typeface="Calibri"/>
                          <a:cs typeface="Calibri"/>
                          <a:sym typeface="Calibri"/>
                        </a:rPr>
                        <a:t> Christians </a:t>
                      </a:r>
                      <a:r>
                        <a:rPr lang="en-GB" sz="1100" b="0" i="0" u="none" strike="noStrike" cap="none" dirty="0">
                          <a:solidFill>
                            <a:schemeClr val="dk1"/>
                          </a:solidFill>
                          <a:latin typeface="Calibri"/>
                          <a:ea typeface="Calibri"/>
                          <a:cs typeface="Calibri"/>
                          <a:sym typeface="Calibri"/>
                        </a:rPr>
                        <a:t>believe in com</a:t>
                      </a:r>
                      <a:r>
                        <a:rPr lang="en-GB" sz="1100" b="0" dirty="0">
                          <a:solidFill>
                            <a:schemeClr val="dk1"/>
                          </a:solidFill>
                          <a:latin typeface="Calibri"/>
                          <a:ea typeface="Calibri"/>
                          <a:cs typeface="Calibri"/>
                          <a:sym typeface="Calibri"/>
                        </a:rPr>
                        <a:t>passion, so </a:t>
                      </a:r>
                      <a:r>
                        <a:rPr lang="en-GB" sz="1100" b="0" i="0" u="none" strike="noStrike" cap="none" dirty="0">
                          <a:solidFill>
                            <a:schemeClr val="dk1"/>
                          </a:solidFill>
                          <a:latin typeface="Calibri"/>
                          <a:ea typeface="Calibri"/>
                          <a:cs typeface="Calibri"/>
                          <a:sym typeface="Calibri"/>
                        </a:rPr>
                        <a:t> ‘love the sinner, hate the sin’ </a:t>
                      </a:r>
                      <a:r>
                        <a:rPr lang="en-GB" sz="1100" b="0" dirty="0">
                          <a:solidFill>
                            <a:schemeClr val="dk1"/>
                          </a:solidFill>
                          <a:latin typeface="Calibri"/>
                          <a:ea typeface="Calibri"/>
                          <a:cs typeface="Calibri"/>
                          <a:sym typeface="Calibri"/>
                        </a:rPr>
                        <a:t>and </a:t>
                      </a:r>
                      <a:r>
                        <a:rPr lang="en-GB" sz="1100" b="0" i="0" u="none" strike="noStrike" cap="none" dirty="0">
                          <a:solidFill>
                            <a:schemeClr val="dk1"/>
                          </a:solidFill>
                          <a:latin typeface="Calibri"/>
                          <a:ea typeface="Calibri"/>
                          <a:cs typeface="Calibri"/>
                          <a:sym typeface="Calibri"/>
                        </a:rPr>
                        <a:t>offer forgiveness.</a:t>
                      </a:r>
                      <a:endParaRPr sz="1100" b="0" u="none" strike="noStrike" cap="none" dirty="0">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It is the job of Christianity to work towards ending poverty in the local community e.g. by setting up food banks, running educational programmes and helping people by donating to charities like Christian Aid</a:t>
                      </a:r>
                      <a:r>
                        <a:rPr lang="en-GB" sz="1100" b="0" u="none" strike="noStrike" cap="none" dirty="0">
                          <a:solidFill>
                            <a:schemeClr val="dk1"/>
                          </a:solidFill>
                          <a:latin typeface="Calibri"/>
                          <a:ea typeface="Calibri"/>
                          <a:cs typeface="Calibri"/>
                          <a:sym typeface="Calibri"/>
                        </a:rPr>
                        <a:t>. </a:t>
                      </a:r>
                      <a:endParaRPr sz="1100" b="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The parable of the Sheep and Goat teaches this</a:t>
                      </a:r>
                      <a:r>
                        <a:rPr lang="en-GB" sz="1100" b="0" u="none" strike="noStrike" cap="none" dirty="0">
                          <a:solidFill>
                            <a:schemeClr val="dk1"/>
                          </a:solidFill>
                          <a:latin typeface="Calibri"/>
                          <a:ea typeface="Calibri"/>
                          <a:cs typeface="Calibri"/>
                          <a:sym typeface="Calibri"/>
                        </a:rPr>
                        <a:t> ‘I was hungry and you fed me’.</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398850">
                <a:tc>
                  <a:txBody>
                    <a:bodyPr/>
                    <a:lstStyle/>
                    <a:p>
                      <a:pPr marL="0" marR="0" lvl="0" indent="0" algn="l" rtl="0">
                        <a:lnSpc>
                          <a:spcPct val="100000"/>
                        </a:lnSpc>
                        <a:spcBef>
                          <a:spcPts val="0"/>
                        </a:spcBef>
                        <a:spcAft>
                          <a:spcPts val="0"/>
                        </a:spcAft>
                        <a:buClr>
                          <a:schemeClr val="dk1"/>
                        </a:buClr>
                        <a:buSzPts val="1100"/>
                        <a:buFont typeface="Calibri"/>
                        <a:buNone/>
                      </a:pPr>
                      <a:r>
                        <a:rPr lang="en-GB" sz="1050" u="none" strike="noStrike" cap="none">
                          <a:solidFill>
                            <a:schemeClr val="dk1"/>
                          </a:solidFill>
                          <a:latin typeface="Calibri"/>
                          <a:ea typeface="Calibri"/>
                          <a:cs typeface="Calibri"/>
                          <a:sym typeface="Calibri"/>
                        </a:rPr>
                        <a:t>2</a:t>
                      </a:r>
                      <a:endParaRPr sz="105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a:t>
                      </a:r>
                      <a:r>
                        <a:rPr lang="en-GB" sz="1100" b="0" u="none" strike="noStrike" cap="none" dirty="0">
                          <a:solidFill>
                            <a:schemeClr val="dk1"/>
                          </a:solidFill>
                          <a:latin typeface="Calibri"/>
                          <a:ea typeface="Calibri"/>
                          <a:cs typeface="Calibri"/>
                          <a:sym typeface="Calibri"/>
                        </a:rPr>
                        <a:t>ost Muslims, whilst sympathetic to poverty, </a:t>
                      </a:r>
                      <a:r>
                        <a:rPr lang="en-GB" sz="1100" b="0" i="0" u="none" strike="noStrike" cap="none" dirty="0">
                          <a:solidFill>
                            <a:schemeClr val="dk1"/>
                          </a:solidFill>
                          <a:latin typeface="Calibri"/>
                          <a:ea typeface="Calibri"/>
                          <a:cs typeface="Calibri"/>
                          <a:sym typeface="Calibri"/>
                        </a:rPr>
                        <a:t>believe that poverty is no excuse for crime as the 3rd pillar of Islam is Zakat</a:t>
                      </a:r>
                      <a:r>
                        <a:rPr lang="en-GB" sz="1100" b="0" u="none" strike="noStrike" cap="none" dirty="0">
                          <a:solidFill>
                            <a:schemeClr val="dk1"/>
                          </a:solidFill>
                          <a:latin typeface="Calibri"/>
                          <a:ea typeface="Calibri"/>
                          <a:cs typeface="Calibri"/>
                          <a:sym typeface="Calibri"/>
                        </a:rPr>
                        <a:t>. This is where</a:t>
                      </a:r>
                      <a:r>
                        <a:rPr lang="en-GB" sz="1100" b="0" i="0" u="none" strike="noStrike" cap="none" dirty="0">
                          <a:solidFill>
                            <a:schemeClr val="dk1"/>
                          </a:solidFill>
                          <a:latin typeface="Calibri"/>
                          <a:ea typeface="Calibri"/>
                          <a:cs typeface="Calibri"/>
                          <a:sym typeface="Calibri"/>
                        </a:rPr>
                        <a:t> all Muslims give 2.5% of surplus money to help those in need</a:t>
                      </a:r>
                      <a:r>
                        <a:rPr lang="en-GB" sz="1100" b="0" u="none" strike="noStrike" cap="none" dirty="0">
                          <a:solidFill>
                            <a:schemeClr val="dk1"/>
                          </a:solidFill>
                          <a:latin typeface="Calibri"/>
                          <a:ea typeface="Calibri"/>
                          <a:cs typeface="Calibri"/>
                          <a:sym typeface="Calibri"/>
                        </a:rPr>
                        <a:t>. </a:t>
                      </a:r>
                      <a:endParaRPr sz="1100" b="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All crime goes against </a:t>
                      </a:r>
                      <a:r>
                        <a:rPr lang="en-GB" sz="1100" b="0" dirty="0">
                          <a:solidFill>
                            <a:schemeClr val="dk1"/>
                          </a:solidFill>
                          <a:latin typeface="Calibri"/>
                          <a:ea typeface="Calibri"/>
                          <a:cs typeface="Calibri"/>
                          <a:sym typeface="Calibri"/>
                        </a:rPr>
                        <a:t>S</a:t>
                      </a:r>
                      <a:r>
                        <a:rPr lang="en-GB" sz="1100" b="0" u="none" strike="noStrike" cap="none" dirty="0">
                          <a:solidFill>
                            <a:schemeClr val="dk1"/>
                          </a:solidFill>
                          <a:latin typeface="Calibri"/>
                          <a:ea typeface="Calibri"/>
                          <a:cs typeface="Calibri"/>
                          <a:sym typeface="Calibri"/>
                        </a:rPr>
                        <a:t>haria Law, no matter what the cause. </a:t>
                      </a:r>
                      <a:r>
                        <a:rPr lang="en-GB" sz="1100" b="0" dirty="0">
                          <a:solidFill>
                            <a:schemeClr val="dk1"/>
                          </a:solidFill>
                          <a:latin typeface="Calibri"/>
                          <a:ea typeface="Calibri"/>
                          <a:cs typeface="Calibri"/>
                          <a:sym typeface="Calibri"/>
                        </a:rPr>
                        <a:t>Therefore all Muslims who commit crime, no matter what the cause, should be punished as a deterrent to others. </a:t>
                      </a:r>
                      <a:endParaRPr sz="1100" b="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However, as Allah is merciful, criminals can ask for forgiveness for certain crimes, and receive it. </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graphicFrame>
        <p:nvGraphicFramePr>
          <p:cNvPr id="545" name="Google Shape;545;p54"/>
          <p:cNvGraphicFramePr/>
          <p:nvPr>
            <p:extLst>
              <p:ext uri="{D42A27DB-BD31-4B8C-83A1-F6EECF244321}">
                <p14:modId xmlns:p14="http://schemas.microsoft.com/office/powerpoint/2010/main" val="3523953831"/>
              </p:ext>
            </p:extLst>
          </p:nvPr>
        </p:nvGraphicFramePr>
        <p:xfrm>
          <a:off x="6504451" y="3405466"/>
          <a:ext cx="5450875" cy="3253653"/>
        </p:xfrm>
        <a:graphic>
          <a:graphicData uri="http://schemas.openxmlformats.org/drawingml/2006/table">
            <a:tbl>
              <a:tblPr>
                <a:noFill/>
                <a:tableStyleId>{4D3A7875-1ABF-4C86-BCEA-E57D24479A08}</a:tableStyleId>
              </a:tblPr>
              <a:tblGrid>
                <a:gridCol w="390900">
                  <a:extLst>
                    <a:ext uri="{9D8B030D-6E8A-4147-A177-3AD203B41FA5}">
                      <a16:colId xmlns:a16="http://schemas.microsoft.com/office/drawing/2014/main" val="20000"/>
                    </a:ext>
                  </a:extLst>
                </a:gridCol>
                <a:gridCol w="5059975">
                  <a:extLst>
                    <a:ext uri="{9D8B030D-6E8A-4147-A177-3AD203B41FA5}">
                      <a16:colId xmlns:a16="http://schemas.microsoft.com/office/drawing/2014/main" val="20001"/>
                    </a:ext>
                  </a:extLst>
                </a:gridCol>
              </a:tblGrid>
              <a:tr h="302375">
                <a:tc>
                  <a:txBody>
                    <a:bodyPr/>
                    <a:lstStyle/>
                    <a:p>
                      <a:pPr marL="0" marR="0" lvl="0" indent="0" algn="ctr" rtl="0">
                        <a:lnSpc>
                          <a:spcPct val="100000"/>
                        </a:lnSpc>
                        <a:spcBef>
                          <a:spcPts val="0"/>
                        </a:spcBef>
                        <a:spcAft>
                          <a:spcPts val="0"/>
                        </a:spcAft>
                        <a:buClr>
                          <a:srgbClr val="000000"/>
                        </a:buClr>
                        <a:buSzPts val="1050"/>
                        <a:buFont typeface="Arial"/>
                        <a:buNone/>
                      </a:pPr>
                      <a:r>
                        <a:rPr lang="en-GB" sz="1050" b="0" u="none" strike="noStrike" cap="none">
                          <a:solidFill>
                            <a:schemeClr val="lt1"/>
                          </a:solidFill>
                        </a:rPr>
                        <a:t>H</a:t>
                      </a:r>
                      <a:endParaRPr sz="105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050" b="1" i="0" u="sng" strike="noStrike" cap="none">
                          <a:solidFill>
                            <a:schemeClr val="lt1"/>
                          </a:solidFill>
                          <a:latin typeface="Calibri"/>
                          <a:ea typeface="Calibri"/>
                          <a:cs typeface="Calibri"/>
                          <a:sym typeface="Calibri"/>
                        </a:rPr>
                        <a:t>Religious responses to addiction as a cause </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1399350">
                <a:tc>
                  <a:txBody>
                    <a:bodyPr/>
                    <a:lstStyle/>
                    <a:p>
                      <a:pPr marL="0" marR="0" lvl="0" indent="0" algn="l" rtl="0">
                        <a:lnSpc>
                          <a:spcPct val="100000"/>
                        </a:lnSpc>
                        <a:spcBef>
                          <a:spcPts val="0"/>
                        </a:spcBef>
                        <a:spcAft>
                          <a:spcPts val="0"/>
                        </a:spcAft>
                        <a:buClr>
                          <a:schemeClr val="dk1"/>
                        </a:buClr>
                        <a:buSzPts val="1100"/>
                        <a:buFont typeface="Calibri"/>
                        <a:buNone/>
                      </a:pPr>
                      <a:r>
                        <a:rPr lang="en-GB" sz="1050" u="none" strike="noStrike" cap="none">
                          <a:solidFill>
                            <a:schemeClr val="dk1"/>
                          </a:solidFill>
                          <a:latin typeface="Calibri"/>
                          <a:ea typeface="Calibri"/>
                          <a:cs typeface="Calibri"/>
                          <a:sym typeface="Calibri"/>
                        </a:rPr>
                        <a:t>1</a:t>
                      </a:r>
                      <a:endParaRPr sz="105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916"/>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Christians believe that addiction is not an excuse for breaking the law</a:t>
                      </a:r>
                      <a:r>
                        <a:rPr lang="en-GB" sz="1100" b="0" dirty="0">
                          <a:solidFill>
                            <a:schemeClr val="dk1"/>
                          </a:solidFill>
                          <a:latin typeface="Calibri"/>
                          <a:ea typeface="Calibri"/>
                          <a:cs typeface="Calibri"/>
                          <a:sym typeface="Calibri"/>
                        </a:rPr>
                        <a:t> a</a:t>
                      </a:r>
                      <a:r>
                        <a:rPr lang="en-GB" sz="1100" b="0" i="0" u="none" strike="noStrike" cap="none" dirty="0">
                          <a:solidFill>
                            <a:schemeClr val="dk1"/>
                          </a:solidFill>
                          <a:latin typeface="Calibri"/>
                          <a:ea typeface="Calibri"/>
                          <a:cs typeface="Calibri"/>
                          <a:sym typeface="Calibri"/>
                        </a:rPr>
                        <a:t>s St peter said ‘obey the law of the Land’.</a:t>
                      </a:r>
                      <a:r>
                        <a:rPr lang="en-GB" sz="1100" b="0" u="none" strike="noStrike" cap="none" dirty="0">
                          <a:solidFill>
                            <a:srgbClr val="FF0000"/>
                          </a:solidFill>
                          <a:latin typeface="Calibri"/>
                          <a:ea typeface="Calibri"/>
                          <a:cs typeface="Calibri"/>
                          <a:sym typeface="Calibri"/>
                        </a:rPr>
                        <a:t> </a:t>
                      </a:r>
                      <a:endParaRPr sz="1100" b="0"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rgbClr val="000000"/>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a:t>
                      </a:r>
                      <a:r>
                        <a:rPr lang="en-GB" sz="1100" b="0" dirty="0">
                          <a:solidFill>
                            <a:schemeClr val="dk1"/>
                          </a:solidFill>
                          <a:latin typeface="Calibri"/>
                          <a:ea typeface="Calibri"/>
                          <a:cs typeface="Calibri"/>
                          <a:sym typeface="Calibri"/>
                        </a:rPr>
                        <a:t>Y</a:t>
                      </a:r>
                      <a:r>
                        <a:rPr lang="en-GB" sz="1100" b="0" u="none" strike="noStrike" cap="none" dirty="0">
                          <a:solidFill>
                            <a:schemeClr val="dk1"/>
                          </a:solidFill>
                          <a:latin typeface="Calibri"/>
                          <a:ea typeface="Calibri"/>
                          <a:cs typeface="Calibri"/>
                          <a:sym typeface="Calibri"/>
                        </a:rPr>
                        <a:t>our body is a temple of the Holy spirit’</a:t>
                      </a:r>
                      <a:r>
                        <a:rPr lang="en-GB" sz="1100" b="0" dirty="0">
                          <a:solidFill>
                            <a:schemeClr val="dk1"/>
                          </a:solidFill>
                          <a:latin typeface="Calibri"/>
                          <a:ea typeface="Calibri"/>
                          <a:cs typeface="Calibri"/>
                          <a:sym typeface="Calibri"/>
                        </a:rPr>
                        <a:t>, so it should not be abused though drug use etc.</a:t>
                      </a:r>
                      <a:endParaRPr sz="1100" b="0" i="0" u="none" strike="noStrike" cap="none" dirty="0">
                        <a:solidFill>
                          <a:srgbClr val="FF0000"/>
                        </a:solidFill>
                        <a:latin typeface="Calibri"/>
                        <a:ea typeface="Calibri"/>
                        <a:cs typeface="Calibri"/>
                        <a:sym typeface="Calibri"/>
                      </a:endParaRPr>
                    </a:p>
                    <a:p>
                      <a:pPr marL="330200" marR="0" lvl="0" indent="-171450" algn="l" rtl="0">
                        <a:lnSpc>
                          <a:spcPct val="107916"/>
                        </a:lnSpc>
                        <a:spcBef>
                          <a:spcPts val="0"/>
                        </a:spcBef>
                        <a:spcAft>
                          <a:spcPts val="0"/>
                        </a:spcAft>
                        <a:buClr>
                          <a:srgbClr val="000000"/>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However, Christians believe in compassion, so  ‘love the sinner, hate the sin’ and offer forgiveness.</a:t>
                      </a:r>
                      <a:endParaRPr sz="1100" b="0"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It is the job of Christianity to work towards solving the root cause of addiction and so offer counselling, rehabilitation and mentoring through organisations like Prison Fellowship.</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238800">
                <a:tc>
                  <a:txBody>
                    <a:bodyPr/>
                    <a:lstStyle/>
                    <a:p>
                      <a:pPr marL="0" marR="0" lvl="0" indent="0" algn="l" rtl="0">
                        <a:lnSpc>
                          <a:spcPct val="100000"/>
                        </a:lnSpc>
                        <a:spcBef>
                          <a:spcPts val="0"/>
                        </a:spcBef>
                        <a:spcAft>
                          <a:spcPts val="0"/>
                        </a:spcAft>
                        <a:buClr>
                          <a:schemeClr val="dk1"/>
                        </a:buClr>
                        <a:buSzPts val="1100"/>
                        <a:buFont typeface="Calibri"/>
                        <a:buNone/>
                      </a:pPr>
                      <a:r>
                        <a:rPr lang="en-GB" sz="1050" u="none" strike="noStrike" cap="none">
                          <a:solidFill>
                            <a:schemeClr val="dk1"/>
                          </a:solidFill>
                          <a:latin typeface="Calibri"/>
                          <a:ea typeface="Calibri"/>
                          <a:cs typeface="Calibri"/>
                          <a:sym typeface="Calibri"/>
                        </a:rPr>
                        <a:t>2</a:t>
                      </a:r>
                      <a:endParaRPr sz="105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Muslims believe that there is no excuse for breaking the law as it goes against Sharia Law – Allah’s laws written down in the Quran.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Addiction  is seen as Haram in Islam bec</a:t>
                      </a:r>
                      <a:r>
                        <a:rPr lang="en-GB" sz="1100" b="0" dirty="0">
                          <a:solidFill>
                            <a:schemeClr val="dk1"/>
                          </a:solidFill>
                          <a:latin typeface="Calibri"/>
                          <a:ea typeface="Calibri"/>
                          <a:cs typeface="Calibri"/>
                          <a:sym typeface="Calibri"/>
                        </a:rPr>
                        <a:t>ause it is forbidden in the Quran</a:t>
                      </a:r>
                      <a:r>
                        <a:rPr lang="en-GB" sz="1100" b="0" i="0" u="none" strike="noStrike" cap="none" dirty="0">
                          <a:solidFill>
                            <a:schemeClr val="dk1"/>
                          </a:solidFill>
                          <a:latin typeface="Calibri"/>
                          <a:ea typeface="Calibri"/>
                          <a:cs typeface="Calibri"/>
                          <a:sym typeface="Calibri"/>
                        </a:rPr>
                        <a:t> and is seen as a form of Shirk as you are worshipping something other than Allah.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7916"/>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Drinking alcohol ,for example, is a Hudud </a:t>
                      </a:r>
                      <a:r>
                        <a:rPr lang="en-GB" sz="1100" b="0" u="none" strike="noStrike" cap="none" dirty="0">
                          <a:solidFill>
                            <a:schemeClr val="dk1"/>
                          </a:solidFill>
                          <a:latin typeface="Calibri"/>
                          <a:ea typeface="Calibri"/>
                          <a:cs typeface="Calibri"/>
                          <a:sym typeface="Calibri"/>
                        </a:rPr>
                        <a:t>(unforgivable)</a:t>
                      </a:r>
                      <a:r>
                        <a:rPr lang="en-GB" sz="1100" b="0" i="0" u="none" strike="noStrike" cap="none" dirty="0">
                          <a:solidFill>
                            <a:schemeClr val="dk1"/>
                          </a:solidFill>
                          <a:latin typeface="Calibri"/>
                          <a:ea typeface="Calibri"/>
                          <a:cs typeface="Calibri"/>
                          <a:sym typeface="Calibri"/>
                        </a:rPr>
                        <a:t> crime and is punishable by flogging.</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
        <p:nvSpPr>
          <p:cNvPr id="546" name="Google Shape;546;p54"/>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34</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55"/>
          <p:cNvSpPr txBox="1"/>
          <p:nvPr/>
        </p:nvSpPr>
        <p:spPr>
          <a:xfrm>
            <a:off x="1271464" y="91951"/>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52" name="Google Shape;552;p55"/>
          <p:cNvGraphicFramePr/>
          <p:nvPr/>
        </p:nvGraphicFramePr>
        <p:xfrm>
          <a:off x="387078" y="574457"/>
          <a:ext cx="11370275" cy="1258190"/>
        </p:xfrm>
        <a:graphic>
          <a:graphicData uri="http://schemas.openxmlformats.org/drawingml/2006/table">
            <a:tbl>
              <a:tblPr>
                <a:noFill/>
                <a:tableStyleId>{4D3A7875-1ABF-4C86-BCEA-E57D24479A08}</a:tableStyleId>
              </a:tblPr>
              <a:tblGrid>
                <a:gridCol w="705700">
                  <a:extLst>
                    <a:ext uri="{9D8B030D-6E8A-4147-A177-3AD203B41FA5}">
                      <a16:colId xmlns:a16="http://schemas.microsoft.com/office/drawing/2014/main" val="20000"/>
                    </a:ext>
                  </a:extLst>
                </a:gridCol>
                <a:gridCol w="10664575">
                  <a:extLst>
                    <a:ext uri="{9D8B030D-6E8A-4147-A177-3AD203B41FA5}">
                      <a16:colId xmlns:a16="http://schemas.microsoft.com/office/drawing/2014/main" val="20001"/>
                    </a:ext>
                  </a:extLst>
                </a:gridCol>
              </a:tblGrid>
              <a:tr h="1591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I</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Types of crime</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extLst>
                  <a:ext uri="{0D108BD9-81ED-4DB2-BD59-A6C34878D82A}">
                    <a16:rowId xmlns:a16="http://schemas.microsoft.com/office/drawing/2014/main" val="10000"/>
                  </a:ext>
                </a:extLst>
              </a:tr>
              <a:tr h="3459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rgbClr val="000000"/>
                          </a:solidFill>
                          <a:latin typeface="Calibri"/>
                          <a:ea typeface="Calibri"/>
                          <a:cs typeface="Calibri"/>
                          <a:sym typeface="Calibri"/>
                        </a:rPr>
                        <a:t>Crime against a person e.g. </a:t>
                      </a:r>
                      <a:r>
                        <a:rPr lang="en-GB" sz="1100" u="none" strike="noStrike" cap="none">
                          <a:latin typeface="Calibri"/>
                          <a:ea typeface="Calibri"/>
                          <a:cs typeface="Calibri"/>
                          <a:sym typeface="Calibri"/>
                        </a:rPr>
                        <a:t>m</a:t>
                      </a:r>
                      <a:r>
                        <a:rPr lang="en-GB" sz="1100" i="0" u="none" strike="noStrike" cap="none">
                          <a:solidFill>
                            <a:srgbClr val="000000"/>
                          </a:solidFill>
                          <a:latin typeface="Calibri"/>
                          <a:ea typeface="Calibri"/>
                          <a:cs typeface="Calibri"/>
                          <a:sym typeface="Calibri"/>
                        </a:rPr>
                        <a:t>urder, theft, rape, </a:t>
                      </a:r>
                      <a:r>
                        <a:rPr lang="en-GB" sz="1100" u="none" strike="noStrike" cap="none">
                          <a:latin typeface="Calibri"/>
                          <a:ea typeface="Calibri"/>
                          <a:cs typeface="Calibri"/>
                          <a:sym typeface="Calibri"/>
                        </a:rPr>
                        <a:t>h</a:t>
                      </a:r>
                      <a:r>
                        <a:rPr lang="en-GB" sz="1100" i="0" u="none" strike="noStrike" cap="none">
                          <a:solidFill>
                            <a:srgbClr val="000000"/>
                          </a:solidFill>
                          <a:latin typeface="Calibri"/>
                          <a:ea typeface="Calibri"/>
                          <a:cs typeface="Calibri"/>
                          <a:sym typeface="Calibri"/>
                        </a:rPr>
                        <a:t>ate crimes.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rgbClr val="231F20"/>
                          </a:solidFill>
                          <a:latin typeface="Calibri"/>
                          <a:ea typeface="Calibri"/>
                          <a:cs typeface="Calibri"/>
                          <a:sym typeface="Calibri"/>
                        </a:rPr>
                        <a:t>Crimes against property e.g. </a:t>
                      </a:r>
                      <a:r>
                        <a:rPr lang="en-GB" sz="1100" u="none" strike="noStrike" cap="none">
                          <a:solidFill>
                            <a:srgbClr val="231F20"/>
                          </a:solidFill>
                          <a:latin typeface="Calibri"/>
                          <a:ea typeface="Calibri"/>
                          <a:cs typeface="Calibri"/>
                          <a:sym typeface="Calibri"/>
                        </a:rPr>
                        <a:t>b</a:t>
                      </a:r>
                      <a:r>
                        <a:rPr lang="en-GB" sz="1100" i="0" u="none" strike="noStrike" cap="none">
                          <a:solidFill>
                            <a:srgbClr val="231F20"/>
                          </a:solidFill>
                          <a:latin typeface="Calibri"/>
                          <a:ea typeface="Calibri"/>
                          <a:cs typeface="Calibri"/>
                          <a:sym typeface="Calibri"/>
                        </a:rPr>
                        <a:t>urglary, </a:t>
                      </a:r>
                      <a:r>
                        <a:rPr lang="en-GB" sz="1100" u="none" strike="noStrike" cap="none">
                          <a:solidFill>
                            <a:srgbClr val="231F20"/>
                          </a:solidFill>
                          <a:latin typeface="Calibri"/>
                          <a:ea typeface="Calibri"/>
                          <a:cs typeface="Calibri"/>
                          <a:sym typeface="Calibri"/>
                        </a:rPr>
                        <a:t>a</a:t>
                      </a:r>
                      <a:r>
                        <a:rPr lang="en-GB" sz="1100" i="0" u="none" strike="noStrike" cap="none">
                          <a:solidFill>
                            <a:srgbClr val="231F20"/>
                          </a:solidFill>
                          <a:latin typeface="Calibri"/>
                          <a:ea typeface="Calibri"/>
                          <a:cs typeface="Calibri"/>
                          <a:sym typeface="Calibri"/>
                        </a:rPr>
                        <a:t>rson.</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7000"/>
                        </a:lnSpc>
                        <a:spcBef>
                          <a:spcPts val="0"/>
                        </a:spcBef>
                        <a:spcAft>
                          <a:spcPts val="0"/>
                        </a:spcAft>
                        <a:buClr>
                          <a:srgbClr val="000000"/>
                        </a:buClr>
                        <a:buSzPts val="1200"/>
                        <a:buFont typeface="Arial"/>
                        <a:buNone/>
                      </a:pPr>
                      <a:r>
                        <a:rPr lang="en-GB" sz="1100" i="0" u="none" strike="noStrike" cap="none">
                          <a:solidFill>
                            <a:srgbClr val="231F20"/>
                          </a:solidFill>
                          <a:latin typeface="Calibri"/>
                          <a:ea typeface="Calibri"/>
                          <a:cs typeface="Calibri"/>
                          <a:sym typeface="Calibri"/>
                        </a:rPr>
                        <a:t>Crimes against state e.g. </a:t>
                      </a:r>
                      <a:r>
                        <a:rPr lang="en-GB" sz="1100" u="none" strike="noStrike" cap="none">
                          <a:solidFill>
                            <a:srgbClr val="231F20"/>
                          </a:solidFill>
                          <a:latin typeface="Calibri"/>
                          <a:ea typeface="Calibri"/>
                          <a:cs typeface="Calibri"/>
                          <a:sym typeface="Calibri"/>
                        </a:rPr>
                        <a:t>t</a:t>
                      </a:r>
                      <a:r>
                        <a:rPr lang="en-GB" sz="1100" i="0" u="none" strike="noStrike" cap="none">
                          <a:solidFill>
                            <a:srgbClr val="231F20"/>
                          </a:solidFill>
                          <a:latin typeface="Calibri"/>
                          <a:ea typeface="Calibri"/>
                          <a:cs typeface="Calibri"/>
                          <a:sym typeface="Calibri"/>
                        </a:rPr>
                        <a:t>errorism, espionage (spying).</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graphicFrame>
        <p:nvGraphicFramePr>
          <p:cNvPr id="553" name="Google Shape;553;p55"/>
          <p:cNvGraphicFramePr/>
          <p:nvPr>
            <p:extLst>
              <p:ext uri="{D42A27DB-BD31-4B8C-83A1-F6EECF244321}">
                <p14:modId xmlns:p14="http://schemas.microsoft.com/office/powerpoint/2010/main" val="520423009"/>
              </p:ext>
            </p:extLst>
          </p:nvPr>
        </p:nvGraphicFramePr>
        <p:xfrm>
          <a:off x="387080" y="2028931"/>
          <a:ext cx="11370275" cy="4030258"/>
        </p:xfrm>
        <a:graphic>
          <a:graphicData uri="http://schemas.openxmlformats.org/drawingml/2006/table">
            <a:tbl>
              <a:tblPr>
                <a:noFill/>
                <a:tableStyleId>{4D3A7875-1ABF-4C86-BCEA-E57D24479A08}</a:tableStyleId>
              </a:tblPr>
              <a:tblGrid>
                <a:gridCol w="705700">
                  <a:extLst>
                    <a:ext uri="{9D8B030D-6E8A-4147-A177-3AD203B41FA5}">
                      <a16:colId xmlns:a16="http://schemas.microsoft.com/office/drawing/2014/main" val="20000"/>
                    </a:ext>
                  </a:extLst>
                </a:gridCol>
                <a:gridCol w="5332300">
                  <a:extLst>
                    <a:ext uri="{9D8B030D-6E8A-4147-A177-3AD203B41FA5}">
                      <a16:colId xmlns:a16="http://schemas.microsoft.com/office/drawing/2014/main" val="20001"/>
                    </a:ext>
                  </a:extLst>
                </a:gridCol>
                <a:gridCol w="659750">
                  <a:extLst>
                    <a:ext uri="{9D8B030D-6E8A-4147-A177-3AD203B41FA5}">
                      <a16:colId xmlns:a16="http://schemas.microsoft.com/office/drawing/2014/main" val="20002"/>
                    </a:ext>
                  </a:extLst>
                </a:gridCol>
                <a:gridCol w="4672525">
                  <a:extLst>
                    <a:ext uri="{9D8B030D-6E8A-4147-A177-3AD203B41FA5}">
                      <a16:colId xmlns:a16="http://schemas.microsoft.com/office/drawing/2014/main" val="20003"/>
                    </a:ext>
                  </a:extLst>
                </a:gridCol>
              </a:tblGrid>
              <a:tr h="1591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J</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Christian beliefs about types of crime </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u="sng" strike="noStrike" cap="none">
                          <a:solidFill>
                            <a:schemeClr val="lt1"/>
                          </a:solidFill>
                          <a:latin typeface="Calibri"/>
                          <a:ea typeface="Calibri"/>
                          <a:cs typeface="Calibri"/>
                          <a:sym typeface="Calibri"/>
                        </a:rPr>
                        <a:t>Muslim beliefs about types of crime </a:t>
                      </a:r>
                      <a:endParaRPr sz="1100" u="sng"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3459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Christians believe that theft is sinful. </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This is because it breaks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God's</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laws and state laws as the Decalogue states </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‘thou shalt not steal</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Although they have more sympathy when theft is committed for need than greed,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Christians</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believe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theft </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is morally wrong as it goes against the Golden rule. </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u="none" strike="noStrike" cap="none">
                          <a:latin typeface="Calibri" panose="020F0502020204030204" pitchFamily="34" charset="0"/>
                          <a:ea typeface="Calibri" panose="020F0502020204030204" pitchFamily="34" charset="0"/>
                          <a:cs typeface="Calibri" panose="020F0502020204030204" pitchFamily="34" charset="0"/>
                        </a:rPr>
                        <a:t>4</a:t>
                      </a:r>
                      <a:endParaRPr sz="1400" b="0" u="none" strike="noStrike" cap="none">
                        <a:latin typeface="Calibri" panose="020F0502020204030204" pitchFamily="34" charset="0"/>
                        <a:ea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Muslims believe theft is wrong as breaks Allah’s law, Sharia law, as set out in the Quran</a:t>
                      </a:r>
                      <a:r>
                        <a:rPr lang="en-GB" sz="12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the infallible words of Allah.</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Muslims believe that theft  is a hudud crime and is punishable by hands a cut off, ‘As for male and female thieves, cut off their hands for what they have done—a deterrent from Allah’</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0" marR="0" lvl="0" indent="0" algn="l" rtl="0">
                        <a:lnSpc>
                          <a:spcPct val="107000"/>
                        </a:lnSpc>
                        <a:spcBef>
                          <a:spcPts val="0"/>
                        </a:spcBef>
                        <a:spcAft>
                          <a:spcPts val="0"/>
                        </a:spcAft>
                        <a:buClr>
                          <a:srgbClr val="000000"/>
                        </a:buClr>
                        <a:buSzPts val="1200"/>
                        <a:buFont typeface="Arial"/>
                        <a:buNone/>
                      </a:pPr>
                      <a:endParaRPr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333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Christians believe that Murder is sinful. </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This is because it breaks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God's</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 laws and state laws as the Decalogue states </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‘thou shalt not kill’. </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It also goes against the Sanctity of life Principle</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 (l</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ife is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sacred as </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God gives life and </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o</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nly God can take it away).</a:t>
                      </a:r>
                      <a:endParaRPr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endParaRPr>
                    </a:p>
                    <a:p>
                      <a:pPr marL="0" marR="0" lvl="0" indent="0" algn="l" rtl="0">
                        <a:lnSpc>
                          <a:spcPct val="107000"/>
                        </a:lnSpc>
                        <a:spcBef>
                          <a:spcPts val="0"/>
                        </a:spcBef>
                        <a:spcAft>
                          <a:spcPts val="0"/>
                        </a:spcAft>
                        <a:buClr>
                          <a:srgbClr val="000000"/>
                        </a:buClr>
                        <a:buSzPts val="1200"/>
                        <a:buFont typeface="Arial"/>
                        <a:buNone/>
                      </a:pPr>
                      <a:endParaRPr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u="none" strike="noStrike" cap="none">
                          <a:latin typeface="Calibri" panose="020F0502020204030204" pitchFamily="34" charset="0"/>
                          <a:ea typeface="Calibri" panose="020F0502020204030204" pitchFamily="34" charset="0"/>
                          <a:cs typeface="Calibri" panose="020F0502020204030204" pitchFamily="34" charset="0"/>
                        </a:rPr>
                        <a:t>5</a:t>
                      </a:r>
                      <a:endParaRPr sz="1400" b="0" u="none" strike="noStrike" cap="none">
                        <a:latin typeface="Calibri" panose="020F0502020204030204" pitchFamily="34" charset="0"/>
                        <a:ea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M</a:t>
                      </a: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urder is Haram (forbidden) except by law</a:t>
                      </a:r>
                      <a:r>
                        <a:rPr lang="en-GB" sz="1200" b="0" u="none" strike="noStrike" cap="none" dirty="0">
                          <a:latin typeface="Calibri" panose="020F0502020204030204" pitchFamily="34" charset="0"/>
                          <a:ea typeface="Calibri" panose="020F0502020204030204" pitchFamily="34" charset="0"/>
                          <a:cs typeface="Calibri" panose="020F0502020204030204" pitchFamily="34" charset="0"/>
                          <a:sym typeface="Calibri"/>
                        </a:rPr>
                        <a:t> and Justice e.g. the state can kill a person as a punishment. </a:t>
                      </a:r>
                      <a:endParaRPr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0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000000"/>
                          </a:solidFill>
                          <a:latin typeface="Calibri" panose="020F0502020204030204" pitchFamily="34" charset="0"/>
                          <a:ea typeface="Calibri" panose="020F0502020204030204" pitchFamily="34" charset="0"/>
                          <a:cs typeface="Calibri" panose="020F0502020204030204" pitchFamily="34" charset="0"/>
                          <a:sym typeface="Calibri"/>
                        </a:rPr>
                        <a:t>This is because it breaks Sharia law as </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‘if one kills one person, it is as if he has slain the whole of mankind’</a:t>
                      </a:r>
                      <a:endParaRPr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85205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Hate crime is see</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n as the worst type of crime as targeting an individual because of a protected characteristic, e.g. race or gender. </a:t>
                      </a:r>
                      <a:endParaRPr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All humans are made in </a:t>
                      </a: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God’s Image</a:t>
                      </a: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 and so are therefore equal goes against Jesus’ te</a:t>
                      </a: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aching</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 of </a:t>
                      </a:r>
                      <a:r>
                        <a:rPr lang="en-GB" sz="12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Love thy neighbour</a:t>
                      </a:r>
                      <a:r>
                        <a:rPr lang="en-GB" sz="12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 </a:t>
                      </a:r>
                      <a:endParaRPr sz="12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b="0" u="none" strike="noStrike" cap="none">
                          <a:latin typeface="Calibri" panose="020F0502020204030204" pitchFamily="34" charset="0"/>
                          <a:ea typeface="Calibri" panose="020F0502020204030204" pitchFamily="34" charset="0"/>
                          <a:cs typeface="Calibri" panose="020F0502020204030204" pitchFamily="34" charset="0"/>
                        </a:rPr>
                        <a:t>6</a:t>
                      </a:r>
                      <a:endParaRPr sz="1400" b="0" u="none" strike="noStrike" cap="none">
                        <a:latin typeface="Calibri" panose="020F0502020204030204" pitchFamily="34" charset="0"/>
                        <a:ea typeface="Calibri" panose="020F0502020204030204" pitchFamily="34" charset="0"/>
                        <a:cs typeface="Calibri" panose="020F0502020204030204" pitchFamily="34" charset="0"/>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23850" marR="0" lvl="0" indent="-171450" algn="l" rtl="0">
                        <a:lnSpc>
                          <a:spcPct val="107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Hate crime is seen as the worst type of crime as targeting an individual because of a protected characteristic, e.g. race or gender. </a:t>
                      </a:r>
                      <a:endParaRPr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231F20"/>
                        </a:buClr>
                        <a:buSzPts val="1200"/>
                        <a:buFont typeface="Arial" panose="020B0604020202020204" pitchFamily="34" charset="0"/>
                        <a:buChar char="•"/>
                      </a:pP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All humans were </a:t>
                      </a: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shaped </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by Allah out of </a:t>
                      </a: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seven</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 soils so are equal. </a:t>
                      </a:r>
                      <a:endParaRPr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endParaRPr>
                    </a:p>
                    <a:p>
                      <a:pPr marL="3238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200" b="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Hate crime</a:t>
                      </a:r>
                      <a:r>
                        <a:rPr lang="en-GB" sz="1200" b="0" i="0" u="none" strike="noStrike" cap="none" dirty="0">
                          <a:solidFill>
                            <a:srgbClr val="231F20"/>
                          </a:solidFill>
                          <a:latin typeface="Calibri" panose="020F0502020204030204" pitchFamily="34" charset="0"/>
                          <a:ea typeface="Calibri" panose="020F0502020204030204" pitchFamily="34" charset="0"/>
                          <a:cs typeface="Calibri" panose="020F0502020204030204" pitchFamily="34" charset="0"/>
                          <a:sym typeface="Calibri"/>
                        </a:rPr>
                        <a:t> goes against the Islamic teaching of </a:t>
                      </a:r>
                      <a:r>
                        <a:rPr lang="en-GB" sz="1200" b="0" i="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rPr>
                        <a:t>‘we are all equal as teeth on a comb’</a:t>
                      </a:r>
                      <a:endParaRPr sz="1200" b="0" u="none" strike="noStrike" cap="none" dirty="0">
                        <a:solidFill>
                          <a:schemeClr val="dk1"/>
                        </a:solidFill>
                        <a:latin typeface="Calibri" panose="020F0502020204030204" pitchFamily="34" charset="0"/>
                        <a:ea typeface="Calibri" panose="020F0502020204030204" pitchFamily="34" charset="0"/>
                        <a:cs typeface="Calibri" panose="020F0502020204030204" pitchFamily="34" charset="0"/>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554" name="Google Shape;554;p55"/>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35</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62"/>
          <p:cNvSpPr txBox="1"/>
          <p:nvPr/>
        </p:nvSpPr>
        <p:spPr>
          <a:xfrm>
            <a:off x="1271464" y="91951"/>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60" name="Google Shape;560;p62"/>
          <p:cNvGraphicFramePr/>
          <p:nvPr>
            <p:extLst>
              <p:ext uri="{D42A27DB-BD31-4B8C-83A1-F6EECF244321}">
                <p14:modId xmlns:p14="http://schemas.microsoft.com/office/powerpoint/2010/main" val="2736613436"/>
              </p:ext>
            </p:extLst>
          </p:nvPr>
        </p:nvGraphicFramePr>
        <p:xfrm>
          <a:off x="462531" y="3400425"/>
          <a:ext cx="11081000" cy="2698610"/>
        </p:xfrm>
        <a:graphic>
          <a:graphicData uri="http://schemas.openxmlformats.org/drawingml/2006/table">
            <a:tbl>
              <a:tblPr>
                <a:noFill/>
                <a:tableStyleId>{4D3A7875-1ABF-4C86-BCEA-E57D24479A08}</a:tableStyleId>
              </a:tblPr>
              <a:tblGrid>
                <a:gridCol w="675775">
                  <a:extLst>
                    <a:ext uri="{9D8B030D-6E8A-4147-A177-3AD203B41FA5}">
                      <a16:colId xmlns:a16="http://schemas.microsoft.com/office/drawing/2014/main" val="20000"/>
                    </a:ext>
                  </a:extLst>
                </a:gridCol>
                <a:gridCol w="2077575">
                  <a:extLst>
                    <a:ext uri="{9D8B030D-6E8A-4147-A177-3AD203B41FA5}">
                      <a16:colId xmlns:a16="http://schemas.microsoft.com/office/drawing/2014/main" val="20001"/>
                    </a:ext>
                  </a:extLst>
                </a:gridCol>
                <a:gridCol w="8327650">
                  <a:extLst>
                    <a:ext uri="{9D8B030D-6E8A-4147-A177-3AD203B41FA5}">
                      <a16:colId xmlns:a16="http://schemas.microsoft.com/office/drawing/2014/main" val="20002"/>
                    </a:ext>
                  </a:extLst>
                </a:gridCol>
              </a:tblGrid>
              <a:tr h="1192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L</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Aims of punishment  - Muslim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200"/>
                        <a:buFont typeface="Arial"/>
                        <a:buNone/>
                      </a:pPr>
                      <a:r>
                        <a:rPr lang="en-GB" sz="1100" b="0" u="none" strike="noStrike" cap="none" dirty="0">
                          <a:latin typeface="Calibri"/>
                          <a:ea typeface="Calibri"/>
                          <a:cs typeface="Calibri"/>
                          <a:sym typeface="Calibri"/>
                        </a:rPr>
                        <a:t>Protection</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Part of a Muslims role is to be a Khalifa of the world Allah created. Therefore the aim of punishment is to protect the ummah (community) from evil acts and create a stable environment which prevents further crimes.</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4489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u="none" strike="noStrike" cap="none" dirty="0">
                          <a:solidFill>
                            <a:schemeClr val="dk1"/>
                          </a:solidFill>
                          <a:latin typeface="Calibri"/>
                          <a:ea typeface="Calibri"/>
                          <a:cs typeface="Calibri"/>
                          <a:sym typeface="Calibri"/>
                        </a:rPr>
                        <a:t>Retribution </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Muslims believe that criminals should pay for their crime in a proportional way as they have broken Allah’s laws ‘eye for an eye’ . However, many </a:t>
                      </a:r>
                      <a:r>
                        <a:rPr lang="en-GB" sz="1100" b="0" u="none" strike="noStrike" cap="none" dirty="0">
                          <a:solidFill>
                            <a:schemeClr val="dk1"/>
                          </a:solidFill>
                          <a:latin typeface="Calibri"/>
                          <a:ea typeface="Calibri"/>
                          <a:cs typeface="Calibri"/>
                          <a:sym typeface="Calibri"/>
                        </a:rPr>
                        <a:t>Muslims</a:t>
                      </a:r>
                      <a:r>
                        <a:rPr lang="en-GB" sz="1100" b="0" i="0" u="none" strike="noStrike" cap="none" dirty="0">
                          <a:solidFill>
                            <a:schemeClr val="dk1"/>
                          </a:solidFill>
                          <a:latin typeface="Calibri"/>
                          <a:ea typeface="Calibri"/>
                          <a:cs typeface="Calibri"/>
                          <a:sym typeface="Calibri"/>
                        </a:rPr>
                        <a:t> believe it is Greater Jihad to take compensation rather than revenge.</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i="0" u="none" strike="noStrike" cap="none">
                          <a:solidFill>
                            <a:schemeClr val="dk1"/>
                          </a:solidFill>
                          <a:latin typeface="Calibri"/>
                          <a:ea typeface="Calibri"/>
                          <a:cs typeface="Calibri"/>
                          <a:sym typeface="Calibri"/>
                        </a:rPr>
                        <a:t>Deterrence</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To Muslims deterrence should be the main aim of punishment </a:t>
                      </a:r>
                      <a:r>
                        <a:rPr lang="en-GB" sz="1100" b="0" u="none" strike="noStrike" cap="none" dirty="0">
                          <a:solidFill>
                            <a:schemeClr val="dk1"/>
                          </a:solidFill>
                          <a:latin typeface="Calibri"/>
                          <a:ea typeface="Calibri"/>
                          <a:cs typeface="Calibri"/>
                          <a:sym typeface="Calibri"/>
                        </a:rPr>
                        <a:t>as</a:t>
                      </a:r>
                      <a:r>
                        <a:rPr lang="en-GB" sz="1100" b="0" i="0" u="none" strike="noStrike" cap="none" dirty="0">
                          <a:solidFill>
                            <a:schemeClr val="dk1"/>
                          </a:solidFill>
                          <a:latin typeface="Calibri"/>
                          <a:ea typeface="Calibri"/>
                          <a:cs typeface="Calibri"/>
                          <a:sym typeface="Calibri"/>
                        </a:rPr>
                        <a:t> </a:t>
                      </a:r>
                      <a:r>
                        <a:rPr lang="en-GB" sz="1100" b="0" u="none" strike="noStrike" cap="none" dirty="0">
                          <a:solidFill>
                            <a:schemeClr val="dk1"/>
                          </a:solidFill>
                          <a:latin typeface="Calibri"/>
                          <a:ea typeface="Calibri"/>
                          <a:cs typeface="Calibri"/>
                          <a:sym typeface="Calibri"/>
                        </a:rPr>
                        <a:t>Muslims believe </a:t>
                      </a:r>
                      <a:r>
                        <a:rPr lang="en-GB" sz="1100" b="0" i="0" u="none" strike="noStrike" cap="none" dirty="0">
                          <a:solidFill>
                            <a:schemeClr val="dk1"/>
                          </a:solidFill>
                          <a:latin typeface="Calibri"/>
                          <a:ea typeface="Calibri"/>
                          <a:cs typeface="Calibri"/>
                          <a:sym typeface="Calibri"/>
                        </a:rPr>
                        <a:t>that all crimes are recorded in their </a:t>
                      </a:r>
                      <a:r>
                        <a:rPr lang="en-GB" sz="1100" b="0" u="none" strike="noStrike" cap="none" dirty="0">
                          <a:solidFill>
                            <a:schemeClr val="dk1"/>
                          </a:solidFill>
                          <a:latin typeface="Calibri"/>
                          <a:ea typeface="Calibri"/>
                          <a:cs typeface="Calibri"/>
                          <a:sym typeface="Calibri"/>
                        </a:rPr>
                        <a:t>B</a:t>
                      </a:r>
                      <a:r>
                        <a:rPr lang="en-GB" sz="1100" b="0" i="0" u="none" strike="noStrike" cap="none" dirty="0">
                          <a:solidFill>
                            <a:schemeClr val="dk1"/>
                          </a:solidFill>
                          <a:latin typeface="Calibri"/>
                          <a:ea typeface="Calibri"/>
                          <a:cs typeface="Calibri"/>
                          <a:sym typeface="Calibri"/>
                        </a:rPr>
                        <a:t>ook of </a:t>
                      </a:r>
                      <a:r>
                        <a:rPr lang="en-GB" sz="1100" b="0" u="none" strike="noStrike" cap="none" dirty="0">
                          <a:solidFill>
                            <a:schemeClr val="dk1"/>
                          </a:solidFill>
                          <a:latin typeface="Calibri"/>
                          <a:ea typeface="Calibri"/>
                          <a:cs typeface="Calibri"/>
                          <a:sym typeface="Calibri"/>
                        </a:rPr>
                        <a:t>D</a:t>
                      </a:r>
                      <a:r>
                        <a:rPr lang="en-GB" sz="1100" b="0" i="0" u="none" strike="noStrike" cap="none" dirty="0">
                          <a:solidFill>
                            <a:schemeClr val="dk1"/>
                          </a:solidFill>
                          <a:latin typeface="Calibri"/>
                          <a:ea typeface="Calibri"/>
                          <a:cs typeface="Calibri"/>
                          <a:sym typeface="Calibri"/>
                        </a:rPr>
                        <a:t>eeds and will be judged on the Day of Judgement.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Therefore Muslims</a:t>
                      </a:r>
                      <a:r>
                        <a:rPr lang="en-GB" sz="1100" b="0" i="0" u="none" strike="noStrike" cap="none" dirty="0">
                          <a:solidFill>
                            <a:schemeClr val="dk1"/>
                          </a:solidFill>
                          <a:latin typeface="Calibri"/>
                          <a:ea typeface="Calibri"/>
                          <a:cs typeface="Calibri"/>
                          <a:sym typeface="Calibri"/>
                        </a:rPr>
                        <a:t> need to help people </a:t>
                      </a:r>
                      <a:r>
                        <a:rPr lang="en-GB" sz="1100" b="0" u="none" strike="noStrike" cap="none" dirty="0">
                          <a:solidFill>
                            <a:schemeClr val="dk1"/>
                          </a:solidFill>
                          <a:latin typeface="Calibri"/>
                          <a:ea typeface="Calibri"/>
                          <a:cs typeface="Calibri"/>
                          <a:sym typeface="Calibri"/>
                        </a:rPr>
                        <a:t>f</a:t>
                      </a:r>
                      <a:r>
                        <a:rPr lang="en-GB" sz="1100" b="0" i="0" u="none" strike="noStrike" cap="none" dirty="0">
                          <a:solidFill>
                            <a:schemeClr val="dk1"/>
                          </a:solidFill>
                          <a:latin typeface="Calibri"/>
                          <a:ea typeface="Calibri"/>
                          <a:cs typeface="Calibri"/>
                          <a:sym typeface="Calibri"/>
                        </a:rPr>
                        <a:t>ollow Allah’s law, Sharia law.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Hudud (</a:t>
                      </a:r>
                      <a:r>
                        <a:rPr lang="en-GB" sz="1100" b="0" u="none" strike="noStrike" cap="none" dirty="0">
                          <a:solidFill>
                            <a:schemeClr val="dk1"/>
                          </a:solidFill>
                          <a:latin typeface="Calibri"/>
                          <a:ea typeface="Calibri"/>
                          <a:cs typeface="Calibri"/>
                          <a:sym typeface="Calibri"/>
                        </a:rPr>
                        <a:t>unforgivable</a:t>
                      </a:r>
                      <a:r>
                        <a:rPr lang="en-GB" sz="1100" b="0" i="0" u="none" strike="noStrike" cap="none" dirty="0">
                          <a:solidFill>
                            <a:schemeClr val="dk1"/>
                          </a:solidFill>
                          <a:latin typeface="Calibri"/>
                          <a:ea typeface="Calibri"/>
                          <a:cs typeface="Calibri"/>
                          <a:sym typeface="Calibri"/>
                        </a:rPr>
                        <a:t>)  crimes e.g. theft, adultery, gambling, drinking  are punished in public and are often involve corporal or capital punishment  to deter others from committing the same crime. </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b="0" i="0" u="none" strike="noStrike" cap="none">
                          <a:solidFill>
                            <a:schemeClr val="dk1"/>
                          </a:solidFill>
                          <a:latin typeface="Calibri"/>
                          <a:ea typeface="Calibri"/>
                          <a:cs typeface="Calibri"/>
                          <a:sym typeface="Calibri"/>
                        </a:rPr>
                        <a:t>Reformation</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Muslims want criminals to change their ways and repent so that on the Day of Judgement they can go to Jannah.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Muslims </a:t>
                      </a:r>
                      <a:r>
                        <a:rPr lang="en-GB" sz="1100" b="0" i="0" u="none" strike="noStrike" cap="none" dirty="0">
                          <a:solidFill>
                            <a:schemeClr val="dk1"/>
                          </a:solidFill>
                          <a:latin typeface="Calibri"/>
                          <a:ea typeface="Calibri"/>
                          <a:cs typeface="Calibri"/>
                          <a:sym typeface="Calibri"/>
                        </a:rPr>
                        <a:t> want everyone  to follow the example of Prophet Muhammad who taught the importance of helping others.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Allah is merciful and forgiving, so should all Muslims be</a:t>
                      </a:r>
                      <a:r>
                        <a:rPr lang="en-GB" sz="1100" b="0" u="none" strike="noStrike" cap="none" dirty="0">
                          <a:solidFill>
                            <a:schemeClr val="dk1"/>
                          </a:solidFill>
                          <a:latin typeface="Calibri"/>
                          <a:ea typeface="Calibri"/>
                          <a:cs typeface="Calibri"/>
                          <a:sym typeface="Calibri"/>
                        </a:rPr>
                        <a:t> too, ‘</a:t>
                      </a:r>
                      <a:r>
                        <a:rPr lang="en-GB" sz="1100" b="0" i="0" u="none" strike="noStrike" cap="none" dirty="0">
                          <a:solidFill>
                            <a:schemeClr val="dk1"/>
                          </a:solidFill>
                          <a:latin typeface="Calibri"/>
                          <a:ea typeface="Calibri"/>
                          <a:cs typeface="Calibri"/>
                          <a:sym typeface="Calibri"/>
                        </a:rPr>
                        <a:t>Pardon each other’s faults and Allah will grant you honou</a:t>
                      </a:r>
                      <a:r>
                        <a:rPr lang="en-GB" sz="1100" b="0" u="none" strike="noStrike" cap="none" dirty="0">
                          <a:solidFill>
                            <a:schemeClr val="dk1"/>
                          </a:solidFill>
                          <a:latin typeface="Calibri"/>
                          <a:ea typeface="Calibri"/>
                          <a:cs typeface="Calibri"/>
                          <a:sym typeface="Calibri"/>
                        </a:rPr>
                        <a:t>r’</a:t>
                      </a:r>
                      <a:endParaRPr sz="1100" b="0" i="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561" name="Google Shape;561;p62"/>
          <p:cNvGraphicFramePr/>
          <p:nvPr>
            <p:extLst>
              <p:ext uri="{D42A27DB-BD31-4B8C-83A1-F6EECF244321}">
                <p14:modId xmlns:p14="http://schemas.microsoft.com/office/powerpoint/2010/main" val="842941932"/>
              </p:ext>
            </p:extLst>
          </p:nvPr>
        </p:nvGraphicFramePr>
        <p:xfrm>
          <a:off x="462531" y="609551"/>
          <a:ext cx="11081025" cy="2508775"/>
        </p:xfrm>
        <a:graphic>
          <a:graphicData uri="http://schemas.openxmlformats.org/drawingml/2006/table">
            <a:tbl>
              <a:tblPr>
                <a:noFill/>
                <a:tableStyleId>{4D3A7875-1ABF-4C86-BCEA-E57D24479A08}</a:tableStyleId>
              </a:tblPr>
              <a:tblGrid>
                <a:gridCol w="675775">
                  <a:extLst>
                    <a:ext uri="{9D8B030D-6E8A-4147-A177-3AD203B41FA5}">
                      <a16:colId xmlns:a16="http://schemas.microsoft.com/office/drawing/2014/main" val="20000"/>
                    </a:ext>
                  </a:extLst>
                </a:gridCol>
                <a:gridCol w="2060550">
                  <a:extLst>
                    <a:ext uri="{9D8B030D-6E8A-4147-A177-3AD203B41FA5}">
                      <a16:colId xmlns:a16="http://schemas.microsoft.com/office/drawing/2014/main" val="20001"/>
                    </a:ext>
                  </a:extLst>
                </a:gridCol>
                <a:gridCol w="8344700">
                  <a:extLst>
                    <a:ext uri="{9D8B030D-6E8A-4147-A177-3AD203B41FA5}">
                      <a16:colId xmlns:a16="http://schemas.microsoft.com/office/drawing/2014/main" val="20002"/>
                    </a:ext>
                  </a:extLst>
                </a:gridCol>
              </a:tblGrid>
              <a:tr h="1192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lt1"/>
                          </a:solidFill>
                          <a:latin typeface="Calibri"/>
                          <a:ea typeface="Calibri"/>
                          <a:cs typeface="Calibri"/>
                          <a:sym typeface="Calibri"/>
                        </a:rPr>
                        <a:t>K</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Aims of punishment  - Christian </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Calibri"/>
                          <a:ea typeface="Calibri"/>
                          <a:cs typeface="Calibri"/>
                          <a:sym typeface="Calibri"/>
                        </a:rPr>
                        <a:t>Protection</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Part of a Christians role is to be a steward of the world God created. Therefore the aim of punishment is to protect society from evil acts and create a stable environment which prevents further crimes.</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Retribution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Some Christians believe that criminals should pay for their crime in a proportional way as they have broken God’s laws</a:t>
                      </a:r>
                      <a:r>
                        <a:rPr lang="en-GB" sz="1100" b="0" u="none" strike="noStrike" cap="none" dirty="0">
                          <a:solidFill>
                            <a:schemeClr val="dk1"/>
                          </a:solidFill>
                          <a:latin typeface="Calibri"/>
                          <a:ea typeface="Calibri"/>
                          <a:cs typeface="Calibri"/>
                          <a:sym typeface="Calibri"/>
                        </a:rPr>
                        <a:t> and follow the teaching from the Old Testament, </a:t>
                      </a:r>
                      <a:r>
                        <a:rPr lang="en-GB" sz="1100" b="0" i="0" u="none" strike="noStrike" cap="none" dirty="0">
                          <a:solidFill>
                            <a:schemeClr val="dk1"/>
                          </a:solidFill>
                          <a:latin typeface="Calibri"/>
                          <a:ea typeface="Calibri"/>
                          <a:cs typeface="Calibri"/>
                          <a:sym typeface="Calibri"/>
                        </a:rPr>
                        <a:t>‘eye for an eye’.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The victim also feels like justice has been done if revenge has been taken.</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i="0" u="none" strike="noStrike" cap="none">
                          <a:solidFill>
                            <a:schemeClr val="dk1"/>
                          </a:solidFill>
                          <a:latin typeface="Calibri"/>
                          <a:ea typeface="Calibri"/>
                          <a:cs typeface="Calibri"/>
                          <a:sym typeface="Calibri"/>
                        </a:rPr>
                        <a:t>Deterrence</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Many Christians believes that prison sentences should be proportional to the crime committed i.e. life for murder,  to put people off committing the same crime.</a:t>
                      </a:r>
                      <a:endParaRPr sz="1100" b="0" i="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i="0" u="none" strike="noStrike" cap="none">
                          <a:solidFill>
                            <a:schemeClr val="dk1"/>
                          </a:solidFill>
                          <a:latin typeface="Calibri"/>
                          <a:ea typeface="Calibri"/>
                          <a:cs typeface="Calibri"/>
                          <a:sym typeface="Calibri"/>
                        </a:rPr>
                        <a:t>Reformation</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Most Christians believe that this should be the main aim of punishment.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This because of teaching,</a:t>
                      </a:r>
                      <a:r>
                        <a:rPr lang="en-GB" sz="1100" b="0" i="0" u="none" strike="noStrike" cap="none" dirty="0">
                          <a:solidFill>
                            <a:srgbClr val="FF0000"/>
                          </a:solidFill>
                          <a:latin typeface="Calibri"/>
                          <a:ea typeface="Calibri"/>
                          <a:cs typeface="Calibri"/>
                          <a:sym typeface="Calibri"/>
                        </a:rPr>
                        <a:t> </a:t>
                      </a:r>
                      <a:r>
                        <a:rPr lang="en-GB" sz="1100" b="0" i="0" u="none" strike="noStrike" cap="none" dirty="0">
                          <a:solidFill>
                            <a:schemeClr val="dk1"/>
                          </a:solidFill>
                          <a:latin typeface="Calibri"/>
                          <a:ea typeface="Calibri"/>
                          <a:cs typeface="Calibri"/>
                          <a:sym typeface="Calibri"/>
                        </a:rPr>
                        <a:t>‘love the sinner, hate the sin’. </a:t>
                      </a:r>
                      <a:endParaRPr sz="1100" b="0" i="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Criminals should be given a second change through education, counselling and rehabilitation programmes.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Reformation is positive punishment, it shows compassion and follows the Golden rule.</a:t>
                      </a:r>
                      <a:endParaRPr sz="11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sp>
        <p:nvSpPr>
          <p:cNvPr id="562" name="Google Shape;562;p62"/>
          <p:cNvSpPr txBox="1"/>
          <p:nvPr/>
        </p:nvSpPr>
        <p:spPr>
          <a:xfrm>
            <a:off x="9448800" y="0"/>
            <a:ext cx="2743200"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36</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g33ceed4f923_0_5"/>
          <p:cNvSpPr txBox="1"/>
          <p:nvPr/>
        </p:nvSpPr>
        <p:spPr>
          <a:xfrm>
            <a:off x="1271464" y="91951"/>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 –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68" name="Google Shape;568;g33ceed4f923_0_5"/>
          <p:cNvGraphicFramePr/>
          <p:nvPr>
            <p:extLst>
              <p:ext uri="{D42A27DB-BD31-4B8C-83A1-F6EECF244321}">
                <p14:modId xmlns:p14="http://schemas.microsoft.com/office/powerpoint/2010/main" val="105577233"/>
              </p:ext>
            </p:extLst>
          </p:nvPr>
        </p:nvGraphicFramePr>
        <p:xfrm>
          <a:off x="462531" y="609551"/>
          <a:ext cx="10887275" cy="5348646"/>
        </p:xfrm>
        <a:graphic>
          <a:graphicData uri="http://schemas.openxmlformats.org/drawingml/2006/table">
            <a:tbl>
              <a:tblPr>
                <a:noFill/>
                <a:tableStyleId>{4D3A7875-1ABF-4C86-BCEA-E57D24479A08}</a:tableStyleId>
              </a:tblPr>
              <a:tblGrid>
                <a:gridCol w="431100">
                  <a:extLst>
                    <a:ext uri="{9D8B030D-6E8A-4147-A177-3AD203B41FA5}">
                      <a16:colId xmlns:a16="http://schemas.microsoft.com/office/drawing/2014/main" val="20000"/>
                    </a:ext>
                  </a:extLst>
                </a:gridCol>
                <a:gridCol w="984700">
                  <a:extLst>
                    <a:ext uri="{9D8B030D-6E8A-4147-A177-3AD203B41FA5}">
                      <a16:colId xmlns:a16="http://schemas.microsoft.com/office/drawing/2014/main" val="20001"/>
                    </a:ext>
                  </a:extLst>
                </a:gridCol>
                <a:gridCol w="4273475">
                  <a:extLst>
                    <a:ext uri="{9D8B030D-6E8A-4147-A177-3AD203B41FA5}">
                      <a16:colId xmlns:a16="http://schemas.microsoft.com/office/drawing/2014/main" val="20002"/>
                    </a:ext>
                  </a:extLst>
                </a:gridCol>
                <a:gridCol w="514800">
                  <a:extLst>
                    <a:ext uri="{9D8B030D-6E8A-4147-A177-3AD203B41FA5}">
                      <a16:colId xmlns:a16="http://schemas.microsoft.com/office/drawing/2014/main" val="20003"/>
                    </a:ext>
                  </a:extLst>
                </a:gridCol>
                <a:gridCol w="4683200">
                  <a:extLst>
                    <a:ext uri="{9D8B030D-6E8A-4147-A177-3AD203B41FA5}">
                      <a16:colId xmlns:a16="http://schemas.microsoft.com/office/drawing/2014/main" val="20004"/>
                    </a:ext>
                  </a:extLst>
                </a:gridCol>
              </a:tblGrid>
              <a:tr h="119200">
                <a:tc>
                  <a:txBody>
                    <a:bodyPr/>
                    <a:lstStyle/>
                    <a:p>
                      <a:pPr marL="0" marR="0" lvl="0" indent="0" algn="ctr" rtl="0">
                        <a:lnSpc>
                          <a:spcPct val="100000"/>
                        </a:lnSpc>
                        <a:spcBef>
                          <a:spcPts val="0"/>
                        </a:spcBef>
                        <a:spcAft>
                          <a:spcPts val="0"/>
                        </a:spcAft>
                        <a:buClr>
                          <a:srgbClr val="000000"/>
                        </a:buClr>
                        <a:buSzPts val="1100"/>
                        <a:buFont typeface="Arial"/>
                        <a:buNone/>
                      </a:pPr>
                      <a:r>
                        <a:rPr lang="en-GB" sz="1100" u="none" strike="noStrike" cap="none">
                          <a:solidFill>
                            <a:schemeClr val="lt1"/>
                          </a:solidFill>
                          <a:latin typeface="Calibri"/>
                          <a:ea typeface="Calibri"/>
                          <a:cs typeface="Calibri"/>
                          <a:sym typeface="Calibri"/>
                        </a:rPr>
                        <a:t>M</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Clr>
                          <a:schemeClr val="dk1"/>
                        </a:buClr>
                        <a:buSzPts val="1200"/>
                        <a:buFont typeface="Arial"/>
                        <a:buNone/>
                      </a:pPr>
                      <a:r>
                        <a:rPr lang="en-GB" sz="1100" b="1" u="sng" strike="noStrike" cap="none">
                          <a:solidFill>
                            <a:schemeClr val="lt1"/>
                          </a:solidFill>
                          <a:latin typeface="Calibri"/>
                          <a:ea typeface="Calibri"/>
                          <a:cs typeface="Calibri"/>
                          <a:sym typeface="Calibri"/>
                        </a:rPr>
                        <a:t>Types of punishment</a:t>
                      </a:r>
                      <a:endParaRPr sz="1100" b="1" u="sng"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a:solidFill>
                            <a:schemeClr val="lt1"/>
                          </a:solidFill>
                          <a:latin typeface="Calibri"/>
                          <a:ea typeface="Calibri"/>
                          <a:cs typeface="Calibri"/>
                          <a:sym typeface="Calibri"/>
                        </a:rPr>
                        <a:t>Christian arguments for each type of punishment </a:t>
                      </a:r>
                      <a:endParaRPr sz="1100" b="1" u="sng"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None/>
                      </a:pPr>
                      <a:endParaRPr sz="1100" b="1" u="sng" strike="noStrike" cap="none">
                        <a:solidFill>
                          <a:schemeClr val="lt1"/>
                        </a:solidFill>
                        <a:highlight>
                          <a:schemeClr val="dk1"/>
                        </a:highlight>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2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dirty="0">
                          <a:solidFill>
                            <a:schemeClr val="lt1"/>
                          </a:solidFill>
                          <a:latin typeface="Calibri"/>
                          <a:ea typeface="Calibri"/>
                          <a:cs typeface="Calibri"/>
                          <a:sym typeface="Calibri"/>
                        </a:rPr>
                        <a:t>Christian arguments against each type of punishment </a:t>
                      </a:r>
                      <a:endParaRPr sz="1100" b="1" u="sng" strike="noStrike" cap="none" dirty="0">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Calibri"/>
                          <a:ea typeface="Calibri"/>
                          <a:cs typeface="Calibri"/>
                          <a:sym typeface="Calibri"/>
                        </a:rPr>
                        <a:t>Prison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Prison protects society from people who have done evil acts.</a:t>
                      </a:r>
                      <a:endParaRPr sz="1100" b="0" u="none" strike="noStrike" cap="none" dirty="0">
                        <a:solidFill>
                          <a:schemeClr val="dk1"/>
                        </a:solidFill>
                        <a:latin typeface="Calibri"/>
                        <a:ea typeface="Calibri"/>
                        <a:cs typeface="Calibri"/>
                        <a:sym typeface="Calibri"/>
                      </a:endParaRPr>
                    </a:p>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Prison is  a punishment that can reform criminals as whilst in prison – criminals can be given a second chance by giving them time to reflect,  offering a counselling, rehabilitation or mentoring schemes.</a:t>
                      </a:r>
                      <a:endParaRPr sz="1100" b="0" u="none" strike="noStrike" cap="none" dirty="0">
                        <a:solidFill>
                          <a:schemeClr val="dk1"/>
                        </a:solidFill>
                        <a:latin typeface="Calibri"/>
                        <a:ea typeface="Calibri"/>
                        <a:cs typeface="Calibri"/>
                        <a:sym typeface="Calibri"/>
                      </a:endParaRPr>
                    </a:p>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Prison offers restorative justice – allowing the criminal to meet the victim, understand the impact of their crime and ask for forgiveness.</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457200" marR="0" lvl="0" indent="-228600" algn="l" rtl="0">
                        <a:lnSpc>
                          <a:spcPct val="107000"/>
                        </a:lnSpc>
                        <a:spcBef>
                          <a:spcPts val="0"/>
                        </a:spcBef>
                        <a:spcAft>
                          <a:spcPts val="0"/>
                        </a:spcAft>
                        <a:buNone/>
                      </a:pPr>
                      <a:r>
                        <a:rPr lang="en-GB" sz="1100" b="0">
                          <a:solidFill>
                            <a:schemeClr val="dk1"/>
                          </a:solidFill>
                          <a:latin typeface="Calibri"/>
                          <a:ea typeface="Calibri"/>
                          <a:cs typeface="Calibri"/>
                          <a:sym typeface="Calibri"/>
                        </a:rPr>
                        <a:t>4</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a:solidFill>
                            <a:schemeClr val="dk1"/>
                          </a:solidFill>
                          <a:latin typeface="Calibri"/>
                          <a:ea typeface="Calibri"/>
                          <a:cs typeface="Calibri"/>
                          <a:sym typeface="Calibri"/>
                        </a:rPr>
                        <a:t>Prisons  do not deter people – 25% of criminals reoffend </a:t>
                      </a:r>
                      <a:r>
                        <a:rPr lang="en-GB" sz="1100" b="0">
                          <a:solidFill>
                            <a:schemeClr val="dk1"/>
                          </a:solidFill>
                          <a:latin typeface="Calibri"/>
                          <a:ea typeface="Calibri"/>
                          <a:cs typeface="Calibri"/>
                          <a:sym typeface="Calibri"/>
                        </a:rPr>
                        <a:t>within</a:t>
                      </a:r>
                      <a:r>
                        <a:rPr lang="en-GB" sz="1100" b="0" u="none" strike="noStrike" cap="none">
                          <a:solidFill>
                            <a:schemeClr val="dk1"/>
                          </a:solidFill>
                          <a:latin typeface="Calibri"/>
                          <a:ea typeface="Calibri"/>
                          <a:cs typeface="Calibri"/>
                          <a:sym typeface="Calibri"/>
                        </a:rPr>
                        <a:t> the first year of release..</a:t>
                      </a:r>
                      <a:endParaRPr sz="1100" b="0" u="none" strike="noStrike" cap="none">
                        <a:solidFill>
                          <a:schemeClr val="dk1"/>
                        </a:solidFill>
                        <a:latin typeface="Calibri"/>
                        <a:ea typeface="Calibri"/>
                        <a:cs typeface="Calibri"/>
                        <a:sym typeface="Calibri"/>
                      </a:endParaRPr>
                    </a:p>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a:solidFill>
                            <a:schemeClr val="dk1"/>
                          </a:solidFill>
                          <a:latin typeface="Calibri"/>
                          <a:ea typeface="Calibri"/>
                          <a:cs typeface="Calibri"/>
                          <a:sym typeface="Calibri"/>
                        </a:rPr>
                        <a:t>Being in prison makes criminals better criminals as they mix with others  </a:t>
                      </a:r>
                      <a:endParaRPr sz="1100" b="0" u="none" strike="noStrike" cap="none">
                        <a:solidFill>
                          <a:schemeClr val="dk1"/>
                        </a:solidFill>
                        <a:latin typeface="Calibri"/>
                        <a:ea typeface="Calibri"/>
                        <a:cs typeface="Calibri"/>
                        <a:sym typeface="Calibri"/>
                      </a:endParaRPr>
                    </a:p>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a:solidFill>
                            <a:schemeClr val="dk1"/>
                          </a:solidFill>
                          <a:latin typeface="Calibri"/>
                          <a:ea typeface="Calibri"/>
                          <a:cs typeface="Calibri"/>
                          <a:sym typeface="Calibri"/>
                        </a:rPr>
                        <a:t>Locking someone away for years is inhumane and doesn’t show compassion.</a:t>
                      </a:r>
                      <a:endParaRPr sz="1100" b="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rgbClr val="000000"/>
                        </a:buClr>
                        <a:buSzPts val="1100"/>
                        <a:buFont typeface="Arial" panose="020B0604020202020204" pitchFamily="34" charset="0"/>
                        <a:buChar char="•"/>
                      </a:pP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latin typeface="Calibri"/>
                          <a:ea typeface="Calibri"/>
                          <a:cs typeface="Calibri"/>
                          <a:sym typeface="Calibri"/>
                        </a:rPr>
                        <a:t>Corporal Punishment</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Some Christians suggest that physical punishment is acceptable and is a loving correction because of the quote in the Old Testament, ‘Whoever spares the rod, hates their children, but the one who loves is careful to discipline them.</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The old Testament says ‘an eye for an eye’ so retribution is allowed</a:t>
                      </a:r>
                      <a:r>
                        <a:rPr lang="en-GB" sz="1100" b="0" dirty="0">
                          <a:solidFill>
                            <a:schemeClr val="dk1"/>
                          </a:solidFill>
                          <a:latin typeface="Calibri"/>
                          <a:ea typeface="Calibri"/>
                          <a:cs typeface="Calibri"/>
                          <a:sym typeface="Calibri"/>
                        </a:rPr>
                        <a:t>.</a:t>
                      </a: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457200" marR="0" lvl="0" indent="-228600" algn="l" rtl="0">
                        <a:lnSpc>
                          <a:spcPct val="107000"/>
                        </a:lnSpc>
                        <a:spcBef>
                          <a:spcPts val="0"/>
                        </a:spcBef>
                        <a:spcAft>
                          <a:spcPts val="0"/>
                        </a:spcAft>
                        <a:buNone/>
                      </a:pPr>
                      <a:r>
                        <a:rPr lang="en-GB" sz="1100" b="0" dirty="0">
                          <a:solidFill>
                            <a:schemeClr val="dk1"/>
                          </a:solidFill>
                          <a:latin typeface="Calibri"/>
                          <a:ea typeface="Calibri"/>
                          <a:cs typeface="Calibri"/>
                          <a:sym typeface="Calibri"/>
                        </a:rPr>
                        <a:t>5</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Jesus taught ‘Do not be overcome by evil, be overcome by good’, therefore given a choice Christians should not be vengeful but show compassion.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Doesn’t show compassion or forgiveness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Doesn’t promote ‘love thy enemy’.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Goes against Article 5 of the Universal Human Rights declaration - The right to be free from torture.</a:t>
                      </a:r>
                      <a:endParaRPr sz="1100" b="0" u="none" strike="noStrike" cap="none" dirty="0">
                        <a:solidFill>
                          <a:schemeClr val="dk1"/>
                        </a:solidFill>
                        <a:latin typeface="Calibri"/>
                        <a:ea typeface="Calibri"/>
                        <a:cs typeface="Calibri"/>
                        <a:sym typeface="Calibri"/>
                      </a:endParaRPr>
                    </a:p>
                    <a:p>
                      <a:pPr marL="400050" marR="0" lvl="0" indent="-171450" algn="l" rtl="0">
                        <a:lnSpc>
                          <a:spcPct val="100000"/>
                        </a:lnSpc>
                        <a:spcBef>
                          <a:spcPts val="0"/>
                        </a:spcBef>
                        <a:spcAft>
                          <a:spcPts val="0"/>
                        </a:spcAft>
                        <a:buClr>
                          <a:srgbClr val="000000"/>
                        </a:buClr>
                        <a:buSzPts val="1100"/>
                        <a:buFont typeface="Arial" panose="020B0604020202020204" pitchFamily="34" charset="0"/>
                        <a:buChar char="•"/>
                      </a:pP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3481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Capital punishment </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The old Testament says ‘an eye for an eye’ so retribution is allowed and the death penalty is the ultimate act of revenge. </a:t>
                      </a: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457200" marR="0" lvl="0" indent="-228600" algn="l" rtl="0">
                        <a:lnSpc>
                          <a:spcPct val="100000"/>
                        </a:lnSpc>
                        <a:spcBef>
                          <a:spcPts val="0"/>
                        </a:spcBef>
                        <a:spcAft>
                          <a:spcPts val="0"/>
                        </a:spcAft>
                        <a:buNone/>
                      </a:pPr>
                      <a:r>
                        <a:rPr lang="en-GB" sz="1100" b="0">
                          <a:solidFill>
                            <a:schemeClr val="dk1"/>
                          </a:solidFill>
                          <a:latin typeface="Calibri"/>
                          <a:ea typeface="Calibri"/>
                          <a:cs typeface="Calibri"/>
                          <a:sym typeface="Calibri"/>
                        </a:rPr>
                        <a:t>6</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Capital punishment  denies Article 3 of Universal Declaration of Human Rights  - The right to life.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Capital punishment goes against the Sanctity of life principle –  Life is sacred as God gave life, so  only God can take it away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Breaks the decalogue – Thou shalt not kill.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Does not allow reform – which should be the main form of punishment.</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Jesus taught that ‘Violence begets violence’. The state killing people will lead to a more lawless society. </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Jesus taught forgiveness &amp; compassion. Christians should follow in his footsteps,  killing displays none of these attributes.</a:t>
                      </a:r>
                      <a:endParaRPr sz="1100" b="0" u="none" strike="noStrike" cap="none" dirty="0">
                        <a:solidFill>
                          <a:schemeClr val="dk1"/>
                        </a:solidFill>
                        <a:latin typeface="Calibri"/>
                        <a:ea typeface="Calibri"/>
                        <a:cs typeface="Calibri"/>
                        <a:sym typeface="Calibri"/>
                      </a:endParaRPr>
                    </a:p>
                    <a:p>
                      <a:pPr marL="400050" marR="0" lvl="0" indent="-171450" algn="l" rtl="0">
                        <a:lnSpc>
                          <a:spcPct val="100000"/>
                        </a:lnSpc>
                        <a:spcBef>
                          <a:spcPts val="0"/>
                        </a:spcBef>
                        <a:spcAft>
                          <a:spcPts val="0"/>
                        </a:spcAft>
                        <a:buClr>
                          <a:srgbClr val="000000"/>
                        </a:buClr>
                        <a:buSzPts val="1100"/>
                        <a:buFont typeface="Arial" panose="020B0604020202020204" pitchFamily="34" charset="0"/>
                        <a:buChar char="•"/>
                      </a:pP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569" name="Google Shape;569;g33ceed4f923_0_5"/>
          <p:cNvSpPr txBox="1"/>
          <p:nvPr/>
        </p:nvSpPr>
        <p:spPr>
          <a:xfrm>
            <a:off x="9448800" y="0"/>
            <a:ext cx="27432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37</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73"/>
        <p:cNvGrpSpPr/>
        <p:nvPr/>
      </p:nvGrpSpPr>
      <p:grpSpPr>
        <a:xfrm>
          <a:off x="0" y="0"/>
          <a:ext cx="0" cy="0"/>
          <a:chOff x="0" y="0"/>
          <a:chExt cx="0" cy="0"/>
        </a:xfrm>
      </p:grpSpPr>
      <p:sp>
        <p:nvSpPr>
          <p:cNvPr id="574" name="Google Shape;574;g33ceed4f923_0_12"/>
          <p:cNvSpPr txBox="1"/>
          <p:nvPr/>
        </p:nvSpPr>
        <p:spPr>
          <a:xfrm>
            <a:off x="1271464" y="91951"/>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 –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75" name="Google Shape;575;g33ceed4f923_0_12"/>
          <p:cNvGraphicFramePr/>
          <p:nvPr>
            <p:extLst>
              <p:ext uri="{D42A27DB-BD31-4B8C-83A1-F6EECF244321}">
                <p14:modId xmlns:p14="http://schemas.microsoft.com/office/powerpoint/2010/main" val="1491056000"/>
              </p:ext>
            </p:extLst>
          </p:nvPr>
        </p:nvGraphicFramePr>
        <p:xfrm>
          <a:off x="462531" y="609551"/>
          <a:ext cx="11359525" cy="5631855"/>
        </p:xfrm>
        <a:graphic>
          <a:graphicData uri="http://schemas.openxmlformats.org/drawingml/2006/table">
            <a:tbl>
              <a:tblPr>
                <a:noFill/>
                <a:tableStyleId>{4D3A7875-1ABF-4C86-BCEA-E57D24479A08}</a:tableStyleId>
              </a:tblPr>
              <a:tblGrid>
                <a:gridCol w="315725">
                  <a:extLst>
                    <a:ext uri="{9D8B030D-6E8A-4147-A177-3AD203B41FA5}">
                      <a16:colId xmlns:a16="http://schemas.microsoft.com/office/drawing/2014/main" val="20000"/>
                    </a:ext>
                  </a:extLst>
                </a:gridCol>
                <a:gridCol w="1007175">
                  <a:extLst>
                    <a:ext uri="{9D8B030D-6E8A-4147-A177-3AD203B41FA5}">
                      <a16:colId xmlns:a16="http://schemas.microsoft.com/office/drawing/2014/main" val="20001"/>
                    </a:ext>
                  </a:extLst>
                </a:gridCol>
                <a:gridCol w="4070350">
                  <a:extLst>
                    <a:ext uri="{9D8B030D-6E8A-4147-A177-3AD203B41FA5}">
                      <a16:colId xmlns:a16="http://schemas.microsoft.com/office/drawing/2014/main" val="20002"/>
                    </a:ext>
                  </a:extLst>
                </a:gridCol>
                <a:gridCol w="455550">
                  <a:extLst>
                    <a:ext uri="{9D8B030D-6E8A-4147-A177-3AD203B41FA5}">
                      <a16:colId xmlns:a16="http://schemas.microsoft.com/office/drawing/2014/main" val="20003"/>
                    </a:ext>
                  </a:extLst>
                </a:gridCol>
                <a:gridCol w="5510725">
                  <a:extLst>
                    <a:ext uri="{9D8B030D-6E8A-4147-A177-3AD203B41FA5}">
                      <a16:colId xmlns:a16="http://schemas.microsoft.com/office/drawing/2014/main" val="20004"/>
                    </a:ext>
                  </a:extLst>
                </a:gridCol>
              </a:tblGrid>
              <a:tr h="119200">
                <a:tc>
                  <a:txBody>
                    <a:bodyPr/>
                    <a:lstStyle/>
                    <a:p>
                      <a:pPr marL="0" marR="0" lvl="0" indent="0" algn="ctr" rtl="0">
                        <a:lnSpc>
                          <a:spcPct val="100000"/>
                        </a:lnSpc>
                        <a:spcBef>
                          <a:spcPts val="0"/>
                        </a:spcBef>
                        <a:spcAft>
                          <a:spcPts val="0"/>
                        </a:spcAft>
                        <a:buClr>
                          <a:srgbClr val="000000"/>
                        </a:buClr>
                        <a:buSzPts val="1100"/>
                        <a:buFont typeface="Arial"/>
                        <a:buNone/>
                      </a:pPr>
                      <a:r>
                        <a:rPr lang="en-GB" sz="1100">
                          <a:solidFill>
                            <a:schemeClr val="lt1"/>
                          </a:solidFill>
                          <a:latin typeface="Calibri"/>
                          <a:ea typeface="Calibri"/>
                          <a:cs typeface="Calibri"/>
                          <a:sym typeface="Calibri"/>
                        </a:rPr>
                        <a:t>N</a:t>
                      </a:r>
                      <a:endParaRPr sz="1100"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a:solidFill>
                            <a:schemeClr val="lt1"/>
                          </a:solidFill>
                          <a:latin typeface="Calibri"/>
                          <a:ea typeface="Calibri"/>
                          <a:cs typeface="Calibri"/>
                          <a:sym typeface="Calibri"/>
                        </a:rPr>
                        <a:t>Types of punishment</a:t>
                      </a:r>
                      <a:endParaRPr sz="1100" b="1" u="sng"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sng" strike="noStrike" cap="none">
                          <a:solidFill>
                            <a:schemeClr val="lt1"/>
                          </a:solidFill>
                          <a:latin typeface="Calibri"/>
                          <a:ea typeface="Calibri"/>
                          <a:cs typeface="Calibri"/>
                          <a:sym typeface="Calibri"/>
                        </a:rPr>
                        <a:t>Muslim arguments for each type of punishment </a:t>
                      </a:r>
                      <a:endParaRPr sz="1100" b="1" u="sng"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tc>
                  <a:txBody>
                    <a:bodyPr/>
                    <a:lstStyle/>
                    <a:p>
                      <a:pPr marL="0" marR="0" lvl="0" indent="0" algn="l" rtl="0">
                        <a:lnSpc>
                          <a:spcPct val="100000"/>
                        </a:lnSpc>
                        <a:spcBef>
                          <a:spcPts val="0"/>
                        </a:spcBef>
                        <a:spcAft>
                          <a:spcPts val="0"/>
                        </a:spcAft>
                        <a:buNone/>
                      </a:pPr>
                      <a:endParaRPr sz="1100" b="1"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20"/>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u="none" strike="noStrike" cap="none">
                          <a:solidFill>
                            <a:schemeClr val="lt1"/>
                          </a:solidFill>
                          <a:latin typeface="Calibri"/>
                          <a:ea typeface="Calibri"/>
                          <a:cs typeface="Calibri"/>
                          <a:sym typeface="Calibri"/>
                        </a:rPr>
                        <a:t>Muslim arguments against each type of punishment </a:t>
                      </a:r>
                      <a:endParaRPr sz="1100" b="1" u="none" strike="noStrike" cap="none">
                        <a:solidFill>
                          <a:schemeClr val="lt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4117"/>
                      </a:srgbClr>
                    </a:solidFill>
                  </a:tcPr>
                </a:tc>
                <a:extLst>
                  <a:ext uri="{0D108BD9-81ED-4DB2-BD59-A6C34878D82A}">
                    <a16:rowId xmlns:a16="http://schemas.microsoft.com/office/drawing/2014/main" val="10000"/>
                  </a:ext>
                </a:extLst>
              </a:tr>
              <a:tr h="4665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latin typeface="Calibri"/>
                          <a:ea typeface="Calibri"/>
                          <a:cs typeface="Calibri"/>
                          <a:sym typeface="Calibri"/>
                        </a:rPr>
                        <a:t>1</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u="none" strike="noStrike" cap="none">
                          <a:latin typeface="Calibri"/>
                          <a:ea typeface="Calibri"/>
                          <a:cs typeface="Calibri"/>
                          <a:sym typeface="Calibri"/>
                        </a:rPr>
                        <a:t>Prison </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1999"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Protects the Ummah from criminals</a:t>
                      </a:r>
                      <a:endParaRPr sz="1100" b="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457200" marR="0" lvl="0" indent="-228600" algn="l" rtl="0">
                        <a:lnSpc>
                          <a:spcPct val="100000"/>
                        </a:lnSpc>
                        <a:spcBef>
                          <a:spcPts val="0"/>
                        </a:spcBef>
                        <a:spcAft>
                          <a:spcPts val="0"/>
                        </a:spcAft>
                        <a:buNone/>
                      </a:pPr>
                      <a:r>
                        <a:rPr lang="en-GB" sz="1100">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u="none" strike="noStrike" cap="none" dirty="0">
                          <a:solidFill>
                            <a:schemeClr val="dk1"/>
                          </a:solidFill>
                          <a:latin typeface="Calibri"/>
                          <a:ea typeface="Calibri"/>
                          <a:cs typeface="Calibri"/>
                          <a:sym typeface="Calibri"/>
                        </a:rPr>
                        <a:t>Most Muslims would argue that there is something wrong with prison as punishment as they believe that it does not act as a deterrent shown through the fact that 25% of prisoners reoffend.  </a:t>
                      </a:r>
                      <a:endParaRPr sz="1400" u="none" strike="noStrike" cap="none" dirty="0">
                        <a:solidFill>
                          <a:schemeClr val="dk1"/>
                        </a:solidFill>
                      </a:endParaRPr>
                    </a:p>
                    <a:p>
                      <a:pPr marL="330200" marR="0" lvl="0" indent="-171450" algn="l" rtl="0">
                        <a:lnSpc>
                          <a:spcPct val="107000"/>
                        </a:lnSpc>
                        <a:spcBef>
                          <a:spcPts val="0"/>
                        </a:spcBef>
                        <a:spcAft>
                          <a:spcPts val="0"/>
                        </a:spcAft>
                        <a:buClr>
                          <a:schemeClr val="dk1"/>
                        </a:buClr>
                        <a:buSzPts val="1100"/>
                        <a:buFont typeface="Arial" panose="020B0604020202020204" pitchFamily="34" charset="0"/>
                        <a:buChar char="•"/>
                      </a:pPr>
                      <a:r>
                        <a:rPr lang="en-GB" sz="1100" u="none" strike="noStrike" cap="none" dirty="0">
                          <a:solidFill>
                            <a:schemeClr val="dk1"/>
                          </a:solidFill>
                          <a:latin typeface="Calibri"/>
                          <a:ea typeface="Calibri"/>
                          <a:cs typeface="Calibri"/>
                          <a:sym typeface="Calibri"/>
                        </a:rPr>
                        <a:t>Muslim countries tend to use prison as holding cells before trial. They do not see It as an effective punishment or one that is beneficent as punishes the perpetrator for too long.</a:t>
                      </a:r>
                      <a:endParaRPr sz="1100" u="none" strike="noStrike" cap="none" dirty="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100"/>
                        <a:buFont typeface="Arial"/>
                        <a:buNone/>
                      </a:pPr>
                      <a:endParaRPr sz="110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050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latin typeface="Calibri"/>
                          <a:ea typeface="Calibri"/>
                          <a:cs typeface="Calibri"/>
                          <a:sym typeface="Calibri"/>
                        </a:rPr>
                        <a:t>Corporal Punishment</a:t>
                      </a:r>
                      <a:endParaRPr sz="110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Under Sharia Law, corporal punishment is permissible for certain Hudud crimes, “And (as for) the male thief and the female thief, cut off their hands’</a:t>
                      </a:r>
                      <a:r>
                        <a:rPr lang="en-GB" sz="1100" b="0" u="none" strike="noStrike" cap="none" dirty="0">
                          <a:solidFill>
                            <a:srgbClr val="FF0000"/>
                          </a:solidFill>
                          <a:latin typeface="Calibri"/>
                          <a:ea typeface="Calibri"/>
                          <a:cs typeface="Calibri"/>
                          <a:sym typeface="Calibri"/>
                        </a:rPr>
                        <a:t> </a:t>
                      </a:r>
                      <a:r>
                        <a:rPr lang="en-GB" sz="1100" b="0" u="none" strike="noStrike" cap="none" dirty="0">
                          <a:solidFill>
                            <a:schemeClr val="dk1"/>
                          </a:solidFill>
                          <a:latin typeface="Calibri"/>
                          <a:ea typeface="Calibri"/>
                          <a:cs typeface="Calibri"/>
                          <a:sym typeface="Calibri"/>
                        </a:rPr>
                        <a:t>or stoning for adultery.</a:t>
                      </a:r>
                      <a:endParaRPr sz="1400" b="0" u="none" strike="noStrike" cap="none" dirty="0">
                        <a:solidFill>
                          <a:schemeClr val="dk1"/>
                        </a:solidFill>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As the Quran is the infallible words of Allah then Muslims have every right to use corporal punishment</a:t>
                      </a:r>
                      <a:r>
                        <a:rPr lang="en-GB" sz="1100" b="0" dirty="0">
                          <a:solidFill>
                            <a:schemeClr val="dk1"/>
                          </a:solidFill>
                          <a:latin typeface="Calibri"/>
                          <a:ea typeface="Calibri"/>
                          <a:cs typeface="Calibri"/>
                          <a:sym typeface="Calibri"/>
                        </a:rPr>
                        <a:t> as Allah allows it.</a:t>
                      </a:r>
                      <a:endParaRPr sz="1400" b="0" u="none" strike="noStrike" cap="none" dirty="0">
                        <a:solidFill>
                          <a:schemeClr val="dk1"/>
                        </a:solidFill>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The Quran is very clear on what is halal and haram and so they believe the crime shouldn’t have been committed in the first place</a:t>
                      </a:r>
                      <a:r>
                        <a:rPr lang="en-GB" sz="1100" b="0" dirty="0">
                          <a:solidFill>
                            <a:schemeClr val="dk1"/>
                          </a:solidFill>
                          <a:latin typeface="Calibri"/>
                          <a:ea typeface="Calibri"/>
                          <a:cs typeface="Calibri"/>
                          <a:sym typeface="Calibri"/>
                        </a:rPr>
                        <a:t>. Therefore the punishment should be harsh. </a:t>
                      </a:r>
                      <a:endParaRPr sz="1100" b="0"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When corporal punishments are carried out in public, they deter other Muslims from committing crimes</a:t>
                      </a:r>
                      <a:endParaRPr sz="1100" b="0"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It is merciful and beneficent for the perpetrator to receive a quick, sharp punishment rather than one that punishes for a long time.</a:t>
                      </a:r>
                      <a:endParaRPr sz="1100" b="0"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r>
                        <a:rPr lang="en-GB" sz="1100">
                          <a:solidFill>
                            <a:schemeClr val="dk1"/>
                          </a:solidFill>
                          <a:latin typeface="Calibri"/>
                          <a:ea typeface="Calibri"/>
                          <a:cs typeface="Calibri"/>
                          <a:sym typeface="Calibri"/>
                        </a:rPr>
                        <a:t>5</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None/>
                      </a:pPr>
                      <a:endParaRPr sz="110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Many any Muslim countries don’t use it and evoke the Law of compensation, which allows corporal punishment to be swapped for paying compensation because this is seen as Greater Jihad</a:t>
                      </a:r>
                      <a:r>
                        <a:rPr lang="en-GB" sz="1100" b="0" dirty="0">
                          <a:solidFill>
                            <a:schemeClr val="dk1"/>
                          </a:solidFill>
                          <a:latin typeface="Calibri"/>
                          <a:ea typeface="Calibri"/>
                          <a:cs typeface="Calibri"/>
                          <a:sym typeface="Calibri"/>
                        </a:rPr>
                        <a:t>, which will be rewarded in Jannah.</a:t>
                      </a:r>
                      <a:endParaRPr sz="1100" b="0" u="none" strike="noStrike" cap="none" dirty="0">
                        <a:solidFill>
                          <a:schemeClr val="dk1"/>
                        </a:solidFill>
                        <a:latin typeface="Calibri"/>
                        <a:ea typeface="Calibri"/>
                        <a:cs typeface="Calibri"/>
                        <a:sym typeface="Calibri"/>
                      </a:endParaRPr>
                    </a:p>
                    <a:p>
                      <a:pPr marL="457200" marR="0" lvl="0" indent="-228600" algn="l" rtl="0">
                        <a:lnSpc>
                          <a:spcPct val="100000"/>
                        </a:lnSpc>
                        <a:spcBef>
                          <a:spcPts val="0"/>
                        </a:spcBef>
                        <a:spcAft>
                          <a:spcPts val="0"/>
                        </a:spcAft>
                        <a:buClr>
                          <a:srgbClr val="000000"/>
                        </a:buClr>
                        <a:buSzPts val="1100"/>
                        <a:buFont typeface="Arial"/>
                        <a:buNone/>
                      </a:pPr>
                      <a:endParaRPr sz="110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115527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chemeClr val="dk1"/>
                        </a:buClr>
                        <a:buSzPts val="1100"/>
                        <a:buFont typeface="Arial"/>
                        <a:buNone/>
                      </a:pPr>
                      <a:r>
                        <a:rPr lang="en-GB" sz="1100" u="none" strike="noStrike" cap="none">
                          <a:solidFill>
                            <a:schemeClr val="dk1"/>
                          </a:solidFill>
                          <a:latin typeface="Calibri"/>
                          <a:ea typeface="Calibri"/>
                          <a:cs typeface="Calibri"/>
                          <a:sym typeface="Calibri"/>
                        </a:rPr>
                        <a:t>Capital punishment </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rgbClr val="231F20"/>
                          </a:solidFill>
                          <a:latin typeface="Calibri"/>
                          <a:ea typeface="Calibri"/>
                          <a:cs typeface="Calibri"/>
                          <a:sym typeface="Calibri"/>
                        </a:rPr>
                        <a:t>The Qur’an says that the death penalty can be used for some crimes </a:t>
                      </a:r>
                      <a:r>
                        <a:rPr lang="en-GB" sz="1100" b="0" dirty="0" err="1">
                          <a:solidFill>
                            <a:srgbClr val="231F20"/>
                          </a:solidFill>
                          <a:latin typeface="Calibri"/>
                          <a:ea typeface="Calibri"/>
                          <a:cs typeface="Calibri"/>
                          <a:sym typeface="Calibri"/>
                        </a:rPr>
                        <a:t>e.g</a:t>
                      </a:r>
                      <a:r>
                        <a:rPr lang="en-GB" sz="1100" b="0" u="none" strike="noStrike" cap="none" dirty="0">
                          <a:solidFill>
                            <a:srgbClr val="231F20"/>
                          </a:solidFill>
                          <a:latin typeface="Calibri"/>
                          <a:ea typeface="Calibri"/>
                          <a:cs typeface="Calibri"/>
                          <a:sym typeface="Calibri"/>
                        </a:rPr>
                        <a:t> murder, adultery and apostasy (</a:t>
                      </a:r>
                      <a:r>
                        <a:rPr lang="en-GB" sz="1100" b="0" dirty="0">
                          <a:solidFill>
                            <a:srgbClr val="231F20"/>
                          </a:solidFill>
                          <a:latin typeface="Calibri"/>
                          <a:ea typeface="Calibri"/>
                          <a:cs typeface="Calibri"/>
                          <a:sym typeface="Calibri"/>
                        </a:rPr>
                        <a:t>changing religions from Islam</a:t>
                      </a:r>
                      <a:r>
                        <a:rPr lang="en-GB" sz="1100" b="0" u="none" strike="noStrike" cap="none" dirty="0">
                          <a:solidFill>
                            <a:srgbClr val="231F20"/>
                          </a:solidFill>
                          <a:latin typeface="Calibri"/>
                          <a:ea typeface="Calibri"/>
                          <a:cs typeface="Calibri"/>
                          <a:sym typeface="Calibri"/>
                        </a:rPr>
                        <a:t>)</a:t>
                      </a:r>
                      <a:r>
                        <a:rPr lang="en-GB" sz="1100" b="0" dirty="0">
                          <a:solidFill>
                            <a:srgbClr val="231F20"/>
                          </a:solidFill>
                          <a:latin typeface="Calibri"/>
                          <a:ea typeface="Calibri"/>
                          <a:cs typeface="Calibri"/>
                          <a:sym typeface="Calibri"/>
                        </a:rPr>
                        <a:t>, </a:t>
                      </a:r>
                      <a:r>
                        <a:rPr lang="en-GB" sz="1100" b="0" dirty="0">
                          <a:solidFill>
                            <a:schemeClr val="dk1"/>
                          </a:solidFill>
                          <a:latin typeface="Calibri"/>
                          <a:ea typeface="Calibri"/>
                          <a:cs typeface="Calibri"/>
                          <a:sym typeface="Calibri"/>
                        </a:rPr>
                        <a:t>‘</a:t>
                      </a:r>
                      <a:r>
                        <a:rPr lang="en-GB" sz="1100" b="0" u="none" strike="noStrike" cap="none" dirty="0">
                          <a:solidFill>
                            <a:schemeClr val="dk1"/>
                          </a:solidFill>
                          <a:latin typeface="Calibri"/>
                          <a:ea typeface="Calibri"/>
                          <a:cs typeface="Calibri"/>
                          <a:sym typeface="Calibri"/>
                        </a:rPr>
                        <a:t>Take not life, which God hath made sacred, except by way of justice and the law.</a:t>
                      </a:r>
                      <a:r>
                        <a:rPr lang="en-GB" sz="1100" b="0" dirty="0">
                          <a:solidFill>
                            <a:schemeClr val="dk1"/>
                          </a:solidFill>
                          <a:latin typeface="Calibri"/>
                          <a:ea typeface="Calibri"/>
                          <a:cs typeface="Calibri"/>
                          <a:sym typeface="Calibri"/>
                        </a:rPr>
                        <a:t>’</a:t>
                      </a:r>
                      <a:endParaRPr sz="1100" b="0" u="none" strike="noStrike" cap="none" dirty="0">
                        <a:solidFill>
                          <a:schemeClr val="dk1"/>
                        </a:solidFill>
                        <a:latin typeface="Calibri"/>
                        <a:ea typeface="Calibri"/>
                        <a:cs typeface="Calibri"/>
                        <a:sym typeface="Calibri"/>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It acts as a deterrent </a:t>
                      </a:r>
                      <a:endParaRPr sz="1400" b="0" u="none" strike="noStrike" cap="none" dirty="0">
                        <a:solidFill>
                          <a:schemeClr val="dk1"/>
                        </a:solidFill>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rgbClr val="231F20"/>
                          </a:solidFill>
                          <a:latin typeface="Calibri"/>
                          <a:ea typeface="Calibri"/>
                          <a:cs typeface="Calibri"/>
                          <a:sym typeface="Calibri"/>
                        </a:rPr>
                        <a:t>Prophet Muhammad made statements suggesting he agreed with the death penalty</a:t>
                      </a:r>
                      <a:endParaRPr sz="1400" b="0" u="none" strike="noStrike" cap="none" dirty="0">
                        <a:solidFill>
                          <a:schemeClr val="dk1"/>
                        </a:solidFill>
                      </a:endParaRPr>
                    </a:p>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rgbClr val="231F20"/>
                          </a:solidFill>
                          <a:latin typeface="Calibri"/>
                          <a:ea typeface="Calibri"/>
                          <a:cs typeface="Calibri"/>
                          <a:sym typeface="Calibri"/>
                        </a:rPr>
                        <a:t>When Prophet Muhammad was the ruler of Medina, he sentenced people to death for committing murder. </a:t>
                      </a:r>
                      <a:endParaRPr sz="1100" b="0" dirty="0">
                        <a:solidFill>
                          <a:srgbClr val="231F20"/>
                        </a:solidFill>
                        <a:latin typeface="Calibri"/>
                        <a:ea typeface="Calibri"/>
                        <a:cs typeface="Calibri"/>
                        <a:sym typeface="Calibri"/>
                      </a:endParaRPr>
                    </a:p>
                    <a:p>
                      <a:pPr marL="285750" marR="0" lvl="0" indent="-285750" algn="l" rtl="0">
                        <a:lnSpc>
                          <a:spcPct val="100000"/>
                        </a:lnSpc>
                        <a:spcBef>
                          <a:spcPts val="0"/>
                        </a:spcBef>
                        <a:spcAft>
                          <a:spcPts val="0"/>
                        </a:spcAft>
                        <a:buFont typeface="Arial" panose="020B0604020202020204" pitchFamily="34" charset="0"/>
                        <a:buChar char="•"/>
                      </a:pPr>
                      <a:endParaRPr sz="1400" b="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457200" marR="0" lvl="0" indent="-228600" algn="l" rtl="0">
                        <a:lnSpc>
                          <a:spcPct val="100000"/>
                        </a:lnSpc>
                        <a:spcBef>
                          <a:spcPts val="0"/>
                        </a:spcBef>
                        <a:spcAft>
                          <a:spcPts val="0"/>
                        </a:spcAft>
                        <a:buNone/>
                      </a:pPr>
                      <a:r>
                        <a:rPr lang="en-GB" sz="1100">
                          <a:solidFill>
                            <a:schemeClr val="dk1"/>
                          </a:solidFill>
                          <a:latin typeface="Calibri"/>
                          <a:ea typeface="Calibri"/>
                          <a:cs typeface="Calibri"/>
                          <a:sym typeface="Calibri"/>
                        </a:rPr>
                        <a:t>6</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33020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u="none" strike="noStrike" cap="none" dirty="0">
                          <a:solidFill>
                            <a:schemeClr val="dk1"/>
                          </a:solidFill>
                          <a:latin typeface="Calibri"/>
                          <a:ea typeface="Calibri"/>
                          <a:cs typeface="Calibri"/>
                          <a:sym typeface="Calibri"/>
                        </a:rPr>
                        <a:t>Many any Muslim countries don’t use it and evoke the Law of compensation, which allows capital punishment to be swapped for paying compensation because this is seen as Greater Jihad,</a:t>
                      </a:r>
                      <a:r>
                        <a:rPr lang="en-GB" sz="1100" b="0" dirty="0">
                          <a:solidFill>
                            <a:schemeClr val="dk1"/>
                          </a:solidFill>
                          <a:latin typeface="Calibri"/>
                          <a:ea typeface="Calibri"/>
                          <a:cs typeface="Calibri"/>
                          <a:sym typeface="Calibri"/>
                        </a:rPr>
                        <a:t> which will be rewarded in Jannah (paradise in the afterlife).</a:t>
                      </a:r>
                      <a:endParaRPr sz="1100" b="0" u="none" strike="noStrike" cap="none" dirty="0">
                        <a:solidFill>
                          <a:schemeClr val="dk1"/>
                        </a:solidFill>
                      </a:endParaRPr>
                    </a:p>
                    <a:p>
                      <a:pPr marL="0" marR="0" lvl="0" indent="0" algn="l" rtl="0">
                        <a:lnSpc>
                          <a:spcPct val="100000"/>
                        </a:lnSpc>
                        <a:spcBef>
                          <a:spcPts val="0"/>
                        </a:spcBef>
                        <a:spcAft>
                          <a:spcPts val="0"/>
                        </a:spcAft>
                        <a:buClr>
                          <a:srgbClr val="000000"/>
                        </a:buClr>
                        <a:buSzPts val="1100"/>
                        <a:buFont typeface="Arial"/>
                        <a:buNone/>
                      </a:pPr>
                      <a:endParaRPr sz="1100" b="0" u="none" strike="noStrike" cap="none" dirty="0">
                        <a:solidFill>
                          <a:schemeClr val="dk1"/>
                        </a:solidFill>
                        <a:latin typeface="Calibri"/>
                        <a:ea typeface="Calibri"/>
                        <a:cs typeface="Calibri"/>
                        <a:sym typeface="Calibri"/>
                      </a:endParaRPr>
                    </a:p>
                    <a:p>
                      <a:pPr marL="457200" marR="0" lvl="0" indent="-228600" algn="l" rtl="0">
                        <a:lnSpc>
                          <a:spcPct val="100000"/>
                        </a:lnSpc>
                        <a:spcBef>
                          <a:spcPts val="0"/>
                        </a:spcBef>
                        <a:spcAft>
                          <a:spcPts val="0"/>
                        </a:spcAft>
                        <a:buClr>
                          <a:srgbClr val="000000"/>
                        </a:buClr>
                        <a:buSzPts val="1100"/>
                        <a:buFont typeface="Arial"/>
                        <a:buNone/>
                      </a:pPr>
                      <a:endParaRPr sz="1100" u="none" strike="noStrike" cap="none" dirty="0">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576" name="Google Shape;576;g33ceed4f923_0_12"/>
          <p:cNvSpPr txBox="1"/>
          <p:nvPr/>
        </p:nvSpPr>
        <p:spPr>
          <a:xfrm>
            <a:off x="9448800" y="0"/>
            <a:ext cx="2743200" cy="365100"/>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38</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80"/>
        <p:cNvGrpSpPr/>
        <p:nvPr/>
      </p:nvGrpSpPr>
      <p:grpSpPr>
        <a:xfrm>
          <a:off x="0" y="0"/>
          <a:ext cx="0" cy="0"/>
          <a:chOff x="0" y="0"/>
          <a:chExt cx="0" cy="0"/>
        </a:xfrm>
      </p:grpSpPr>
      <p:sp>
        <p:nvSpPr>
          <p:cNvPr id="581" name="Google Shape;581;p69"/>
          <p:cNvSpPr txBox="1"/>
          <p:nvPr/>
        </p:nvSpPr>
        <p:spPr>
          <a:xfrm>
            <a:off x="1271464" y="91951"/>
            <a:ext cx="9649200" cy="286200"/>
          </a:xfrm>
          <a:prstGeom prst="rect">
            <a:avLst/>
          </a:prstGeom>
          <a:solidFill>
            <a:srgbClr val="C00000"/>
          </a:solidFill>
          <a:ln w="9525" cap="flat" cmpd="sng">
            <a:solidFill>
              <a:schemeClr val="dk1"/>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90000"/>
              </a:lnSpc>
              <a:spcBef>
                <a:spcPts val="0"/>
              </a:spcBef>
              <a:spcAft>
                <a:spcPts val="0"/>
              </a:spcAft>
              <a:buClr>
                <a:srgbClr val="000000"/>
              </a:buClr>
              <a:buSzPts val="1400"/>
              <a:buFont typeface="Arial"/>
              <a:buNone/>
            </a:pPr>
            <a:r>
              <a:rPr lang="en-GB" sz="1400" b="1" i="0" u="sng" strike="noStrike" cap="none">
                <a:solidFill>
                  <a:schemeClr val="lt1"/>
                </a:solidFill>
                <a:latin typeface="Calibri"/>
                <a:ea typeface="Calibri"/>
                <a:cs typeface="Calibri"/>
                <a:sym typeface="Calibri"/>
              </a:rPr>
              <a:t>RE: Knowledge Organiser Year 8  –</a:t>
            </a:r>
            <a:r>
              <a:rPr lang="en-GB" b="1" u="sng">
                <a:solidFill>
                  <a:schemeClr val="lt1"/>
                </a:solidFill>
                <a:latin typeface="Calibri"/>
                <a:ea typeface="Calibri"/>
                <a:cs typeface="Calibri"/>
                <a:sym typeface="Calibri"/>
              </a:rPr>
              <a:t>Is the punishment system in the UK effective?</a:t>
            </a:r>
            <a:endParaRPr b="1" u="sng">
              <a:solidFill>
                <a:schemeClr val="lt1"/>
              </a:solidFill>
              <a:latin typeface="Calibri"/>
              <a:ea typeface="Calibri"/>
              <a:cs typeface="Calibri"/>
              <a:sym typeface="Calibri"/>
            </a:endParaRPr>
          </a:p>
        </p:txBody>
      </p:sp>
      <p:graphicFrame>
        <p:nvGraphicFramePr>
          <p:cNvPr id="582" name="Google Shape;582;p69"/>
          <p:cNvGraphicFramePr/>
          <p:nvPr>
            <p:extLst>
              <p:ext uri="{D42A27DB-BD31-4B8C-83A1-F6EECF244321}">
                <p14:modId xmlns:p14="http://schemas.microsoft.com/office/powerpoint/2010/main" val="1365122853"/>
              </p:ext>
            </p:extLst>
          </p:nvPr>
        </p:nvGraphicFramePr>
        <p:xfrm>
          <a:off x="588665" y="511546"/>
          <a:ext cx="11242600" cy="2897874"/>
        </p:xfrm>
        <a:graphic>
          <a:graphicData uri="http://schemas.openxmlformats.org/drawingml/2006/table">
            <a:tbl>
              <a:tblPr>
                <a:noFill/>
                <a:tableStyleId>{4D3A7875-1ABF-4C86-BCEA-E57D24479A08}</a:tableStyleId>
              </a:tblPr>
              <a:tblGrid>
                <a:gridCol w="697775">
                  <a:extLst>
                    <a:ext uri="{9D8B030D-6E8A-4147-A177-3AD203B41FA5}">
                      <a16:colId xmlns:a16="http://schemas.microsoft.com/office/drawing/2014/main" val="20000"/>
                    </a:ext>
                  </a:extLst>
                </a:gridCol>
                <a:gridCol w="5272450">
                  <a:extLst>
                    <a:ext uri="{9D8B030D-6E8A-4147-A177-3AD203B41FA5}">
                      <a16:colId xmlns:a16="http://schemas.microsoft.com/office/drawing/2014/main" val="20001"/>
                    </a:ext>
                  </a:extLst>
                </a:gridCol>
                <a:gridCol w="652300">
                  <a:extLst>
                    <a:ext uri="{9D8B030D-6E8A-4147-A177-3AD203B41FA5}">
                      <a16:colId xmlns:a16="http://schemas.microsoft.com/office/drawing/2014/main" val="20002"/>
                    </a:ext>
                  </a:extLst>
                </a:gridCol>
                <a:gridCol w="4620075">
                  <a:extLst>
                    <a:ext uri="{9D8B030D-6E8A-4147-A177-3AD203B41FA5}">
                      <a16:colId xmlns:a16="http://schemas.microsoft.com/office/drawing/2014/main" val="20003"/>
                    </a:ext>
                  </a:extLst>
                </a:gridCol>
              </a:tblGrid>
              <a:tr h="139700">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O</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Christian  beliefs forgiveness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4258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i="0" u="none" strike="noStrike" cap="none">
                          <a:solidFill>
                            <a:schemeClr val="dk1"/>
                          </a:solidFill>
                          <a:latin typeface="Calibri"/>
                          <a:ea typeface="Calibri"/>
                          <a:cs typeface="Calibri"/>
                          <a:sym typeface="Calibri"/>
                        </a:rPr>
                        <a:t>Christians believe that they should forgive in order to be forgiven.</a:t>
                      </a:r>
                      <a:endParaRPr sz="1400" b="0" u="none" strike="noStrike" cap="none"/>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endParaRPr sz="1100" b="0" i="0" u="none" strike="noStrike" cap="none">
                        <a:solidFill>
                          <a:srgbClr val="000000"/>
                        </a:solidFill>
                        <a:latin typeface="Arial"/>
                        <a:ea typeface="Arial"/>
                        <a:cs typeface="Arial"/>
                        <a:sym typeface="Aria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5</a:t>
                      </a:r>
                      <a:endParaRPr sz="14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a:solidFill>
                            <a:schemeClr val="dk1"/>
                          </a:solidFill>
                          <a:latin typeface="Calibri"/>
                          <a:ea typeface="Calibri"/>
                          <a:cs typeface="Calibri"/>
                          <a:sym typeface="Calibri"/>
                        </a:rPr>
                        <a:t>There is no limit to God’s </a:t>
                      </a:r>
                      <a:r>
                        <a:rPr lang="en-GB" sz="1100" b="0">
                          <a:solidFill>
                            <a:schemeClr val="dk1"/>
                          </a:solidFill>
                          <a:latin typeface="Calibri"/>
                          <a:ea typeface="Calibri"/>
                          <a:cs typeface="Calibri"/>
                          <a:sym typeface="Calibri"/>
                        </a:rPr>
                        <a:t>unconditional </a:t>
                      </a:r>
                      <a:r>
                        <a:rPr lang="en-GB" sz="1100" b="0" i="0" u="none" strike="noStrike" cap="none">
                          <a:solidFill>
                            <a:schemeClr val="dk1"/>
                          </a:solidFill>
                          <a:latin typeface="Calibri"/>
                          <a:ea typeface="Calibri"/>
                          <a:cs typeface="Calibri"/>
                          <a:sym typeface="Calibri"/>
                        </a:rPr>
                        <a:t>love (aga</a:t>
                      </a:r>
                      <a:r>
                        <a:rPr lang="en-GB" sz="1100" b="0">
                          <a:solidFill>
                            <a:schemeClr val="dk1"/>
                          </a:solidFill>
                          <a:latin typeface="Calibri"/>
                          <a:ea typeface="Calibri"/>
                          <a:cs typeface="Calibri"/>
                          <a:sym typeface="Calibri"/>
                        </a:rPr>
                        <a:t>pe)</a:t>
                      </a:r>
                      <a:r>
                        <a:rPr lang="en-GB" sz="1100" b="0" i="0" u="none" strike="noStrike" cap="none">
                          <a:solidFill>
                            <a:schemeClr val="dk1"/>
                          </a:solidFill>
                          <a:latin typeface="Calibri"/>
                          <a:ea typeface="Calibri"/>
                          <a:cs typeface="Calibri"/>
                          <a:sym typeface="Calibri"/>
                        </a:rPr>
                        <a:t> and forgiveness therefore there should not be for ours.</a:t>
                      </a:r>
                      <a:endParaRPr sz="1100" b="0" i="0" u="none" strike="noStrike" cap="none">
                        <a:solidFill>
                          <a:srgbClr val="231F2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333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a:solidFill>
                            <a:schemeClr val="dk1"/>
                          </a:solidFill>
                          <a:latin typeface="Calibri"/>
                          <a:ea typeface="Calibri"/>
                          <a:cs typeface="Calibri"/>
                          <a:sym typeface="Calibri"/>
                        </a:rPr>
                        <a:t>The Lord’s Prayer teaches forgiveness,</a:t>
                      </a:r>
                      <a:r>
                        <a:rPr lang="en-GB" sz="1100" b="0">
                          <a:solidFill>
                            <a:srgbClr val="FF0000"/>
                          </a:solidFill>
                          <a:latin typeface="Calibri"/>
                          <a:ea typeface="Calibri"/>
                          <a:cs typeface="Calibri"/>
                          <a:sym typeface="Calibri"/>
                        </a:rPr>
                        <a:t> </a:t>
                      </a:r>
                      <a:r>
                        <a:rPr lang="en-GB" sz="1100" b="0">
                          <a:solidFill>
                            <a:schemeClr val="dk1"/>
                          </a:solidFill>
                          <a:latin typeface="Calibri"/>
                          <a:ea typeface="Calibri"/>
                          <a:cs typeface="Calibri"/>
                          <a:sym typeface="Calibri"/>
                        </a:rPr>
                        <a:t>‘</a:t>
                      </a:r>
                      <a:r>
                        <a:rPr lang="en-GB" sz="1100" b="0" i="0" u="none" strike="noStrike" cap="none">
                          <a:solidFill>
                            <a:schemeClr val="dk1"/>
                          </a:solidFill>
                          <a:latin typeface="Calibri"/>
                          <a:ea typeface="Calibri"/>
                          <a:cs typeface="Calibri"/>
                          <a:sym typeface="Calibri"/>
                        </a:rPr>
                        <a:t>Forgive us our sins, as we forgive those who sin against us</a:t>
                      </a:r>
                      <a:r>
                        <a:rPr lang="en-GB" sz="1100" b="0">
                          <a:solidFill>
                            <a:schemeClr val="dk1"/>
                          </a:solidFill>
                          <a:latin typeface="Calibri"/>
                          <a:ea typeface="Calibri"/>
                          <a:cs typeface="Calibri"/>
                          <a:sym typeface="Calibri"/>
                        </a:rPr>
                        <a:t>’.</a:t>
                      </a: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6</a:t>
                      </a:r>
                      <a:endParaRPr sz="14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a:solidFill>
                            <a:schemeClr val="dk1"/>
                          </a:solidFill>
                          <a:latin typeface="Calibri"/>
                          <a:ea typeface="Calibri"/>
                          <a:cs typeface="Calibri"/>
                          <a:sym typeface="Calibri"/>
                        </a:rPr>
                        <a:t>Even when Jesus was being crucified he forgave</a:t>
                      </a:r>
                      <a:r>
                        <a:rPr lang="en-GB" sz="1100" b="0">
                          <a:solidFill>
                            <a:schemeClr val="dk1"/>
                          </a:solidFill>
                          <a:latin typeface="Calibri"/>
                          <a:ea typeface="Calibri"/>
                          <a:cs typeface="Calibri"/>
                          <a:sym typeface="Calibri"/>
                        </a:rPr>
                        <a:t>, ‘</a:t>
                      </a:r>
                      <a:r>
                        <a:rPr lang="en-GB" sz="1100" b="0" i="0" u="none" strike="noStrike" cap="none">
                          <a:solidFill>
                            <a:schemeClr val="dk1"/>
                          </a:solidFill>
                          <a:latin typeface="Calibri"/>
                          <a:ea typeface="Calibri"/>
                          <a:cs typeface="Calibri"/>
                          <a:sym typeface="Calibri"/>
                        </a:rPr>
                        <a:t>Father forgive them, for they do not know what they are doing</a:t>
                      </a:r>
                      <a:r>
                        <a:rPr lang="en-GB" sz="1100" b="0">
                          <a:solidFill>
                            <a:schemeClr val="dk1"/>
                          </a:solidFill>
                          <a:latin typeface="Calibri"/>
                          <a:ea typeface="Calibri"/>
                          <a:cs typeface="Calibri"/>
                          <a:sym typeface="Calibri"/>
                        </a:rPr>
                        <a:t>’.</a:t>
                      </a:r>
                      <a:endParaRPr sz="1400" b="0" u="none" strike="noStrike" cap="none">
                        <a:solidFill>
                          <a:schemeClr val="dk1"/>
                        </a:solidFill>
                      </a:endParaRPr>
                    </a:p>
                    <a:p>
                      <a:pPr marL="171450" marR="0" lvl="0" indent="-171450" algn="l" rtl="0">
                        <a:lnSpc>
                          <a:spcPct val="100000"/>
                        </a:lnSpc>
                        <a:spcBef>
                          <a:spcPts val="0"/>
                        </a:spcBef>
                        <a:spcAft>
                          <a:spcPts val="0"/>
                        </a:spcAft>
                        <a:buClr>
                          <a:schemeClr val="dk1"/>
                        </a:buClr>
                        <a:buSzPts val="1100"/>
                        <a:buFont typeface="Arial" panose="020B0604020202020204" pitchFamily="34" charset="0"/>
                        <a:buChar char="•"/>
                      </a:pPr>
                      <a:endParaRPr sz="1100" b="0" i="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425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a:solidFill>
                            <a:schemeClr val="dk1"/>
                          </a:solidFill>
                          <a:latin typeface="Calibri"/>
                          <a:ea typeface="Calibri"/>
                          <a:cs typeface="Calibri"/>
                          <a:sym typeface="Calibri"/>
                        </a:rPr>
                        <a:t>Jesus taught through the</a:t>
                      </a:r>
                      <a:r>
                        <a:rPr lang="en-GB" sz="1100" b="0">
                          <a:solidFill>
                            <a:schemeClr val="dk1"/>
                          </a:solidFill>
                          <a:latin typeface="Calibri"/>
                          <a:ea typeface="Calibri"/>
                          <a:cs typeface="Calibri"/>
                          <a:sym typeface="Calibri"/>
                        </a:rPr>
                        <a:t> Parable of the unforgiving Servant, </a:t>
                      </a:r>
                      <a:r>
                        <a:rPr lang="en-GB" sz="1100" b="0" i="0" u="none" strike="noStrike" cap="none">
                          <a:solidFill>
                            <a:schemeClr val="dk1"/>
                          </a:solidFill>
                          <a:latin typeface="Calibri"/>
                          <a:ea typeface="Calibri"/>
                          <a:cs typeface="Calibri"/>
                          <a:sym typeface="Calibri"/>
                        </a:rPr>
                        <a:t> that we should always forgive. </a:t>
                      </a:r>
                      <a:r>
                        <a:rPr lang="en-GB" sz="1100" b="0">
                          <a:solidFill>
                            <a:schemeClr val="dk1"/>
                          </a:solidFill>
                          <a:latin typeface="Calibri"/>
                          <a:ea typeface="Calibri"/>
                          <a:cs typeface="Calibri"/>
                          <a:sym typeface="Calibri"/>
                        </a:rPr>
                        <a:t>‘</a:t>
                      </a:r>
                      <a:r>
                        <a:rPr lang="en-GB" sz="1100" b="0" i="0" u="none" strike="noStrike" cap="none">
                          <a:solidFill>
                            <a:schemeClr val="dk1"/>
                          </a:solidFill>
                          <a:latin typeface="Calibri"/>
                          <a:ea typeface="Calibri"/>
                          <a:cs typeface="Calibri"/>
                          <a:sym typeface="Calibri"/>
                        </a:rPr>
                        <a:t>Lord how many times shall I forgive my brother? Jesus answered ‘Not seven times but seventy-seven times</a:t>
                      </a:r>
                      <a:r>
                        <a:rPr lang="en-GB" sz="1100" b="0">
                          <a:solidFill>
                            <a:schemeClr val="dk1"/>
                          </a:solidFill>
                          <a:latin typeface="Calibri"/>
                          <a:ea typeface="Calibri"/>
                          <a:cs typeface="Calibri"/>
                          <a:sym typeface="Calibri"/>
                        </a:rPr>
                        <a:t>’.</a:t>
                      </a:r>
                      <a:endParaRPr sz="1400" b="0" u="none" strike="noStrike" cap="none">
                        <a:solidFill>
                          <a:schemeClr val="dk1"/>
                        </a:solidFill>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endParaRPr sz="1100" b="0" i="0" u="none" strike="noStrike" cap="none">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7</a:t>
                      </a:r>
                      <a:endParaRPr sz="14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The parable of the P</a:t>
                      </a:r>
                      <a:r>
                        <a:rPr lang="en-GB" sz="1100" b="0" i="0" u="none" strike="noStrike" cap="none" dirty="0">
                          <a:solidFill>
                            <a:schemeClr val="dk1"/>
                          </a:solidFill>
                          <a:latin typeface="Calibri"/>
                          <a:ea typeface="Calibri"/>
                          <a:cs typeface="Calibri"/>
                          <a:sym typeface="Calibri"/>
                        </a:rPr>
                        <a:t>rodigal son</a:t>
                      </a:r>
                      <a:r>
                        <a:rPr lang="en-GB" sz="1100" b="0" dirty="0">
                          <a:solidFill>
                            <a:schemeClr val="dk1"/>
                          </a:solidFill>
                          <a:latin typeface="Calibri"/>
                          <a:ea typeface="Calibri"/>
                          <a:cs typeface="Calibri"/>
                          <a:sym typeface="Calibri"/>
                        </a:rPr>
                        <a:t> teaches that all sins can be forgiven </a:t>
                      </a:r>
                      <a:r>
                        <a:rPr lang="en-GB" sz="1100" b="0" dirty="0" err="1">
                          <a:solidFill>
                            <a:schemeClr val="dk1"/>
                          </a:solidFill>
                          <a:latin typeface="Calibri"/>
                          <a:ea typeface="Calibri"/>
                          <a:cs typeface="Calibri"/>
                          <a:sym typeface="Calibri"/>
                        </a:rPr>
                        <a:t>ie</a:t>
                      </a:r>
                      <a:r>
                        <a:rPr lang="en-GB" sz="1100" b="0" dirty="0">
                          <a:solidFill>
                            <a:schemeClr val="dk1"/>
                          </a:solidFill>
                          <a:latin typeface="Calibri"/>
                          <a:ea typeface="Calibri"/>
                          <a:cs typeface="Calibri"/>
                          <a:sym typeface="Calibri"/>
                        </a:rPr>
                        <a:t> taking hard earned family money and squandering it all on drink and good times.</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2425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4</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rgbClr val="000000"/>
                        </a:buClr>
                        <a:buSzPts val="1100"/>
                        <a:buFont typeface="Arial" panose="020B0604020202020204" pitchFamily="34" charset="0"/>
                        <a:buChar char="•"/>
                      </a:pPr>
                      <a:r>
                        <a:rPr lang="en-GB" sz="1100" b="0" dirty="0">
                          <a:solidFill>
                            <a:schemeClr val="dk1"/>
                          </a:solidFill>
                          <a:latin typeface="Calibri"/>
                          <a:ea typeface="Calibri"/>
                          <a:cs typeface="Calibri"/>
                          <a:sym typeface="Calibri"/>
                        </a:rPr>
                        <a:t>Forgiveness links to other teachings of Jesus </a:t>
                      </a:r>
                      <a:r>
                        <a:rPr lang="en-GB" sz="1100" b="0" dirty="0" err="1">
                          <a:solidFill>
                            <a:schemeClr val="dk1"/>
                          </a:solidFill>
                          <a:latin typeface="Calibri"/>
                          <a:ea typeface="Calibri"/>
                          <a:cs typeface="Calibri"/>
                          <a:sym typeface="Calibri"/>
                        </a:rPr>
                        <a:t>e.g</a:t>
                      </a:r>
                      <a:r>
                        <a:rPr lang="en-GB" sz="1100" b="0" dirty="0">
                          <a:solidFill>
                            <a:schemeClr val="dk1"/>
                          </a:solidFill>
                          <a:latin typeface="Calibri"/>
                          <a:ea typeface="Calibri"/>
                          <a:cs typeface="Calibri"/>
                          <a:sym typeface="Calibri"/>
                        </a:rPr>
                        <a:t> compassion and ‘love thy enemy’.</a:t>
                      </a:r>
                      <a:endParaRPr sz="1400" b="0" u="none" strike="noStrike" cap="none" dirty="0">
                        <a:solidFill>
                          <a:schemeClr val="dk1"/>
                        </a:solidFill>
                      </a:endParaRPr>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t>8</a:t>
                      </a:r>
                      <a:endParaRPr sz="1400" b="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dirty="0">
                          <a:solidFill>
                            <a:schemeClr val="dk1"/>
                          </a:solidFill>
                          <a:latin typeface="Calibri"/>
                          <a:ea typeface="Calibri"/>
                          <a:cs typeface="Calibri"/>
                          <a:sym typeface="Calibri"/>
                        </a:rPr>
                        <a:t>Forgiveness is part of reconciliation – making </a:t>
                      </a:r>
                      <a:r>
                        <a:rPr lang="en-GB" sz="1100" b="0" dirty="0">
                          <a:solidFill>
                            <a:schemeClr val="dk1"/>
                          </a:solidFill>
                          <a:latin typeface="Calibri"/>
                          <a:ea typeface="Calibri"/>
                          <a:cs typeface="Calibri"/>
                          <a:sym typeface="Calibri"/>
                        </a:rPr>
                        <a:t>friends after a falling out</a:t>
                      </a:r>
                      <a:r>
                        <a:rPr lang="en-GB" sz="1100" b="0" i="0" u="none" strike="noStrike" cap="none" dirty="0">
                          <a:solidFill>
                            <a:schemeClr val="dk1"/>
                          </a:solidFill>
                          <a:latin typeface="Calibri"/>
                          <a:ea typeface="Calibri"/>
                          <a:cs typeface="Calibri"/>
                          <a:sym typeface="Calibri"/>
                        </a:rPr>
                        <a:t>. Just like Jesus’ death reconciled humans to God, we should reconcile with our enemies </a:t>
                      </a:r>
                      <a:r>
                        <a:rPr lang="en-GB" sz="1100" b="0" dirty="0">
                          <a:solidFill>
                            <a:schemeClr val="dk1"/>
                          </a:solidFill>
                          <a:latin typeface="Calibri"/>
                          <a:ea typeface="Calibri"/>
                          <a:cs typeface="Calibri"/>
                          <a:sym typeface="Calibri"/>
                        </a:rPr>
                        <a:t>by forgiving them.</a:t>
                      </a:r>
                      <a:endParaRPr sz="1400" b="0" u="none" strike="noStrike" cap="none" dirty="0"/>
                    </a:p>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bl>
          </a:graphicData>
        </a:graphic>
      </p:graphicFrame>
      <p:graphicFrame>
        <p:nvGraphicFramePr>
          <p:cNvPr id="583" name="Google Shape;583;p69"/>
          <p:cNvGraphicFramePr/>
          <p:nvPr>
            <p:extLst>
              <p:ext uri="{D42A27DB-BD31-4B8C-83A1-F6EECF244321}">
                <p14:modId xmlns:p14="http://schemas.microsoft.com/office/powerpoint/2010/main" val="3046797739"/>
              </p:ext>
            </p:extLst>
          </p:nvPr>
        </p:nvGraphicFramePr>
        <p:xfrm>
          <a:off x="588678" y="3515778"/>
          <a:ext cx="11242600" cy="2664161"/>
        </p:xfrm>
        <a:graphic>
          <a:graphicData uri="http://schemas.openxmlformats.org/drawingml/2006/table">
            <a:tbl>
              <a:tblPr>
                <a:noFill/>
                <a:tableStyleId>{4D3A7875-1ABF-4C86-BCEA-E57D24479A08}</a:tableStyleId>
              </a:tblPr>
              <a:tblGrid>
                <a:gridCol w="697750">
                  <a:extLst>
                    <a:ext uri="{9D8B030D-6E8A-4147-A177-3AD203B41FA5}">
                      <a16:colId xmlns:a16="http://schemas.microsoft.com/office/drawing/2014/main" val="20000"/>
                    </a:ext>
                  </a:extLst>
                </a:gridCol>
                <a:gridCol w="5272425">
                  <a:extLst>
                    <a:ext uri="{9D8B030D-6E8A-4147-A177-3AD203B41FA5}">
                      <a16:colId xmlns:a16="http://schemas.microsoft.com/office/drawing/2014/main" val="20001"/>
                    </a:ext>
                  </a:extLst>
                </a:gridCol>
                <a:gridCol w="652350">
                  <a:extLst>
                    <a:ext uri="{9D8B030D-6E8A-4147-A177-3AD203B41FA5}">
                      <a16:colId xmlns:a16="http://schemas.microsoft.com/office/drawing/2014/main" val="20002"/>
                    </a:ext>
                  </a:extLst>
                </a:gridCol>
                <a:gridCol w="4620075">
                  <a:extLst>
                    <a:ext uri="{9D8B030D-6E8A-4147-A177-3AD203B41FA5}">
                      <a16:colId xmlns:a16="http://schemas.microsoft.com/office/drawing/2014/main" val="20003"/>
                    </a:ext>
                  </a:extLst>
                </a:gridCol>
              </a:tblGrid>
              <a:tr h="300025">
                <a:tc>
                  <a:txBody>
                    <a:bodyPr/>
                    <a:lstStyle/>
                    <a:p>
                      <a:pPr marL="0" marR="0" lvl="0" indent="0" algn="ctr" rtl="0">
                        <a:lnSpc>
                          <a:spcPct val="100000"/>
                        </a:lnSpc>
                        <a:spcBef>
                          <a:spcPts val="0"/>
                        </a:spcBef>
                        <a:spcAft>
                          <a:spcPts val="0"/>
                        </a:spcAft>
                        <a:buClr>
                          <a:srgbClr val="000000"/>
                        </a:buClr>
                        <a:buSzPts val="1100"/>
                        <a:buFont typeface="Arial"/>
                        <a:buNone/>
                      </a:pPr>
                      <a:r>
                        <a:rPr lang="en-GB" sz="1100" b="0" u="none" strike="noStrike" cap="none">
                          <a:solidFill>
                            <a:schemeClr val="lt1"/>
                          </a:solidFill>
                        </a:rPr>
                        <a:t>P</a:t>
                      </a:r>
                      <a:endParaRPr sz="110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1" i="0" u="sng" strike="noStrike" cap="none">
                          <a:solidFill>
                            <a:schemeClr val="lt1"/>
                          </a:solidFill>
                          <a:latin typeface="Calibri"/>
                          <a:ea typeface="Calibri"/>
                          <a:cs typeface="Calibri"/>
                          <a:sym typeface="Calibri"/>
                        </a:rPr>
                        <a:t>Muslim beliefs  forgiveness </a:t>
                      </a: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gridSpan="2">
                  <a:txBody>
                    <a:bodyPr/>
                    <a:lstStyle/>
                    <a:p>
                      <a:pPr marL="0" marR="0" lvl="0" indent="0" algn="l" rtl="0">
                        <a:lnSpc>
                          <a:spcPct val="100000"/>
                        </a:lnSpc>
                        <a:spcBef>
                          <a:spcPts val="0"/>
                        </a:spcBef>
                        <a:spcAft>
                          <a:spcPts val="0"/>
                        </a:spcAft>
                        <a:buClr>
                          <a:srgbClr val="000000"/>
                        </a:buClr>
                        <a:buSzPts val="1100"/>
                        <a:buFont typeface="Arial"/>
                        <a:buNone/>
                      </a:pPr>
                      <a:endParaRPr sz="1100" b="0" u="none" strike="noStrike" cap="none">
                        <a:solidFill>
                          <a:schemeClr val="lt1"/>
                        </a:solidFill>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C00000">
                        <a:alpha val="73725"/>
                      </a:srgbClr>
                    </a:solidFill>
                  </a:tcPr>
                </a:tc>
                <a:tc hMerge="1">
                  <a:txBody>
                    <a:bodyPr/>
                    <a:lstStyle/>
                    <a:p>
                      <a:endParaRPr lang="en-US"/>
                    </a:p>
                  </a:txBody>
                  <a:tcPr/>
                </a:tc>
                <a:extLst>
                  <a:ext uri="{0D108BD9-81ED-4DB2-BD59-A6C34878D82A}">
                    <a16:rowId xmlns:a16="http://schemas.microsoft.com/office/drawing/2014/main" val="10000"/>
                  </a:ext>
                </a:extLst>
              </a:tr>
              <a:tr h="3459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t>1</a:t>
                      </a:r>
                      <a:endParaRPr sz="11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a:solidFill>
                            <a:srgbClr val="000000"/>
                          </a:solidFill>
                          <a:latin typeface="Calibri"/>
                          <a:ea typeface="Calibri"/>
                          <a:cs typeface="Calibri"/>
                          <a:sym typeface="Calibri"/>
                        </a:rPr>
                        <a:t>Muslims believe that Allah is merciful (forgives) and always </a:t>
                      </a:r>
                      <a:r>
                        <a:rPr lang="en-GB" sz="1100" b="0">
                          <a:latin typeface="Calibri"/>
                          <a:ea typeface="Calibri"/>
                          <a:cs typeface="Calibri"/>
                          <a:sym typeface="Calibri"/>
                        </a:rPr>
                        <a:t>shows</a:t>
                      </a:r>
                      <a:r>
                        <a:rPr lang="en-GB" sz="1100" b="0" i="0" u="none" strike="noStrike" cap="none">
                          <a:solidFill>
                            <a:srgbClr val="000000"/>
                          </a:solidFill>
                          <a:latin typeface="Calibri"/>
                          <a:ea typeface="Calibri"/>
                          <a:cs typeface="Calibri"/>
                          <a:sym typeface="Calibri"/>
                        </a:rPr>
                        <a:t> compassion to those who ask for it. Most chapters of Quran begin with the blessing </a:t>
                      </a:r>
                      <a:r>
                        <a:rPr lang="en-GB" sz="1100" b="0" i="0" u="none" strike="noStrike" cap="none">
                          <a:solidFill>
                            <a:schemeClr val="dk1"/>
                          </a:solidFill>
                          <a:latin typeface="Calibri"/>
                          <a:ea typeface="Calibri"/>
                          <a:cs typeface="Calibri"/>
                          <a:sym typeface="Calibri"/>
                        </a:rPr>
                        <a:t>‘in the name of God the Compassionate, the Merciful. Humans should try, where possible, to mirror Allah.</a:t>
                      </a:r>
                      <a:endParaRPr sz="1100" b="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4</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a:solidFill>
                            <a:srgbClr val="000000"/>
                          </a:solidFill>
                          <a:latin typeface="Calibri"/>
                          <a:ea typeface="Calibri"/>
                          <a:cs typeface="Calibri"/>
                          <a:sym typeface="Calibri"/>
                        </a:rPr>
                        <a:t>Prophet Muhammad taught that people should try to forgive those who have wronged them or offended them. </a:t>
                      </a:r>
                      <a:r>
                        <a:rPr lang="en-GB" sz="1100" b="0">
                          <a:latin typeface="Calibri"/>
                          <a:ea typeface="Calibri"/>
                          <a:cs typeface="Calibri"/>
                          <a:sym typeface="Calibri"/>
                        </a:rPr>
                        <a:t>Prophet Muhammad is perfect role model of the faith, so his actions should be mirrored by all Muslims. </a:t>
                      </a:r>
                      <a:endParaRPr sz="1100" b="0" i="0" u="none" strike="noStrike" cap="none">
                        <a:solidFill>
                          <a:srgbClr val="231F2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333300">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2</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Muslims believe that on the Day of Judgment they may need Allah’s mercy</a:t>
                      </a:r>
                      <a:r>
                        <a:rPr lang="en-GB" sz="1100" b="0" dirty="0">
                          <a:latin typeface="Calibri"/>
                          <a:ea typeface="Calibri"/>
                          <a:cs typeface="Calibri"/>
                          <a:sym typeface="Calibri"/>
                        </a:rPr>
                        <a:t>. T</a:t>
                      </a:r>
                      <a:r>
                        <a:rPr lang="en-GB" sz="1100" b="0" i="0" u="none" strike="noStrike" cap="none" dirty="0">
                          <a:solidFill>
                            <a:srgbClr val="000000"/>
                          </a:solidFill>
                          <a:latin typeface="Calibri"/>
                          <a:ea typeface="Calibri"/>
                          <a:cs typeface="Calibri"/>
                          <a:sym typeface="Calibri"/>
                        </a:rPr>
                        <a:t>hey will be more likely to receive it if they showed it themselves during their life. </a:t>
                      </a:r>
                      <a:endParaRPr sz="1100" b="0" i="0" u="none" strike="noStrike" cap="none" dirty="0">
                        <a:solidFill>
                          <a:srgbClr val="231F2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5</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Clr>
                          <a:schemeClr val="dk1"/>
                        </a:buClr>
                        <a:buSzPts val="1100"/>
                        <a:buFont typeface="Arial" panose="020B0604020202020204" pitchFamily="34" charset="0"/>
                        <a:buChar char="•"/>
                      </a:pPr>
                      <a:r>
                        <a:rPr lang="en-GB" sz="1100" b="0" i="0" u="none" strike="noStrike" cap="none">
                          <a:solidFill>
                            <a:srgbClr val="000000"/>
                          </a:solidFill>
                          <a:latin typeface="Calibri"/>
                          <a:ea typeface="Calibri"/>
                          <a:cs typeface="Calibri"/>
                          <a:sym typeface="Calibri"/>
                        </a:rPr>
                        <a:t>During Hajj, </a:t>
                      </a:r>
                      <a:r>
                        <a:rPr lang="en-GB" sz="1100" b="0">
                          <a:latin typeface="Calibri"/>
                          <a:ea typeface="Calibri"/>
                          <a:cs typeface="Calibri"/>
                          <a:sym typeface="Calibri"/>
                        </a:rPr>
                        <a:t>(pilgrimage to Mecca) </a:t>
                      </a:r>
                      <a:r>
                        <a:rPr lang="en-GB" sz="1100" b="0" i="0" u="none" strike="noStrike" cap="none">
                          <a:solidFill>
                            <a:srgbClr val="000000"/>
                          </a:solidFill>
                          <a:latin typeface="Calibri"/>
                          <a:ea typeface="Calibri"/>
                          <a:cs typeface="Calibri"/>
                          <a:sym typeface="Calibri"/>
                        </a:rPr>
                        <a:t> Muslims stand on Mount Arafat and ask for forgiveness from Allah. </a:t>
                      </a:r>
                      <a:r>
                        <a:rPr lang="en-GB" sz="1100" b="0">
                          <a:latin typeface="Calibri"/>
                          <a:ea typeface="Calibri"/>
                          <a:cs typeface="Calibri"/>
                          <a:sym typeface="Calibri"/>
                        </a:rPr>
                        <a:t>They believe that this is an opportunity to ask for forgiveness for anything they have not done with niyyah (right intention )or any haram activities.</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242525">
                <a:tc>
                  <a:txBody>
                    <a:bodyPr/>
                    <a:lstStyle/>
                    <a:p>
                      <a:pPr marL="0" marR="0" lvl="0" indent="0" algn="l" rtl="0">
                        <a:lnSpc>
                          <a:spcPct val="100000"/>
                        </a:lnSpc>
                        <a:spcBef>
                          <a:spcPts val="0"/>
                        </a:spcBef>
                        <a:spcAft>
                          <a:spcPts val="0"/>
                        </a:spcAft>
                        <a:buClr>
                          <a:schemeClr val="dk1"/>
                        </a:buClr>
                        <a:buSzPts val="1100"/>
                        <a:buFont typeface="Calibri"/>
                        <a:buNone/>
                      </a:pPr>
                      <a:r>
                        <a:rPr lang="en-GB" sz="1100" u="none" strike="noStrike" cap="none">
                          <a:solidFill>
                            <a:schemeClr val="dk1"/>
                          </a:solidFill>
                          <a:latin typeface="Calibri"/>
                          <a:ea typeface="Calibri"/>
                          <a:cs typeface="Calibri"/>
                          <a:sym typeface="Calibri"/>
                        </a:rPr>
                        <a:t>3</a:t>
                      </a:r>
                      <a:endParaRPr sz="1100" u="none" strike="noStrike" cap="none">
                        <a:solidFill>
                          <a:schemeClr val="dk1"/>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The Qur'an says that Muslims should always forgive other people their sins and Muslims should always follow its guidance</a:t>
                      </a:r>
                      <a:r>
                        <a:rPr lang="en-GB" sz="1100" b="0" dirty="0">
                          <a:latin typeface="Calibri"/>
                          <a:ea typeface="Calibri"/>
                          <a:cs typeface="Calibri"/>
                          <a:sym typeface="Calibri"/>
                        </a:rPr>
                        <a:t> as the Quran is the infallible (without error) words of Allah.</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100"/>
                        <a:buFont typeface="Arial"/>
                        <a:buNone/>
                      </a:pPr>
                      <a:r>
                        <a:rPr lang="en-GB" sz="1100" b="0" u="none" strike="noStrike" cap="none">
                          <a:latin typeface="Calibri"/>
                          <a:ea typeface="Calibri"/>
                          <a:cs typeface="Calibri"/>
                          <a:sym typeface="Calibri"/>
                        </a:rPr>
                        <a:t>6</a:t>
                      </a:r>
                      <a:endParaRPr sz="1100" b="0" u="none" strike="noStrike" cap="none">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marL="171450" marR="0" lvl="0" indent="-171450" algn="l" rtl="0">
                        <a:lnSpc>
                          <a:spcPct val="107000"/>
                        </a:lnSpc>
                        <a:spcBef>
                          <a:spcPts val="0"/>
                        </a:spcBef>
                        <a:spcAft>
                          <a:spcPts val="0"/>
                        </a:spcAft>
                        <a:buClr>
                          <a:srgbClr val="000000"/>
                        </a:buClr>
                        <a:buSzPts val="1200"/>
                        <a:buFont typeface="Arial" panose="020B0604020202020204" pitchFamily="34" charset="0"/>
                        <a:buChar char="•"/>
                      </a:pPr>
                      <a:r>
                        <a:rPr lang="en-GB" sz="1100" b="0" i="0" u="none" strike="noStrike" cap="none" dirty="0">
                          <a:solidFill>
                            <a:srgbClr val="000000"/>
                          </a:solidFill>
                          <a:latin typeface="Calibri"/>
                          <a:ea typeface="Calibri"/>
                          <a:cs typeface="Calibri"/>
                          <a:sym typeface="Calibri"/>
                        </a:rPr>
                        <a:t>Muslims believe that on the Day of Judgement, they will stand in front of Allah and be judged on their actions on Earth. Muslims believe that if a person is truly sorry and repents for their sins </a:t>
                      </a:r>
                      <a:r>
                        <a:rPr lang="en-GB" sz="1100" b="0" dirty="0">
                          <a:latin typeface="Calibri"/>
                          <a:ea typeface="Calibri"/>
                          <a:cs typeface="Calibri"/>
                          <a:sym typeface="Calibri"/>
                        </a:rPr>
                        <a:t>whilst they were alive</a:t>
                      </a:r>
                      <a:r>
                        <a:rPr lang="en-GB" sz="1100" b="0" i="0" u="none" strike="noStrike" cap="none" dirty="0">
                          <a:solidFill>
                            <a:srgbClr val="000000"/>
                          </a:solidFill>
                          <a:latin typeface="Calibri"/>
                          <a:ea typeface="Calibri"/>
                          <a:cs typeface="Calibri"/>
                          <a:sym typeface="Calibri"/>
                        </a:rPr>
                        <a:t>, Allah </a:t>
                      </a:r>
                      <a:r>
                        <a:rPr lang="en-GB" sz="1100" b="0" dirty="0">
                          <a:latin typeface="Calibri"/>
                          <a:ea typeface="Calibri"/>
                          <a:cs typeface="Calibri"/>
                          <a:sym typeface="Calibri"/>
                        </a:rPr>
                        <a:t>will forgive</a:t>
                      </a:r>
                      <a:r>
                        <a:rPr lang="en-GB" sz="1100" b="0" i="0" u="none" strike="noStrike" cap="none" dirty="0">
                          <a:solidFill>
                            <a:srgbClr val="000000"/>
                          </a:solidFill>
                          <a:latin typeface="Calibri"/>
                          <a:ea typeface="Calibri"/>
                          <a:cs typeface="Calibri"/>
                          <a:sym typeface="Calibri"/>
                        </a:rPr>
                        <a:t> them. </a:t>
                      </a:r>
                      <a:endParaRPr sz="1100" b="0" i="0" u="none" strike="noStrike" cap="none" dirty="0">
                        <a:solidFill>
                          <a:srgbClr val="FF0000"/>
                        </a:solidFill>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584" name="Google Shape;584;p69"/>
          <p:cNvSpPr txBox="1"/>
          <p:nvPr/>
        </p:nvSpPr>
        <p:spPr>
          <a:xfrm>
            <a:off x="10971540" y="28468"/>
            <a:ext cx="1622612" cy="365125"/>
          </a:xfrm>
          <a:prstGeom prst="rect">
            <a:avLst/>
          </a:pr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Clr>
                <a:srgbClr val="000000"/>
              </a:buClr>
              <a:buSzPts val="1800"/>
              <a:buFont typeface="Arial"/>
              <a:buNone/>
            </a:pPr>
            <a:r>
              <a:rPr lang="en-GB" sz="1800" b="0" i="0" u="none" strike="noStrike" cap="none">
                <a:solidFill>
                  <a:schemeClr val="dk1"/>
                </a:solidFill>
                <a:latin typeface="Calibri"/>
                <a:ea typeface="Calibri"/>
                <a:cs typeface="Calibri"/>
                <a:sym typeface="Calibri"/>
              </a:rPr>
              <a:t>Page </a:t>
            </a:r>
            <a:fld id="{00000000-1234-1234-1234-123412341234}" type="slidenum">
              <a:rPr lang="en-GB" sz="1800" b="0" i="0" u="none" strike="noStrike" cap="none">
                <a:solidFill>
                  <a:schemeClr val="dk1"/>
                </a:solidFill>
                <a:latin typeface="Calibri"/>
                <a:ea typeface="Calibri"/>
                <a:cs typeface="Calibri"/>
                <a:sym typeface="Calibri"/>
              </a:rPr>
              <a:t>39</a:t>
            </a:fld>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sp>
        <p:nvSpPr>
          <p:cNvPr id="589" name="Google Shape;589;p56"/>
          <p:cNvSpPr txBox="1"/>
          <p:nvPr/>
        </p:nvSpPr>
        <p:spPr>
          <a:xfrm>
            <a:off x="226165"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Calibri"/>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590" name="Google Shape;590;p56"/>
          <p:cNvSpPr txBox="1"/>
          <p:nvPr/>
        </p:nvSpPr>
        <p:spPr>
          <a:xfrm>
            <a:off x="146091" y="432638"/>
            <a:ext cx="6095221"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Useful telephone numbers</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NSPCC (Childline) confidential helpline for children and young people: </a:t>
            </a:r>
            <a:r>
              <a:rPr lang="en-GB" sz="1200" b="0" i="0" u="none" strike="noStrike" cap="none">
                <a:solidFill>
                  <a:schemeClr val="dk1"/>
                </a:solidFill>
                <a:latin typeface="Calibri"/>
                <a:ea typeface="Calibri"/>
                <a:cs typeface="Calibri"/>
                <a:sym typeface="Calibri"/>
              </a:rPr>
              <a:t>0800 1111 (24 hrs)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Family Lives</a:t>
            </a:r>
            <a:r>
              <a:rPr lang="en-GB" sz="1200" b="0" i="0" u="none" strike="noStrike" cap="none">
                <a:solidFill>
                  <a:schemeClr val="dk1"/>
                </a:solidFill>
                <a:latin typeface="Calibri"/>
                <a:ea typeface="Calibri"/>
                <a:cs typeface="Calibri"/>
                <a:sym typeface="Calibri"/>
              </a:rPr>
              <a:t>: 0808 800 2222</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The Mix</a:t>
            </a:r>
            <a:r>
              <a:rPr lang="en-GB" sz="1200" b="0" i="0" u="none" strike="noStrike" cap="none">
                <a:solidFill>
                  <a:schemeClr val="dk1"/>
                </a:solidFill>
                <a:latin typeface="Calibri"/>
                <a:ea typeface="Calibri"/>
                <a:cs typeface="Calibri"/>
                <a:sym typeface="Calibri"/>
              </a:rPr>
              <a:t>: 0800 8084994</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CAMHS CRISIS LINE</a:t>
            </a:r>
            <a:r>
              <a:rPr lang="en-GB" sz="1200" b="0" i="0" u="none" strike="noStrike" cap="none">
                <a:solidFill>
                  <a:schemeClr val="dk1"/>
                </a:solidFill>
                <a:latin typeface="Calibri"/>
                <a:ea typeface="Calibri"/>
                <a:cs typeface="Calibri"/>
                <a:sym typeface="Calibri"/>
              </a:rPr>
              <a:t> 0300 3031320</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Avon/ Wiltshire Mental Health Service Crisis Line</a:t>
            </a:r>
            <a:r>
              <a:rPr lang="en-GB" sz="1200" b="0" i="0" u="none" strike="noStrike" cap="none">
                <a:solidFill>
                  <a:schemeClr val="dk1"/>
                </a:solidFill>
                <a:latin typeface="Calibri"/>
                <a:ea typeface="Calibri"/>
                <a:cs typeface="Calibri"/>
                <a:sym typeface="Calibri"/>
              </a:rPr>
              <a:t>: 0800 9531919 (This is all day every day!)</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24hr Domestic Violence Helpline: </a:t>
            </a:r>
            <a:r>
              <a:rPr lang="en-GB" sz="1200" b="0" i="0" u="none" strike="noStrike" cap="none">
                <a:solidFill>
                  <a:schemeClr val="dk1"/>
                </a:solidFill>
                <a:latin typeface="Calibri"/>
                <a:ea typeface="Calibri"/>
                <a:cs typeface="Calibri"/>
                <a:sym typeface="Calibri"/>
              </a:rPr>
              <a:t>0808 2000 247</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National sexual health helpline:</a:t>
            </a:r>
            <a:r>
              <a:rPr lang="en-GB" sz="1200" b="0" i="0" u="none" strike="noStrike" cap="none">
                <a:solidFill>
                  <a:schemeClr val="dk1"/>
                </a:solidFill>
                <a:latin typeface="Calibri"/>
                <a:ea typeface="Calibri"/>
                <a:cs typeface="Calibri"/>
                <a:sym typeface="Calibri"/>
              </a:rPr>
              <a:t> 0300 123 7123 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1" i="0" u="none" strike="noStrike" cap="none">
                <a:solidFill>
                  <a:schemeClr val="dk1"/>
                </a:solidFill>
                <a:latin typeface="Calibri"/>
                <a:ea typeface="Calibri"/>
                <a:cs typeface="Calibri"/>
                <a:sym typeface="Calibri"/>
              </a:rPr>
              <a:t>YoungMinds: </a:t>
            </a:r>
            <a:r>
              <a:rPr lang="en-GB" sz="1200" b="0" i="0" u="none" strike="noStrike" cap="none">
                <a:solidFill>
                  <a:schemeClr val="dk1"/>
                </a:solidFill>
                <a:latin typeface="Calibri"/>
                <a:ea typeface="Calibri"/>
                <a:cs typeface="Calibri"/>
                <a:sym typeface="Calibri"/>
              </a:rPr>
              <a:t>https://youngminds.org.uk, 0808 802 5544 (Weekdays 9.30am – 4pm), Parent Email: parents@youngminds.org.uk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Me and my Identity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http://www.mind.org.uk/information-support/guides-to-support-and services/children-and-young-people/#.Wt259pWG_IU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http://www.unicef.org.uk/what-we-do/un-convention-child-rights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http://www.equalityhumanrights.com/en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Peer Pressure and belonging</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http://youngpeople.nyas.net/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http://thenayj.org.uk/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Online Safety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http://www.childline.org.uk/info-advice/bullying-abuse-safety/online-mobile-safety/sexting</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ttp://www.childline.org.uk/info-advice/bullying-abuse-safety/online-mobile-safety/staying-safe-online/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http://www.thinkuknow.co.uk/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www.gov.uk/report-terrorism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www.iwf.org.uk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www.saferinternet.org.uk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www.ceop.police.uk/safety-centre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https://www.nspcc.org.uk/what-is-child-abuse/types-of-abuse/online-abuse/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https://www.gloucestershire.police.uk/advice/advice-and-information/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sng" strike="noStrike" cap="none">
              <a:solidFill>
                <a:srgbClr val="000000"/>
              </a:solidFill>
              <a:latin typeface="Calibri"/>
              <a:ea typeface="Calibri"/>
              <a:cs typeface="Calibri"/>
              <a:sym typeface="Calibri"/>
            </a:endParaRPr>
          </a:p>
        </p:txBody>
      </p:sp>
      <p:sp>
        <p:nvSpPr>
          <p:cNvPr id="591" name="Google Shape;591;p56"/>
          <p:cNvSpPr txBox="1"/>
          <p:nvPr/>
        </p:nvSpPr>
        <p:spPr>
          <a:xfrm>
            <a:off x="6379535" y="432638"/>
            <a:ext cx="5588402"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Stereotypes, prejudice, discrimination, Hate crimes,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http://unicefstories.org/2016/10/20/breaking-gender-stereotypes-a-young-girl-reminds-women-and-girls-of-their-rights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http://www.amnesty.org/en/latest/education/2016/03/three-education-activities-for-young-people-to-challenge-discrimination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https://www.gov.uk/guidance/equality-act-2010-guidance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http://www.equalityhumanrights.com/en/equality-act/protected-characteristics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https://www.stonewall.org.uk/lgbt-britain-hate-crime-and-discrimination</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Human rights, Social Justice and Social Inequality </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http://unicef.org.uk/what-we-do/un-convention-child-rights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http://www.libertyhumanrights.org.uk/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http://www.un.org/en/sections/issues-depth/human-rights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http://www.equalityhumanrights.com/en/human-rights/what-are-human-rights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https://ff.hrw.org/london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http://www.gov.uk/guidance/equality-act-2010-guidance  </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Support for Bullying</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https://www.kidscape.org.uk/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https://www.childline.org.uk/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http://unicef.org.uk/what-we-do/un-convention-child-rights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www.anti-bullyingalliance.org.uk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www.disrespectnobody.co.uk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Government structure, Law and the judiciary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https://assets-learning.parliament.uk/uploads/2019/12/KS3-Booklet-Get-to-know-your-UK-Parliament.pdf</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https://www.parliament.uk/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https://www.judiciary.uk/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1" i="0" u="sng" strike="noStrike" cap="none">
              <a:solidFill>
                <a:srgbClr val="000000"/>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95"/>
        <p:cNvGrpSpPr/>
        <p:nvPr/>
      </p:nvGrpSpPr>
      <p:grpSpPr>
        <a:xfrm>
          <a:off x="0" y="0"/>
          <a:ext cx="0" cy="0"/>
          <a:chOff x="0" y="0"/>
          <a:chExt cx="0" cy="0"/>
        </a:xfrm>
      </p:grpSpPr>
      <p:sp>
        <p:nvSpPr>
          <p:cNvPr id="596" name="Google Shape;596;p57"/>
          <p:cNvSpPr txBox="1"/>
          <p:nvPr/>
        </p:nvSpPr>
        <p:spPr>
          <a:xfrm>
            <a:off x="307500"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Calibri"/>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597" name="Google Shape;597;p57"/>
          <p:cNvSpPr txBox="1"/>
          <p:nvPr/>
        </p:nvSpPr>
        <p:spPr>
          <a:xfrm>
            <a:off x="226165" y="428198"/>
            <a:ext cx="6049146" cy="6001603"/>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Healthy and Puberty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http://www.nhs.uk/pages/home.aspx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https://www.nhs.uk/live-well/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http://www.talktofrank.com/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www.healthforteens.co.uk/growing-up/puberty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www.nhs.uk/conditions/ivf</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LGBTQ+</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https://www.stonewall.org.uk/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www.galop.org.uk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https://www.childline.org.uk/info-advice/your-feelings/sexual-identity/sexual-orientation/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Bereavement, grief and Loss</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http://www.sueryder.org/how-we-can-help/someone-close-to-me-has-died/advice-and-support/supporting-young-people-with-grief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http://www.nhs.uk/conditions/stress-anxiety-depression/bereavement-and-young-people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https://www.childbereavementuk.org/</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br>
              <a:rPr lang="en-GB" sz="1200" b="0" i="0" u="none" strike="noStrike" cap="none">
                <a:solidFill>
                  <a:schemeClr val="dk1"/>
                </a:solidFill>
                <a:latin typeface="Calibri"/>
                <a:ea typeface="Calibri"/>
                <a:cs typeface="Calibri"/>
                <a:sym typeface="Calibri"/>
              </a:rPr>
            </a:br>
            <a:r>
              <a:rPr lang="en-GB" sz="1200" b="1" i="0" u="sng" strike="noStrike" cap="none">
                <a:solidFill>
                  <a:schemeClr val="dk1"/>
                </a:solidFill>
                <a:latin typeface="Calibri"/>
                <a:ea typeface="Calibri"/>
                <a:cs typeface="Calibri"/>
                <a:sym typeface="Calibri"/>
              </a:rPr>
              <a:t>First/Emergency Aid </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www.redcross.org.uk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www.get-licensed.co.uk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www.emergency-live.com</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Gambling and Finances</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www.begambleaware.org/NGTS.html</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https://www.moneyadviceservice.org.uk/en/articles/how-to-help-teenagers-manage-their-money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www.citizensadvice.org.uk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https://natwest.mymoneysense.com</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598" name="Google Shape;598;p57"/>
          <p:cNvSpPr txBox="1"/>
          <p:nvPr/>
        </p:nvSpPr>
        <p:spPr>
          <a:xfrm>
            <a:off x="6387404" y="428198"/>
            <a:ext cx="5578432" cy="6001603"/>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Support for mental health and coping strategies and managing stress and anxiety</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http://www.youngminds.org.uk/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www.kooth.com</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https://www.otrbristol.org.uk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http://www.mentalhealth.org.uk/your-mental-health/getting-help</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http://www.nhs.uk/conditions/stress-anxiety-depression/reduce-stress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https://www.gov.uk/government/publications/children-and-young-peoples-mental-health-peer-support</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http://www.youngpeopleshealth.org.uk/wp-content/uploads/2016/03/resilience-resource-15-march-version.pdf</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www.themix.org.uk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http://www.mind.org.uk/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http://www.mentalhealth.org.uk/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http://www.centreformentalhealth.org.uk/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http://www.childrenssociety.org.uk/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www.getselfhelp.co.uk</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02"/>
        <p:cNvGrpSpPr/>
        <p:nvPr/>
      </p:nvGrpSpPr>
      <p:grpSpPr>
        <a:xfrm>
          <a:off x="0" y="0"/>
          <a:ext cx="0" cy="0"/>
          <a:chOff x="0" y="0"/>
          <a:chExt cx="0" cy="0"/>
        </a:xfrm>
      </p:grpSpPr>
      <p:sp>
        <p:nvSpPr>
          <p:cNvPr id="603" name="Google Shape;603;p58"/>
          <p:cNvSpPr txBox="1"/>
          <p:nvPr/>
        </p:nvSpPr>
        <p:spPr>
          <a:xfrm>
            <a:off x="226165" y="0"/>
            <a:ext cx="11577000" cy="369291"/>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800"/>
              <a:buFont typeface="Calibri"/>
              <a:buNone/>
            </a:pPr>
            <a:r>
              <a:rPr lang="en-GB" sz="1800" b="1" i="0" u="sng" strike="noStrike" cap="none">
                <a:solidFill>
                  <a:srgbClr val="000000"/>
                </a:solidFill>
                <a:latin typeface="Calibri"/>
                <a:ea typeface="Calibri"/>
                <a:cs typeface="Calibri"/>
                <a:sym typeface="Calibri"/>
              </a:rPr>
              <a:t>PSHE support links</a:t>
            </a:r>
            <a:endParaRPr sz="1800" b="1" i="0" u="sng" strike="noStrike" cap="none">
              <a:solidFill>
                <a:srgbClr val="000000"/>
              </a:solidFill>
              <a:latin typeface="Calibri"/>
              <a:ea typeface="Calibri"/>
              <a:cs typeface="Calibri"/>
              <a:sym typeface="Calibri"/>
            </a:endParaRPr>
          </a:p>
        </p:txBody>
      </p:sp>
      <p:sp>
        <p:nvSpPr>
          <p:cNvPr id="604" name="Google Shape;604;p58"/>
          <p:cNvSpPr txBox="1"/>
          <p:nvPr/>
        </p:nvSpPr>
        <p:spPr>
          <a:xfrm>
            <a:off x="146091" y="432638"/>
            <a:ext cx="5949909" cy="6370934"/>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Support for unhealthy/abusive relationships: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1" i="0" u="none" strike="noStrike" cap="none">
                <a:solidFill>
                  <a:schemeClr val="dk1"/>
                </a:solidFill>
                <a:latin typeface="Calibri"/>
                <a:ea typeface="Calibri"/>
                <a:cs typeface="Calibri"/>
                <a:sym typeface="Calibri"/>
              </a:rPr>
              <a:t>Child Sexual Exploitation, Child Criminal Exploitation, Coercive control, Grooming, Radicalisation, and FGM</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https://www.nspcc.org.uk/what-is-child-abuse/types-of-abuse/grooming/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https://www.nspcc.org.uk/what-you-can-do/report-abuse/dedicated-helplines/protecting-children-from-radicalisation/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https://www.childrenssociety.org.uk/what-we-do/our-work/help-us-stop-child-sexual-exploitation-cse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https://www.nspcc.org.uk/what-is-child-abuse/types-of-abuse/child-sexual-abuse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http://www.womensaid.org.uk/information-support/what-is-domestic-abuse/coercive-control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https://www.nspcc.org.uk/preventing-abuse/keeping-children-safe/staying-safe-away-from-home/gangs-young-people/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https://karmanirvana.org.uk/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www.nationaldomesticbiolencehelpline.org.uk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http://www.actionaid.org.uk/about-us/what-we-do/violence-against-women-and-girls vawg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www.childline.org.uk/info-advice/bullying-abuse-safety/abuse-safety/female-circumcision-fgm-cutting</a:t>
            </a:r>
            <a:endParaRPr sz="1400" b="0" i="0" u="none" strike="noStrike" cap="none">
              <a:solidFill>
                <a:srgbClr val="000000"/>
              </a:solidFill>
              <a:latin typeface="Arial"/>
              <a:ea typeface="Arial"/>
              <a:cs typeface="Arial"/>
              <a:sym typeface="Arial"/>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a:p>
            <a:pPr marL="171450" marR="0" lvl="0" indent="-95250" algn="l" rtl="0">
              <a:lnSpc>
                <a:spcPct val="100000"/>
              </a:lnSpc>
              <a:spcBef>
                <a:spcPts val="0"/>
              </a:spcBef>
              <a:spcAft>
                <a:spcPts val="0"/>
              </a:spcAft>
              <a:buClr>
                <a:schemeClr val="dk1"/>
              </a:buClr>
              <a:buSzPts val="1200"/>
              <a:buFont typeface="Arial"/>
              <a:buNone/>
            </a:pPr>
            <a:endParaRPr sz="1200" b="0" i="0" u="none" strike="noStrike" cap="none">
              <a:solidFill>
                <a:schemeClr val="dk1"/>
              </a:solidFill>
              <a:latin typeface="Calibri"/>
              <a:ea typeface="Calibri"/>
              <a:cs typeface="Calibri"/>
              <a:sym typeface="Calibri"/>
            </a:endParaRPr>
          </a:p>
        </p:txBody>
      </p:sp>
      <p:sp>
        <p:nvSpPr>
          <p:cNvPr id="605" name="Google Shape;605;p58"/>
          <p:cNvSpPr txBox="1"/>
          <p:nvPr/>
        </p:nvSpPr>
        <p:spPr>
          <a:xfrm>
            <a:off x="6242091" y="432638"/>
            <a:ext cx="5949909" cy="6186269"/>
          </a:xfrm>
          <a:prstGeom prst="rect">
            <a:avLst/>
          </a:prstGeom>
          <a:noFill/>
          <a:ln w="28575" cap="flat" cmpd="sng">
            <a:solidFill>
              <a:srgbClr val="7030A0"/>
            </a:solidFill>
            <a:prstDash val="solid"/>
            <a:round/>
            <a:headEnd type="none" w="sm" len="sm"/>
            <a:tailEnd type="none" w="sm" len="sm"/>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Consent, law and sexual Health</a:t>
            </a:r>
            <a:endParaRPr sz="1200" b="0" i="0" u="none" strike="noStrike" cap="none">
              <a:solidFill>
                <a:schemeClr val="dk1"/>
              </a:solidFill>
              <a:latin typeface="Calibri"/>
              <a:ea typeface="Calibri"/>
              <a:cs typeface="Calibri"/>
              <a:sym typeface="Calibri"/>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http://www.consentiseverything.com/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https://www.healthforteens.co.uk/sexual-health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https://www.nhs.uk/live-well/sexual-health/where-can-i-get-sexual-health-advice-now/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www.nhs.uk/live-well/sexual-health</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https://www.nhs.uk/conditions/sexually-transmitted-infections-stis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http://www.eufic.org/en/healthy-living/article/tips-for-a-healthier-you-video</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http://www.nspcc.org.uk/ </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www.nhs/conditions/contraception</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https://www.thinkuknow.co.uk/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https://lawstuff.org.uk/at-what-age-can-i/</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https://parentzone.org.uk/article/how-old-does-your-child-have-be</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https://fullfact.org/law/legal-age-limits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https://www.brook.org.uk/</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https://www.nhs.uk/live-well/sexual-health/are-you-ready-for-sex/https://www.childline.org.uk/info-advice/friends-relationships-sex/sex-relationships/healthy-unhealthy-relationships/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https://www.familylives.org.uk/advice/teenagers/sex/healthy-relationships/</a:t>
            </a:r>
            <a:endParaRPr sz="1400" b="0" i="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Clr>
                <a:schemeClr val="dk1"/>
              </a:buClr>
              <a:buSzPts val="1200"/>
              <a:buFont typeface="Arial"/>
              <a:buChar char="•"/>
            </a:pPr>
            <a:r>
              <a:rPr lang="en-GB" sz="1200" b="0" i="0" u="none" strike="noStrike" cap="none">
                <a:solidFill>
                  <a:schemeClr val="dk1"/>
                </a:solidFill>
                <a:latin typeface="Calibri"/>
                <a:ea typeface="Calibri"/>
                <a:cs typeface="Calibri"/>
                <a:sym typeface="Calibri"/>
              </a:rPr>
              <a:t>https://www.relate.org.uk/relationship-help/help-young-adults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r>
              <a:rPr lang="en-GB" sz="1200" b="1" i="0" u="sng" strike="noStrike" cap="none">
                <a:solidFill>
                  <a:schemeClr val="dk1"/>
                </a:solidFill>
                <a:latin typeface="Calibri"/>
                <a:ea typeface="Calibri"/>
                <a:cs typeface="Calibri"/>
                <a:sym typeface="Calibri"/>
              </a:rPr>
              <a:t>Drugs, substances and the law</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www.talktofrank.com</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http://www.nhs.uk/pages/home.aspx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https://www.nhs.uk/live-well/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http://www.drinkaware.co.uk/</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chemeClr val="dk1"/>
                </a:solidFill>
                <a:latin typeface="Calibri"/>
                <a:ea typeface="Calibri"/>
                <a:cs typeface="Calibri"/>
                <a:sym typeface="Calibri"/>
              </a:rPr>
              <a:t>http://www.askthe.police.uk/content/@1.htm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rgbClr val="000000"/>
              </a:buClr>
              <a:buSzPts val="1200"/>
              <a:buFont typeface="Arial"/>
              <a:buNone/>
            </a:pPr>
            <a:endParaRPr sz="1200" b="0" i="0" u="none" strike="noStrike" cap="none">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TotalTime>
  <Words>12959</Words>
  <Application>Microsoft Office PowerPoint</Application>
  <PresentationFormat>Widescreen</PresentationFormat>
  <Paragraphs>2185</Paragraphs>
  <Slides>42</Slides>
  <Notes>42</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42</vt:i4>
      </vt:variant>
    </vt:vector>
  </HeadingPairs>
  <TitlesOfParts>
    <vt:vector size="48" baseType="lpstr">
      <vt:lpstr>Arial</vt:lpstr>
      <vt:lpstr>Calibri</vt:lpstr>
      <vt:lpstr>Noto Sans Symbols</vt:lpstr>
      <vt:lpstr>Office Theme</vt:lpstr>
      <vt:lpstr>1_Office Theme</vt:lpstr>
      <vt:lpstr>Office Theme</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Susan Weston</dc:creator>
  <cp:lastModifiedBy>Tim Pottle</cp:lastModifiedBy>
  <cp:revision>10</cp:revision>
  <dcterms:created xsi:type="dcterms:W3CDTF">2020-10-07T07:28:36Z</dcterms:created>
  <dcterms:modified xsi:type="dcterms:W3CDTF">2025-03-23T20:43:51Z</dcterms:modified>
</cp:coreProperties>
</file>