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794500" cy="9906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60" d="100"/>
          <a:sy n="60" d="100"/>
        </p:scale>
        <p:origin x="72" y="12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808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3835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21260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4153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52480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10864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1213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135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54231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15193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52120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131FD-C0F2-423A-8A51-6DF02D375F4E}" type="datetimeFigureOut">
              <a:rPr lang="en-GB" smtClean="0"/>
              <a:t>12/03/2019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0ABA5D-91E4-4F6B-B5F9-5B24DA61021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71837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4036516"/>
              </p:ext>
            </p:extLst>
          </p:nvPr>
        </p:nvGraphicFramePr>
        <p:xfrm>
          <a:off x="166401" y="127563"/>
          <a:ext cx="11913304" cy="6669277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5956652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5956652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1251483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Big Idea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Description 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25148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Tenses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Communicating about the past, present</a:t>
                      </a:r>
                      <a:r>
                        <a:rPr lang="en-GB" sz="2400" baseline="0" dirty="0" smtClean="0"/>
                        <a:t> and future relies on the knowledge of multiple verb structures in different timeframes.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251483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/>
                        <a:t>Gender + agreement</a:t>
                      </a:r>
                      <a:endParaRPr lang="en-GB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Changes the way we see nouns in different languages and impacts all words in written and spoken communication.</a:t>
                      </a:r>
                      <a:r>
                        <a:rPr lang="en-GB" sz="2400" baseline="0" dirty="0" smtClean="0"/>
                        <a:t> </a:t>
                      </a:r>
                      <a:endParaRPr lang="en-GB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25148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Phonics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 smtClean="0"/>
                        <a:t>Sound patterns are the building blocks of language and vary from language to language. Understanding and using phonics correctly is imperative in oral</a:t>
                      </a:r>
                      <a:r>
                        <a:rPr lang="en-GB" sz="2000" baseline="0" dirty="0" smtClean="0"/>
                        <a:t> and aural communication. </a:t>
                      </a:r>
                      <a:endParaRPr lang="en-GB" sz="2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604188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/>
                        <a:t>Audience + Cultural Awareness</a:t>
                      </a:r>
                      <a:endParaRPr lang="en-GB" sz="48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400" dirty="0" smtClean="0"/>
                        <a:t>The way in</a:t>
                      </a:r>
                      <a:r>
                        <a:rPr lang="en-GB" sz="2400" baseline="0" dirty="0" smtClean="0"/>
                        <a:t> which we communicate depends on who we are and to whom we are talking. </a:t>
                      </a:r>
                    </a:p>
                    <a:p>
                      <a:r>
                        <a:rPr lang="en-GB" sz="2400" baseline="0" dirty="0" smtClean="0"/>
                        <a:t>Understanding and respecting cultural differences and traditions.</a:t>
                      </a:r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4560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274766"/>
              </p:ext>
            </p:extLst>
          </p:nvPr>
        </p:nvGraphicFramePr>
        <p:xfrm>
          <a:off x="1" y="0"/>
          <a:ext cx="12191999" cy="83986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1215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950784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621362"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chemeClr val="tx1"/>
                          </a:solidFill>
                        </a:rPr>
                        <a:t>Tenses</a:t>
                      </a:r>
                      <a:endParaRPr lang="en-GB" sz="4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4800" dirty="0" smtClean="0">
                          <a:solidFill>
                            <a:schemeClr val="tx1"/>
                          </a:solidFill>
                        </a:rPr>
                        <a:t>Age related expectations</a:t>
                      </a:r>
                      <a:endParaRPr lang="en-GB" sz="4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173685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Year 7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Present tense- 1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and 3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rd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person singular, 1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person plural, set reflexive verbs</a:t>
                      </a:r>
                    </a:p>
                    <a:p>
                      <a:r>
                        <a:rPr lang="en-GB" sz="1600" baseline="0" dirty="0" err="1" smtClean="0">
                          <a:solidFill>
                            <a:schemeClr val="tx1"/>
                          </a:solidFill>
                        </a:rPr>
                        <a:t>Preterite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tense- 1st person singular and plural- regular verbs and set stem changers</a:t>
                      </a:r>
                    </a:p>
                    <a:p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Near future tense- 1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person singular</a:t>
                      </a:r>
                    </a:p>
                    <a:p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Conditional tense- Me </a:t>
                      </a:r>
                      <a:r>
                        <a:rPr lang="en-GB" sz="1600" baseline="0" dirty="0" err="1" smtClean="0">
                          <a:solidFill>
                            <a:schemeClr val="tx1"/>
                          </a:solidFill>
                        </a:rPr>
                        <a:t>gustaría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+ infinitive</a:t>
                      </a:r>
                    </a:p>
                    <a:p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Imperfect tense- 1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person with SER and TENER</a:t>
                      </a:r>
                    </a:p>
                    <a:p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Understanding the principle of the 3 time frames</a:t>
                      </a:r>
                      <a:endParaRPr lang="en-GB" sz="1600" b="1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173685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/>
                        <a:t>Year 8</a:t>
                      </a:r>
                      <a:endParaRPr lang="en-GB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baseline="0" dirty="0" smtClean="0"/>
                        <a:t>Present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and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singular,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and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plural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 err="1" smtClean="0"/>
                        <a:t>Preterite</a:t>
                      </a:r>
                      <a:r>
                        <a:rPr lang="en-GB" sz="1600" baseline="0" dirty="0" smtClean="0"/>
                        <a:t> tense- 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1st person singular and plural- k</a:t>
                      </a:r>
                      <a:r>
                        <a:rPr lang="en-GB" sz="1600" baseline="0" dirty="0" smtClean="0"/>
                        <a:t>ey irregular verbs</a:t>
                      </a:r>
                    </a:p>
                    <a:p>
                      <a:r>
                        <a:rPr lang="en-GB" sz="1600" baseline="0" dirty="0" smtClean="0"/>
                        <a:t>Near future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and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singular,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 plural</a:t>
                      </a:r>
                    </a:p>
                    <a:p>
                      <a:r>
                        <a:rPr lang="en-GB" sz="1600" baseline="0" dirty="0" smtClean="0"/>
                        <a:t>Conditional tense- Variety of regular verbs in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 smtClean="0"/>
                        <a:t>Imperfect tense- 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en-GB" sz="1600" baseline="30000" dirty="0" smtClean="0">
                          <a:solidFill>
                            <a:schemeClr val="tx1"/>
                          </a:solidFill>
                        </a:rPr>
                        <a:t>st</a:t>
                      </a:r>
                      <a:r>
                        <a:rPr lang="en-GB" sz="1600" baseline="0" dirty="0" smtClean="0">
                          <a:solidFill>
                            <a:schemeClr val="tx1"/>
                          </a:solidFill>
                        </a:rPr>
                        <a:t> person with SER and TENER</a:t>
                      </a:r>
                      <a:r>
                        <a:rPr lang="en-GB" sz="1600" baseline="0" dirty="0" smtClean="0"/>
                        <a:t>, regular verbs in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person, set phrases (</a:t>
                      </a:r>
                      <a:r>
                        <a:rPr lang="en-GB" sz="1600" baseline="0" dirty="0" err="1" smtClean="0"/>
                        <a:t>si</a:t>
                      </a:r>
                      <a:r>
                        <a:rPr lang="en-GB" sz="1600" baseline="0" dirty="0" smtClean="0"/>
                        <a:t> clauses)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 smtClean="0"/>
                        <a:t>Understanding the principle of the 3 time frames</a:t>
                      </a:r>
                      <a:endParaRPr lang="en-GB" sz="1600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173685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/>
                        <a:t>Year 9</a:t>
                      </a:r>
                      <a:endParaRPr lang="en-GB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Present</a:t>
                      </a:r>
                      <a:r>
                        <a:rPr lang="en-GB" sz="1600" baseline="0" dirty="0" smtClean="0"/>
                        <a:t> tense, </a:t>
                      </a:r>
                      <a:r>
                        <a:rPr lang="en-GB" sz="1600" baseline="0" dirty="0" err="1" smtClean="0"/>
                        <a:t>preterite</a:t>
                      </a:r>
                      <a:r>
                        <a:rPr lang="en-GB" sz="1600" baseline="0" dirty="0" smtClean="0"/>
                        <a:t> tense, near future tense- All persons</a:t>
                      </a:r>
                    </a:p>
                    <a:p>
                      <a:r>
                        <a:rPr lang="en-GB" sz="1600" baseline="0" dirty="0" smtClean="0"/>
                        <a:t>Conditional tense, imperfect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and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singular,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 plural </a:t>
                      </a:r>
                    </a:p>
                    <a:p>
                      <a:r>
                        <a:rPr lang="en-GB" sz="1600" baseline="0" dirty="0" smtClean="0"/>
                        <a:t>Present tense- reflexive verbs, modal verbs, continuous, perfect</a:t>
                      </a:r>
                    </a:p>
                    <a:p>
                      <a:r>
                        <a:rPr lang="en-GB" sz="1600" baseline="0" dirty="0" smtClean="0"/>
                        <a:t>Simple future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and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singular,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 plural</a:t>
                      </a:r>
                    </a:p>
                    <a:p>
                      <a:r>
                        <a:rPr lang="en-GB" sz="1600" baseline="0" dirty="0" smtClean="0"/>
                        <a:t>Past/present/future infinitive phrases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 smtClean="0"/>
                        <a:t>Understanding the principle of the 3 time frames and multiple tenses within each</a:t>
                      </a:r>
                      <a:endParaRPr lang="en-GB" sz="16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35779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/>
                        <a:t>Year 10</a:t>
                      </a:r>
                      <a:endParaRPr lang="en-GB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Present</a:t>
                      </a:r>
                      <a:r>
                        <a:rPr lang="en-GB" sz="1600" baseline="0" dirty="0" smtClean="0"/>
                        <a:t> tense, perfect tense, near future tense- All persons</a:t>
                      </a:r>
                    </a:p>
                    <a:p>
                      <a:r>
                        <a:rPr lang="en-GB" sz="1600" baseline="0" dirty="0" smtClean="0"/>
                        <a:t>Conditional tense, imperfect tense- All persons</a:t>
                      </a:r>
                      <a:endParaRPr lang="en-GB" sz="1600" dirty="0" smtClean="0"/>
                    </a:p>
                    <a:p>
                      <a:r>
                        <a:rPr lang="en-GB" sz="1600" dirty="0" smtClean="0"/>
                        <a:t>Simple</a:t>
                      </a:r>
                      <a:r>
                        <a:rPr lang="en-GB" sz="1600" baseline="0" dirty="0" smtClean="0"/>
                        <a:t> future tense- All persons</a:t>
                      </a:r>
                    </a:p>
                    <a:p>
                      <a:r>
                        <a:rPr lang="en-GB" sz="1600" baseline="0" dirty="0" smtClean="0"/>
                        <a:t>Pluperfect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 </a:t>
                      </a:r>
                      <a:r>
                        <a:rPr lang="en-GB" sz="1600" baseline="0" dirty="0" smtClean="0"/>
                        <a:t>singular</a:t>
                      </a:r>
                      <a:endParaRPr lang="en-GB" sz="1600" baseline="0" dirty="0" smtClean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baseline="0" dirty="0" smtClean="0"/>
                        <a:t>Past/present/future infinitive phrases</a:t>
                      </a:r>
                      <a:endParaRPr lang="en-GB" sz="1600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1357792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/>
                        <a:t>Year 11</a:t>
                      </a:r>
                      <a:endParaRPr lang="en-GB" sz="5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Present</a:t>
                      </a:r>
                      <a:r>
                        <a:rPr lang="en-GB" sz="1600" baseline="0" dirty="0" smtClean="0"/>
                        <a:t> tense, perfect tense, near future tense- All persons</a:t>
                      </a:r>
                    </a:p>
                    <a:p>
                      <a:r>
                        <a:rPr lang="en-GB" sz="1600" baseline="0" dirty="0" smtClean="0"/>
                        <a:t>Conditional tense, imperfect tense- All persons</a:t>
                      </a:r>
                    </a:p>
                    <a:p>
                      <a:r>
                        <a:rPr lang="en-GB" sz="1600" baseline="0" dirty="0" smtClean="0"/>
                        <a:t>Pluperfect tense- 1</a:t>
                      </a:r>
                      <a:r>
                        <a:rPr lang="en-GB" sz="1600" baseline="30000" dirty="0" smtClean="0"/>
                        <a:t>st</a:t>
                      </a:r>
                      <a:r>
                        <a:rPr lang="en-GB" sz="1600" baseline="0" dirty="0" smtClean="0"/>
                        <a:t> person singular and plural</a:t>
                      </a:r>
                    </a:p>
                    <a:p>
                      <a:r>
                        <a:rPr lang="en-GB" sz="1600" baseline="0" dirty="0" smtClean="0"/>
                        <a:t>Conditional tense- modal verbs</a:t>
                      </a:r>
                    </a:p>
                    <a:p>
                      <a:r>
                        <a:rPr lang="en-GB" sz="1600" baseline="0" dirty="0" smtClean="0"/>
                        <a:t>The </a:t>
                      </a:r>
                      <a:r>
                        <a:rPr lang="en-GB" sz="1600" baseline="0" dirty="0" smtClean="0"/>
                        <a:t>passive- past/present/future 3</a:t>
                      </a:r>
                      <a:r>
                        <a:rPr lang="en-GB" sz="1600" baseline="30000" dirty="0" smtClean="0"/>
                        <a:t>rd</a:t>
                      </a:r>
                      <a:r>
                        <a:rPr lang="en-GB" sz="1600" baseline="0" dirty="0" smtClean="0"/>
                        <a:t> person singular</a:t>
                      </a:r>
                    </a:p>
                    <a:p>
                      <a:r>
                        <a:rPr lang="en-GB" sz="1600" baseline="0" dirty="0" smtClean="0"/>
                        <a:t>The subjunctive- set phrases and key verbs</a:t>
                      </a:r>
                      <a:endParaRPr lang="en-GB" sz="16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2299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934285"/>
              </p:ext>
            </p:extLst>
          </p:nvPr>
        </p:nvGraphicFramePr>
        <p:xfrm>
          <a:off x="128337" y="99752"/>
          <a:ext cx="11887200" cy="6614160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3160185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727015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Gender + agreement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aseline="0" dirty="0" smtClean="0"/>
                        <a:t>Adjectival agreement- masculine, feminine, singular, plural</a:t>
                      </a:r>
                    </a:p>
                    <a:p>
                      <a:r>
                        <a:rPr lang="en-GB" baseline="0" dirty="0" smtClean="0"/>
                        <a:t>Articles- masculine, feminine, singular, plural</a:t>
                      </a:r>
                    </a:p>
                    <a:p>
                      <a:r>
                        <a:rPr lang="en-GB" baseline="0" dirty="0" smtClean="0"/>
                        <a:t>Knowing that nouns in Spanish are either masculine or feminine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Comparatives and superlatives- adjectival agreement</a:t>
                      </a:r>
                    </a:p>
                    <a:p>
                      <a:endParaRPr lang="en-GB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Comparatives and superlatives- adjectival agreement</a:t>
                      </a:r>
                    </a:p>
                    <a:p>
                      <a:r>
                        <a:rPr lang="en-GB" dirty="0" smtClean="0"/>
                        <a:t>Direct object</a:t>
                      </a:r>
                      <a:r>
                        <a:rPr lang="en-GB" baseline="0" dirty="0" smtClean="0"/>
                        <a:t> pronouns- lo/la/</a:t>
                      </a:r>
                      <a:r>
                        <a:rPr lang="en-GB" baseline="0" dirty="0" err="1" smtClean="0"/>
                        <a:t>los</a:t>
                      </a:r>
                      <a:r>
                        <a:rPr lang="en-GB" baseline="0" dirty="0" smtClean="0"/>
                        <a:t>/las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Demonstrative 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adjectives and pronouns-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este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esta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estos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estas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, ese/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esa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esos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esas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aquel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aquella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etc.</a:t>
                      </a:r>
                    </a:p>
                    <a:p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Absolute superlatives-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ísimo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etc.</a:t>
                      </a:r>
                    </a:p>
                    <a:p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Complex adjectives- 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alguno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otro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demasiado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cierto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/mucho/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todo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tanto</a:t>
                      </a:r>
                      <a:endParaRPr lang="en-GB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Reflexive pronouns- me/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te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/se/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nos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="0" baseline="0" dirty="0" err="1" smtClean="0">
                          <a:solidFill>
                            <a:schemeClr val="tx1"/>
                          </a:solidFill>
                        </a:rPr>
                        <a:t>os</a:t>
                      </a:r>
                      <a:r>
                        <a:rPr lang="en-GB" b="0" baseline="0" dirty="0" smtClean="0">
                          <a:solidFill>
                            <a:schemeClr val="tx1"/>
                          </a:solidFill>
                        </a:rPr>
                        <a:t>/se</a:t>
                      </a:r>
                      <a:endParaRPr lang="en-GB" b="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820030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Direct 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and indirect object </a:t>
                      </a:r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pronouns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The passive- past participle agreement</a:t>
                      </a:r>
                    </a:p>
                    <a:p>
                      <a:r>
                        <a:rPr lang="en-GB" dirty="0" smtClean="0">
                          <a:solidFill>
                            <a:schemeClr val="tx1"/>
                          </a:solidFill>
                        </a:rPr>
                        <a:t>Noun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 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genders- e.g. job 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nouns</a:t>
                      </a:r>
                    </a:p>
                    <a:p>
                      <a:endParaRPr lang="en-GB" b="1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58538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4389473"/>
              </p:ext>
            </p:extLst>
          </p:nvPr>
        </p:nvGraphicFramePr>
        <p:xfrm>
          <a:off x="160421" y="99752"/>
          <a:ext cx="11839073" cy="6808185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3147390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691683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850193"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Phonics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870425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CUDDLE text with teacher 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support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Hard vs soft letter sounds-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ce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/ci/ca/co/cu,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ge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gi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gu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/go/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gu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, </a:t>
                      </a:r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Silent letter- h</a:t>
                      </a:r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Different sounds- ñ, z, </a:t>
                      </a:r>
                      <a:r>
                        <a:rPr lang="en-GB" baseline="0" dirty="0" err="1" smtClean="0">
                          <a:solidFill>
                            <a:schemeClr val="tx1"/>
                          </a:solidFill>
                        </a:rPr>
                        <a:t>ll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, v</a:t>
                      </a:r>
                      <a:endParaRPr lang="en-GB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Accents- </a:t>
                      </a: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pronunciation, and meaning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93521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CUDDLE text independently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Ability to sound out accurately unknown/new words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>
                          <a:solidFill>
                            <a:schemeClr val="tx1"/>
                          </a:solidFill>
                        </a:rPr>
                        <a:t>Spell words accurately when heard aurally </a:t>
                      </a:r>
                      <a:endParaRPr lang="en-GB" b="1" i="0" baseline="0" dirty="0" smtClean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93521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sound out accurately unknown sentences and understand new cognates aurally 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93521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use knowledge of Spanish phonics to read unknown texts and understand long passages aurally </a:t>
                      </a:r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935213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Ability to use knowledge of Spanish  phonics to read unknown texts and understand long passages aurally </a:t>
                      </a:r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0943863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2544288"/>
              </p:ext>
            </p:extLst>
          </p:nvPr>
        </p:nvGraphicFramePr>
        <p:xfrm>
          <a:off x="160421" y="99752"/>
          <a:ext cx="11839073" cy="7292567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147390">
                  <a:extLst>
                    <a:ext uri="{9D8B030D-6E8A-4147-A177-3AD203B41FA5}">
                      <a16:colId xmlns:a16="http://schemas.microsoft.com/office/drawing/2014/main" val="764526590"/>
                    </a:ext>
                  </a:extLst>
                </a:gridCol>
                <a:gridCol w="8691683">
                  <a:extLst>
                    <a:ext uri="{9D8B030D-6E8A-4147-A177-3AD203B41FA5}">
                      <a16:colId xmlns:a16="http://schemas.microsoft.com/office/drawing/2014/main" val="2540012425"/>
                    </a:ext>
                  </a:extLst>
                </a:gridCol>
              </a:tblGrid>
              <a:tr h="1041239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 smtClean="0">
                          <a:solidFill>
                            <a:schemeClr val="tx1"/>
                          </a:solidFill>
                        </a:rPr>
                        <a:t>Audience + Cultural Awareness</a:t>
                      </a:r>
                      <a:endParaRPr lang="en-GB" sz="28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5400" dirty="0" smtClean="0">
                          <a:solidFill>
                            <a:schemeClr val="tx1"/>
                          </a:solidFill>
                        </a:rPr>
                        <a:t>Age</a:t>
                      </a:r>
                      <a:r>
                        <a:rPr lang="en-GB" sz="5400" baseline="0" dirty="0" smtClean="0">
                          <a:solidFill>
                            <a:schemeClr val="tx1"/>
                          </a:solidFill>
                        </a:rPr>
                        <a:t> related expectations</a:t>
                      </a:r>
                      <a:endParaRPr lang="en-GB" sz="5400" dirty="0">
                        <a:solidFill>
                          <a:schemeClr val="tx1"/>
                        </a:solidFill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911847"/>
                  </a:ext>
                </a:extLst>
              </a:tr>
              <a:tr h="1146987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7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Understand key differences between TÚ and USTED/VOSOTROS and USTEDES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Ask questions using TÚ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the similarities and differences between English and Spanish schools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multiple Spanish speaking countries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Knowing about Spanish cuisine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52450925"/>
                  </a:ext>
                </a:extLst>
              </a:tr>
              <a:tr h="1108416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8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Recognise verbs in TÚ and USTED/VOSOTROS and USTEDES form and understand why each has been used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Ask question using TÚ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Learning about Spanish speaking countries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Spanish towns and regional traditions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81952203"/>
                  </a:ext>
                </a:extLst>
              </a:tr>
              <a:tr h="1108416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9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Use appropriate register when asking questions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aseline="0" dirty="0" smtClean="0"/>
                        <a:t>Beginning to write for different purposes e.g. email, letter, article, blog</a:t>
                      </a:r>
                      <a:endParaRPr lang="en-GB" b="1" baseline="0" dirty="0" smtClean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0203980"/>
                  </a:ext>
                </a:extLst>
              </a:tr>
              <a:tr h="1108416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10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Beginning</a:t>
                      </a:r>
                      <a:r>
                        <a:rPr lang="en-GB" baseline="0" dirty="0" smtClean="0"/>
                        <a:t> to w</a:t>
                      </a:r>
                      <a:r>
                        <a:rPr lang="en-GB" dirty="0" smtClean="0"/>
                        <a:t>rite extended passages for multiple</a:t>
                      </a:r>
                      <a:r>
                        <a:rPr lang="en-GB" baseline="0" dirty="0" smtClean="0"/>
                        <a:t> reasons, taking into account the audience</a:t>
                      </a:r>
                    </a:p>
                    <a:p>
                      <a:r>
                        <a:rPr lang="en-GB" baseline="0" dirty="0" smtClean="0"/>
                        <a:t>Beginning to complete transactional role-plays for limited different audiences</a:t>
                      </a:r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82092080"/>
                  </a:ext>
                </a:extLst>
              </a:tr>
              <a:tr h="1108416">
                <a:tc>
                  <a:txBody>
                    <a:bodyPr/>
                    <a:lstStyle/>
                    <a:p>
                      <a:pPr algn="ctr"/>
                      <a:r>
                        <a:rPr lang="en-GB" sz="6000" dirty="0" smtClean="0"/>
                        <a:t>Year 11</a:t>
                      </a:r>
                      <a:endParaRPr lang="en-GB" sz="60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Writing extended passages for multiple</a:t>
                      </a:r>
                      <a:r>
                        <a:rPr lang="en-GB" baseline="0" dirty="0" smtClean="0"/>
                        <a:t> reasons, taking into account the audience</a:t>
                      </a:r>
                    </a:p>
                    <a:p>
                      <a:r>
                        <a:rPr lang="en-GB" baseline="0" dirty="0" smtClean="0"/>
                        <a:t>Completing transactional role-plays for different audiences</a:t>
                      </a:r>
                      <a:endParaRPr lang="en-GB" dirty="0" smtClean="0"/>
                    </a:p>
                    <a:p>
                      <a:endParaRPr lang="en-GB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98664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172140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256</TotalTime>
  <Words>726</Words>
  <Application>Microsoft Office PowerPoint</Application>
  <PresentationFormat>Widescreen</PresentationFormat>
  <Paragraphs>107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Lakers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Bowers</dc:creator>
  <cp:lastModifiedBy>Florence Sharman</cp:lastModifiedBy>
  <cp:revision>18</cp:revision>
  <cp:lastPrinted>2019-02-25T12:22:10Z</cp:lastPrinted>
  <dcterms:created xsi:type="dcterms:W3CDTF">2019-02-25T11:23:45Z</dcterms:created>
  <dcterms:modified xsi:type="dcterms:W3CDTF">2019-03-12T12:53:41Z</dcterms:modified>
</cp:coreProperties>
</file>