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8" r:id="rId3"/>
    <p:sldId id="257" r:id="rId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EDE2"/>
    <a:srgbClr val="FFF0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3" autoAdjust="0"/>
    <p:restoredTop sz="94006" autoAdjust="0"/>
  </p:normalViewPr>
  <p:slideViewPr>
    <p:cSldViewPr snapToGrid="0">
      <p:cViewPr varScale="1">
        <p:scale>
          <a:sx n="115" d="100"/>
          <a:sy n="115" d="100"/>
        </p:scale>
        <p:origin x="318"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1568" tIns="45784" rIns="91568" bIns="45784" rtlCol="0"/>
          <a:lstStyle>
            <a:lvl1pPr algn="l">
              <a:defRPr sz="1200"/>
            </a:lvl1pPr>
          </a:lstStyle>
          <a:p>
            <a:endParaRPr lang="en-GB"/>
          </a:p>
        </p:txBody>
      </p:sp>
      <p:sp>
        <p:nvSpPr>
          <p:cNvPr id="3" name="Date Placeholder 2"/>
          <p:cNvSpPr>
            <a:spLocks noGrp="1"/>
          </p:cNvSpPr>
          <p:nvPr>
            <p:ph type="dt" idx="1"/>
          </p:nvPr>
        </p:nvSpPr>
        <p:spPr>
          <a:xfrm>
            <a:off x="3850444" y="0"/>
            <a:ext cx="2945659" cy="498055"/>
          </a:xfrm>
          <a:prstGeom prst="rect">
            <a:avLst/>
          </a:prstGeom>
        </p:spPr>
        <p:txBody>
          <a:bodyPr vert="horz" lIns="91568" tIns="45784" rIns="91568" bIns="45784" rtlCol="0"/>
          <a:lstStyle>
            <a:lvl1pPr algn="r">
              <a:defRPr sz="1200"/>
            </a:lvl1pPr>
          </a:lstStyle>
          <a:p>
            <a:fld id="{58EBBDAA-3360-4F02-A3DC-C733D5B1634B}" type="datetimeFigureOut">
              <a:rPr lang="en-GB" smtClean="0"/>
              <a:t>15/07/2019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568" tIns="45784" rIns="91568" bIns="45784"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568" tIns="45784" rIns="91568" bIns="45784"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4"/>
          </a:xfrm>
          <a:prstGeom prst="rect">
            <a:avLst/>
          </a:prstGeom>
        </p:spPr>
        <p:txBody>
          <a:bodyPr vert="horz" lIns="91568" tIns="45784" rIns="91568" bIns="45784"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4"/>
            <a:ext cx="2945659" cy="498054"/>
          </a:xfrm>
          <a:prstGeom prst="rect">
            <a:avLst/>
          </a:prstGeom>
        </p:spPr>
        <p:txBody>
          <a:bodyPr vert="horz" lIns="91568" tIns="45784" rIns="91568" bIns="45784" rtlCol="0" anchor="b"/>
          <a:lstStyle>
            <a:lvl1pPr algn="r">
              <a:defRPr sz="1200"/>
            </a:lvl1pPr>
          </a:lstStyle>
          <a:p>
            <a:fld id="{62C20911-1047-4852-8DF6-31B89A1D855B}" type="slidenum">
              <a:rPr lang="en-GB" smtClean="0"/>
              <a:t>‹#›</a:t>
            </a:fld>
            <a:endParaRPr lang="en-GB"/>
          </a:p>
        </p:txBody>
      </p:sp>
    </p:spTree>
    <p:extLst>
      <p:ext uri="{BB962C8B-B14F-4D97-AF65-F5344CB8AC3E}">
        <p14:creationId xmlns:p14="http://schemas.microsoft.com/office/powerpoint/2010/main" val="129685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C20911-1047-4852-8DF6-31B89A1D855B}" type="slidenum">
              <a:rPr lang="en-GB" smtClean="0"/>
              <a:t>1</a:t>
            </a:fld>
            <a:endParaRPr lang="en-GB"/>
          </a:p>
        </p:txBody>
      </p:sp>
    </p:spTree>
    <p:extLst>
      <p:ext uri="{BB962C8B-B14F-4D97-AF65-F5344CB8AC3E}">
        <p14:creationId xmlns:p14="http://schemas.microsoft.com/office/powerpoint/2010/main" val="2213438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2202709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488835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67C5E8-EA2C-44CC-B1D4-C7971FB478E8}"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1184449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867C5E8-EA2C-44CC-B1D4-C7971FB478E8}" type="datetimeFigureOut">
              <a:rPr lang="en-GB" smtClean="0"/>
              <a:t>15/07/2019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3542534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867C5E8-EA2C-44CC-B1D4-C7971FB478E8}" type="datetimeFigureOut">
              <a:rPr lang="en-GB" smtClean="0"/>
              <a:t>15/07/2019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757177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867C5E8-EA2C-44CC-B1D4-C7971FB478E8}" type="datetimeFigureOut">
              <a:rPr lang="en-GB" smtClean="0"/>
              <a:t>15/07/2019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279288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7C5E8-EA2C-44CC-B1D4-C7971FB478E8}" type="datetimeFigureOut">
              <a:rPr lang="en-GB" smtClean="0"/>
              <a:t>15/07/2019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2494574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867C5E8-EA2C-44CC-B1D4-C7971FB478E8}" type="datetimeFigureOut">
              <a:rPr lang="en-GB" smtClean="0"/>
              <a:t>15/07/2019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3153686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867C5E8-EA2C-44CC-B1D4-C7971FB478E8}" type="datetimeFigureOut">
              <a:rPr lang="en-GB" smtClean="0"/>
              <a:t>15/07/2019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4225051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1253415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460574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67C5E8-EA2C-44CC-B1D4-C7971FB478E8}" type="datetimeFigureOut">
              <a:rPr lang="en-GB" smtClean="0"/>
              <a:t>15/07/2019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A9765D-865E-4BDA-B1DA-D8DCE30B95D9}" type="slidenum">
              <a:rPr lang="en-GB" smtClean="0"/>
              <a:t>‹#›</a:t>
            </a:fld>
            <a:endParaRPr lang="en-GB"/>
          </a:p>
        </p:txBody>
      </p:sp>
    </p:spTree>
    <p:extLst>
      <p:ext uri="{BB962C8B-B14F-4D97-AF65-F5344CB8AC3E}">
        <p14:creationId xmlns:p14="http://schemas.microsoft.com/office/powerpoint/2010/main" val="39854688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236903743"/>
              </p:ext>
            </p:extLst>
          </p:nvPr>
        </p:nvGraphicFramePr>
        <p:xfrm>
          <a:off x="95906" y="0"/>
          <a:ext cx="11969094" cy="6824168"/>
        </p:xfrm>
        <a:graphic>
          <a:graphicData uri="http://schemas.openxmlformats.org/drawingml/2006/table">
            <a:tbl>
              <a:tblPr firstRow="1" firstCol="1" bandRow="1">
                <a:tableStyleId>{793D81CF-94F2-401A-BA57-92F5A7B2D0C5}</a:tableStyleId>
              </a:tblPr>
              <a:tblGrid>
                <a:gridCol w="1149879">
                  <a:extLst>
                    <a:ext uri="{9D8B030D-6E8A-4147-A177-3AD203B41FA5}">
                      <a16:colId xmlns:a16="http://schemas.microsoft.com/office/drawing/2014/main" val="978007757"/>
                    </a:ext>
                  </a:extLst>
                </a:gridCol>
                <a:gridCol w="338956">
                  <a:extLst>
                    <a:ext uri="{9D8B030D-6E8A-4147-A177-3AD203B41FA5}">
                      <a16:colId xmlns:a16="http://schemas.microsoft.com/office/drawing/2014/main" val="3001610889"/>
                    </a:ext>
                  </a:extLst>
                </a:gridCol>
                <a:gridCol w="1124334">
                  <a:extLst>
                    <a:ext uri="{9D8B030D-6E8A-4147-A177-3AD203B41FA5}">
                      <a16:colId xmlns:a16="http://schemas.microsoft.com/office/drawing/2014/main" val="805165415"/>
                    </a:ext>
                  </a:extLst>
                </a:gridCol>
                <a:gridCol w="364502">
                  <a:extLst>
                    <a:ext uri="{9D8B030D-6E8A-4147-A177-3AD203B41FA5}">
                      <a16:colId xmlns:a16="http://schemas.microsoft.com/office/drawing/2014/main" val="530914787"/>
                    </a:ext>
                  </a:extLst>
                </a:gridCol>
                <a:gridCol w="1488836">
                  <a:extLst>
                    <a:ext uri="{9D8B030D-6E8A-4147-A177-3AD203B41FA5}">
                      <a16:colId xmlns:a16="http://schemas.microsoft.com/office/drawing/2014/main" val="3539584081"/>
                    </a:ext>
                  </a:extLst>
                </a:gridCol>
                <a:gridCol w="1488836">
                  <a:extLst>
                    <a:ext uri="{9D8B030D-6E8A-4147-A177-3AD203B41FA5}">
                      <a16:colId xmlns:a16="http://schemas.microsoft.com/office/drawing/2014/main" val="62371997"/>
                    </a:ext>
                  </a:extLst>
                </a:gridCol>
                <a:gridCol w="1430403">
                  <a:extLst>
                    <a:ext uri="{9D8B030D-6E8A-4147-A177-3AD203B41FA5}">
                      <a16:colId xmlns:a16="http://schemas.microsoft.com/office/drawing/2014/main" val="2507842080"/>
                    </a:ext>
                  </a:extLst>
                </a:gridCol>
                <a:gridCol w="116840">
                  <a:extLst>
                    <a:ext uri="{9D8B030D-6E8A-4147-A177-3AD203B41FA5}">
                      <a16:colId xmlns:a16="http://schemas.microsoft.com/office/drawing/2014/main" val="2510254206"/>
                    </a:ext>
                  </a:extLst>
                </a:gridCol>
                <a:gridCol w="1488836">
                  <a:extLst>
                    <a:ext uri="{9D8B030D-6E8A-4147-A177-3AD203B41FA5}">
                      <a16:colId xmlns:a16="http://schemas.microsoft.com/office/drawing/2014/main" val="2552643248"/>
                    </a:ext>
                  </a:extLst>
                </a:gridCol>
                <a:gridCol w="1488836">
                  <a:extLst>
                    <a:ext uri="{9D8B030D-6E8A-4147-A177-3AD203B41FA5}">
                      <a16:colId xmlns:a16="http://schemas.microsoft.com/office/drawing/2014/main" val="3757897628"/>
                    </a:ext>
                  </a:extLst>
                </a:gridCol>
                <a:gridCol w="1488836">
                  <a:extLst>
                    <a:ext uri="{9D8B030D-6E8A-4147-A177-3AD203B41FA5}">
                      <a16:colId xmlns:a16="http://schemas.microsoft.com/office/drawing/2014/main" val="692907807"/>
                    </a:ext>
                  </a:extLst>
                </a:gridCol>
              </a:tblGrid>
              <a:tr h="274319">
                <a:tc gridSpan="11">
                  <a:txBody>
                    <a:bodyPr/>
                    <a:lstStyle/>
                    <a:p>
                      <a:pPr>
                        <a:lnSpc>
                          <a:spcPct val="115000"/>
                        </a:lnSpc>
                        <a:spcAft>
                          <a:spcPts val="0"/>
                        </a:spcAft>
                      </a:pPr>
                      <a:r>
                        <a:rPr lang="en-GB" sz="1600" b="0" dirty="0" smtClean="0">
                          <a:solidFill>
                            <a:schemeClr val="tx1"/>
                          </a:solidFill>
                          <a:effectLst/>
                          <a:latin typeface="+mj-lt"/>
                          <a:ea typeface="Calibri" panose="020F0502020204030204" pitchFamily="34" charset="0"/>
                          <a:cs typeface="Times New Roman" panose="02020603050405020304" pitchFamily="18" charset="0"/>
                        </a:rPr>
                        <a:t>What</a:t>
                      </a:r>
                      <a:r>
                        <a:rPr lang="en-GB" sz="1600" b="0" baseline="0" dirty="0" smtClean="0">
                          <a:solidFill>
                            <a:schemeClr val="tx1"/>
                          </a:solidFill>
                          <a:effectLst/>
                          <a:latin typeface="+mj-lt"/>
                          <a:ea typeface="Calibri" panose="020F0502020204030204" pitchFamily="34" charset="0"/>
                          <a:cs typeface="Times New Roman" panose="02020603050405020304" pitchFamily="18" charset="0"/>
                        </a:rPr>
                        <a:t> is Gothic: </a:t>
                      </a:r>
                      <a:r>
                        <a:rPr lang="en-GB" sz="1100" b="1" i="1" kern="1200" dirty="0" smtClean="0">
                          <a:solidFill>
                            <a:schemeClr val="tx1"/>
                          </a:solidFill>
                          <a:effectLst/>
                          <a:latin typeface="+mn-lt"/>
                          <a:ea typeface="+mn-ea"/>
                          <a:cs typeface="+mn-cs"/>
                        </a:rPr>
                        <a:t>writing that employs dark and picturesque scenery, startling and melodramatic narrative devices, and an overall atmosphere of exoticism, mystery, fear, and dread.</a:t>
                      </a:r>
                      <a:r>
                        <a:rPr lang="en-GB" sz="1100" b="1" kern="1200" dirty="0" smtClean="0">
                          <a:solidFill>
                            <a:schemeClr val="tx1"/>
                          </a:solidFill>
                          <a:effectLst/>
                          <a:latin typeface="+mn-lt"/>
                          <a:ea typeface="+mn-ea"/>
                          <a:cs typeface="+mn-cs"/>
                        </a:rPr>
                        <a:t> </a:t>
                      </a:r>
                      <a:endParaRPr lang="en-GB" sz="1100" b="0" dirty="0">
                        <a:solidFill>
                          <a:schemeClr val="tx1"/>
                        </a:solidFill>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sz="1600" b="0" dirty="0">
                        <a:latin typeface="+mj-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sz="1600" b="0" dirty="0">
                        <a:latin typeface="+mj-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1600" b="0" dirty="0">
                        <a:latin typeface="+mj-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20395862"/>
                  </a:ext>
                </a:extLst>
              </a:tr>
              <a:tr h="205805">
                <a:tc>
                  <a:txBody>
                    <a:bodyPr/>
                    <a:lstStyle/>
                    <a:p>
                      <a:pPr algn="ctr">
                        <a:lnSpc>
                          <a:spcPct val="115000"/>
                        </a:lnSpc>
                        <a:spcAft>
                          <a:spcPts val="0"/>
                        </a:spcAft>
                      </a:pPr>
                      <a:r>
                        <a:rPr lang="en-GB" sz="1200" b="1" dirty="0" smtClean="0">
                          <a:effectLst/>
                          <a:latin typeface="+mn-lt"/>
                        </a:rPr>
                        <a:t>Author</a:t>
                      </a:r>
                      <a:endParaRPr lang="en-GB" sz="1200" b="1" dirty="0">
                        <a:effectLst/>
                        <a:latin typeface="+mn-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GB" sz="1200" b="1" dirty="0" smtClean="0">
                          <a:latin typeface="+mn-lt"/>
                        </a:rPr>
                        <a:t>Text</a:t>
                      </a:r>
                      <a:endParaRPr lang="en-GB" sz="1200" b="1" dirty="0">
                        <a:latin typeface="+mn-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pPr algn="ctr"/>
                      <a:r>
                        <a:rPr lang="en-GB" sz="1200" b="1" dirty="0" smtClean="0">
                          <a:latin typeface="+mn-lt"/>
                        </a:rPr>
                        <a:t>Key quote</a:t>
                      </a:r>
                      <a:endParaRPr lang="en-GB" sz="1200" b="1" dirty="0">
                        <a:latin typeface="+mn-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rowSpan="15" gridSpan="4">
                  <a:txBody>
                    <a:bodyPr/>
                    <a:lstStyle/>
                    <a:p>
                      <a:r>
                        <a:rPr lang="en-GB" sz="1600" b="0" dirty="0" smtClean="0">
                          <a:latin typeface="+mj-lt"/>
                        </a:rPr>
                        <a:t>Historical/social context</a:t>
                      </a:r>
                      <a:endParaRPr lang="en-GB" sz="1600" b="0" dirty="0">
                        <a:latin typeface="+mj-lt"/>
                      </a:endParaRPr>
                    </a:p>
                    <a:p>
                      <a:pPr marL="171450" indent="-171450">
                        <a:buFont typeface="Arial" panose="020B0604020202020204" pitchFamily="34" charset="0"/>
                        <a:buChar char="•"/>
                      </a:pPr>
                      <a:r>
                        <a:rPr lang="en-US" sz="1000" dirty="0" smtClean="0"/>
                        <a:t>The term ‘gothic’ comes from the Germanic</a:t>
                      </a:r>
                      <a:r>
                        <a:rPr lang="en-US" sz="1000" baseline="0" dirty="0" smtClean="0"/>
                        <a:t> tribe ‘the Goths’, who played a part in the fall of the Roman Empire.</a:t>
                      </a:r>
                    </a:p>
                    <a:p>
                      <a:pPr marL="171450" indent="-171450">
                        <a:buFont typeface="Arial" panose="020B0604020202020204" pitchFamily="34" charset="0"/>
                        <a:buChar char="•"/>
                      </a:pPr>
                      <a:r>
                        <a:rPr lang="en-US" sz="1000" b="1" baseline="0" dirty="0" smtClean="0"/>
                        <a:t>Medieval Europe (C3-14) </a:t>
                      </a:r>
                      <a:r>
                        <a:rPr lang="en-US" sz="1000" baseline="0" dirty="0" smtClean="0"/>
                        <a:t>is sometimes referred to as the ‘</a:t>
                      </a:r>
                      <a:r>
                        <a:rPr lang="en-US" sz="1000" b="1" baseline="0" dirty="0" smtClean="0"/>
                        <a:t>Dark Ages</a:t>
                      </a:r>
                      <a:r>
                        <a:rPr lang="en-US" sz="1000" baseline="0" dirty="0" smtClean="0"/>
                        <a:t>’ (although this can be contested for a number of reasons.) Some believe that people lived in fear due to superstition and ignorance. Castles with gargoyles were built to ward off evil spirits, this architecture is known as ‘gothic’ e.g. Notre Dame.</a:t>
                      </a:r>
                    </a:p>
                    <a:p>
                      <a:pPr marL="171450" indent="-171450">
                        <a:buFont typeface="Arial" panose="020B0604020202020204" pitchFamily="34" charset="0"/>
                        <a:buChar char="•"/>
                      </a:pPr>
                      <a:r>
                        <a:rPr lang="en-US" sz="1000" baseline="0" dirty="0" smtClean="0"/>
                        <a:t>Figures from </a:t>
                      </a:r>
                      <a:r>
                        <a:rPr lang="en-US" sz="1000" b="1" baseline="0" dirty="0" smtClean="0"/>
                        <a:t>The Age of Enlightenment (C18-19) </a:t>
                      </a:r>
                      <a:r>
                        <a:rPr lang="en-US" sz="1000" baseline="0" dirty="0" smtClean="0"/>
                        <a:t>believed that scientific progress was the only way to advance society, and great discoveries were made in this time. They tried to rid Europe of superstition and ignorance through promoting reason and logic.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smtClean="0"/>
                        <a:t>Gothic</a:t>
                      </a:r>
                      <a:r>
                        <a:rPr lang="en-US" sz="1000" baseline="0" dirty="0" smtClean="0"/>
                        <a:t> writers are preoccupied with the supernatural because they believe that not everything has a scientific explanation. </a:t>
                      </a:r>
                    </a:p>
                    <a:p>
                      <a:pPr marL="171450" indent="-171450">
                        <a:buFont typeface="Arial" panose="020B0604020202020204" pitchFamily="34" charset="0"/>
                        <a:buChar char="•"/>
                      </a:pPr>
                      <a:r>
                        <a:rPr lang="en-US" sz="1000" baseline="0" dirty="0" smtClean="0"/>
                        <a:t>The gothic genre first emerged from the </a:t>
                      </a:r>
                      <a:r>
                        <a:rPr lang="en-US" sz="1000" b="1" baseline="0" dirty="0" smtClean="0"/>
                        <a:t>Romantic movement</a:t>
                      </a:r>
                      <a:r>
                        <a:rPr lang="en-US" sz="1000" baseline="0" dirty="0" smtClean="0"/>
                        <a:t>. It used art and ideas from the Dark Ages, wild emotion and nature to contrast modern ideas about science and logic.</a:t>
                      </a:r>
                    </a:p>
                    <a:p>
                      <a:pPr marL="171450" indent="-171450">
                        <a:buFont typeface="Arial" panose="020B0604020202020204" pitchFamily="34" charset="0"/>
                        <a:buChar char="•"/>
                      </a:pPr>
                      <a:r>
                        <a:rPr lang="en-US" sz="1000" baseline="0" dirty="0" smtClean="0"/>
                        <a:t>They challenged society’s expectations about propriety and emotion. To show wild emotion was seen as crass and uncouth, but not to the gothic writers, who often depicted passion and rage.</a:t>
                      </a:r>
                    </a:p>
                    <a:p>
                      <a:pPr marL="171450" indent="-171450">
                        <a:buFont typeface="Arial" panose="020B0604020202020204" pitchFamily="34" charset="0"/>
                        <a:buChar char="•"/>
                      </a:pPr>
                      <a:r>
                        <a:rPr lang="en-US" sz="1000" baseline="0" dirty="0" smtClean="0"/>
                        <a:t>They explored the role of the female characters: often in gothic texts, there are powerful female roles, which contrasted the contemporary society.</a:t>
                      </a:r>
                    </a:p>
                    <a:p>
                      <a:pPr marL="171450" indent="-171450">
                        <a:buFont typeface="Arial" panose="020B0604020202020204" pitchFamily="34" charset="0"/>
                        <a:buChar char="•"/>
                      </a:pPr>
                      <a:r>
                        <a:rPr lang="en-US" sz="1000" baseline="0" dirty="0" smtClean="0"/>
                        <a:t>Today, we use the term ‘gothic’ widely to describe art, style, clothing (e.g. Alexander McQueen couture) music and film (e.g. Tim Burton films).  The style and genre is very much still alive.</a:t>
                      </a:r>
                    </a:p>
                    <a:p>
                      <a:pPr marL="171450" indent="-171450">
                        <a:buFont typeface="Arial" panose="020B0604020202020204" pitchFamily="34" charset="0"/>
                        <a:buChar char="•"/>
                      </a:pPr>
                      <a:r>
                        <a:rPr lang="en-GB" sz="1100" kern="1200" dirty="0" smtClean="0">
                          <a:solidFill>
                            <a:schemeClr val="dk1"/>
                          </a:solidFill>
                          <a:effectLst/>
                          <a:latin typeface="+mn-lt"/>
                          <a:ea typeface="+mn-ea"/>
                          <a:cs typeface="+mn-cs"/>
                        </a:rPr>
                        <a:t>American Gothic fiction generally takes place in a distinctly American setting and tends to be characterised by themes and anxieties that were especially important to American writing, such as religion, racial tension, nature and wilderness, and rationalism vs. the irrational</a:t>
                      </a:r>
                    </a:p>
                    <a:p>
                      <a:pPr marL="171450" indent="-171450">
                        <a:buFont typeface="Arial" panose="020B0604020202020204" pitchFamily="34" charset="0"/>
                        <a:buChar char="•"/>
                      </a:pPr>
                      <a:r>
                        <a:rPr lang="en-US" sz="1100" baseline="0" dirty="0" smtClean="0"/>
                        <a:t>They were very interested in the psychological exploration of characters, particularly in relation to themes of madness. </a:t>
                      </a: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15" hMerge="1">
                  <a:txBody>
                    <a:bodyPr/>
                    <a:lstStyle/>
                    <a:p>
                      <a:endParaRPr lang="en-GB"/>
                    </a:p>
                  </a:txBody>
                  <a:tcPr/>
                </a:tc>
                <a:tc rowSpan="15" hMerge="1">
                  <a:txBody>
                    <a:bodyPr/>
                    <a:lstStyle/>
                    <a:p>
                      <a:endParaRPr lang="en-GB"/>
                    </a:p>
                  </a:txBody>
                  <a:tcPr/>
                </a:tc>
                <a:tc rowSpan="15" hMerge="1">
                  <a:txBody>
                    <a:bodyPr/>
                    <a:lstStyle/>
                    <a:p>
                      <a:endParaRPr lang="en-GB"/>
                    </a:p>
                  </a:txBody>
                  <a:tcPr/>
                </a:tc>
                <a:extLst>
                  <a:ext uri="{0D108BD9-81ED-4DB2-BD59-A6C34878D82A}">
                    <a16:rowId xmlns:a16="http://schemas.microsoft.com/office/drawing/2014/main" val="135170947"/>
                  </a:ext>
                </a:extLst>
              </a:tr>
              <a:tr h="348509">
                <a:tc>
                  <a:txBody>
                    <a:bodyPr/>
                    <a:lstStyle/>
                    <a:p>
                      <a:pPr marL="0" lvl="0" indent="0">
                        <a:lnSpc>
                          <a:spcPct val="115000"/>
                        </a:lnSpc>
                        <a:spcAft>
                          <a:spcPts val="0"/>
                        </a:spcAft>
                        <a:buFontTx/>
                        <a:buNone/>
                      </a:pPr>
                      <a:r>
                        <a:rPr lang="en-GB" sz="1000" b="1" dirty="0" smtClean="0">
                          <a:effectLst/>
                          <a:latin typeface="+mj-lt"/>
                          <a:ea typeface="Calibri" panose="020F0502020204030204" pitchFamily="34" charset="0"/>
                          <a:cs typeface="Times New Roman" panose="02020603050405020304" pitchFamily="18" charset="0"/>
                        </a:rPr>
                        <a:t>Emily </a:t>
                      </a:r>
                      <a:r>
                        <a:rPr kumimoji="0" lang="en-GB" sz="1000" b="1" i="0" u="none" strike="noStrike" kern="1200" cap="none" spc="0" normalizeH="0" baseline="0" noProof="0" dirty="0" smtClean="0">
                          <a:ln>
                            <a:noFill/>
                          </a:ln>
                          <a:solidFill>
                            <a:prstClr val="black"/>
                          </a:solidFill>
                          <a:effectLst/>
                          <a:uLnTx/>
                          <a:uFillTx/>
                          <a:latin typeface="Calibri Light" panose="020F0302020204030204"/>
                          <a:ea typeface="Calibri" panose="020F0502020204030204" pitchFamily="34" charset="0"/>
                          <a:cs typeface="Times New Roman" panose="02020603050405020304" pitchFamily="18" charset="0"/>
                        </a:rPr>
                        <a:t>Bronte</a:t>
                      </a:r>
                      <a:endParaRPr lang="en-GB" sz="1000" b="1"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tabLst>
                          <a:tab pos="1757045" algn="l"/>
                        </a:tabLst>
                      </a:pPr>
                      <a:r>
                        <a:rPr lang="en-GB" sz="1000" dirty="0" smtClean="0">
                          <a:effectLst/>
                          <a:latin typeface="+mj-lt"/>
                          <a:ea typeface="Calibri" panose="020F0502020204030204" pitchFamily="34" charset="0"/>
                          <a:cs typeface="Times New Roman" panose="02020603050405020304" pitchFamily="18" charset="0"/>
                        </a:rPr>
                        <a:t>Wuthering Heights</a:t>
                      </a: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‘A few mildewed books piled up in one corner; and it was covered with writing scratched on the paint.’</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tabLst>
                          <a:tab pos="1757045" algn="l"/>
                        </a:tabLst>
                      </a:pPr>
                      <a:endParaRPr lang="en-GB" sz="1000" dirty="0" smtClean="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619285899"/>
                  </a:ext>
                </a:extLst>
              </a:tr>
              <a:tr h="174255">
                <a:tc>
                  <a:txBody>
                    <a:bodyPr/>
                    <a:lstStyle/>
                    <a:p>
                      <a:pPr marL="0" lvl="0" indent="0">
                        <a:lnSpc>
                          <a:spcPct val="115000"/>
                        </a:lnSpc>
                        <a:spcAft>
                          <a:spcPts val="0"/>
                        </a:spcAft>
                        <a:buFontTx/>
                        <a:buNone/>
                      </a:pPr>
                      <a:r>
                        <a:rPr lang="en-GB" sz="1000" dirty="0">
                          <a:effectLst/>
                        </a:rPr>
                        <a:t>Mary Shelley</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rPr>
                        <a:t>Frankenstein</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‘I ought to be thy Adam, but I am rather the fallen angel’</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817846244"/>
                  </a:ext>
                </a:extLst>
              </a:tr>
              <a:tr h="697018">
                <a:tc>
                  <a:txBody>
                    <a:bodyPr/>
                    <a:lstStyle/>
                    <a:p>
                      <a:pPr marL="0" lvl="0" indent="0">
                        <a:lnSpc>
                          <a:spcPct val="115000"/>
                        </a:lnSpc>
                        <a:spcAft>
                          <a:spcPts val="0"/>
                        </a:spcAft>
                        <a:buFontTx/>
                        <a:buNone/>
                      </a:pPr>
                      <a:r>
                        <a:rPr lang="en-GB" sz="1000" dirty="0">
                          <a:effectLst/>
                        </a:rPr>
                        <a:t>Edgar Allan Poe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rPr>
                        <a:t>The</a:t>
                      </a:r>
                      <a:r>
                        <a:rPr lang="en-GB" sz="1000" baseline="0" dirty="0" smtClean="0">
                          <a:effectLst/>
                        </a:rPr>
                        <a:t> Oval Portrait, </a:t>
                      </a:r>
                      <a:r>
                        <a:rPr lang="en-GB" sz="1000" dirty="0" smtClean="0">
                          <a:effectLst/>
                        </a:rPr>
                        <a:t>The Tell Tale Heart,</a:t>
                      </a:r>
                      <a:r>
                        <a:rPr lang="en-GB" sz="1000" baseline="0" dirty="0" smtClean="0">
                          <a:effectLst/>
                        </a:rPr>
                        <a:t> Fall of the House of Usher</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n-lt"/>
                          <a:ea typeface="+mn-ea"/>
                          <a:cs typeface="+mn-cs"/>
                        </a:rPr>
                        <a:t>The </a:t>
                      </a:r>
                      <a:r>
                        <a:rPr lang="en-GB" sz="1100" kern="1200" dirty="0" err="1" smtClean="0">
                          <a:solidFill>
                            <a:schemeClr val="dk1"/>
                          </a:solidFill>
                          <a:effectLst/>
                          <a:latin typeface="+mn-lt"/>
                          <a:ea typeface="+mn-ea"/>
                          <a:cs typeface="+mn-cs"/>
                        </a:rPr>
                        <a:t>gray</a:t>
                      </a:r>
                      <a:r>
                        <a:rPr lang="en-GB" sz="1100" kern="1200" dirty="0" smtClean="0">
                          <a:solidFill>
                            <a:schemeClr val="dk1"/>
                          </a:solidFill>
                          <a:effectLst/>
                          <a:latin typeface="+mn-lt"/>
                          <a:ea typeface="+mn-ea"/>
                          <a:cs typeface="+mn-cs"/>
                        </a:rPr>
                        <a:t> sedge, and the ghastly tree-stems, and the vacant and eye-like windows.’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n-lt"/>
                          <a:ea typeface="+mn-ea"/>
                          <a:cs typeface="+mn-cs"/>
                        </a:rPr>
                        <a:t>‘Sat meekly for many weeks in the dark, high turret-chamber where the light dripped upon the pale canvas ‘</a:t>
                      </a: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586471139"/>
                  </a:ext>
                </a:extLst>
              </a:tr>
              <a:tr h="348509">
                <a:tc>
                  <a:txBody>
                    <a:bodyPr/>
                    <a:lstStyle/>
                    <a:p>
                      <a:pPr marL="0" lvl="0" indent="0">
                        <a:lnSpc>
                          <a:spcPct val="115000"/>
                        </a:lnSpc>
                        <a:spcAft>
                          <a:spcPts val="0"/>
                        </a:spcAft>
                        <a:buFontTx/>
                        <a:buNone/>
                      </a:pPr>
                      <a:r>
                        <a:rPr lang="en-GB" sz="1000" dirty="0">
                          <a:effectLst/>
                        </a:rPr>
                        <a:t>Charlotte Bronte </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rPr>
                        <a:t>Jane Eyre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‘The strange little figure there gazing at me, with a white face and arms specking the gloom, and glittering eyes of fear’ </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991281533"/>
                  </a:ext>
                </a:extLst>
              </a:tr>
              <a:tr h="174255">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Horace Walpole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Castle of Otranto</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‘The door was clapped to with violence by an invisible hand’</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111115420"/>
                  </a:ext>
                </a:extLst>
              </a:tr>
              <a:tr h="522764">
                <a:tc>
                  <a:txBody>
                    <a:bodyPr/>
                    <a:lstStyle/>
                    <a:p>
                      <a:pPr marL="0" lvl="0" indent="0">
                        <a:lnSpc>
                          <a:spcPct val="115000"/>
                        </a:lnSpc>
                        <a:spcAft>
                          <a:spcPts val="0"/>
                        </a:spcAft>
                        <a:buFontTx/>
                        <a:buNone/>
                      </a:pPr>
                      <a:r>
                        <a:rPr lang="en-GB" sz="1000" dirty="0">
                          <a:effectLst/>
                        </a:rPr>
                        <a:t>Robert Louis Stevenson</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rPr>
                        <a:t>Jekyll and Hyde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‘I compounded the elements, watched them boil and smoke together in the glass, and when the ebullition had subsided, with a strong glow of courage, drank off the potion.’</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746782998"/>
                  </a:ext>
                </a:extLst>
              </a:tr>
              <a:tr h="353658">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Nathaniel Hawthorne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The Scarlett</a:t>
                      </a:r>
                      <a:r>
                        <a:rPr lang="en-GB" sz="1000" baseline="0" dirty="0" smtClean="0">
                          <a:effectLst/>
                          <a:latin typeface="+mj-lt"/>
                          <a:ea typeface="Calibri" panose="020F0502020204030204" pitchFamily="34" charset="0"/>
                          <a:cs typeface="Times New Roman" panose="02020603050405020304" pitchFamily="18" charset="0"/>
                        </a:rPr>
                        <a:t> Letter</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‘The grey twilight of a dungeon, or other darksome apartment of the prison’</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969810371"/>
                  </a:ext>
                </a:extLst>
              </a:tr>
              <a:tr h="348509">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William Blake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The </a:t>
                      </a:r>
                      <a:r>
                        <a:rPr lang="en-GB" sz="1000" dirty="0" err="1" smtClean="0">
                          <a:effectLst/>
                          <a:latin typeface="+mj-lt"/>
                          <a:ea typeface="Calibri" panose="020F0502020204030204" pitchFamily="34" charset="0"/>
                          <a:cs typeface="Times New Roman" panose="02020603050405020304" pitchFamily="18" charset="0"/>
                        </a:rPr>
                        <a:t>Tyger</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‘And when thy heart began to beat, </a:t>
                      </a:r>
                    </a:p>
                    <a:p>
                      <a:r>
                        <a:rPr lang="en-GB" sz="1100" kern="1200" dirty="0" smtClean="0">
                          <a:solidFill>
                            <a:schemeClr val="dk1"/>
                          </a:solidFill>
                          <a:effectLst/>
                          <a:latin typeface="+mn-lt"/>
                          <a:ea typeface="+mn-ea"/>
                          <a:cs typeface="+mn-cs"/>
                        </a:rPr>
                        <a:t>What dread hand? &amp; what dread feet?’ </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42920256"/>
                  </a:ext>
                </a:extLst>
              </a:tr>
              <a:tr h="174255">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Arthur Conan-Doyle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Sherlock Holmes</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‘The roof floated like a strange ship upon a shadowy sea’</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81492106"/>
                  </a:ext>
                </a:extLst>
              </a:tr>
              <a:tr h="174255">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Bram Stoker</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Dracula</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‘fixed and rather cruel-looking, with peculiarly sharp white teeth.’</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694075799"/>
                  </a:ext>
                </a:extLst>
              </a:tr>
              <a:tr h="348509">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Anne Rice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Interview with a Vampire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‘Two brilliant green eyes that looked down at the boy intently like flames in a skull.’</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792149258"/>
                  </a:ext>
                </a:extLst>
              </a:tr>
              <a:tr h="348509">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Angela Carter</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Bloody chamber</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‘On moonless nights, her keeper lets her out into the garden. This garden, an exceedingly sombre place, bears a strong resemblance to a burial ground.’ </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145618678"/>
                  </a:ext>
                </a:extLst>
              </a:tr>
              <a:tr h="348509">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Daphne du </a:t>
                      </a:r>
                      <a:r>
                        <a:rPr lang="en-GB" sz="1000" dirty="0" err="1" smtClean="0">
                          <a:effectLst/>
                          <a:latin typeface="+mj-lt"/>
                          <a:ea typeface="Calibri" panose="020F0502020204030204" pitchFamily="34" charset="0"/>
                          <a:cs typeface="Times New Roman" panose="02020603050405020304" pitchFamily="18" charset="0"/>
                        </a:rPr>
                        <a:t>Maurier</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Rebecca</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‘In her stealthy, insidious way had encroached upon the drive with long, tenacious fingers.’</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2413528194"/>
                  </a:ext>
                </a:extLst>
              </a:tr>
              <a:tr h="426938">
                <a:tc>
                  <a:txBody>
                    <a:bodyPr/>
                    <a:lstStyle/>
                    <a:p>
                      <a:pPr marL="0" lvl="0" indent="0">
                        <a:lnSpc>
                          <a:spcPct val="115000"/>
                        </a:lnSpc>
                        <a:spcAft>
                          <a:spcPts val="0"/>
                        </a:spcAft>
                        <a:buFontTx/>
                        <a:buNone/>
                      </a:pPr>
                      <a:r>
                        <a:rPr lang="en-GB" sz="1000" dirty="0" smtClean="0">
                          <a:effectLst/>
                          <a:latin typeface="+mj-lt"/>
                          <a:ea typeface="Calibri" panose="020F0502020204030204" pitchFamily="34" charset="0"/>
                          <a:cs typeface="Times New Roman" panose="02020603050405020304" pitchFamily="18" charset="0"/>
                        </a:rPr>
                        <a:t>Susan Hill</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nSpc>
                          <a:spcPct val="115000"/>
                        </a:lnSpc>
                        <a:spcAft>
                          <a:spcPts val="0"/>
                        </a:spcAft>
                      </a:pPr>
                      <a:r>
                        <a:rPr lang="en-GB" sz="1000" dirty="0" smtClean="0">
                          <a:effectLst/>
                          <a:latin typeface="+mj-lt"/>
                          <a:ea typeface="Calibri" panose="020F0502020204030204" pitchFamily="34" charset="0"/>
                          <a:cs typeface="Times New Roman" panose="02020603050405020304" pitchFamily="18" charset="0"/>
                        </a:rPr>
                        <a:t>Woman in Black</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r>
                        <a:rPr lang="en-GB" sz="1100" kern="1200" dirty="0" smtClean="0">
                          <a:solidFill>
                            <a:schemeClr val="dk1"/>
                          </a:solidFill>
                          <a:effectLst/>
                          <a:latin typeface="+mn-lt"/>
                          <a:ea typeface="+mn-ea"/>
                          <a:cs typeface="+mn-cs"/>
                        </a:rPr>
                        <a:t>‘It was a yellow fog, a filthy, evil-smelling fog, a fog that choked and blinded, smeared and stained’</a:t>
                      </a:r>
                      <a:endParaRPr lang="en-GB" sz="1100" dirty="0"/>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vMerge="1">
                  <a:txBody>
                    <a:bodyPr/>
                    <a:lstStyle/>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3434892143"/>
                  </a:ext>
                </a:extLst>
              </a:tr>
              <a:tr h="1235624">
                <a:tc gridSpan="3">
                  <a:txBody>
                    <a:bodyPr/>
                    <a:lstStyle/>
                    <a:p>
                      <a:pPr algn="ctr"/>
                      <a:r>
                        <a:rPr lang="en-US" sz="1200" b="1" dirty="0" smtClean="0">
                          <a:solidFill>
                            <a:schemeClr val="tx1"/>
                          </a:solidFill>
                        </a:rPr>
                        <a:t>Typical </a:t>
                      </a:r>
                      <a:r>
                        <a:rPr lang="en-US" sz="1200" b="1" dirty="0">
                          <a:solidFill>
                            <a:schemeClr val="tx1"/>
                          </a:solidFill>
                        </a:rPr>
                        <a:t>genre</a:t>
                      </a:r>
                      <a:r>
                        <a:rPr lang="en-US" sz="1200" b="1" baseline="0" dirty="0">
                          <a:solidFill>
                            <a:schemeClr val="tx1"/>
                          </a:solidFill>
                        </a:rPr>
                        <a:t> </a:t>
                      </a:r>
                      <a:r>
                        <a:rPr lang="en-US" sz="1200" b="1" dirty="0">
                          <a:solidFill>
                            <a:schemeClr val="tx1"/>
                          </a:solidFill>
                        </a:rPr>
                        <a:t>features:</a:t>
                      </a:r>
                      <a:endParaRPr lang="en-GB" sz="1200" b="1" dirty="0">
                        <a:solidFill>
                          <a:schemeClr val="tx1"/>
                        </a:solidFill>
                      </a:endParaRPr>
                    </a:p>
                    <a:p>
                      <a:pPr marL="0" indent="0">
                        <a:buFont typeface="Arial" panose="020B0604020202020204" pitchFamily="34" charset="0"/>
                        <a:buNone/>
                      </a:pPr>
                      <a:r>
                        <a:rPr lang="en-US" sz="1000" dirty="0" smtClean="0"/>
                        <a:t>1</a:t>
                      </a:r>
                      <a:r>
                        <a:rPr lang="en-US" sz="1000" dirty="0"/>
                        <a:t>. Death and darkness</a:t>
                      </a:r>
                      <a:endParaRPr lang="en-GB" sz="1000" dirty="0"/>
                    </a:p>
                    <a:p>
                      <a:pPr marL="0" indent="0">
                        <a:buFont typeface="Arial" panose="020B0604020202020204" pitchFamily="34" charset="0"/>
                        <a:buNone/>
                      </a:pPr>
                      <a:r>
                        <a:rPr lang="en-US" sz="1000" dirty="0"/>
                        <a:t>2. Supernatural</a:t>
                      </a:r>
                      <a:r>
                        <a:rPr lang="en-US" sz="1000" baseline="0" dirty="0"/>
                        <a:t> </a:t>
                      </a:r>
                      <a:endParaRPr lang="en-US" sz="1000" baseline="0" dirty="0" smtClean="0"/>
                    </a:p>
                    <a:p>
                      <a:pPr marL="0" indent="0">
                        <a:buFont typeface="Arial" panose="020B0604020202020204" pitchFamily="34" charset="0"/>
                        <a:buNone/>
                      </a:pPr>
                      <a:r>
                        <a:rPr lang="en-US" sz="1000" dirty="0" smtClean="0"/>
                        <a:t>3</a:t>
                      </a:r>
                      <a:r>
                        <a:rPr lang="en-US" sz="1000" dirty="0"/>
                        <a:t>. Curses or prophecies</a:t>
                      </a:r>
                      <a:endParaRPr lang="en-GB" sz="1000" dirty="0"/>
                    </a:p>
                    <a:p>
                      <a:pPr marL="0" indent="0">
                        <a:buFont typeface="Arial" panose="020B0604020202020204" pitchFamily="34" charset="0"/>
                        <a:buNone/>
                      </a:pPr>
                      <a:r>
                        <a:rPr lang="en-US" sz="1000" dirty="0"/>
                        <a:t>4. </a:t>
                      </a:r>
                      <a:r>
                        <a:rPr lang="en-US" sz="1000" dirty="0" smtClean="0"/>
                        <a:t>Madness/intense </a:t>
                      </a:r>
                      <a:r>
                        <a:rPr lang="en-GB" sz="1000" dirty="0" smtClean="0"/>
                        <a:t>emotions</a:t>
                      </a:r>
                      <a:endParaRPr lang="en-GB" sz="1000" dirty="0"/>
                    </a:p>
                    <a:p>
                      <a:pPr marL="0" indent="0">
                        <a:buFont typeface="Arial" panose="020B0604020202020204" pitchFamily="34" charset="0"/>
                        <a:buNone/>
                      </a:pPr>
                      <a:r>
                        <a:rPr lang="en-US" sz="1000" dirty="0"/>
                        <a:t>5.  </a:t>
                      </a:r>
                      <a:r>
                        <a:rPr lang="en-US" sz="1000" dirty="0" smtClean="0"/>
                        <a:t>Mystery/terror</a:t>
                      </a:r>
                      <a:r>
                        <a:rPr lang="en-US" sz="1000" baseline="0" dirty="0" smtClean="0"/>
                        <a:t>/suspense</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4">
                  <a:txBody>
                    <a:bodyPr/>
                    <a:lstStyle/>
                    <a:p>
                      <a:pPr algn="ctr"/>
                      <a:r>
                        <a:rPr lang="en-US" sz="1200" b="1" dirty="0">
                          <a:solidFill>
                            <a:schemeClr val="tx1"/>
                          </a:solidFill>
                        </a:rPr>
                        <a:t>Typical</a:t>
                      </a:r>
                      <a:r>
                        <a:rPr lang="en-US" sz="1200" b="1" baseline="0" dirty="0">
                          <a:solidFill>
                            <a:schemeClr val="tx1"/>
                          </a:solidFill>
                        </a:rPr>
                        <a:t> characters:</a:t>
                      </a:r>
                      <a:endParaRPr lang="en-GB" sz="1200" b="1" dirty="0">
                        <a:solidFill>
                          <a:schemeClr val="tx1"/>
                        </a:solidFill>
                      </a:endParaRPr>
                    </a:p>
                    <a:p>
                      <a:r>
                        <a:rPr lang="en-US" sz="1000" dirty="0"/>
                        <a:t>1. Mysterious characters with high social</a:t>
                      </a:r>
                      <a:r>
                        <a:rPr lang="en-US" sz="1000" baseline="0" dirty="0"/>
                        <a:t> status e.g. Princes, counts </a:t>
                      </a:r>
                      <a:endParaRPr lang="en-GB" sz="1000" dirty="0"/>
                    </a:p>
                    <a:p>
                      <a:r>
                        <a:rPr lang="en-US" sz="1000" dirty="0"/>
                        <a:t>2. Female or feminine characters that are threatened by powerful men</a:t>
                      </a:r>
                      <a:endParaRPr lang="en-GB" sz="1000" dirty="0"/>
                    </a:p>
                    <a:p>
                      <a:r>
                        <a:rPr lang="en-US" sz="1000" dirty="0"/>
                        <a:t>3. Threatening women who are monsters or vampires </a:t>
                      </a:r>
                      <a:endParaRPr lang="en-GB" sz="1000" dirty="0"/>
                    </a:p>
                    <a:p>
                      <a:r>
                        <a:rPr lang="en-US" sz="1000" dirty="0"/>
                        <a:t>4. Powerful, tyrannical male</a:t>
                      </a:r>
                      <a:r>
                        <a:rPr lang="en-US" sz="1000" baseline="0" dirty="0"/>
                        <a:t> figures </a:t>
                      </a:r>
                      <a:endParaRPr lang="en-GB" sz="1000" dirty="0"/>
                    </a:p>
                    <a:p>
                      <a:r>
                        <a:rPr lang="en-US" sz="1000" dirty="0"/>
                        <a:t>5.</a:t>
                      </a:r>
                      <a:r>
                        <a:rPr lang="en-US" sz="1000" baseline="0" dirty="0"/>
                        <a:t> </a:t>
                      </a:r>
                      <a:r>
                        <a:rPr lang="en-GB" sz="1000" kern="1200" dirty="0">
                          <a:solidFill>
                            <a:schemeClr val="tx1"/>
                          </a:solidFill>
                          <a:effectLst/>
                          <a:latin typeface="+mn-lt"/>
                          <a:ea typeface="+mn-ea"/>
                          <a:cs typeface="+mn-cs"/>
                        </a:rPr>
                        <a:t>Villains, vampires, ghosts, werewolves, giants</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ctr"/>
                      <a:r>
                        <a:rPr lang="en-US" sz="1200" b="1" dirty="0">
                          <a:solidFill>
                            <a:schemeClr val="tx1"/>
                          </a:solidFill>
                        </a:rPr>
                        <a:t>Typical settings:</a:t>
                      </a:r>
                      <a:r>
                        <a:rPr lang="en-US" sz="1200" b="1" baseline="0" dirty="0">
                          <a:solidFill>
                            <a:schemeClr val="tx1"/>
                          </a:solidFill>
                        </a:rPr>
                        <a:t> </a:t>
                      </a:r>
                      <a:endParaRPr lang="en-GB" sz="1200" b="1" dirty="0">
                        <a:solidFill>
                          <a:schemeClr val="tx1"/>
                        </a:solidFill>
                      </a:endParaRPr>
                    </a:p>
                    <a:p>
                      <a:pPr marL="0" marR="0" indent="0" algn="l" defTabSz="685783" rtl="0" eaLnBrk="1" fontAlgn="auto" latinLnBrk="0" hangingPunct="1">
                        <a:lnSpc>
                          <a:spcPct val="100000"/>
                        </a:lnSpc>
                        <a:spcBef>
                          <a:spcPts val="0"/>
                        </a:spcBef>
                        <a:spcAft>
                          <a:spcPts val="0"/>
                        </a:spcAft>
                        <a:buClrTx/>
                        <a:buSzTx/>
                        <a:buFontTx/>
                        <a:buNone/>
                        <a:tabLst/>
                        <a:defRPr/>
                      </a:pPr>
                      <a:r>
                        <a:rPr lang="en-US" sz="1000" dirty="0"/>
                        <a:t>1. Wild </a:t>
                      </a:r>
                      <a:r>
                        <a:rPr lang="en-US" sz="1000" baseline="0" dirty="0"/>
                        <a:t>landscapes</a:t>
                      </a:r>
                      <a:endParaRPr lang="en-GB" sz="1000" dirty="0"/>
                    </a:p>
                    <a:p>
                      <a:pPr marL="0" marR="0" indent="0" algn="l" defTabSz="685783" rtl="0" eaLnBrk="1" fontAlgn="auto" latinLnBrk="0" hangingPunct="1">
                        <a:lnSpc>
                          <a:spcPct val="100000"/>
                        </a:lnSpc>
                        <a:spcBef>
                          <a:spcPts val="0"/>
                        </a:spcBef>
                        <a:spcAft>
                          <a:spcPts val="0"/>
                        </a:spcAft>
                        <a:buClrTx/>
                        <a:buSzTx/>
                        <a:buFontTx/>
                        <a:buNone/>
                        <a:tabLst/>
                        <a:defRPr/>
                      </a:pPr>
                      <a:r>
                        <a:rPr lang="en-US" sz="1000" dirty="0"/>
                        <a:t>2. Medieval</a:t>
                      </a:r>
                      <a:r>
                        <a:rPr lang="en-US" sz="1000" baseline="0" dirty="0"/>
                        <a:t> style castles, churches or abbeys</a:t>
                      </a:r>
                      <a:endParaRPr lang="en-GB" sz="1000" dirty="0"/>
                    </a:p>
                    <a:p>
                      <a:r>
                        <a:rPr lang="en-US" sz="1000" dirty="0"/>
                        <a:t>3. Gloomy,</a:t>
                      </a:r>
                      <a:r>
                        <a:rPr lang="en-US" sz="1000" baseline="0" dirty="0"/>
                        <a:t> decayed and ruined environments </a:t>
                      </a:r>
                      <a:endParaRPr lang="en-GB" sz="1000" dirty="0"/>
                    </a:p>
                    <a:p>
                      <a:r>
                        <a:rPr lang="en-US" sz="1000" dirty="0"/>
                        <a:t>4. Remote,</a:t>
                      </a:r>
                      <a:r>
                        <a:rPr lang="en-US" sz="1000" baseline="0" dirty="0"/>
                        <a:t> uninhabited places (older gothic) or monsters intermingling in every day life (newer gothic)</a:t>
                      </a:r>
                      <a:endParaRPr lang="en-GB" sz="1000" dirty="0"/>
                    </a:p>
                    <a:p>
                      <a:r>
                        <a:rPr lang="en-US" sz="1000" dirty="0"/>
                        <a:t>5. Volatile</a:t>
                      </a:r>
                      <a:r>
                        <a:rPr lang="en-US" sz="1000" baseline="0" dirty="0"/>
                        <a:t> and threatening weather (symbolism)</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16293631"/>
                  </a:ext>
                </a:extLst>
              </a:tr>
              <a:tr h="305344">
                <a:tc gridSpan="2">
                  <a:txBody>
                    <a:bodyPr/>
                    <a:lstStyle/>
                    <a:p>
                      <a:pPr marL="0" indent="0">
                        <a:buFont typeface="Arial" panose="020B0604020202020204" pitchFamily="34" charset="0"/>
                        <a:buNone/>
                      </a:pPr>
                      <a:r>
                        <a:rPr lang="en-GB" sz="1000" dirty="0" smtClean="0"/>
                        <a:t>Pathetic Fallacy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Sensory</a:t>
                      </a:r>
                      <a:r>
                        <a:rPr lang="en-GB" sz="1000" baseline="0" dirty="0" smtClean="0"/>
                        <a:t>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buFont typeface="Arial" panose="020B0604020202020204" pitchFamily="34" charset="0"/>
                        <a:buNone/>
                      </a:pPr>
                      <a:r>
                        <a:rPr lang="en-GB" sz="1000" baseline="0" dirty="0" smtClean="0"/>
                        <a:t>Foreshadowing</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aseline="0" dirty="0" smtClean="0"/>
                        <a:t>Delayed 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aseline="0" dirty="0" smtClean="0"/>
                        <a:t>Tension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Metaphor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Personification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Narrative</a:t>
                      </a:r>
                      <a:r>
                        <a:rPr lang="en-GB" sz="1000" baseline="0" dirty="0" smtClean="0"/>
                        <a:t> voice</a:t>
                      </a:r>
                      <a:endParaRPr lang="en-GB" sz="10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1824512"/>
                  </a:ext>
                </a:extLst>
              </a:tr>
            </a:tbl>
          </a:graphicData>
        </a:graphic>
      </p:graphicFrame>
      <p:pic>
        <p:nvPicPr>
          <p:cNvPr id="4" name="image1.jpg" descr="Image result for greenshaw learning trust logo"/>
          <p:cNvPicPr/>
          <p:nvPr/>
        </p:nvPicPr>
        <p:blipFill>
          <a:blip r:embed="rId3"/>
          <a:srcRect/>
          <a:stretch>
            <a:fillRect/>
          </a:stretch>
        </p:blipFill>
        <p:spPr>
          <a:xfrm>
            <a:off x="11123613" y="78105"/>
            <a:ext cx="714375" cy="326390"/>
          </a:xfrm>
          <a:prstGeom prst="rect">
            <a:avLst/>
          </a:prstGeom>
          <a:ln/>
        </p:spPr>
      </p:pic>
    </p:spTree>
    <p:extLst>
      <p:ext uri="{BB962C8B-B14F-4D97-AF65-F5344CB8AC3E}">
        <p14:creationId xmlns:p14="http://schemas.microsoft.com/office/powerpoint/2010/main" val="29623424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p:cNvGraphicFramePr>
            <a:graphicFrameLocks noGrp="1"/>
          </p:cNvGraphicFramePr>
          <p:nvPr>
            <p:ph idx="1"/>
          </p:nvPr>
        </p:nvGraphicFramePr>
        <p:xfrm>
          <a:off x="838200" y="1825625"/>
          <a:ext cx="5046133" cy="1337576"/>
        </p:xfrm>
        <a:graphic>
          <a:graphicData uri="http://schemas.openxmlformats.org/drawingml/2006/table">
            <a:tbl>
              <a:tblPr firstRow="1" firstCol="1" bandRow="1">
                <a:tableStyleId>{793D81CF-94F2-401A-BA57-92F5A7B2D0C5}</a:tableStyleId>
              </a:tblPr>
              <a:tblGrid>
                <a:gridCol w="5046133">
                  <a:extLst>
                    <a:ext uri="{9D8B030D-6E8A-4147-A177-3AD203B41FA5}">
                      <a16:colId xmlns:a16="http://schemas.microsoft.com/office/drawing/2014/main" val="372078238"/>
                    </a:ext>
                  </a:extLst>
                </a:gridCol>
              </a:tblGrid>
              <a:tr h="331736">
                <a:tc>
                  <a:txBody>
                    <a:bodyPr/>
                    <a:lstStyle/>
                    <a:p>
                      <a:pPr algn="ctr"/>
                      <a:r>
                        <a:rPr lang="en-US" sz="1200" b="1" dirty="0">
                          <a:solidFill>
                            <a:schemeClr val="tx1"/>
                          </a:solidFill>
                        </a:rPr>
                        <a:t>Typical settings:</a:t>
                      </a:r>
                      <a:r>
                        <a:rPr lang="en-US" sz="1200" b="1" baseline="0" dirty="0">
                          <a:solidFill>
                            <a:schemeClr val="tx1"/>
                          </a:solidFill>
                        </a:rPr>
                        <a:t>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81088562"/>
                  </a:ext>
                </a:extLst>
              </a:tr>
              <a:tr h="331736">
                <a:tc>
                  <a:txBody>
                    <a:bodyPr/>
                    <a:lstStyle/>
                    <a:p>
                      <a:pPr marL="0" marR="0" indent="0" algn="l" defTabSz="685783" rtl="0" eaLnBrk="1" fontAlgn="auto" latinLnBrk="0" hangingPunct="1">
                        <a:lnSpc>
                          <a:spcPct val="100000"/>
                        </a:lnSpc>
                        <a:spcBef>
                          <a:spcPts val="0"/>
                        </a:spcBef>
                        <a:spcAft>
                          <a:spcPts val="0"/>
                        </a:spcAft>
                        <a:buClrTx/>
                        <a:buSzTx/>
                        <a:buFontTx/>
                        <a:buNone/>
                        <a:tabLst/>
                        <a:defRPr/>
                      </a:pPr>
                      <a:r>
                        <a:rPr lang="en-US" sz="1000" dirty="0"/>
                        <a:t>1. Wild </a:t>
                      </a:r>
                      <a:r>
                        <a:rPr lang="en-US" sz="1000" baseline="0" dirty="0"/>
                        <a:t>landscapes</a:t>
                      </a:r>
                      <a:endParaRPr lang="en-GB" sz="1000" dirty="0"/>
                    </a:p>
                    <a:p>
                      <a:pPr marL="0" marR="0" indent="0" algn="l" defTabSz="685783" rtl="0" eaLnBrk="1" fontAlgn="auto" latinLnBrk="0" hangingPunct="1">
                        <a:lnSpc>
                          <a:spcPct val="100000"/>
                        </a:lnSpc>
                        <a:spcBef>
                          <a:spcPts val="0"/>
                        </a:spcBef>
                        <a:spcAft>
                          <a:spcPts val="0"/>
                        </a:spcAft>
                        <a:buClrTx/>
                        <a:buSzTx/>
                        <a:buFontTx/>
                        <a:buNone/>
                        <a:tabLst/>
                        <a:defRPr/>
                      </a:pPr>
                      <a:r>
                        <a:rPr lang="en-US" sz="1000" dirty="0"/>
                        <a:t>2. Medieval</a:t>
                      </a:r>
                      <a:r>
                        <a:rPr lang="en-US" sz="1000" baseline="0" dirty="0"/>
                        <a:t> style castles, churches or abbeys</a:t>
                      </a:r>
                      <a:endParaRPr lang="en-GB" sz="1000" dirty="0"/>
                    </a:p>
                    <a:p>
                      <a:r>
                        <a:rPr lang="en-US" sz="1000" dirty="0"/>
                        <a:t>3. Gloomy,</a:t>
                      </a:r>
                      <a:r>
                        <a:rPr lang="en-US" sz="1000" baseline="0" dirty="0"/>
                        <a:t> decayed and ruined environments </a:t>
                      </a:r>
                      <a:endParaRPr lang="en-GB" sz="1000" dirty="0"/>
                    </a:p>
                    <a:p>
                      <a:r>
                        <a:rPr lang="en-US" sz="1000" dirty="0"/>
                        <a:t>4. Remote,</a:t>
                      </a:r>
                      <a:r>
                        <a:rPr lang="en-US" sz="1000" baseline="0" dirty="0"/>
                        <a:t> uninhabited places (older gothic) or monsters intermingling in every day life (newer gothic)</a:t>
                      </a:r>
                      <a:endParaRPr lang="en-GB" sz="1000" dirty="0"/>
                    </a:p>
                    <a:p>
                      <a:r>
                        <a:rPr lang="en-US" sz="1000" dirty="0"/>
                        <a:t>5. Volatile</a:t>
                      </a:r>
                      <a:r>
                        <a:rPr lang="en-US" sz="1000" baseline="0" dirty="0"/>
                        <a:t> and threatening weather (symbolism)</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1741224"/>
                  </a:ext>
                </a:extLst>
              </a:tr>
            </a:tbl>
          </a:graphicData>
        </a:graphic>
      </p:graphicFrame>
    </p:spTree>
    <p:extLst>
      <p:ext uri="{BB962C8B-B14F-4D97-AF65-F5344CB8AC3E}">
        <p14:creationId xmlns:p14="http://schemas.microsoft.com/office/powerpoint/2010/main" val="1069771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65519335"/>
              </p:ext>
            </p:extLst>
          </p:nvPr>
        </p:nvGraphicFramePr>
        <p:xfrm>
          <a:off x="352778" y="572559"/>
          <a:ext cx="10789356" cy="2656064"/>
        </p:xfrm>
        <a:graphic>
          <a:graphicData uri="http://schemas.openxmlformats.org/drawingml/2006/table">
            <a:tbl>
              <a:tblPr firstRow="1" firstCol="1" bandRow="1">
                <a:tableStyleId>{793D81CF-94F2-401A-BA57-92F5A7B2D0C5}</a:tableStyleId>
              </a:tblPr>
              <a:tblGrid>
                <a:gridCol w="1850915">
                  <a:extLst>
                    <a:ext uri="{9D8B030D-6E8A-4147-A177-3AD203B41FA5}">
                      <a16:colId xmlns:a16="http://schemas.microsoft.com/office/drawing/2014/main" val="38953685"/>
                    </a:ext>
                  </a:extLst>
                </a:gridCol>
                <a:gridCol w="1882885">
                  <a:extLst>
                    <a:ext uri="{9D8B030D-6E8A-4147-A177-3AD203B41FA5}">
                      <a16:colId xmlns:a16="http://schemas.microsoft.com/office/drawing/2014/main" val="290208621"/>
                    </a:ext>
                  </a:extLst>
                </a:gridCol>
                <a:gridCol w="3612444">
                  <a:extLst>
                    <a:ext uri="{9D8B030D-6E8A-4147-A177-3AD203B41FA5}">
                      <a16:colId xmlns:a16="http://schemas.microsoft.com/office/drawing/2014/main" val="2175095850"/>
                    </a:ext>
                  </a:extLst>
                </a:gridCol>
                <a:gridCol w="3443112">
                  <a:extLst>
                    <a:ext uri="{9D8B030D-6E8A-4147-A177-3AD203B41FA5}">
                      <a16:colId xmlns:a16="http://schemas.microsoft.com/office/drawing/2014/main" val="931240849"/>
                    </a:ext>
                  </a:extLst>
                </a:gridCol>
              </a:tblGrid>
              <a:tr h="275822">
                <a:tc>
                  <a:txBody>
                    <a:bodyPr/>
                    <a:lstStyle/>
                    <a:p>
                      <a:pPr algn="ctr"/>
                      <a:r>
                        <a:rPr lang="en-US" sz="1200" b="1" dirty="0">
                          <a:solidFill>
                            <a:schemeClr val="tx1"/>
                          </a:solidFill>
                        </a:rPr>
                        <a:t>Typical genre</a:t>
                      </a:r>
                      <a:r>
                        <a:rPr lang="en-US" sz="1200" b="1" baseline="0" dirty="0">
                          <a:solidFill>
                            <a:schemeClr val="tx1"/>
                          </a:solidFill>
                        </a:rPr>
                        <a:t> </a:t>
                      </a:r>
                      <a:r>
                        <a:rPr lang="en-US" sz="1200" b="1" dirty="0">
                          <a:solidFill>
                            <a:schemeClr val="tx1"/>
                          </a:solidFill>
                        </a:rPr>
                        <a:t>features:</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sz="1200" b="1" dirty="0">
                          <a:solidFill>
                            <a:schemeClr val="tx1"/>
                          </a:solidFill>
                        </a:rPr>
                        <a:t>Typical</a:t>
                      </a:r>
                      <a:r>
                        <a:rPr lang="en-US" sz="1200" b="1" baseline="0" dirty="0">
                          <a:solidFill>
                            <a:schemeClr val="tx1"/>
                          </a:solidFill>
                        </a:rPr>
                        <a:t> characters:</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sz="1200" b="1" dirty="0">
                          <a:solidFill>
                            <a:schemeClr val="tx1"/>
                          </a:solidFill>
                        </a:rPr>
                        <a:t>Typical settings:</a:t>
                      </a:r>
                      <a:r>
                        <a:rPr lang="en-US" sz="1200" b="1" baseline="0" dirty="0">
                          <a:solidFill>
                            <a:schemeClr val="tx1"/>
                          </a:solidFill>
                        </a:rPr>
                        <a:t>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GB" sz="1200" b="1" dirty="0" smtClean="0"/>
                        <a:t>Typical techniques</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965149473"/>
                  </a:ext>
                </a:extLst>
              </a:tr>
              <a:tr h="2380242">
                <a:tc>
                  <a:txBody>
                    <a:bodyPr/>
                    <a:lstStyle/>
                    <a:p>
                      <a:r>
                        <a:rPr lang="en-US" sz="1000" dirty="0"/>
                        <a:t>1. Death and darkness</a:t>
                      </a:r>
                      <a:endParaRPr lang="en-GB" sz="1000" dirty="0"/>
                    </a:p>
                    <a:p>
                      <a:r>
                        <a:rPr lang="en-US" sz="1000" dirty="0"/>
                        <a:t>2. Supernatural</a:t>
                      </a:r>
                      <a:r>
                        <a:rPr lang="en-US" sz="1000" baseline="0" dirty="0"/>
                        <a:t> (magic, ghosts, vampires, curses)</a:t>
                      </a:r>
                      <a:endParaRPr lang="en-GB" sz="1000" dirty="0"/>
                    </a:p>
                    <a:p>
                      <a:r>
                        <a:rPr lang="en-US" sz="1000" dirty="0"/>
                        <a:t>3. Curses or prophecies</a:t>
                      </a:r>
                      <a:endParaRPr lang="en-GB" sz="1000" dirty="0"/>
                    </a:p>
                    <a:p>
                      <a:r>
                        <a:rPr lang="en-US" sz="1000" dirty="0"/>
                        <a:t>4. Madness and intense emotions/paranoia</a:t>
                      </a:r>
                      <a:endParaRPr lang="en-GB" sz="1000" dirty="0"/>
                    </a:p>
                    <a:p>
                      <a:r>
                        <a:rPr lang="en-US" sz="1000" dirty="0"/>
                        <a:t>5.  Mystery, terror</a:t>
                      </a:r>
                      <a:r>
                        <a:rPr lang="en-US" sz="1000" baseline="0" dirty="0"/>
                        <a:t> and suspense</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000" dirty="0"/>
                        <a:t>1. Mysterious characters with high social</a:t>
                      </a:r>
                      <a:r>
                        <a:rPr lang="en-US" sz="1000" baseline="0" dirty="0"/>
                        <a:t> status e.g. Princes, counts </a:t>
                      </a:r>
                      <a:endParaRPr lang="en-GB" sz="1000" dirty="0"/>
                    </a:p>
                    <a:p>
                      <a:r>
                        <a:rPr lang="en-US" sz="1000" dirty="0"/>
                        <a:t>2. Female or feminine characters that are threatened by powerful men</a:t>
                      </a:r>
                      <a:endParaRPr lang="en-GB" sz="1000" dirty="0"/>
                    </a:p>
                    <a:p>
                      <a:r>
                        <a:rPr lang="en-US" sz="1000" dirty="0"/>
                        <a:t>3. Threatening women who are monsters or vampires </a:t>
                      </a:r>
                      <a:endParaRPr lang="en-GB" sz="1000" dirty="0"/>
                    </a:p>
                    <a:p>
                      <a:r>
                        <a:rPr lang="en-US" sz="1000" dirty="0"/>
                        <a:t>4. Powerful, tyrannical male</a:t>
                      </a:r>
                      <a:r>
                        <a:rPr lang="en-US" sz="1000" baseline="0" dirty="0"/>
                        <a:t> figures </a:t>
                      </a:r>
                      <a:endParaRPr lang="en-GB" sz="1000" dirty="0"/>
                    </a:p>
                    <a:p>
                      <a:r>
                        <a:rPr lang="en-US" sz="1000" dirty="0"/>
                        <a:t>5.</a:t>
                      </a:r>
                      <a:r>
                        <a:rPr lang="en-US" sz="1000" baseline="0" dirty="0"/>
                        <a:t> </a:t>
                      </a:r>
                      <a:r>
                        <a:rPr lang="en-GB" sz="1000" kern="1200" dirty="0">
                          <a:solidFill>
                            <a:schemeClr val="tx1"/>
                          </a:solidFill>
                          <a:effectLst/>
                          <a:latin typeface="+mn-lt"/>
                          <a:ea typeface="+mn-ea"/>
                          <a:cs typeface="+mn-cs"/>
                        </a:rPr>
                        <a:t>Villains, vampires, ghosts, werewolves, giants</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685783" rtl="0" eaLnBrk="1" fontAlgn="auto" latinLnBrk="0" hangingPunct="1">
                        <a:lnSpc>
                          <a:spcPct val="100000"/>
                        </a:lnSpc>
                        <a:spcBef>
                          <a:spcPts val="0"/>
                        </a:spcBef>
                        <a:spcAft>
                          <a:spcPts val="0"/>
                        </a:spcAft>
                        <a:buClrTx/>
                        <a:buSzTx/>
                        <a:buFontTx/>
                        <a:buNone/>
                        <a:tabLst/>
                        <a:defRPr/>
                      </a:pPr>
                      <a:r>
                        <a:rPr lang="en-US" sz="1000" dirty="0"/>
                        <a:t>1. Wild </a:t>
                      </a:r>
                      <a:r>
                        <a:rPr lang="en-US" sz="1000" baseline="0" dirty="0"/>
                        <a:t>landscapes</a:t>
                      </a:r>
                      <a:endParaRPr lang="en-GB" sz="1000" dirty="0"/>
                    </a:p>
                    <a:p>
                      <a:pPr marL="0" marR="0" indent="0" algn="l" defTabSz="685783" rtl="0" eaLnBrk="1" fontAlgn="auto" latinLnBrk="0" hangingPunct="1">
                        <a:lnSpc>
                          <a:spcPct val="100000"/>
                        </a:lnSpc>
                        <a:spcBef>
                          <a:spcPts val="0"/>
                        </a:spcBef>
                        <a:spcAft>
                          <a:spcPts val="0"/>
                        </a:spcAft>
                        <a:buClrTx/>
                        <a:buSzTx/>
                        <a:buFontTx/>
                        <a:buNone/>
                        <a:tabLst/>
                        <a:defRPr/>
                      </a:pPr>
                      <a:r>
                        <a:rPr lang="en-US" sz="1000" dirty="0"/>
                        <a:t>2. Medieval</a:t>
                      </a:r>
                      <a:r>
                        <a:rPr lang="en-US" sz="1000" baseline="0" dirty="0"/>
                        <a:t> style castles, churches or abbeys</a:t>
                      </a:r>
                      <a:endParaRPr lang="en-GB" sz="1000" dirty="0"/>
                    </a:p>
                    <a:p>
                      <a:r>
                        <a:rPr lang="en-US" sz="1000" dirty="0"/>
                        <a:t>3. Gloomy,</a:t>
                      </a:r>
                      <a:r>
                        <a:rPr lang="en-US" sz="1000" baseline="0" dirty="0"/>
                        <a:t> decayed and ruined environments </a:t>
                      </a:r>
                      <a:endParaRPr lang="en-GB" sz="1000" dirty="0"/>
                    </a:p>
                    <a:p>
                      <a:r>
                        <a:rPr lang="en-US" sz="1000" dirty="0"/>
                        <a:t>4. Remote,</a:t>
                      </a:r>
                      <a:r>
                        <a:rPr lang="en-US" sz="1000" baseline="0" dirty="0"/>
                        <a:t> uninhabited places (older gothic) or monsters intermingling in every day life (newer gothic)</a:t>
                      </a:r>
                      <a:endParaRPr lang="en-GB" sz="1000" dirty="0"/>
                    </a:p>
                    <a:p>
                      <a:r>
                        <a:rPr lang="en-US" sz="1000" dirty="0"/>
                        <a:t>5. Volatile</a:t>
                      </a:r>
                      <a:r>
                        <a:rPr lang="en-US" sz="1000" baseline="0" dirty="0"/>
                        <a:t> and threatening weather (symbolism)</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dirty="0" smtClean="0"/>
                        <a:t>Pathetic Fallacy</a:t>
                      </a:r>
                    </a:p>
                    <a:p>
                      <a:r>
                        <a:rPr lang="en-GB" sz="1100" dirty="0" smtClean="0"/>
                        <a:t>Sensory</a:t>
                      </a:r>
                      <a:r>
                        <a:rPr lang="en-GB" sz="1100" baseline="0" dirty="0" smtClean="0"/>
                        <a:t> language</a:t>
                      </a:r>
                    </a:p>
                    <a:p>
                      <a:r>
                        <a:rPr lang="en-GB" sz="1100" baseline="0" dirty="0" smtClean="0"/>
                        <a:t>Foreshadowing</a:t>
                      </a:r>
                    </a:p>
                    <a:p>
                      <a:r>
                        <a:rPr lang="en-GB" sz="1100" baseline="0" dirty="0" smtClean="0"/>
                        <a:t>Delayed action</a:t>
                      </a:r>
                    </a:p>
                    <a:p>
                      <a:r>
                        <a:rPr lang="en-GB" sz="1100" baseline="0" dirty="0" smtClean="0"/>
                        <a:t>Tension</a:t>
                      </a:r>
                    </a:p>
                    <a:p>
                      <a:r>
                        <a:rPr lang="en-GB" sz="1100" dirty="0" smtClean="0"/>
                        <a:t>Metaphor</a:t>
                      </a:r>
                    </a:p>
                    <a:p>
                      <a:r>
                        <a:rPr lang="en-GB" sz="1100" dirty="0" smtClean="0"/>
                        <a:t>Personification</a:t>
                      </a:r>
                    </a:p>
                    <a:p>
                      <a:r>
                        <a:rPr lang="en-GB" sz="1100" dirty="0" smtClean="0"/>
                        <a:t>Narrative</a:t>
                      </a:r>
                      <a:r>
                        <a:rPr lang="en-GB" sz="1100" baseline="0" dirty="0" smtClean="0"/>
                        <a:t> voice</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3713659"/>
                  </a:ext>
                </a:extLst>
              </a:tr>
            </a:tbl>
          </a:graphicData>
        </a:graphic>
      </p:graphicFrame>
    </p:spTree>
    <p:extLst>
      <p:ext uri="{BB962C8B-B14F-4D97-AF65-F5344CB8AC3E}">
        <p14:creationId xmlns:p14="http://schemas.microsoft.com/office/powerpoint/2010/main" val="22717556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880</TotalTime>
  <Words>1128</Words>
  <Application>Microsoft Office PowerPoint</Application>
  <PresentationFormat>Widescreen</PresentationFormat>
  <Paragraphs>119</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Company>Lakers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Being Human: Knowledge Organiser</dc:title>
  <dc:creator>Alyse Strachan</dc:creator>
  <cp:lastModifiedBy>Susan Weston</cp:lastModifiedBy>
  <cp:revision>32</cp:revision>
  <cp:lastPrinted>2019-07-15T08:56:02Z</cp:lastPrinted>
  <dcterms:created xsi:type="dcterms:W3CDTF">2018-12-03T17:39:29Z</dcterms:created>
  <dcterms:modified xsi:type="dcterms:W3CDTF">2019-07-15T09:02:41Z</dcterms:modified>
</cp:coreProperties>
</file>