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5EDE2"/>
    <a:srgbClr val="FFF0D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4" autoAdjust="0"/>
    <p:restoredTop sz="94006" autoAdjust="0"/>
  </p:normalViewPr>
  <p:slideViewPr>
    <p:cSldViewPr snapToGrid="0">
      <p:cViewPr>
        <p:scale>
          <a:sx n="70" d="100"/>
          <a:sy n="70" d="100"/>
        </p:scale>
        <p:origin x="5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EBBDAA-3360-4F02-A3DC-C733D5B1634B}" type="datetimeFigureOut">
              <a:rPr lang="en-GB" smtClean="0"/>
              <a:t>03/12/2018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C20911-1047-4852-8DF6-31B89A1D855B}" type="slidenum">
              <a:rPr lang="en-GB" smtClean="0"/>
              <a:t>‹#›</a:t>
            </a:fld>
            <a:endParaRPr lang="en-GB"/>
          </a:p>
        </p:txBody>
      </p:sp>
    </p:spTree>
    <p:extLst>
      <p:ext uri="{BB962C8B-B14F-4D97-AF65-F5344CB8AC3E}">
        <p14:creationId xmlns:p14="http://schemas.microsoft.com/office/powerpoint/2010/main" val="1296853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2C20911-1047-4852-8DF6-31B89A1D855B}" type="slidenum">
              <a:rPr lang="en-GB" smtClean="0"/>
              <a:t>1</a:t>
            </a:fld>
            <a:endParaRPr lang="en-GB"/>
          </a:p>
        </p:txBody>
      </p:sp>
    </p:spTree>
    <p:extLst>
      <p:ext uri="{BB962C8B-B14F-4D97-AF65-F5344CB8AC3E}">
        <p14:creationId xmlns:p14="http://schemas.microsoft.com/office/powerpoint/2010/main" val="22134388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867C5E8-EA2C-44CC-B1D4-C7971FB478E8}" type="datetimeFigureOut">
              <a:rPr lang="en-GB" smtClean="0"/>
              <a:t>03/12/2018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22027097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867C5E8-EA2C-44CC-B1D4-C7971FB478E8}" type="datetimeFigureOut">
              <a:rPr lang="en-GB" smtClean="0"/>
              <a:t>03/12/2018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4888352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867C5E8-EA2C-44CC-B1D4-C7971FB478E8}" type="datetimeFigureOut">
              <a:rPr lang="en-GB" smtClean="0"/>
              <a:t>03/12/2018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11844493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867C5E8-EA2C-44CC-B1D4-C7971FB478E8}" type="datetimeFigureOut">
              <a:rPr lang="en-GB" smtClean="0"/>
              <a:t>03/12/2018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35425340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867C5E8-EA2C-44CC-B1D4-C7971FB478E8}" type="datetimeFigureOut">
              <a:rPr lang="en-GB" smtClean="0"/>
              <a:t>03/12/2018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7571779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867C5E8-EA2C-44CC-B1D4-C7971FB478E8}" type="datetimeFigureOut">
              <a:rPr lang="en-GB" smtClean="0"/>
              <a:t>03/12/2018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2792885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867C5E8-EA2C-44CC-B1D4-C7971FB478E8}" type="datetimeFigureOut">
              <a:rPr lang="en-GB" smtClean="0"/>
              <a:t>03/12/2018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24945748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867C5E8-EA2C-44CC-B1D4-C7971FB478E8}" type="datetimeFigureOut">
              <a:rPr lang="en-GB" smtClean="0"/>
              <a:t>03/12/2018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31536868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867C5E8-EA2C-44CC-B1D4-C7971FB478E8}" type="datetimeFigureOut">
              <a:rPr lang="en-GB" smtClean="0"/>
              <a:t>03/12/2018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4225051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867C5E8-EA2C-44CC-B1D4-C7971FB478E8}" type="datetimeFigureOut">
              <a:rPr lang="en-GB" smtClean="0"/>
              <a:t>03/12/2018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1253415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867C5E8-EA2C-44CC-B1D4-C7971FB478E8}" type="datetimeFigureOut">
              <a:rPr lang="en-GB" smtClean="0"/>
              <a:t>03/12/2018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A9765D-865E-4BDA-B1DA-D8DCE30B95D9}" type="slidenum">
              <a:rPr lang="en-GB" smtClean="0"/>
              <a:t>‹#›</a:t>
            </a:fld>
            <a:endParaRPr lang="en-GB"/>
          </a:p>
        </p:txBody>
      </p:sp>
    </p:spTree>
    <p:extLst>
      <p:ext uri="{BB962C8B-B14F-4D97-AF65-F5344CB8AC3E}">
        <p14:creationId xmlns:p14="http://schemas.microsoft.com/office/powerpoint/2010/main" val="4605740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867C5E8-EA2C-44CC-B1D4-C7971FB478E8}" type="datetimeFigureOut">
              <a:rPr lang="en-GB" smtClean="0"/>
              <a:t>03/12/2018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EA9765D-865E-4BDA-B1DA-D8DCE30B95D9}" type="slidenum">
              <a:rPr lang="en-GB" smtClean="0"/>
              <a:t>‹#›</a:t>
            </a:fld>
            <a:endParaRPr lang="en-GB"/>
          </a:p>
        </p:txBody>
      </p:sp>
    </p:spTree>
    <p:extLst>
      <p:ext uri="{BB962C8B-B14F-4D97-AF65-F5344CB8AC3E}">
        <p14:creationId xmlns:p14="http://schemas.microsoft.com/office/powerpoint/2010/main" val="39854688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p:cNvGraphicFramePr>
            <a:graphicFrameLocks noGrp="1"/>
          </p:cNvGraphicFramePr>
          <p:nvPr>
            <p:extLst>
              <p:ext uri="{D42A27DB-BD31-4B8C-83A1-F6EECF244321}">
                <p14:modId xmlns:p14="http://schemas.microsoft.com/office/powerpoint/2010/main" val="2217152426"/>
              </p:ext>
            </p:extLst>
          </p:nvPr>
        </p:nvGraphicFramePr>
        <p:xfrm>
          <a:off x="3882" y="0"/>
          <a:ext cx="12191999" cy="4311396"/>
        </p:xfrm>
        <a:graphic>
          <a:graphicData uri="http://schemas.openxmlformats.org/drawingml/2006/table">
            <a:tbl>
              <a:tblPr firstRow="1" firstCol="1" bandRow="1">
                <a:tableStyleId>{793D81CF-94F2-401A-BA57-92F5A7B2D0C5}</a:tableStyleId>
              </a:tblPr>
              <a:tblGrid>
                <a:gridCol w="1456266">
                  <a:extLst>
                    <a:ext uri="{9D8B030D-6E8A-4147-A177-3AD203B41FA5}">
                      <a16:colId xmlns:a16="http://schemas.microsoft.com/office/drawing/2014/main" val="978007757"/>
                    </a:ext>
                  </a:extLst>
                </a:gridCol>
                <a:gridCol w="7264752">
                  <a:extLst>
                    <a:ext uri="{9D8B030D-6E8A-4147-A177-3AD203B41FA5}">
                      <a16:colId xmlns:a16="http://schemas.microsoft.com/office/drawing/2014/main" val="2038048273"/>
                    </a:ext>
                  </a:extLst>
                </a:gridCol>
                <a:gridCol w="1536700">
                  <a:extLst>
                    <a:ext uri="{9D8B030D-6E8A-4147-A177-3AD203B41FA5}">
                      <a16:colId xmlns:a16="http://schemas.microsoft.com/office/drawing/2014/main" val="3001610889"/>
                    </a:ext>
                  </a:extLst>
                </a:gridCol>
                <a:gridCol w="1934281">
                  <a:extLst>
                    <a:ext uri="{9D8B030D-6E8A-4147-A177-3AD203B41FA5}">
                      <a16:colId xmlns:a16="http://schemas.microsoft.com/office/drawing/2014/main" val="530914787"/>
                    </a:ext>
                  </a:extLst>
                </a:gridCol>
              </a:tblGrid>
              <a:tr h="96750">
                <a:tc>
                  <a:txBody>
                    <a:bodyPr/>
                    <a:lstStyle/>
                    <a:p>
                      <a:pPr>
                        <a:lnSpc>
                          <a:spcPct val="115000"/>
                        </a:lnSpc>
                        <a:spcAft>
                          <a:spcPts val="0"/>
                        </a:spcAft>
                      </a:pPr>
                      <a:r>
                        <a:rPr lang="en-GB" sz="1600" dirty="0" smtClean="0">
                          <a:effectLst/>
                        </a:rPr>
                        <a:t>Authors:</a:t>
                      </a:r>
                      <a:endParaRPr lang="en-GB" sz="1600" b="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smtClean="0"/>
                        <a:t>Who are they?</a:t>
                      </a:r>
                      <a:endParaRPr lang="en-GB" sz="1600" b="0" dirty="0">
                        <a:latin typeface="+mj-lt"/>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smtClean="0"/>
                        <a:t>Dates:</a:t>
                      </a:r>
                      <a:endParaRPr lang="en-GB" sz="1600" b="0" dirty="0">
                        <a:latin typeface="+mj-lt"/>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1600" dirty="0" smtClean="0"/>
                        <a:t>Character and text:</a:t>
                      </a:r>
                      <a:endParaRPr lang="en-GB" sz="1600" b="0" dirty="0">
                        <a:latin typeface="+mj-lt"/>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5170947"/>
                  </a:ext>
                </a:extLst>
              </a:tr>
              <a:tr h="133133">
                <a:tc>
                  <a:txBody>
                    <a:bodyPr/>
                    <a:lstStyle/>
                    <a:p>
                      <a:pPr marL="0" lvl="0" indent="0">
                        <a:lnSpc>
                          <a:spcPct val="115000"/>
                        </a:lnSpc>
                        <a:spcAft>
                          <a:spcPts val="0"/>
                        </a:spcAft>
                        <a:buFontTx/>
                        <a:buNone/>
                      </a:pPr>
                      <a:r>
                        <a:rPr lang="en-GB" sz="1000" dirty="0">
                          <a:effectLst/>
                        </a:rPr>
                        <a:t>William Shakespeare </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tabLst>
                          <a:tab pos="1757045" algn="l"/>
                        </a:tabLst>
                      </a:pPr>
                      <a:r>
                        <a:rPr lang="en-GB" sz="1000" dirty="0">
                          <a:effectLst/>
                        </a:rPr>
                        <a:t>An English poet, playwright and actor, widely regarded as the greatest writer in the English language and the world's greatest dramatist.</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tabLst>
                          <a:tab pos="1757045" algn="l"/>
                        </a:tabLst>
                      </a:pPr>
                      <a:r>
                        <a:rPr lang="en-GB" sz="1000" u="none" strike="noStrike" dirty="0" smtClean="0">
                          <a:effectLst/>
                        </a:rPr>
                        <a:t>bapt.</a:t>
                      </a:r>
                      <a:r>
                        <a:rPr lang="en-GB" sz="1000" dirty="0" smtClean="0">
                          <a:effectLst/>
                        </a:rPr>
                        <a:t> 26 April 1564 – 23 April 1616</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tabLst>
                          <a:tab pos="1757045" algn="l"/>
                        </a:tabLst>
                      </a:pPr>
                      <a:r>
                        <a:rPr lang="en-GB" sz="1000" dirty="0" smtClean="0">
                          <a:effectLst/>
                        </a:rPr>
                        <a:t>Othello (Othello,) Ophelia (Hamlet,)</a:t>
                      </a:r>
                      <a:r>
                        <a:rPr lang="en-GB" sz="1000" baseline="0" dirty="0" smtClean="0">
                          <a:effectLst/>
                        </a:rPr>
                        <a:t> King Lear (King Lear,) Lady Macbeth (Macbeth,) </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19285899"/>
                  </a:ext>
                </a:extLst>
              </a:tr>
              <a:tr h="133133">
                <a:tc>
                  <a:txBody>
                    <a:bodyPr/>
                    <a:lstStyle/>
                    <a:p>
                      <a:pPr marL="0" lvl="0" indent="0">
                        <a:lnSpc>
                          <a:spcPct val="115000"/>
                        </a:lnSpc>
                        <a:spcAft>
                          <a:spcPts val="0"/>
                        </a:spcAft>
                        <a:buFontTx/>
                        <a:buNone/>
                      </a:pPr>
                      <a:r>
                        <a:rPr lang="en-GB" sz="1000" dirty="0">
                          <a:effectLst/>
                        </a:rPr>
                        <a:t>Mary Shelley</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a:effectLst/>
                        </a:rPr>
                        <a:t>An English novelist, short story writer, dramatist, essayist, biographer, and travel writer, best known for her Gothic novel Frankenstein; or, The Modern Prometheus 1818). </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smtClean="0">
                          <a:effectLst/>
                        </a:rPr>
                        <a:t>30 August 1797 – 1 February 1851</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smtClean="0">
                          <a:effectLst/>
                        </a:rPr>
                        <a:t>Victor Frankenstein (Frankenstein)</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17846244"/>
                  </a:ext>
                </a:extLst>
              </a:tr>
              <a:tr h="133133">
                <a:tc>
                  <a:txBody>
                    <a:bodyPr/>
                    <a:lstStyle/>
                    <a:p>
                      <a:pPr marL="0" lvl="0" indent="0">
                        <a:lnSpc>
                          <a:spcPct val="115000"/>
                        </a:lnSpc>
                        <a:spcAft>
                          <a:spcPts val="0"/>
                        </a:spcAft>
                        <a:buFontTx/>
                        <a:buNone/>
                      </a:pPr>
                      <a:r>
                        <a:rPr lang="en-GB" sz="1000" dirty="0">
                          <a:effectLst/>
                        </a:rPr>
                        <a:t>Edgar Allan Poe</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a:effectLst/>
                        </a:rPr>
                        <a:t>An American writer, editor, and literary critic. Poe is best known for his poetry and short stories, particularly his tales of mystery and the macabre.</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smtClean="0">
                          <a:effectLst/>
                        </a:rPr>
                        <a:t>January 19, 1809 – October 7, 1849</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smtClean="0">
                          <a:effectLst/>
                        </a:rPr>
                        <a:t>The Narrator (The Tell Tale Heart)</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86471139"/>
                  </a:ext>
                </a:extLst>
              </a:tr>
              <a:tr h="224028">
                <a:tc>
                  <a:txBody>
                    <a:bodyPr/>
                    <a:lstStyle/>
                    <a:p>
                      <a:pPr marL="0" lvl="0" indent="0">
                        <a:lnSpc>
                          <a:spcPct val="115000"/>
                        </a:lnSpc>
                        <a:spcAft>
                          <a:spcPts val="0"/>
                        </a:spcAft>
                        <a:buFontTx/>
                        <a:buNone/>
                      </a:pPr>
                      <a:r>
                        <a:rPr lang="en-GB" sz="1000" dirty="0">
                          <a:effectLst/>
                        </a:rPr>
                        <a:t>Charlotte Bronte </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a:effectLst/>
                        </a:rPr>
                        <a:t>An English novelist and poet, the eldest of the three Brontë sisters who survived into adulthood and whose novels became classics of English literature.</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smtClean="0">
                          <a:effectLst/>
                        </a:rPr>
                        <a:t>21 April 1816 – 31 March 1855</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smtClean="0">
                          <a:effectLst/>
                        </a:rPr>
                        <a:t>Bertha Rochester (Jane Eyre)</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991281533"/>
                  </a:ext>
                </a:extLst>
              </a:tr>
              <a:tr h="133133">
                <a:tc>
                  <a:txBody>
                    <a:bodyPr/>
                    <a:lstStyle/>
                    <a:p>
                      <a:pPr marL="0" lvl="0" indent="0">
                        <a:lnSpc>
                          <a:spcPct val="115000"/>
                        </a:lnSpc>
                        <a:spcAft>
                          <a:spcPts val="0"/>
                        </a:spcAft>
                        <a:buFontTx/>
                        <a:buNone/>
                      </a:pPr>
                      <a:r>
                        <a:rPr lang="en-GB" sz="1000" dirty="0">
                          <a:effectLst/>
                        </a:rPr>
                        <a:t>Charles Dickens</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a:effectLst/>
                        </a:rPr>
                        <a:t>An English writer and social critic. He created some of the world's best-known fictional characters and is regarded by many as the greatest novelist of the Victorian era.</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smtClean="0">
                          <a:effectLst/>
                        </a:rPr>
                        <a:t>7 February 1812 – 9 June 1870</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smtClean="0">
                          <a:effectLst/>
                        </a:rPr>
                        <a:t>Miss Havisham (Great Expectations)</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11115420"/>
                  </a:ext>
                </a:extLst>
              </a:tr>
              <a:tr h="266267">
                <a:tc>
                  <a:txBody>
                    <a:bodyPr/>
                    <a:lstStyle/>
                    <a:p>
                      <a:pPr marL="0" lvl="0" indent="0">
                        <a:lnSpc>
                          <a:spcPct val="115000"/>
                        </a:lnSpc>
                        <a:spcAft>
                          <a:spcPts val="0"/>
                        </a:spcAft>
                        <a:buFontTx/>
                        <a:buNone/>
                      </a:pPr>
                      <a:r>
                        <a:rPr lang="en-GB" sz="1000" dirty="0">
                          <a:effectLst/>
                        </a:rPr>
                        <a:t>Robert Louis Stevenson</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a:effectLst/>
                        </a:rPr>
                        <a:t>A Scottish novelist, poet, essayist, musician and travel writer. His most famous works are Treasure Island, Kidnapped, Strange Case of Dr Jekyll and Mr Hyde, and A Child's Garden of Verses. He was a literary celebrity during his lifetime, and now ranks as the 26th most translated author in the world</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da-DK" sz="1000" dirty="0" smtClean="0">
                          <a:effectLst/>
                        </a:rPr>
                        <a:t>3 November 1850 – 3 December 1894</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smtClean="0">
                          <a:effectLst/>
                        </a:rPr>
                        <a:t>Mr Hyde (Jekyll and Hyde)</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746782998"/>
                  </a:ext>
                </a:extLst>
              </a:tr>
              <a:tr h="266267">
                <a:tc>
                  <a:txBody>
                    <a:bodyPr/>
                    <a:lstStyle/>
                    <a:p>
                      <a:pPr marL="0" lvl="0" indent="0">
                        <a:lnSpc>
                          <a:spcPct val="115000"/>
                        </a:lnSpc>
                        <a:spcAft>
                          <a:spcPts val="0"/>
                        </a:spcAft>
                        <a:buFontTx/>
                        <a:buNone/>
                      </a:pPr>
                      <a:r>
                        <a:rPr lang="en-GB" sz="1000" dirty="0">
                          <a:effectLst/>
                        </a:rPr>
                        <a:t>Robert Browning</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a:effectLst/>
                        </a:rPr>
                        <a:t>An English poet and playwright whose mastery of the dramatic monologue made him one of the foremost Victorian poets. His poems are known for their irony, characterization, dark humour, social commentary, historical settings, and challenging vocabulary and syntax.</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smtClean="0">
                          <a:effectLst/>
                        </a:rPr>
                        <a:t>7 May 1812 – 12 December 1889</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smtClean="0">
                          <a:effectLst/>
                        </a:rPr>
                        <a:t>The narrators in: My Last Duchess,</a:t>
                      </a:r>
                      <a:r>
                        <a:rPr lang="en-GB" sz="1000" baseline="0" dirty="0" smtClean="0">
                          <a:effectLst/>
                        </a:rPr>
                        <a:t> Porphyria’s Lover and The Laboratory</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69810371"/>
                  </a:ext>
                </a:extLst>
              </a:tr>
              <a:tr h="266267">
                <a:tc>
                  <a:txBody>
                    <a:bodyPr/>
                    <a:lstStyle/>
                    <a:p>
                      <a:pPr marL="0" lvl="0" indent="0">
                        <a:lnSpc>
                          <a:spcPct val="115000"/>
                        </a:lnSpc>
                        <a:spcAft>
                          <a:spcPts val="0"/>
                        </a:spcAft>
                        <a:buFontTx/>
                        <a:buNone/>
                      </a:pPr>
                      <a:r>
                        <a:rPr lang="en-GB" sz="1000" dirty="0">
                          <a:effectLst/>
                        </a:rPr>
                        <a:t>Carol Ann Duffy</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a:effectLst/>
                        </a:rPr>
                        <a:t>A Scottish poet and playwright. She is Professor of Contemporary Poetry at Manchester Metropolitan University, and was appointed Britain's Poet Laureate in May 2009. She is the first woman, the first Scot, and the first openly gay or bisexual poet to hold the position.</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l" defTabSz="914400" rtl="0" eaLnBrk="1" fontAlgn="auto" latinLnBrk="0" hangingPunct="1">
                        <a:lnSpc>
                          <a:spcPct val="115000"/>
                        </a:lnSpc>
                        <a:spcBef>
                          <a:spcPts val="0"/>
                        </a:spcBef>
                        <a:spcAft>
                          <a:spcPts val="0"/>
                        </a:spcAft>
                        <a:buClrTx/>
                        <a:buSzTx/>
                        <a:buFontTx/>
                        <a:buNone/>
                        <a:tabLst/>
                        <a:defRPr/>
                      </a:pPr>
                      <a:r>
                        <a:rPr lang="en-GB" sz="1000" dirty="0" smtClean="0">
                          <a:effectLst/>
                        </a:rPr>
                        <a:t>born 23 December 1955</a:t>
                      </a:r>
                    </a:p>
                    <a:p>
                      <a:pPr>
                        <a:lnSpc>
                          <a:spcPct val="115000"/>
                        </a:lnSpc>
                        <a:spcAft>
                          <a:spcPts val="0"/>
                        </a:spcAft>
                      </a:pP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smtClean="0">
                          <a:effectLst/>
                        </a:rPr>
                        <a:t>Miss Havisham (Havisham)</a:t>
                      </a:r>
                    </a:p>
                    <a:p>
                      <a:pPr>
                        <a:lnSpc>
                          <a:spcPct val="115000"/>
                        </a:lnSpc>
                        <a:spcAft>
                          <a:spcPts val="0"/>
                        </a:spcAft>
                      </a:pPr>
                      <a:r>
                        <a:rPr lang="en-GB" sz="1000" dirty="0" smtClean="0">
                          <a:effectLst/>
                        </a:rPr>
                        <a:t>The narrator in Education</a:t>
                      </a:r>
                      <a:r>
                        <a:rPr lang="en-GB" sz="1000" baseline="0" dirty="0" smtClean="0">
                          <a:effectLst/>
                        </a:rPr>
                        <a:t> for Leisure</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2920256"/>
                  </a:ext>
                </a:extLst>
              </a:tr>
              <a:tr h="133133">
                <a:tc>
                  <a:txBody>
                    <a:bodyPr/>
                    <a:lstStyle/>
                    <a:p>
                      <a:pPr marL="0" lvl="0" indent="0">
                        <a:lnSpc>
                          <a:spcPct val="115000"/>
                        </a:lnSpc>
                        <a:spcAft>
                          <a:spcPts val="0"/>
                        </a:spcAft>
                        <a:buFontTx/>
                        <a:buNone/>
                      </a:pPr>
                      <a:r>
                        <a:rPr lang="en-GB" sz="1000" dirty="0">
                          <a:effectLst/>
                        </a:rPr>
                        <a:t>Simon Armitage</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a:effectLst/>
                        </a:rPr>
                        <a:t>An English poet, playwright and novelist. He is professor of poetry at the University of Leeds. </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smtClean="0">
                          <a:effectLst/>
                        </a:rPr>
                        <a:t>born 26 May 1963</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nSpc>
                          <a:spcPct val="115000"/>
                        </a:lnSpc>
                        <a:spcAft>
                          <a:spcPts val="0"/>
                        </a:spcAft>
                      </a:pPr>
                      <a:r>
                        <a:rPr lang="en-GB" sz="1000" dirty="0" smtClean="0">
                          <a:effectLst/>
                        </a:rPr>
                        <a:t>The</a:t>
                      </a:r>
                      <a:r>
                        <a:rPr lang="en-GB" sz="1000" baseline="0" dirty="0" smtClean="0">
                          <a:effectLst/>
                        </a:rPr>
                        <a:t> narrator in Hitcher and the unidentified body in About His Person</a:t>
                      </a:r>
                      <a:endParaRPr lang="en-GB" sz="1000" dirty="0">
                        <a:effectLst/>
                        <a:latin typeface="+mj-lt"/>
                        <a:ea typeface="Calibri" panose="020F0502020204030204" pitchFamily="34" charset="0"/>
                        <a:cs typeface="Times New Roman" panose="02020603050405020304" pitchFamily="18" charset="0"/>
                      </a:endParaRPr>
                    </a:p>
                  </a:txBody>
                  <a:tcPr marL="57884" marR="57884"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81492106"/>
                  </a:ext>
                </a:extLst>
              </a:tr>
            </a:tbl>
          </a:graphicData>
        </a:graphic>
      </p:graphicFrame>
      <p:graphicFrame>
        <p:nvGraphicFramePr>
          <p:cNvPr id="9" name="Table 8"/>
          <p:cNvGraphicFramePr>
            <a:graphicFrameLocks noGrp="1"/>
          </p:cNvGraphicFramePr>
          <p:nvPr>
            <p:extLst>
              <p:ext uri="{D42A27DB-BD31-4B8C-83A1-F6EECF244321}">
                <p14:modId xmlns:p14="http://schemas.microsoft.com/office/powerpoint/2010/main" val="2340300653"/>
              </p:ext>
            </p:extLst>
          </p:nvPr>
        </p:nvGraphicFramePr>
        <p:xfrm>
          <a:off x="3884" y="6146834"/>
          <a:ext cx="12188118" cy="711166"/>
        </p:xfrm>
        <a:graphic>
          <a:graphicData uri="http://schemas.openxmlformats.org/drawingml/2006/table">
            <a:tbl>
              <a:tblPr firstRow="1" bandRow="1">
                <a:tableStyleId>{5C22544A-7EE6-4342-B048-85BDC9FD1C3A}</a:tableStyleId>
              </a:tblPr>
              <a:tblGrid>
                <a:gridCol w="1243434">
                  <a:extLst>
                    <a:ext uri="{9D8B030D-6E8A-4147-A177-3AD203B41FA5}">
                      <a16:colId xmlns:a16="http://schemas.microsoft.com/office/drawing/2014/main" val="2006715699"/>
                    </a:ext>
                  </a:extLst>
                </a:gridCol>
                <a:gridCol w="1415792">
                  <a:extLst>
                    <a:ext uri="{9D8B030D-6E8A-4147-A177-3AD203B41FA5}">
                      <a16:colId xmlns:a16="http://schemas.microsoft.com/office/drawing/2014/main" val="2051580775"/>
                    </a:ext>
                  </a:extLst>
                </a:gridCol>
                <a:gridCol w="1489659">
                  <a:extLst>
                    <a:ext uri="{9D8B030D-6E8A-4147-A177-3AD203B41FA5}">
                      <a16:colId xmlns:a16="http://schemas.microsoft.com/office/drawing/2014/main" val="837636916"/>
                    </a:ext>
                  </a:extLst>
                </a:gridCol>
                <a:gridCol w="1206499">
                  <a:extLst>
                    <a:ext uri="{9D8B030D-6E8A-4147-A177-3AD203B41FA5}">
                      <a16:colId xmlns:a16="http://schemas.microsoft.com/office/drawing/2014/main" val="4095810065"/>
                    </a:ext>
                  </a:extLst>
                </a:gridCol>
                <a:gridCol w="1268058">
                  <a:extLst>
                    <a:ext uri="{9D8B030D-6E8A-4147-A177-3AD203B41FA5}">
                      <a16:colId xmlns:a16="http://schemas.microsoft.com/office/drawing/2014/main" val="3866216771"/>
                    </a:ext>
                  </a:extLst>
                </a:gridCol>
                <a:gridCol w="1501970">
                  <a:extLst>
                    <a:ext uri="{9D8B030D-6E8A-4147-A177-3AD203B41FA5}">
                      <a16:colId xmlns:a16="http://schemas.microsoft.com/office/drawing/2014/main" val="3111567468"/>
                    </a:ext>
                  </a:extLst>
                </a:gridCol>
                <a:gridCol w="1194189">
                  <a:extLst>
                    <a:ext uri="{9D8B030D-6E8A-4147-A177-3AD203B41FA5}">
                      <a16:colId xmlns:a16="http://schemas.microsoft.com/office/drawing/2014/main" val="688659035"/>
                    </a:ext>
                  </a:extLst>
                </a:gridCol>
                <a:gridCol w="1514282">
                  <a:extLst>
                    <a:ext uri="{9D8B030D-6E8A-4147-A177-3AD203B41FA5}">
                      <a16:colId xmlns:a16="http://schemas.microsoft.com/office/drawing/2014/main" val="4155652048"/>
                    </a:ext>
                  </a:extLst>
                </a:gridCol>
                <a:gridCol w="1354235">
                  <a:extLst>
                    <a:ext uri="{9D8B030D-6E8A-4147-A177-3AD203B41FA5}">
                      <a16:colId xmlns:a16="http://schemas.microsoft.com/office/drawing/2014/main" val="3563605985"/>
                    </a:ext>
                  </a:extLst>
                </a:gridCol>
              </a:tblGrid>
              <a:tr h="350776">
                <a:tc>
                  <a:txBody>
                    <a:bodyPr/>
                    <a:lstStyle/>
                    <a:p>
                      <a:pPr algn="ctr"/>
                      <a:r>
                        <a:rPr lang="en-GB" sz="1400" b="0" dirty="0" smtClean="0">
                          <a:solidFill>
                            <a:schemeClr val="tx1"/>
                          </a:solidFill>
                          <a:latin typeface="+mj-lt"/>
                        </a:rPr>
                        <a:t>Humanity </a:t>
                      </a:r>
                      <a:endParaRPr lang="en-GB" sz="14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0" dirty="0" smtClean="0">
                          <a:solidFill>
                            <a:schemeClr val="tx1"/>
                          </a:solidFill>
                          <a:latin typeface="+mj-lt"/>
                        </a:rPr>
                        <a:t>Flaw</a:t>
                      </a:r>
                      <a:endParaRPr lang="en-GB" sz="14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0" dirty="0" smtClean="0">
                          <a:solidFill>
                            <a:schemeClr val="tx1"/>
                          </a:solidFill>
                          <a:latin typeface="+mj-lt"/>
                        </a:rPr>
                        <a:t>Empathy</a:t>
                      </a:r>
                      <a:endParaRPr lang="en-GB" sz="14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0" dirty="0" smtClean="0">
                          <a:solidFill>
                            <a:schemeClr val="tx1"/>
                          </a:solidFill>
                          <a:latin typeface="+mj-lt"/>
                        </a:rPr>
                        <a:t>Power</a:t>
                      </a:r>
                      <a:endParaRPr lang="en-GB" sz="14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0" dirty="0" smtClean="0">
                          <a:solidFill>
                            <a:schemeClr val="tx1"/>
                          </a:solidFill>
                          <a:latin typeface="+mj-lt"/>
                        </a:rPr>
                        <a:t>Stereotype</a:t>
                      </a:r>
                      <a:endParaRPr lang="en-GB" sz="14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0" dirty="0" smtClean="0">
                          <a:solidFill>
                            <a:schemeClr val="tx1"/>
                          </a:solidFill>
                          <a:latin typeface="+mj-lt"/>
                        </a:rPr>
                        <a:t>Disempower</a:t>
                      </a:r>
                      <a:endParaRPr lang="en-GB" sz="14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0" dirty="0" smtClean="0">
                          <a:solidFill>
                            <a:schemeClr val="tx1"/>
                          </a:solidFill>
                          <a:latin typeface="+mj-lt"/>
                        </a:rPr>
                        <a:t>Prejudice</a:t>
                      </a:r>
                      <a:endParaRPr lang="en-GB" sz="14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0" dirty="0" smtClean="0">
                          <a:solidFill>
                            <a:schemeClr val="tx1"/>
                          </a:solidFill>
                          <a:latin typeface="+mj-lt"/>
                        </a:rPr>
                        <a:t>Oppression</a:t>
                      </a:r>
                      <a:endParaRPr lang="en-GB" sz="14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0" dirty="0" smtClean="0">
                          <a:solidFill>
                            <a:schemeClr val="tx1"/>
                          </a:solidFill>
                          <a:latin typeface="+mj-lt"/>
                        </a:rPr>
                        <a:t>Violence</a:t>
                      </a:r>
                      <a:endParaRPr lang="en-GB" sz="14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28150605"/>
                  </a:ext>
                </a:extLst>
              </a:tr>
              <a:tr h="360390">
                <a:tc>
                  <a:txBody>
                    <a:bodyPr/>
                    <a:lstStyle/>
                    <a:p>
                      <a:pPr algn="ctr"/>
                      <a:r>
                        <a:rPr lang="en-GB" sz="1400" b="0" dirty="0" smtClean="0">
                          <a:solidFill>
                            <a:schemeClr val="tx1"/>
                          </a:solidFill>
                          <a:latin typeface="+mj-lt"/>
                        </a:rPr>
                        <a:t>Jealousy</a:t>
                      </a:r>
                      <a:endParaRPr lang="en-GB" sz="14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457200" rtl="0" eaLnBrk="1" fontAlgn="auto" latinLnBrk="0" hangingPunct="1">
                        <a:lnSpc>
                          <a:spcPct val="100000"/>
                        </a:lnSpc>
                        <a:spcBef>
                          <a:spcPts val="0"/>
                        </a:spcBef>
                        <a:spcAft>
                          <a:spcPts val="0"/>
                        </a:spcAft>
                        <a:buClrTx/>
                        <a:buSzTx/>
                        <a:buFontTx/>
                        <a:buNone/>
                        <a:tabLst/>
                        <a:defRPr/>
                      </a:pPr>
                      <a:r>
                        <a:rPr lang="en-GB" sz="1400" b="0" dirty="0" smtClean="0">
                          <a:solidFill>
                            <a:schemeClr val="tx1"/>
                          </a:solidFill>
                          <a:latin typeface="+mj-lt"/>
                        </a:rPr>
                        <a:t>Love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0" dirty="0" smtClean="0">
                          <a:solidFill>
                            <a:schemeClr val="tx1"/>
                          </a:solidFill>
                          <a:latin typeface="+mj-lt"/>
                        </a:rPr>
                        <a:t>Betrayal</a:t>
                      </a:r>
                      <a:endParaRPr lang="en-GB" sz="14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0" dirty="0" smtClean="0">
                          <a:solidFill>
                            <a:schemeClr val="tx1"/>
                          </a:solidFill>
                          <a:latin typeface="+mj-lt"/>
                        </a:rPr>
                        <a:t>Revenge</a:t>
                      </a:r>
                      <a:endParaRPr lang="en-GB" sz="14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0" dirty="0" smtClean="0">
                          <a:solidFill>
                            <a:schemeClr val="tx1"/>
                          </a:solidFill>
                          <a:latin typeface="+mj-lt"/>
                        </a:rPr>
                        <a:t>Self</a:t>
                      </a:r>
                      <a:r>
                        <a:rPr lang="en-GB" sz="1400" b="0" baseline="0" dirty="0" smtClean="0">
                          <a:solidFill>
                            <a:schemeClr val="tx1"/>
                          </a:solidFill>
                          <a:latin typeface="+mj-lt"/>
                        </a:rPr>
                        <a:t> Esteem</a:t>
                      </a:r>
                      <a:endParaRPr lang="en-GB" sz="14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0" dirty="0" smtClean="0">
                          <a:solidFill>
                            <a:schemeClr val="tx1"/>
                          </a:solidFill>
                          <a:latin typeface="+mj-lt"/>
                        </a:rPr>
                        <a:t>Protagonist</a:t>
                      </a:r>
                      <a:endParaRPr lang="en-GB" sz="14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0" dirty="0" smtClean="0">
                          <a:solidFill>
                            <a:schemeClr val="tx1"/>
                          </a:solidFill>
                          <a:latin typeface="+mj-lt"/>
                        </a:rPr>
                        <a:t>Antagonist</a:t>
                      </a:r>
                      <a:endParaRPr lang="en-GB" sz="14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0" dirty="0" smtClean="0">
                          <a:solidFill>
                            <a:schemeClr val="tx1"/>
                          </a:solidFill>
                          <a:latin typeface="+mj-lt"/>
                        </a:rPr>
                        <a:t>Psychosis </a:t>
                      </a:r>
                      <a:endParaRPr lang="en-GB" sz="14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400" b="0" dirty="0" smtClean="0">
                          <a:solidFill>
                            <a:schemeClr val="tx1"/>
                          </a:solidFill>
                          <a:latin typeface="+mj-lt"/>
                        </a:rPr>
                        <a:t>Paranoia</a:t>
                      </a:r>
                      <a:endParaRPr lang="en-GB" sz="14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36000096"/>
                  </a:ext>
                </a:extLst>
              </a:tr>
            </a:tbl>
          </a:graphicData>
        </a:graphic>
      </p:graphicFrame>
      <p:graphicFrame>
        <p:nvGraphicFramePr>
          <p:cNvPr id="11" name="Table 10"/>
          <p:cNvGraphicFramePr>
            <a:graphicFrameLocks noGrp="1"/>
          </p:cNvGraphicFramePr>
          <p:nvPr>
            <p:extLst>
              <p:ext uri="{D42A27DB-BD31-4B8C-83A1-F6EECF244321}">
                <p14:modId xmlns:p14="http://schemas.microsoft.com/office/powerpoint/2010/main" val="691409372"/>
              </p:ext>
            </p:extLst>
          </p:nvPr>
        </p:nvGraphicFramePr>
        <p:xfrm>
          <a:off x="3883" y="4327606"/>
          <a:ext cx="12188120" cy="1803017"/>
        </p:xfrm>
        <a:graphic>
          <a:graphicData uri="http://schemas.openxmlformats.org/drawingml/2006/table">
            <a:tbl>
              <a:tblPr firstRow="1" bandRow="1">
                <a:tableStyleId>{5940675A-B579-460E-94D1-54222C63F5DA}</a:tableStyleId>
              </a:tblPr>
              <a:tblGrid>
                <a:gridCol w="3047030">
                  <a:extLst>
                    <a:ext uri="{9D8B030D-6E8A-4147-A177-3AD203B41FA5}">
                      <a16:colId xmlns:a16="http://schemas.microsoft.com/office/drawing/2014/main" val="53966111"/>
                    </a:ext>
                  </a:extLst>
                </a:gridCol>
                <a:gridCol w="3047030">
                  <a:extLst>
                    <a:ext uri="{9D8B030D-6E8A-4147-A177-3AD203B41FA5}">
                      <a16:colId xmlns:a16="http://schemas.microsoft.com/office/drawing/2014/main" val="2551831151"/>
                    </a:ext>
                  </a:extLst>
                </a:gridCol>
                <a:gridCol w="3047030">
                  <a:extLst>
                    <a:ext uri="{9D8B030D-6E8A-4147-A177-3AD203B41FA5}">
                      <a16:colId xmlns:a16="http://schemas.microsoft.com/office/drawing/2014/main" val="1265274669"/>
                    </a:ext>
                  </a:extLst>
                </a:gridCol>
                <a:gridCol w="3047030">
                  <a:extLst>
                    <a:ext uri="{9D8B030D-6E8A-4147-A177-3AD203B41FA5}">
                      <a16:colId xmlns:a16="http://schemas.microsoft.com/office/drawing/2014/main" val="3071830979"/>
                    </a:ext>
                  </a:extLst>
                </a:gridCol>
              </a:tblGrid>
              <a:tr h="514644">
                <a:tc>
                  <a:txBody>
                    <a:bodyPr/>
                    <a:lstStyle/>
                    <a:p>
                      <a:r>
                        <a:rPr lang="en-GB" sz="2800" dirty="0" smtClean="0">
                          <a:latin typeface="+mj-lt"/>
                        </a:rPr>
                        <a:t>Key Quotations</a:t>
                      </a:r>
                      <a:endParaRPr lang="en-GB" sz="2800" dirty="0">
                        <a:latin typeface="+mj-lt"/>
                      </a:endParaRPr>
                    </a:p>
                  </a:txBody>
                  <a:tcPr/>
                </a:tc>
                <a:tc>
                  <a:txBody>
                    <a:bodyPr/>
                    <a:lstStyle/>
                    <a:p>
                      <a:pPr marL="0" marR="0" lvl="0" indent="0" algn="l" defTabSz="457200" rtl="0" eaLnBrk="1" fontAlgn="auto" latinLnBrk="0" hangingPunct="1">
                        <a:lnSpc>
                          <a:spcPct val="107000"/>
                        </a:lnSpc>
                        <a:spcBef>
                          <a:spcPts val="0"/>
                        </a:spcBef>
                        <a:spcAft>
                          <a:spcPts val="0"/>
                        </a:spcAft>
                        <a:buClrTx/>
                        <a:buSzTx/>
                        <a:buFontTx/>
                        <a:buNone/>
                        <a:tabLst/>
                        <a:defRPr/>
                      </a:pPr>
                      <a:r>
                        <a:rPr kumimoji="0" lang="en-GB" sz="1000" u="none" strike="noStrike" kern="1200" cap="none" spc="0" normalizeH="0" baseline="0" noProof="0" dirty="0" smtClean="0">
                          <a:ln>
                            <a:noFill/>
                          </a:ln>
                          <a:effectLst/>
                          <a:uLnTx/>
                          <a:uFillTx/>
                          <a:latin typeface="+mj-lt"/>
                        </a:rPr>
                        <a:t>Work on, My medicine, work! Thus credulous fools are caught; (Othello)</a:t>
                      </a:r>
                      <a:endParaRPr lang="en-GB" sz="1000" dirty="0">
                        <a:latin typeface="+mj-lt"/>
                      </a:endParaRPr>
                    </a:p>
                  </a:txBody>
                  <a:tcPr/>
                </a:tc>
                <a:tc>
                  <a:txBody>
                    <a:bodyPr/>
                    <a:lstStyle/>
                    <a:p>
                      <a:r>
                        <a:rPr kumimoji="0" lang="en-GB" sz="1000" u="none" strike="noStrike" kern="1200" cap="none" spc="0" normalizeH="0" baseline="0" noProof="0" dirty="0" smtClean="0">
                          <a:ln>
                            <a:noFill/>
                          </a:ln>
                          <a:effectLst/>
                          <a:uLnTx/>
                          <a:uFillTx/>
                          <a:latin typeface="+mj-lt"/>
                        </a:rPr>
                        <a:t>It is the cause, it is the cause, my soul,--</a:t>
                      </a:r>
                      <a:br>
                        <a:rPr kumimoji="0" lang="en-GB" sz="1000" u="none" strike="noStrike" kern="1200" cap="none" spc="0" normalizeH="0" baseline="0" noProof="0" dirty="0" smtClean="0">
                          <a:ln>
                            <a:noFill/>
                          </a:ln>
                          <a:effectLst/>
                          <a:uLnTx/>
                          <a:uFillTx/>
                          <a:latin typeface="+mj-lt"/>
                        </a:rPr>
                      </a:br>
                      <a:r>
                        <a:rPr kumimoji="0" lang="en-GB" sz="1000" u="none" strike="noStrike" kern="1200" cap="none" spc="0" normalizeH="0" baseline="0" noProof="0" dirty="0" smtClean="0">
                          <a:ln>
                            <a:noFill/>
                          </a:ln>
                          <a:effectLst/>
                          <a:uLnTx/>
                          <a:uFillTx/>
                          <a:latin typeface="+mj-lt"/>
                        </a:rPr>
                        <a:t>Let me not name it to you, you chaste stars!--</a:t>
                      </a:r>
                      <a:br>
                        <a:rPr kumimoji="0" lang="en-GB" sz="1000" u="none" strike="noStrike" kern="1200" cap="none" spc="0" normalizeH="0" baseline="0" noProof="0" dirty="0" smtClean="0">
                          <a:ln>
                            <a:noFill/>
                          </a:ln>
                          <a:effectLst/>
                          <a:uLnTx/>
                          <a:uFillTx/>
                          <a:latin typeface="+mj-lt"/>
                        </a:rPr>
                      </a:br>
                      <a:r>
                        <a:rPr kumimoji="0" lang="en-GB" sz="1000" u="none" strike="noStrike" kern="1200" cap="none" spc="0" normalizeH="0" baseline="0" noProof="0" dirty="0" smtClean="0">
                          <a:ln>
                            <a:noFill/>
                          </a:ln>
                          <a:effectLst/>
                          <a:uLnTx/>
                          <a:uFillTx/>
                          <a:latin typeface="+mj-lt"/>
                        </a:rPr>
                        <a:t>It is the cause.  (Othello)</a:t>
                      </a:r>
                      <a:endParaRPr lang="en-GB" sz="1000" dirty="0">
                        <a:latin typeface="+mj-lt"/>
                      </a:endParaRPr>
                    </a:p>
                  </a:txBody>
                  <a:tcPr/>
                </a:tc>
                <a:tc>
                  <a:txBody>
                    <a:bodyPr/>
                    <a:lstStyle/>
                    <a:p>
                      <a:r>
                        <a:rPr kumimoji="0" lang="en-GB" sz="1000" u="none" strike="noStrike" kern="1200" cap="none" spc="0" normalizeH="0" baseline="0" noProof="0" dirty="0" smtClean="0">
                          <a:ln>
                            <a:noFill/>
                          </a:ln>
                          <a:effectLst/>
                          <a:uLnTx/>
                          <a:uFillTx/>
                          <a:latin typeface="+mj-lt"/>
                        </a:rPr>
                        <a:t>The tempest in my mind</a:t>
                      </a:r>
                      <a:br>
                        <a:rPr kumimoji="0" lang="en-GB" sz="1000" u="none" strike="noStrike" kern="1200" cap="none" spc="0" normalizeH="0" baseline="0" noProof="0" dirty="0" smtClean="0">
                          <a:ln>
                            <a:noFill/>
                          </a:ln>
                          <a:effectLst/>
                          <a:uLnTx/>
                          <a:uFillTx/>
                          <a:latin typeface="+mj-lt"/>
                        </a:rPr>
                      </a:br>
                      <a:r>
                        <a:rPr kumimoji="0" lang="en-GB" sz="1000" u="none" strike="noStrike" kern="1200" cap="none" spc="0" normalizeH="0" baseline="0" noProof="0" dirty="0" smtClean="0">
                          <a:ln>
                            <a:noFill/>
                          </a:ln>
                          <a:effectLst/>
                          <a:uLnTx/>
                          <a:uFillTx/>
                          <a:latin typeface="+mj-lt"/>
                        </a:rPr>
                        <a:t>Doth from my senses take all feeling else</a:t>
                      </a:r>
                      <a:br>
                        <a:rPr kumimoji="0" lang="en-GB" sz="1000" u="none" strike="noStrike" kern="1200" cap="none" spc="0" normalizeH="0" baseline="0" noProof="0" dirty="0" smtClean="0">
                          <a:ln>
                            <a:noFill/>
                          </a:ln>
                          <a:effectLst/>
                          <a:uLnTx/>
                          <a:uFillTx/>
                          <a:latin typeface="+mj-lt"/>
                        </a:rPr>
                      </a:br>
                      <a:r>
                        <a:rPr kumimoji="0" lang="en-GB" sz="1000" u="none" strike="noStrike" kern="1200" cap="none" spc="0" normalizeH="0" baseline="0" noProof="0" dirty="0" smtClean="0">
                          <a:ln>
                            <a:noFill/>
                          </a:ln>
                          <a:effectLst/>
                          <a:uLnTx/>
                          <a:uFillTx/>
                          <a:latin typeface="+mj-lt"/>
                        </a:rPr>
                        <a:t>Save what beats there.  (King Lear)</a:t>
                      </a:r>
                      <a:endParaRPr lang="en-GB" sz="1000" dirty="0">
                        <a:latin typeface="+mj-lt"/>
                      </a:endParaRPr>
                    </a:p>
                  </a:txBody>
                  <a:tcPr/>
                </a:tc>
                <a:extLst>
                  <a:ext uri="{0D108BD9-81ED-4DB2-BD59-A6C34878D82A}">
                    <a16:rowId xmlns:a16="http://schemas.microsoft.com/office/drawing/2014/main" val="2914516029"/>
                  </a:ext>
                </a:extLst>
              </a:tr>
              <a:tr h="657600">
                <a:tc>
                  <a:txBody>
                    <a:bodyPr/>
                    <a:lstStyle/>
                    <a:p>
                      <a:r>
                        <a:rPr kumimoji="0" lang="en-GB" sz="1000" u="none" strike="noStrike" kern="1200" cap="none" spc="0" normalizeH="0" baseline="0" noProof="0" dirty="0" smtClean="0">
                          <a:ln>
                            <a:noFill/>
                          </a:ln>
                          <a:effectLst/>
                          <a:uLnTx/>
                          <a:uFillTx/>
                          <a:latin typeface="+mj-lt"/>
                        </a:rPr>
                        <a:t>The beauty of the dream vanished, and breathless horror and disgust filled my heart (Frankenstein)</a:t>
                      </a:r>
                      <a:endParaRPr lang="en-GB" sz="1000" dirty="0">
                        <a:latin typeface="+mj-lt"/>
                      </a:endParaRPr>
                    </a:p>
                  </a:txBody>
                  <a:tcPr/>
                </a:tc>
                <a:tc>
                  <a:txBody>
                    <a:bodyPr/>
                    <a:lstStyle/>
                    <a:p>
                      <a:r>
                        <a:rPr kumimoji="0" lang="en-GB" sz="1000" u="none" strike="noStrike" kern="1200" cap="none" spc="0" normalizeH="0" baseline="0" noProof="0" dirty="0" smtClean="0">
                          <a:ln>
                            <a:noFill/>
                          </a:ln>
                          <a:effectLst/>
                          <a:uLnTx/>
                          <a:uFillTx/>
                          <a:latin typeface="+mj-lt"/>
                        </a:rPr>
                        <a:t>The wild audacity of my perfect triumph (The Tell Tale Heart)</a:t>
                      </a:r>
                      <a:endParaRPr lang="en-GB" sz="1000" dirty="0">
                        <a:latin typeface="+mj-lt"/>
                      </a:endParaRPr>
                    </a:p>
                  </a:txBody>
                  <a:tcPr/>
                </a:tc>
                <a:tc>
                  <a:txBody>
                    <a:bodyPr/>
                    <a:lstStyle/>
                    <a:p>
                      <a:r>
                        <a:rPr kumimoji="0" lang="en-GB" sz="1000" u="none" strike="noStrike" kern="1200" cap="none" spc="0" normalizeH="0" baseline="0" noProof="0" dirty="0" smtClean="0">
                          <a:ln>
                            <a:noFill/>
                          </a:ln>
                          <a:effectLst/>
                          <a:uLnTx/>
                          <a:uFillTx/>
                          <a:latin typeface="+mj-lt"/>
                        </a:rPr>
                        <a:t>The maniac bellowed: she parted her shaggy locks from her visage, and gazed wildly at her visitors. I recognised well that purple face, — those bloated features. (Jane Eyre)</a:t>
                      </a:r>
                      <a:endParaRPr lang="en-GB" sz="1000" dirty="0">
                        <a:latin typeface="+mj-lt"/>
                      </a:endParaRPr>
                    </a:p>
                  </a:txBody>
                  <a:tcPr/>
                </a:tc>
                <a:tc>
                  <a:txBody>
                    <a:bodyPr/>
                    <a:lstStyle/>
                    <a:p>
                      <a:r>
                        <a:rPr kumimoji="0" lang="en-US" sz="1000" u="none" strike="noStrike" kern="1200" cap="none" spc="0" normalizeH="0" baseline="0" noProof="0" dirty="0" smtClean="0">
                          <a:ln>
                            <a:noFill/>
                          </a:ln>
                          <a:effectLst/>
                          <a:uLnTx/>
                          <a:uFillTx/>
                          <a:latin typeface="+mj-lt"/>
                        </a:rPr>
                        <a:t>That the bride within the bridal dress had withered like the dress. (Great Expectations)</a:t>
                      </a:r>
                      <a:endParaRPr lang="en-GB" sz="1000" dirty="0">
                        <a:latin typeface="+mj-lt"/>
                      </a:endParaRPr>
                    </a:p>
                  </a:txBody>
                  <a:tcPr/>
                </a:tc>
                <a:extLst>
                  <a:ext uri="{0D108BD9-81ED-4DB2-BD59-A6C34878D82A}">
                    <a16:rowId xmlns:a16="http://schemas.microsoft.com/office/drawing/2014/main" val="33809414"/>
                  </a:ext>
                </a:extLst>
              </a:tr>
              <a:tr h="553337">
                <a:tc>
                  <a:txBody>
                    <a:bodyPr/>
                    <a:lstStyle/>
                    <a:p>
                      <a:r>
                        <a:rPr kumimoji="0" lang="en-GB" sz="1000" b="0" i="0" u="none" strike="noStrike" kern="1200" cap="none" spc="0" normalizeH="0" baseline="0" noProof="0" dirty="0" smtClean="0">
                          <a:ln>
                            <a:noFill/>
                          </a:ln>
                          <a:solidFill>
                            <a:srgbClr val="000000"/>
                          </a:solidFill>
                          <a:effectLst/>
                          <a:uLnTx/>
                          <a:uFillTx/>
                          <a:latin typeface="+mj-lt"/>
                          <a:ea typeface="Times New Roman" panose="02020603050405020304" pitchFamily="18" charset="0"/>
                          <a:cs typeface="Times New Roman" panose="02020603050405020304" pitchFamily="18" charset="0"/>
                        </a:rPr>
                        <a:t>With ape-like fury, he was trampling his victim under foot and hailing down a storm of blows (Jekyll and Hyde)</a:t>
                      </a:r>
                      <a:endParaRPr lang="en-GB" sz="1000" dirty="0">
                        <a:latin typeface="+mj-lt"/>
                      </a:endParaRPr>
                    </a:p>
                  </a:txBody>
                  <a:tcPr/>
                </a:tc>
                <a:tc>
                  <a:txBody>
                    <a:bodyPr/>
                    <a:lstStyle/>
                    <a:p>
                      <a:r>
                        <a:rPr kumimoji="0" lang="en-GB" sz="1000" b="0" i="0" u="none" strike="noStrike" kern="1200" cap="none" spc="0" normalizeH="0" baseline="0" noProof="0" dirty="0" smtClean="0">
                          <a:ln>
                            <a:noFill/>
                          </a:ln>
                          <a:solidFill>
                            <a:srgbClr val="000000"/>
                          </a:solidFill>
                          <a:effectLst/>
                          <a:uLnTx/>
                          <a:uFillTx/>
                          <a:latin typeface="+mj-lt"/>
                          <a:ea typeface="Times New Roman" panose="02020603050405020304" pitchFamily="18" charset="0"/>
                          <a:cs typeface="Times New Roman" panose="02020603050405020304" pitchFamily="18" charset="0"/>
                        </a:rPr>
                        <a:t>What a wild crowd of invisible pleasures! (The Laboratory)</a:t>
                      </a:r>
                      <a:endParaRPr lang="en-GB" sz="1000" dirty="0">
                        <a:latin typeface="+mj-lt"/>
                      </a:endParaRPr>
                    </a:p>
                  </a:txBody>
                  <a:tcPr/>
                </a:tc>
                <a:tc>
                  <a:txBody>
                    <a:bodyPr/>
                    <a:lstStyle/>
                    <a:p>
                      <a:r>
                        <a:rPr kumimoji="0" lang="en-GB" sz="1000" b="0" i="0" u="none" strike="noStrike" kern="1200" cap="none" spc="0" normalizeH="0" baseline="0" noProof="0" dirty="0" smtClean="0">
                          <a:ln>
                            <a:noFill/>
                          </a:ln>
                          <a:solidFill>
                            <a:srgbClr val="000000"/>
                          </a:solidFill>
                          <a:effectLst/>
                          <a:uLnTx/>
                          <a:uFillTx/>
                          <a:latin typeface="+mj-lt"/>
                          <a:ea typeface="Calibri" panose="020F0502020204030204" pitchFamily="34" charset="0"/>
                          <a:cs typeface="Times New Roman" panose="02020603050405020304" pitchFamily="18" charset="0"/>
                        </a:rPr>
                        <a:t>I have had enough of being ignored and today</a:t>
                      </a:r>
                      <a:br>
                        <a:rPr kumimoji="0" lang="en-GB" sz="1000" b="0" i="0" u="none" strike="noStrike" kern="1200" cap="none" spc="0" normalizeH="0" baseline="0" noProof="0" dirty="0" smtClean="0">
                          <a:ln>
                            <a:noFill/>
                          </a:ln>
                          <a:solidFill>
                            <a:srgbClr val="000000"/>
                          </a:solidFill>
                          <a:effectLst/>
                          <a:uLnTx/>
                          <a:uFillTx/>
                          <a:latin typeface="+mj-lt"/>
                          <a:ea typeface="Calibri" panose="020F0502020204030204" pitchFamily="34" charset="0"/>
                          <a:cs typeface="Times New Roman" panose="02020603050405020304" pitchFamily="18" charset="0"/>
                        </a:rPr>
                      </a:br>
                      <a:r>
                        <a:rPr kumimoji="0" lang="en-GB" sz="1000" b="0" i="0" u="none" strike="noStrike" kern="1200" cap="none" spc="0" normalizeH="0" baseline="0" noProof="0" dirty="0" smtClean="0">
                          <a:ln>
                            <a:noFill/>
                          </a:ln>
                          <a:solidFill>
                            <a:srgbClr val="000000"/>
                          </a:solidFill>
                          <a:effectLst/>
                          <a:uLnTx/>
                          <a:uFillTx/>
                          <a:latin typeface="+mj-lt"/>
                          <a:ea typeface="Calibri" panose="020F0502020204030204" pitchFamily="34" charset="0"/>
                          <a:cs typeface="Times New Roman" panose="02020603050405020304" pitchFamily="18" charset="0"/>
                        </a:rPr>
                        <a:t>I am going to play God. (Education for Leisure)</a:t>
                      </a:r>
                      <a:endParaRPr lang="en-GB" sz="1000" dirty="0">
                        <a:latin typeface="+mj-lt"/>
                      </a:endParaRPr>
                    </a:p>
                  </a:txBody>
                  <a:tcPr/>
                </a:tc>
                <a:tc>
                  <a:txBody>
                    <a:bodyPr/>
                    <a:lstStyle/>
                    <a:p>
                      <a:r>
                        <a:rPr kumimoji="0" lang="en-GB" sz="1000" b="0" i="0" u="none" strike="noStrike" kern="1200" cap="none" spc="0" normalizeH="0" baseline="0" noProof="0" dirty="0" smtClean="0">
                          <a:ln>
                            <a:noFill/>
                          </a:ln>
                          <a:solidFill>
                            <a:prstClr val="black"/>
                          </a:solidFill>
                          <a:effectLst/>
                          <a:uLnTx/>
                          <a:uFillTx/>
                          <a:latin typeface="+mj-lt"/>
                          <a:ea typeface="+mn-ea"/>
                          <a:cs typeface="+mn-cs"/>
                        </a:rPr>
                        <a:t>A rolled up note of explanation</a:t>
                      </a:r>
                      <a:br>
                        <a:rPr kumimoji="0" lang="en-GB" sz="1000" b="0" i="0" u="none" strike="noStrike" kern="1200" cap="none" spc="0" normalizeH="0" baseline="0" noProof="0" dirty="0" smtClean="0">
                          <a:ln>
                            <a:noFill/>
                          </a:ln>
                          <a:solidFill>
                            <a:prstClr val="black"/>
                          </a:solidFill>
                          <a:effectLst/>
                          <a:uLnTx/>
                          <a:uFillTx/>
                          <a:latin typeface="+mj-lt"/>
                          <a:ea typeface="+mn-ea"/>
                          <a:cs typeface="+mn-cs"/>
                        </a:rPr>
                      </a:br>
                      <a:r>
                        <a:rPr kumimoji="0" lang="en-GB" sz="1000" b="0" i="0" u="none" strike="noStrike" kern="1200" cap="none" spc="0" normalizeH="0" baseline="0" noProof="0" dirty="0" smtClean="0">
                          <a:ln>
                            <a:noFill/>
                          </a:ln>
                          <a:solidFill>
                            <a:prstClr val="black"/>
                          </a:solidFill>
                          <a:effectLst/>
                          <a:uLnTx/>
                          <a:uFillTx/>
                          <a:latin typeface="+mj-lt"/>
                          <a:ea typeface="+mn-ea"/>
                          <a:cs typeface="+mn-cs"/>
                        </a:rPr>
                        <a:t>planted there like a spray carnation (About His Person)</a:t>
                      </a:r>
                      <a:br>
                        <a:rPr kumimoji="0" lang="en-GB" sz="1000" b="0" i="0" u="none" strike="noStrike" kern="1200" cap="none" spc="0" normalizeH="0" baseline="0" noProof="0" dirty="0" smtClean="0">
                          <a:ln>
                            <a:noFill/>
                          </a:ln>
                          <a:solidFill>
                            <a:prstClr val="black"/>
                          </a:solidFill>
                          <a:effectLst/>
                          <a:uLnTx/>
                          <a:uFillTx/>
                          <a:latin typeface="+mj-lt"/>
                          <a:ea typeface="+mn-ea"/>
                          <a:cs typeface="+mn-cs"/>
                        </a:rPr>
                      </a:br>
                      <a:endParaRPr lang="en-GB" sz="1000" dirty="0">
                        <a:latin typeface="+mj-lt"/>
                      </a:endParaRPr>
                    </a:p>
                  </a:txBody>
                  <a:tcPr/>
                </a:tc>
                <a:extLst>
                  <a:ext uri="{0D108BD9-81ED-4DB2-BD59-A6C34878D82A}">
                    <a16:rowId xmlns:a16="http://schemas.microsoft.com/office/drawing/2014/main" val="1763712676"/>
                  </a:ext>
                </a:extLst>
              </a:tr>
            </a:tbl>
          </a:graphicData>
        </a:graphic>
      </p:graphicFrame>
    </p:spTree>
    <p:extLst>
      <p:ext uri="{BB962C8B-B14F-4D97-AF65-F5344CB8AC3E}">
        <p14:creationId xmlns:p14="http://schemas.microsoft.com/office/powerpoint/2010/main" val="296234242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285</TotalTime>
  <Words>517</Words>
  <Application>Microsoft Office PowerPoint</Application>
  <PresentationFormat>Widescreen</PresentationFormat>
  <Paragraphs>72</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Times New Roman</vt:lpstr>
      <vt:lpstr>Office Theme</vt:lpstr>
      <vt:lpstr>PowerPoint Presentation</vt:lpstr>
    </vt:vector>
  </TitlesOfParts>
  <Company>Lakers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Being Human: Knowledge Organiser</dc:title>
  <dc:creator>Alyse Strachan</dc:creator>
  <cp:lastModifiedBy>Alyse Strachan</cp:lastModifiedBy>
  <cp:revision>13</cp:revision>
  <dcterms:created xsi:type="dcterms:W3CDTF">2018-12-03T17:39:29Z</dcterms:created>
  <dcterms:modified xsi:type="dcterms:W3CDTF">2018-12-03T23:58:32Z</dcterms:modified>
</cp:coreProperties>
</file>