
<file path=[Content_Types].xml><?xml version="1.0" encoding="utf-8"?>
<Types xmlns="http://schemas.openxmlformats.org/package/2006/content-types">
  <Default Extension="bin" ContentType="application/vnd.openxmlformats-officedocument.oleObject"/>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
  </p:notesMasterIdLst>
  <p:sldIdLst>
    <p:sldId id="256" r:id="rId2"/>
    <p:sldId id="257" r:id="rId3"/>
  </p:sldIdLst>
  <p:sldSz cx="12192000" cy="6858000"/>
  <p:notesSz cx="6888163" cy="100203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 roundtripDataSignature="AMtx7mi9DKma9285/WV8kUS/+brSil3Z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D733AB-8D7A-422B-83B0-8F434C680A39}">
  <a:tblStyle styleId="{90D733AB-8D7A-422B-83B0-8F434C680A39}"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12700" cap="flat" cmpd="sng">
              <a:solidFill>
                <a:schemeClr val="accent4"/>
              </a:solidFill>
              <a:prstDash val="solid"/>
              <a:round/>
              <a:headEnd type="none" w="sm" len="sm"/>
              <a:tailEnd type="none" w="sm" len="sm"/>
            </a:ln>
          </a:top>
          <a:bottom>
            <a:ln w="12700" cap="flat" cmpd="sng">
              <a:solidFill>
                <a:schemeClr val="accent4"/>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a:tcStyle>
        <a:tcBdr/>
        <a:fill>
          <a:solidFill>
            <a:schemeClr val="accent4">
              <a:alpha val="20000"/>
            </a:schemeClr>
          </a:solidFill>
        </a:fill>
      </a:tcStyle>
    </a:band1H>
    <a:band2H>
      <a:tcTxStyle/>
      <a:tcStyle>
        <a:tcBdr/>
      </a:tcStyle>
    </a:band2H>
    <a:band1V>
      <a:tcTxStyle/>
      <a:tcStyle>
        <a:tcBdr/>
        <a:fill>
          <a:solidFill>
            <a:schemeClr val="accent4">
              <a:alpha val="20000"/>
            </a:schemeClr>
          </a:solidFill>
        </a:fill>
      </a:tcStyle>
    </a:band1V>
    <a:band2V>
      <a:tcTxStyle/>
      <a:tcStyle>
        <a:tcBdr/>
      </a:tcStyle>
    </a:band2V>
    <a:lastCol>
      <a:tcTxStyle b="on" i="off"/>
      <a:tcStyle>
        <a:tcBdr/>
      </a:tcStyle>
    </a:lastCol>
    <a:firstCol>
      <a:tcTxStyle b="on" i="off"/>
      <a:tcStyle>
        <a:tcBdr/>
      </a:tcStyle>
    </a:firstCol>
    <a:lastRow>
      <a:tcTxStyle b="on" i="off"/>
      <a:tcStyle>
        <a:tcBdr>
          <a:top>
            <a:ln w="12700" cap="flat" cmpd="sng">
              <a:solidFill>
                <a:schemeClr val="accent4"/>
              </a:solidFill>
              <a:prstDash val="solid"/>
              <a:round/>
              <a:headEnd type="none" w="sm" len="sm"/>
              <a:tailEnd type="none" w="sm" len="sm"/>
            </a:ln>
          </a:top>
        </a:tcBdr>
        <a:fill>
          <a:solidFill>
            <a:srgbClr val="FFFFFF">
              <a:alpha val="0"/>
            </a:srgbClr>
          </a:solidFill>
        </a:fill>
      </a:tcStyle>
    </a:lastRow>
    <a:seCell>
      <a:tcTxStyle/>
      <a:tcStyle>
        <a:tcBdr/>
      </a:tcStyle>
    </a:seCell>
    <a:swCell>
      <a:tcTxStyle/>
      <a:tcStyle>
        <a:tcBdr/>
      </a:tcStyle>
    </a:swCell>
    <a:firstRow>
      <a:tcTxStyle b="on" i="off"/>
      <a:tcStyle>
        <a:tcBdr>
          <a:bottom>
            <a:ln w="12700" cap="flat" cmpd="sng">
              <a:solidFill>
                <a:schemeClr val="accent4"/>
              </a:solidFill>
              <a:prstDash val="solid"/>
              <a:round/>
              <a:headEnd type="none" w="sm" len="sm"/>
              <a:tailEnd type="none" w="sm" len="sm"/>
            </a:ln>
          </a:bottom>
        </a:tcBdr>
        <a:fill>
          <a:solidFill>
            <a:srgbClr val="FFFFFF">
              <a:alpha val="0"/>
            </a:srgbClr>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3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3"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heme" Target="theme/theme1.xml"/><Relationship Id="rId10" Type="http://schemas.openxmlformats.org/officeDocument/2006/relationships/viewProps" Target="viewProps.xml"/><Relationship Id="rId4" Type="http://schemas.openxmlformats.org/officeDocument/2006/relationships/notesMaster" Target="notesMasters/notes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8250" y="751500"/>
            <a:ext cx="4592325" cy="3757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8800" y="4759625"/>
            <a:ext cx="5510500" cy="4509125"/>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8800" y="4759625"/>
            <a:ext cx="5510500" cy="450912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2:notes"/>
          <p:cNvSpPr txBox="1">
            <a:spLocks noGrp="1"/>
          </p:cNvSpPr>
          <p:nvPr>
            <p:ph type="body" idx="1"/>
          </p:nvPr>
        </p:nvSpPr>
        <p:spPr>
          <a:xfrm>
            <a:off x="688800" y="4759625"/>
            <a:ext cx="5510500" cy="450912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0" name="Google Shape;120;p2: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6"/>
          <p:cNvSpPr>
            <a:spLocks noGrp="1"/>
          </p:cNvSpPr>
          <p:nvPr>
            <p:ph type="pic" idx="2"/>
          </p:nvPr>
        </p:nvSpPr>
        <p:spPr>
          <a:xfrm>
            <a:off x="5183188" y="987425"/>
            <a:ext cx="6172200" cy="4873625"/>
          </a:xfrm>
          <a:prstGeom prst="rect">
            <a:avLst/>
          </a:prstGeom>
          <a:noFill/>
          <a:ln>
            <a:noFill/>
          </a:ln>
        </p:spPr>
      </p:sp>
      <p:sp>
        <p:nvSpPr>
          <p:cNvPr id="64" name="Google Shape;64;p1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5.jpg"/><Relationship Id="rId12"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oleObject" Target="../embeddings/oleObject1.bin"/><Relationship Id="rId5" Type="http://schemas.openxmlformats.org/officeDocument/2006/relationships/image" Target="../media/image3.jpg"/><Relationship Id="rId10" Type="http://schemas.openxmlformats.org/officeDocument/2006/relationships/image" Target="../media/image8.png"/><Relationship Id="rId4" Type="http://schemas.openxmlformats.org/officeDocument/2006/relationships/image" Target="../media/image2.jp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png"/><Relationship Id="rId7" Type="http://schemas.openxmlformats.org/officeDocument/2006/relationships/image" Target="../media/image7.png"/><Relationship Id="rId12"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jpg"/><Relationship Id="rId11" Type="http://schemas.openxmlformats.org/officeDocument/2006/relationships/image" Target="../media/image9.png"/><Relationship Id="rId5" Type="http://schemas.openxmlformats.org/officeDocument/2006/relationships/image" Target="../media/image4.jpg"/><Relationship Id="rId10" Type="http://schemas.openxmlformats.org/officeDocument/2006/relationships/oleObject" Target="../embeddings/oleObject1.bin"/><Relationship Id="rId4" Type="http://schemas.openxmlformats.org/officeDocument/2006/relationships/image" Target="../media/image3.jp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83"/>
        <p:cNvGrpSpPr/>
        <p:nvPr/>
      </p:nvGrpSpPr>
      <p:grpSpPr>
        <a:xfrm>
          <a:off x="0" y="0"/>
          <a:ext cx="0" cy="0"/>
          <a:chOff x="0" y="0"/>
          <a:chExt cx="0" cy="0"/>
        </a:xfrm>
      </p:grpSpPr>
      <p:graphicFrame>
        <p:nvGraphicFramePr>
          <p:cNvPr id="84" name="Google Shape;84;p1"/>
          <p:cNvGraphicFramePr/>
          <p:nvPr>
            <p:extLst>
              <p:ext uri="{D42A27DB-BD31-4B8C-83A1-F6EECF244321}">
                <p14:modId xmlns:p14="http://schemas.microsoft.com/office/powerpoint/2010/main" val="3753155174"/>
              </p:ext>
            </p:extLst>
          </p:nvPr>
        </p:nvGraphicFramePr>
        <p:xfrm>
          <a:off x="1857768" y="927308"/>
          <a:ext cx="8142725" cy="5244652"/>
        </p:xfrm>
        <a:graphic>
          <a:graphicData uri="http://schemas.openxmlformats.org/drawingml/2006/table">
            <a:tbl>
              <a:tblPr firstRow="1" bandRow="1">
                <a:noFill/>
                <a:tableStyleId>{90D733AB-8D7A-422B-83B0-8F434C680A39}</a:tableStyleId>
              </a:tblPr>
              <a:tblGrid>
                <a:gridCol w="1688025">
                  <a:extLst>
                    <a:ext uri="{9D8B030D-6E8A-4147-A177-3AD203B41FA5}">
                      <a16:colId xmlns:a16="http://schemas.microsoft.com/office/drawing/2014/main" val="20000"/>
                    </a:ext>
                  </a:extLst>
                </a:gridCol>
                <a:gridCol w="1688025">
                  <a:extLst>
                    <a:ext uri="{9D8B030D-6E8A-4147-A177-3AD203B41FA5}">
                      <a16:colId xmlns:a16="http://schemas.microsoft.com/office/drawing/2014/main" val="20001"/>
                    </a:ext>
                  </a:extLst>
                </a:gridCol>
                <a:gridCol w="1688025">
                  <a:extLst>
                    <a:ext uri="{9D8B030D-6E8A-4147-A177-3AD203B41FA5}">
                      <a16:colId xmlns:a16="http://schemas.microsoft.com/office/drawing/2014/main" val="20002"/>
                    </a:ext>
                  </a:extLst>
                </a:gridCol>
                <a:gridCol w="1688025">
                  <a:extLst>
                    <a:ext uri="{9D8B030D-6E8A-4147-A177-3AD203B41FA5}">
                      <a16:colId xmlns:a16="http://schemas.microsoft.com/office/drawing/2014/main" val="20003"/>
                    </a:ext>
                  </a:extLst>
                </a:gridCol>
                <a:gridCol w="1390625">
                  <a:extLst>
                    <a:ext uri="{9D8B030D-6E8A-4147-A177-3AD203B41FA5}">
                      <a16:colId xmlns:a16="http://schemas.microsoft.com/office/drawing/2014/main" val="20004"/>
                    </a:ext>
                  </a:extLst>
                </a:gridCol>
              </a:tblGrid>
              <a:tr h="1083319">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MONDAY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latin typeface="Calibri"/>
                          <a:ea typeface="Calibri"/>
                          <a:cs typeface="Calibri"/>
                          <a:sym typeface="Calibri"/>
                        </a:rPr>
                        <a:t>Chilli Chicken Pasta</a:t>
                      </a:r>
                      <a:endParaRPr lang="en-GB" sz="800" b="0" u="none" strike="noStrike" cap="none" dirty="0">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latin typeface="Calibri"/>
                          <a:ea typeface="Calibri"/>
                          <a:cs typeface="Calibri"/>
                          <a:sym typeface="Calibri"/>
                        </a:rPr>
                        <a:t> 2</a:t>
                      </a:r>
                      <a:endParaRPr sz="1400" b="0" u="none" strike="noStrike" cap="none" dirty="0">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u="none" strike="noStrike" cap="none" dirty="0">
                          <a:solidFill>
                            <a:schemeClr val="dk1"/>
                          </a:solidFill>
                          <a:latin typeface="Calibri"/>
                          <a:ea typeface="Calibri"/>
                          <a:cs typeface="Calibri"/>
                          <a:sym typeface="Calibri"/>
                        </a:rPr>
                        <a:t>3 Cheese Macaroni Pasta  </a:t>
                      </a:r>
                      <a:endParaRPr lang="en-GB" sz="800" b="0" i="0" u="none" strike="noStrike" cap="none" dirty="0">
                        <a:solidFill>
                          <a:schemeClr val="dk1"/>
                        </a:solidFill>
                        <a:latin typeface="Calibri"/>
                        <a:ea typeface="Calibri"/>
                        <a:cs typeface="Calibri"/>
                        <a:sym typeface="Calibri"/>
                      </a:endParaRPr>
                    </a:p>
                    <a:p>
                      <a:pPr marL="171450" marR="0" lvl="0" indent="-114300" algn="ctr" rtl="0">
                        <a:lnSpc>
                          <a:spcPct val="100000"/>
                        </a:lnSpc>
                        <a:spcBef>
                          <a:spcPts val="0"/>
                        </a:spcBef>
                        <a:spcAft>
                          <a:spcPts val="0"/>
                        </a:spcAft>
                        <a:buClr>
                          <a:schemeClr val="dk1"/>
                        </a:buClr>
                        <a:buSzPts val="900"/>
                        <a:buFont typeface="Arial"/>
                        <a:buNone/>
                      </a:pPr>
                      <a:r>
                        <a:rPr lang="en-GB" sz="800" b="0" i="0" u="none" strike="noStrike" cap="none" dirty="0">
                          <a:solidFill>
                            <a:schemeClr val="dk1"/>
                          </a:solidFill>
                          <a:latin typeface="Calibri"/>
                          <a:ea typeface="Calibri"/>
                          <a:cs typeface="Calibri"/>
                          <a:sym typeface="Calibri"/>
                        </a:rPr>
                        <a:t>2, 7</a:t>
                      </a: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Tomato, Basil &amp; Rocket Salad </a:t>
                      </a:r>
                    </a:p>
                    <a:p>
                      <a:pPr marL="0" marR="0" lvl="0" indent="0" algn="ctr" rtl="0">
                        <a:lnSpc>
                          <a:spcPct val="100000"/>
                        </a:lnSpc>
                        <a:spcBef>
                          <a:spcPts val="0"/>
                        </a:spcBef>
                        <a:spcAft>
                          <a:spcPts val="0"/>
                        </a:spcAft>
                        <a:buClr>
                          <a:srgbClr val="000000"/>
                        </a:buClr>
                        <a:buSzPts val="1400"/>
                        <a:buFont typeface="Arial"/>
                        <a:buNone/>
                      </a:pPr>
                      <a:r>
                        <a:rPr lang="en-GB" sz="1000" b="0" u="none" strike="noStrike" cap="none" dirty="0">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Toffee Apple Custard Sponge</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2,4,7</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0"/>
                  </a:ext>
                </a:extLst>
              </a:tr>
              <a:tr h="897604">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TUESDAY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Mexican Beef Burrito</a:t>
                      </a:r>
                      <a:endParaRPr lang="en-GB"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r>
                        <a:rPr lang="en-GB" sz="800" b="0" u="none" strike="noStrike" cap="none" dirty="0">
                          <a:solidFill>
                            <a:schemeClr val="dk1"/>
                          </a:solidFill>
                          <a:latin typeface="Calibri"/>
                          <a:ea typeface="Calibri"/>
                          <a:cs typeface="Calibri"/>
                          <a:sym typeface="Calibri"/>
                        </a:rPr>
                        <a:t>2,</a:t>
                      </a: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Loaded 5 Bean Chilli</a:t>
                      </a:r>
                    </a:p>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Potatoes</a:t>
                      </a:r>
                      <a:endParaRPr lang="en-GB"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2, 7, 12</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Crispy Cubed Potatoes</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 &amp; Mexican Slaw</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latin typeface="Calibri"/>
                          <a:ea typeface="Calibri"/>
                          <a:cs typeface="Calibri"/>
                          <a:sym typeface="Calibri"/>
                        </a:rPr>
                        <a:t>2, 7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Carrot Cake </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2, 4, 7</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r h="916452">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WEDNESDAY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dirty="0">
                          <a:solidFill>
                            <a:schemeClr val="dk1"/>
                          </a:solidFill>
                          <a:latin typeface="Calibri"/>
                          <a:ea typeface="Calibri"/>
                          <a:cs typeface="Calibri"/>
                          <a:sym typeface="Calibri"/>
                        </a:rPr>
                        <a:t>Gammon or Chicken Roast </a:t>
                      </a:r>
                      <a:endParaRPr dirty="0"/>
                    </a:p>
                    <a:p>
                      <a:pPr marL="171450" marR="0" lvl="0" indent="-114300" algn="ctr" rtl="0">
                        <a:lnSpc>
                          <a:spcPct val="100000"/>
                        </a:lnSpc>
                        <a:spcBef>
                          <a:spcPts val="0"/>
                        </a:spcBef>
                        <a:spcAft>
                          <a:spcPts val="0"/>
                        </a:spcAft>
                        <a:buClr>
                          <a:schemeClr val="dk1"/>
                        </a:buClr>
                        <a:buSzPts val="900"/>
                        <a:buFont typeface="Arial"/>
                        <a:buNone/>
                      </a:pPr>
                      <a:r>
                        <a:rPr lang="en-GB" sz="800" b="0" u="none" strike="noStrike" cap="none" dirty="0">
                          <a:solidFill>
                            <a:schemeClr val="dk1"/>
                          </a:solidFill>
                          <a:latin typeface="Calibri"/>
                          <a:ea typeface="Calibri"/>
                          <a:cs typeface="Calibri"/>
                          <a:sym typeface="Calibri"/>
                        </a:rPr>
                        <a:t>2, 4, 7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Calibri"/>
                          <a:ea typeface="Calibri"/>
                          <a:cs typeface="Calibri"/>
                          <a:sym typeface="Calibri"/>
                        </a:rPr>
                        <a:t>Glamorgan Sausage Roast</a:t>
                      </a:r>
                      <a:endParaRPr dirty="0"/>
                    </a:p>
                    <a:p>
                      <a:pPr marL="0" marR="0" lvl="0" indent="0" algn="ctr" rtl="0">
                        <a:lnSpc>
                          <a:spcPct val="100000"/>
                        </a:lnSpc>
                        <a:spcBef>
                          <a:spcPts val="0"/>
                        </a:spcBef>
                        <a:spcAft>
                          <a:spcPts val="0"/>
                        </a:spcAft>
                        <a:buClr>
                          <a:srgbClr val="000000"/>
                        </a:buClr>
                        <a:buSzPts val="800"/>
                        <a:buFont typeface="Arial"/>
                        <a:buNone/>
                      </a:pPr>
                      <a:r>
                        <a:rPr lang="en-GB" sz="800" b="0" i="0" u="none" strike="noStrike" cap="none" dirty="0">
                          <a:solidFill>
                            <a:schemeClr val="dk1"/>
                          </a:solidFill>
                          <a:latin typeface="Calibri"/>
                          <a:ea typeface="Calibri"/>
                          <a:cs typeface="Calibri"/>
                          <a:sym typeface="Calibri"/>
                        </a:rPr>
                        <a:t>2, 4,7,9</a:t>
                      </a: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Roast Potatoes &amp; Vegetables</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Chocolate Shortbread</a:t>
                      </a: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2"/>
                  </a:ext>
                </a:extLst>
              </a:tr>
              <a:tr h="847913">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THURSDAY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Korean Sticky </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Chicken</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cs typeface="Calibri"/>
                          <a:sym typeface="Calibri"/>
                        </a:rPr>
                        <a:t>2,12</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171450" marR="0" lvl="0" indent="-95250" algn="ctr" rtl="0">
                        <a:lnSpc>
                          <a:spcPct val="100000"/>
                        </a:lnSpc>
                        <a:spcBef>
                          <a:spcPts val="0"/>
                        </a:spcBef>
                        <a:spcAft>
                          <a:spcPts val="0"/>
                        </a:spcAft>
                        <a:buClr>
                          <a:schemeClr val="dk1"/>
                        </a:buClr>
                        <a:buSzPts val="1200"/>
                        <a:buFont typeface="Arial"/>
                        <a:buNone/>
                      </a:pPr>
                      <a:r>
                        <a:rPr lang="en-GB" sz="1400" b="0" u="none" strike="noStrike" cap="none" dirty="0">
                          <a:solidFill>
                            <a:schemeClr val="dk1"/>
                          </a:solidFill>
                          <a:latin typeface="Calibri"/>
                          <a:ea typeface="Calibri"/>
                          <a:cs typeface="Calibri"/>
                          <a:sym typeface="Calibri"/>
                        </a:rPr>
                        <a:t>Tofu Noodle Stir fry</a:t>
                      </a:r>
                    </a:p>
                    <a:p>
                      <a:pPr marL="171450" marR="0" lvl="0" indent="-95250" algn="ctr" rtl="0">
                        <a:lnSpc>
                          <a:spcPct val="100000"/>
                        </a:lnSpc>
                        <a:spcBef>
                          <a:spcPts val="0"/>
                        </a:spcBef>
                        <a:spcAft>
                          <a:spcPts val="0"/>
                        </a:spcAft>
                        <a:buClr>
                          <a:schemeClr val="dk1"/>
                        </a:buClr>
                        <a:buSzPts val="1200"/>
                        <a:buFont typeface="Arial"/>
                        <a:buNone/>
                      </a:pPr>
                      <a:r>
                        <a:rPr lang="en-GB" sz="800" b="0" u="none" strike="noStrike" cap="none" dirty="0">
                          <a:solidFill>
                            <a:schemeClr val="dk1"/>
                          </a:solidFill>
                          <a:latin typeface="Calibri"/>
                          <a:ea typeface="Calibri"/>
                          <a:cs typeface="Calibri"/>
                          <a:sym typeface="Calibri"/>
                        </a:rPr>
                        <a:t>2,4,12</a:t>
                      </a:r>
                      <a:endParaRPr lang="en-GB" sz="200" b="0" u="none" strike="noStrike" cap="none" dirty="0">
                        <a:solidFill>
                          <a:schemeClr val="dk1"/>
                        </a:solidFill>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None/>
                      </a:pPr>
                      <a:r>
                        <a:rPr lang="en-GB" sz="1400" b="0" u="none" strike="noStrike" cap="none" dirty="0">
                          <a:latin typeface="Calibri"/>
                          <a:ea typeface="Calibri"/>
                          <a:cs typeface="Calibri"/>
                          <a:sym typeface="Calibri"/>
                        </a:rPr>
                        <a:t>Rice or Noodles &amp; Asian Slaw</a:t>
                      </a:r>
                    </a:p>
                    <a:p>
                      <a:pPr marL="0" marR="0" lvl="0" indent="0" algn="ctr" rtl="0">
                        <a:lnSpc>
                          <a:spcPct val="100000"/>
                        </a:lnSpc>
                        <a:spcBef>
                          <a:spcPts val="0"/>
                        </a:spcBef>
                        <a:spcAft>
                          <a:spcPts val="0"/>
                        </a:spcAft>
                        <a:buNone/>
                      </a:pPr>
                      <a:r>
                        <a:rPr lang="en-GB" sz="1400" b="0" u="none" strike="noStrike" cap="none" dirty="0">
                          <a:latin typeface="Calibri"/>
                          <a:ea typeface="Calibri"/>
                          <a:cs typeface="Calibri"/>
                          <a:sym typeface="Calibri"/>
                        </a:rPr>
                        <a:t>2,4</a:t>
                      </a: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latin typeface="Calibri"/>
                          <a:ea typeface="Calibri"/>
                          <a:cs typeface="Calibri"/>
                          <a:sym typeface="Calibri"/>
                        </a:rPr>
                        <a:t>Vanilla Cookie</a:t>
                      </a:r>
                      <a:endParaRPr dirty="0"/>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latin typeface="Calibri"/>
                          <a:ea typeface="Calibri"/>
                          <a:cs typeface="Calibri"/>
                          <a:sym typeface="Calibri"/>
                        </a:rPr>
                        <a:t>2, 4</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3"/>
                  </a:ext>
                </a:extLst>
              </a:tr>
              <a:tr h="1058648">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FRIDAY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Battered Fish</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latin typeface="Calibri"/>
                          <a:ea typeface="Calibri"/>
                          <a:cs typeface="Calibri"/>
                          <a:sym typeface="Calibri"/>
                        </a:rPr>
                        <a:t>2, 5 </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Spicy Chickpea Wrap</a:t>
                      </a: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2, 11,13</a:t>
                      </a: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Chips &amp;</a:t>
                      </a:r>
                      <a:endParaRPr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 Peas </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lang="en-GB" sz="1400" b="0" u="none" strike="noStrike" cap="none" dirty="0">
                        <a:latin typeface="Calibri"/>
                        <a:ea typeface="Calibri"/>
                        <a:cs typeface="Calibri"/>
                        <a:sym typeface="Calibri"/>
                      </a:endParaRPr>
                    </a:p>
                    <a:p>
                      <a:pPr marL="0" marR="0" lvl="0" indent="0" algn="l" rtl="0">
                        <a:lnSpc>
                          <a:spcPct val="100000"/>
                        </a:lnSpc>
                        <a:spcBef>
                          <a:spcPts val="0"/>
                        </a:spcBef>
                        <a:spcAft>
                          <a:spcPts val="0"/>
                        </a:spcAft>
                        <a:buNone/>
                      </a:pPr>
                      <a:endParaRPr lang="en-GB"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Selection of Puddings</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Ask on the 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4"/>
                  </a:ext>
                </a:extLst>
              </a:tr>
            </a:tbl>
          </a:graphicData>
        </a:graphic>
      </p:graphicFrame>
      <p:sp>
        <p:nvSpPr>
          <p:cNvPr id="85" name="Google Shape;85;p1"/>
          <p:cNvSpPr/>
          <p:nvPr/>
        </p:nvSpPr>
        <p:spPr>
          <a:xfrm>
            <a:off x="3711372" y="151587"/>
            <a:ext cx="4769255" cy="923330"/>
          </a:xfrm>
          <a:prstGeom prst="rect">
            <a:avLst/>
          </a:prstGeom>
          <a:noFill/>
          <a:ln>
            <a:noFill/>
          </a:ln>
          <a:effectLst>
            <a:outerShdw blurRad="149987" dist="250190" dir="8460000" algn="ctr">
              <a:srgbClr val="000000">
                <a:alpha val="27450"/>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lt2"/>
                </a:solidFill>
                <a:latin typeface="Calibri"/>
                <a:ea typeface="Calibri"/>
                <a:cs typeface="Calibri"/>
                <a:sym typeface="Calibri"/>
              </a:rPr>
              <a:t> </a:t>
            </a:r>
            <a:r>
              <a:rPr lang="en-GB" sz="5400" b="1" i="0" u="none" strike="noStrike" cap="none">
                <a:solidFill>
                  <a:schemeClr val="dk1"/>
                </a:solidFill>
                <a:latin typeface="Calibri"/>
                <a:ea typeface="Calibri"/>
                <a:cs typeface="Calibri"/>
                <a:sym typeface="Calibri"/>
              </a:rPr>
              <a:t>MENU WEEK 1 </a:t>
            </a:r>
            <a:endParaRPr sz="5400" b="1" i="0" u="none" strike="noStrike" cap="none">
              <a:solidFill>
                <a:schemeClr val="dk1"/>
              </a:solidFill>
              <a:latin typeface="Calibri"/>
              <a:ea typeface="Calibri"/>
              <a:cs typeface="Calibri"/>
              <a:sym typeface="Calibri"/>
            </a:endParaRPr>
          </a:p>
        </p:txBody>
      </p:sp>
      <p:sp>
        <p:nvSpPr>
          <p:cNvPr id="86" name="Google Shape;86;p1"/>
          <p:cNvSpPr/>
          <p:nvPr/>
        </p:nvSpPr>
        <p:spPr>
          <a:xfrm rot="-906871">
            <a:off x="8582059" y="18045"/>
            <a:ext cx="2095242" cy="923330"/>
          </a:xfrm>
          <a:prstGeom prst="rect">
            <a:avLst/>
          </a:prstGeom>
          <a:noFill/>
          <a:ln>
            <a:noFill/>
          </a:ln>
          <a:effectLst>
            <a:outerShdw blurRad="149987" dist="250190" dir="8460000" algn="ctr">
              <a:srgbClr val="000000">
                <a:alpha val="27450"/>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dk1"/>
                </a:solidFill>
                <a:latin typeface="Calibri"/>
                <a:ea typeface="Calibri"/>
                <a:cs typeface="Calibri"/>
                <a:sym typeface="Calibri"/>
              </a:rPr>
              <a:t>2025</a:t>
            </a:r>
            <a:endParaRPr sz="5400" b="1" i="0" u="none" strike="noStrike" cap="none">
              <a:solidFill>
                <a:schemeClr val="dk1"/>
              </a:solidFill>
              <a:latin typeface="Calibri"/>
              <a:ea typeface="Calibri"/>
              <a:cs typeface="Calibri"/>
              <a:sym typeface="Calibri"/>
            </a:endParaRPr>
          </a:p>
        </p:txBody>
      </p:sp>
      <p:sp>
        <p:nvSpPr>
          <p:cNvPr id="87" name="Google Shape;87;p1"/>
          <p:cNvSpPr/>
          <p:nvPr/>
        </p:nvSpPr>
        <p:spPr>
          <a:xfrm>
            <a:off x="3297748" y="6185634"/>
            <a:ext cx="5247222" cy="415458"/>
          </a:xfrm>
          <a:prstGeom prst="rect">
            <a:avLst/>
          </a:prstGeom>
          <a:solidFill>
            <a:srgbClr val="FFD966"/>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Wholemeal bread, fresh salads, a variety of seasonal fresh fruit, yogurts &amp; jacket potatoes.</a:t>
            </a:r>
            <a:endParaRPr sz="1400" b="0"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Please note that all our dishes can be adapted to suit the majority of dietary requirements</a:t>
            </a:r>
            <a:endParaRPr sz="5400" b="1" i="0" u="none" strike="noStrike" cap="none">
              <a:solidFill>
                <a:schemeClr val="dk1"/>
              </a:solidFill>
              <a:latin typeface="Calibri"/>
              <a:ea typeface="Calibri"/>
              <a:cs typeface="Calibri"/>
              <a:sym typeface="Calibri"/>
            </a:endParaRPr>
          </a:p>
        </p:txBody>
      </p:sp>
      <p:sp>
        <p:nvSpPr>
          <p:cNvPr id="88" name="Google Shape;88;p1"/>
          <p:cNvSpPr txBox="1"/>
          <p:nvPr/>
        </p:nvSpPr>
        <p:spPr>
          <a:xfrm>
            <a:off x="312304" y="2233565"/>
            <a:ext cx="1564640" cy="256989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 Celery</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2. Gluten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3. Crustaceans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4. Eggs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5. Fish</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6. Lupin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7. Milk</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8. Molluscs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9. Mustard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10. Peanuts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11. Sesame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12. Soybeans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13. Sulphites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14. Tree 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A/F Allergen Free</a:t>
            </a:r>
            <a:endParaRPr sz="1400" b="0" i="0" u="none" strike="noStrike" cap="none">
              <a:solidFill>
                <a:schemeClr val="dk1"/>
              </a:solidFill>
              <a:latin typeface="Arial"/>
              <a:ea typeface="Arial"/>
              <a:cs typeface="Arial"/>
              <a:sym typeface="Arial"/>
            </a:endParaRPr>
          </a:p>
        </p:txBody>
      </p:sp>
      <p:sp>
        <p:nvSpPr>
          <p:cNvPr id="89" name="Google Shape;89;p1"/>
          <p:cNvSpPr txBox="1"/>
          <p:nvPr/>
        </p:nvSpPr>
        <p:spPr>
          <a:xfrm>
            <a:off x="268728" y="1768050"/>
            <a:ext cx="1469813"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ALLERGEN KEY</a:t>
            </a:r>
            <a:endParaRPr sz="1200" b="0" i="0" u="none" strike="noStrike" cap="none">
              <a:solidFill>
                <a:schemeClr val="dk1"/>
              </a:solidFill>
              <a:latin typeface="Calibri"/>
              <a:ea typeface="Calibri"/>
              <a:cs typeface="Calibri"/>
              <a:sym typeface="Calibri"/>
            </a:endParaRPr>
          </a:p>
        </p:txBody>
      </p:sp>
      <p:sp>
        <p:nvSpPr>
          <p:cNvPr id="90" name="Google Shape;90;p1"/>
          <p:cNvSpPr txBox="1"/>
          <p:nvPr/>
        </p:nvSpPr>
        <p:spPr>
          <a:xfrm>
            <a:off x="75687" y="5134541"/>
            <a:ext cx="1855894"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Catering provided by Greenshaw</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Learning Trust.</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products are locally sourced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wherever possible.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food is cooked fresh on the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school site each day.</a:t>
            </a:r>
            <a:endParaRPr sz="1400" b="0" i="0" u="none" strike="noStrike" cap="none">
              <a:solidFill>
                <a:schemeClr val="dk1"/>
              </a:solidFill>
              <a:latin typeface="Arial"/>
              <a:ea typeface="Arial"/>
              <a:cs typeface="Arial"/>
              <a:sym typeface="Arial"/>
            </a:endParaRPr>
          </a:p>
        </p:txBody>
      </p:sp>
      <p:pic>
        <p:nvPicPr>
          <p:cNvPr id="91" name="Google Shape;91;p1"/>
          <p:cNvPicPr preferRelativeResize="0"/>
          <p:nvPr/>
        </p:nvPicPr>
        <p:blipFill rotWithShape="1">
          <a:blip r:embed="rId3">
            <a:alphaModFix/>
          </a:blip>
          <a:srcRect/>
          <a:stretch/>
        </p:blipFill>
        <p:spPr>
          <a:xfrm>
            <a:off x="10878222" y="6259398"/>
            <a:ext cx="1158467" cy="477203"/>
          </a:xfrm>
          <a:prstGeom prst="rect">
            <a:avLst/>
          </a:prstGeom>
          <a:noFill/>
          <a:ln>
            <a:noFill/>
          </a:ln>
        </p:spPr>
      </p:pic>
      <p:sp>
        <p:nvSpPr>
          <p:cNvPr id="92" name="Google Shape;92;p1"/>
          <p:cNvSpPr txBox="1"/>
          <p:nvPr/>
        </p:nvSpPr>
        <p:spPr>
          <a:xfrm>
            <a:off x="1898427" y="6111752"/>
            <a:ext cx="1299835"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400" b="1" i="0" u="none" strike="noStrike" cap="none">
                <a:solidFill>
                  <a:schemeClr val="dk1"/>
                </a:solidFill>
                <a:latin typeface="Arial"/>
                <a:ea typeface="Arial"/>
                <a:cs typeface="Arial"/>
                <a:sym typeface="Arial"/>
              </a:rPr>
              <a:t>AVAILABLE DAILY </a:t>
            </a:r>
            <a:endParaRPr sz="1400" b="0" i="0" u="none" strike="noStrike" cap="none">
              <a:solidFill>
                <a:schemeClr val="dk1"/>
              </a:solidFill>
              <a:latin typeface="Arial"/>
              <a:ea typeface="Arial"/>
              <a:cs typeface="Arial"/>
              <a:sym typeface="Arial"/>
            </a:endParaRPr>
          </a:p>
        </p:txBody>
      </p:sp>
      <p:pic>
        <p:nvPicPr>
          <p:cNvPr id="93" name="Google Shape;93;p1"/>
          <p:cNvPicPr preferRelativeResize="0"/>
          <p:nvPr/>
        </p:nvPicPr>
        <p:blipFill rotWithShape="1">
          <a:blip r:embed="rId4">
            <a:alphaModFix/>
          </a:blip>
          <a:srcRect/>
          <a:stretch/>
        </p:blipFill>
        <p:spPr>
          <a:xfrm>
            <a:off x="4124935" y="2832772"/>
            <a:ext cx="503448" cy="260250"/>
          </a:xfrm>
          <a:prstGeom prst="rect">
            <a:avLst/>
          </a:prstGeom>
          <a:noFill/>
          <a:ln>
            <a:noFill/>
          </a:ln>
        </p:spPr>
      </p:pic>
      <p:pic>
        <p:nvPicPr>
          <p:cNvPr id="94" name="Google Shape;94;p1"/>
          <p:cNvPicPr preferRelativeResize="0"/>
          <p:nvPr/>
        </p:nvPicPr>
        <p:blipFill rotWithShape="1">
          <a:blip r:embed="rId5">
            <a:alphaModFix/>
          </a:blip>
          <a:srcRect/>
          <a:stretch/>
        </p:blipFill>
        <p:spPr>
          <a:xfrm>
            <a:off x="5920778" y="1710088"/>
            <a:ext cx="465813" cy="270082"/>
          </a:xfrm>
          <a:prstGeom prst="rect">
            <a:avLst/>
          </a:prstGeom>
          <a:noFill/>
          <a:ln>
            <a:noFill/>
          </a:ln>
        </p:spPr>
      </p:pic>
      <p:pic>
        <p:nvPicPr>
          <p:cNvPr id="95" name="Google Shape;95;p1"/>
          <p:cNvPicPr preferRelativeResize="0"/>
          <p:nvPr/>
        </p:nvPicPr>
        <p:blipFill rotWithShape="1">
          <a:blip r:embed="rId6">
            <a:alphaModFix/>
          </a:blip>
          <a:srcRect/>
          <a:stretch/>
        </p:blipFill>
        <p:spPr>
          <a:xfrm>
            <a:off x="9065578" y="3925390"/>
            <a:ext cx="465813" cy="260250"/>
          </a:xfrm>
          <a:prstGeom prst="rect">
            <a:avLst/>
          </a:prstGeom>
          <a:noFill/>
          <a:ln>
            <a:noFill/>
          </a:ln>
        </p:spPr>
      </p:pic>
      <p:pic>
        <p:nvPicPr>
          <p:cNvPr id="96" name="Google Shape;96;p1"/>
          <p:cNvPicPr preferRelativeResize="0"/>
          <p:nvPr/>
        </p:nvPicPr>
        <p:blipFill rotWithShape="1">
          <a:blip r:embed="rId7">
            <a:alphaModFix/>
          </a:blip>
          <a:srcRect/>
          <a:stretch/>
        </p:blipFill>
        <p:spPr>
          <a:xfrm>
            <a:off x="8952590" y="5738328"/>
            <a:ext cx="465813" cy="258526"/>
          </a:xfrm>
          <a:prstGeom prst="rect">
            <a:avLst/>
          </a:prstGeom>
          <a:noFill/>
          <a:ln>
            <a:noFill/>
          </a:ln>
        </p:spPr>
      </p:pic>
      <p:pic>
        <p:nvPicPr>
          <p:cNvPr id="97" name="Google Shape;97;p1"/>
          <p:cNvPicPr preferRelativeResize="0"/>
          <p:nvPr/>
        </p:nvPicPr>
        <p:blipFill rotWithShape="1">
          <a:blip r:embed="rId8">
            <a:alphaModFix/>
          </a:blip>
          <a:srcRect/>
          <a:stretch/>
        </p:blipFill>
        <p:spPr>
          <a:xfrm>
            <a:off x="11065584" y="2219889"/>
            <a:ext cx="684256" cy="1815882"/>
          </a:xfrm>
          <a:prstGeom prst="rect">
            <a:avLst/>
          </a:prstGeom>
          <a:noFill/>
          <a:ln>
            <a:noFill/>
          </a:ln>
        </p:spPr>
      </p:pic>
      <p:pic>
        <p:nvPicPr>
          <p:cNvPr id="98" name="Google Shape;98;p1"/>
          <p:cNvPicPr preferRelativeResize="0"/>
          <p:nvPr/>
        </p:nvPicPr>
        <p:blipFill rotWithShape="1">
          <a:blip r:embed="rId9">
            <a:alphaModFix/>
          </a:blip>
          <a:srcRect/>
          <a:stretch/>
        </p:blipFill>
        <p:spPr>
          <a:xfrm>
            <a:off x="108843" y="15863"/>
            <a:ext cx="1789584" cy="1182708"/>
          </a:xfrm>
          <a:prstGeom prst="rect">
            <a:avLst/>
          </a:prstGeom>
          <a:noFill/>
          <a:ln>
            <a:noFill/>
          </a:ln>
        </p:spPr>
      </p:pic>
      <p:sp>
        <p:nvSpPr>
          <p:cNvPr id="99" name="Google Shape;99;p1"/>
          <p:cNvSpPr txBox="1"/>
          <p:nvPr/>
        </p:nvSpPr>
        <p:spPr>
          <a:xfrm>
            <a:off x="10778736" y="4241989"/>
            <a:ext cx="125795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800" b="0" i="0" u="none" strike="noStrike" cap="none">
                <a:solidFill>
                  <a:srgbClr val="000000"/>
                </a:solidFill>
                <a:latin typeface="Arial"/>
                <a:ea typeface="Arial"/>
                <a:cs typeface="Arial"/>
                <a:sym typeface="Arial"/>
              </a:rPr>
              <a:t>"We are dedicated to minimizing our carbon footprint by actively reducing food waste throughout our operations, from sourcing to serving. Through staff training, supplier collaboration, and customer engagement, we are committed to making a positive environmental impact." </a:t>
            </a:r>
            <a:endParaRPr/>
          </a:p>
        </p:txBody>
      </p:sp>
      <p:sp>
        <p:nvSpPr>
          <p:cNvPr id="100" name="Google Shape;100;p1"/>
          <p:cNvSpPr/>
          <p:nvPr/>
        </p:nvSpPr>
        <p:spPr>
          <a:xfrm>
            <a:off x="9700181" y="5948313"/>
            <a:ext cx="1078555" cy="788288"/>
          </a:xfrm>
          <a:prstGeom prst="wedgeRectCallout">
            <a:avLst>
              <a:gd name="adj1" fmla="val -41393"/>
              <a:gd name="adj2" fmla="val -79137"/>
            </a:avLst>
          </a:prstGeom>
          <a:solidFill>
            <a:srgbClr val="3F3F3F"/>
          </a:solidFill>
          <a:ln>
            <a:noFill/>
          </a:ln>
          <a:effectLst>
            <a:outerShdw blurRad="149987" dist="250190" dir="8460000" algn="ctr">
              <a:srgbClr val="000000">
                <a:alpha val="2745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omic Sans MS"/>
                <a:ea typeface="Comic Sans MS"/>
                <a:cs typeface="Comic Sans MS"/>
                <a:sym typeface="Comic Sans MS"/>
              </a:rPr>
              <a:t>Look out for Chef’s Specials </a:t>
            </a:r>
            <a:endParaRPr sz="1400" b="1" i="0" u="none" strike="noStrike" cap="none">
              <a:solidFill>
                <a:schemeClr val="lt1"/>
              </a:solidFill>
              <a:latin typeface="Comic Sans MS"/>
              <a:ea typeface="Comic Sans MS"/>
              <a:cs typeface="Comic Sans MS"/>
              <a:sym typeface="Comic Sans MS"/>
            </a:endParaRPr>
          </a:p>
        </p:txBody>
      </p:sp>
      <p:pic>
        <p:nvPicPr>
          <p:cNvPr id="101" name="Google Shape;101;p1"/>
          <p:cNvPicPr preferRelativeResize="0"/>
          <p:nvPr/>
        </p:nvPicPr>
        <p:blipFill rotWithShape="1">
          <a:blip r:embed="rId7">
            <a:alphaModFix/>
          </a:blip>
          <a:srcRect/>
          <a:stretch/>
        </p:blipFill>
        <p:spPr>
          <a:xfrm>
            <a:off x="5863091" y="2862452"/>
            <a:ext cx="465813" cy="258526"/>
          </a:xfrm>
          <a:prstGeom prst="rect">
            <a:avLst/>
          </a:prstGeom>
          <a:noFill/>
          <a:ln>
            <a:noFill/>
          </a:ln>
        </p:spPr>
      </p:pic>
      <p:pic>
        <p:nvPicPr>
          <p:cNvPr id="102" name="Google Shape;102;p1"/>
          <p:cNvPicPr preferRelativeResize="0"/>
          <p:nvPr/>
        </p:nvPicPr>
        <p:blipFill rotWithShape="1">
          <a:blip r:embed="rId7">
            <a:alphaModFix/>
          </a:blip>
          <a:srcRect/>
          <a:stretch/>
        </p:blipFill>
        <p:spPr>
          <a:xfrm>
            <a:off x="9057162" y="1706288"/>
            <a:ext cx="465813" cy="258526"/>
          </a:xfrm>
          <a:prstGeom prst="rect">
            <a:avLst/>
          </a:prstGeom>
          <a:noFill/>
          <a:ln>
            <a:noFill/>
          </a:ln>
        </p:spPr>
      </p:pic>
      <p:pic>
        <p:nvPicPr>
          <p:cNvPr id="103" name="Google Shape;103;p1"/>
          <p:cNvPicPr preferRelativeResize="0"/>
          <p:nvPr/>
        </p:nvPicPr>
        <p:blipFill rotWithShape="1">
          <a:blip r:embed="rId7">
            <a:alphaModFix/>
          </a:blip>
          <a:srcRect/>
          <a:stretch/>
        </p:blipFill>
        <p:spPr>
          <a:xfrm>
            <a:off x="9057162" y="2782030"/>
            <a:ext cx="465813" cy="258526"/>
          </a:xfrm>
          <a:prstGeom prst="rect">
            <a:avLst/>
          </a:prstGeom>
          <a:noFill/>
          <a:ln>
            <a:noFill/>
          </a:ln>
        </p:spPr>
      </p:pic>
      <p:pic>
        <p:nvPicPr>
          <p:cNvPr id="104" name="Google Shape;104;p1"/>
          <p:cNvPicPr preferRelativeResize="0"/>
          <p:nvPr/>
        </p:nvPicPr>
        <p:blipFill rotWithShape="1">
          <a:blip r:embed="rId6">
            <a:alphaModFix/>
          </a:blip>
          <a:srcRect/>
          <a:stretch/>
        </p:blipFill>
        <p:spPr>
          <a:xfrm>
            <a:off x="4140926" y="5657526"/>
            <a:ext cx="503448" cy="260250"/>
          </a:xfrm>
          <a:prstGeom prst="rect">
            <a:avLst/>
          </a:prstGeom>
          <a:noFill/>
          <a:ln>
            <a:noFill/>
          </a:ln>
        </p:spPr>
      </p:pic>
      <p:pic>
        <p:nvPicPr>
          <p:cNvPr id="105" name="Google Shape;105;p1"/>
          <p:cNvPicPr preferRelativeResize="0"/>
          <p:nvPr/>
        </p:nvPicPr>
        <p:blipFill rotWithShape="1">
          <a:blip r:embed="rId6">
            <a:alphaModFix/>
          </a:blip>
          <a:srcRect/>
          <a:stretch/>
        </p:blipFill>
        <p:spPr>
          <a:xfrm>
            <a:off x="5838483" y="4744908"/>
            <a:ext cx="465813" cy="260250"/>
          </a:xfrm>
          <a:prstGeom prst="rect">
            <a:avLst/>
          </a:prstGeom>
          <a:noFill/>
          <a:ln>
            <a:noFill/>
          </a:ln>
        </p:spPr>
      </p:pic>
      <p:pic>
        <p:nvPicPr>
          <p:cNvPr id="106" name="Google Shape;106;p1"/>
          <p:cNvPicPr preferRelativeResize="0"/>
          <p:nvPr/>
        </p:nvPicPr>
        <p:blipFill rotWithShape="1">
          <a:blip r:embed="rId6">
            <a:alphaModFix/>
          </a:blip>
          <a:srcRect/>
          <a:stretch/>
        </p:blipFill>
        <p:spPr>
          <a:xfrm>
            <a:off x="5863092" y="3972046"/>
            <a:ext cx="465813" cy="260250"/>
          </a:xfrm>
          <a:prstGeom prst="rect">
            <a:avLst/>
          </a:prstGeom>
          <a:noFill/>
          <a:ln>
            <a:noFill/>
          </a:ln>
        </p:spPr>
      </p:pic>
      <p:pic>
        <p:nvPicPr>
          <p:cNvPr id="107" name="Google Shape;107;p1"/>
          <p:cNvPicPr preferRelativeResize="0"/>
          <p:nvPr/>
        </p:nvPicPr>
        <p:blipFill rotWithShape="1">
          <a:blip r:embed="rId6">
            <a:alphaModFix/>
          </a:blip>
          <a:srcRect/>
          <a:stretch/>
        </p:blipFill>
        <p:spPr>
          <a:xfrm>
            <a:off x="5838482" y="5651240"/>
            <a:ext cx="465813" cy="260249"/>
          </a:xfrm>
          <a:prstGeom prst="rect">
            <a:avLst/>
          </a:prstGeom>
          <a:noFill/>
          <a:ln>
            <a:noFill/>
          </a:ln>
        </p:spPr>
      </p:pic>
      <p:pic>
        <p:nvPicPr>
          <p:cNvPr id="108" name="Google Shape;108;p1"/>
          <p:cNvPicPr preferRelativeResize="0"/>
          <p:nvPr/>
        </p:nvPicPr>
        <p:blipFill rotWithShape="1">
          <a:blip r:embed="rId6">
            <a:alphaModFix/>
          </a:blip>
          <a:srcRect/>
          <a:stretch/>
        </p:blipFill>
        <p:spPr>
          <a:xfrm>
            <a:off x="4178561" y="4830996"/>
            <a:ext cx="465813" cy="260250"/>
          </a:xfrm>
          <a:prstGeom prst="rect">
            <a:avLst/>
          </a:prstGeom>
          <a:noFill/>
          <a:ln>
            <a:noFill/>
          </a:ln>
        </p:spPr>
      </p:pic>
      <p:pic>
        <p:nvPicPr>
          <p:cNvPr id="109" name="Google Shape;109;p1"/>
          <p:cNvPicPr preferRelativeResize="0"/>
          <p:nvPr/>
        </p:nvPicPr>
        <p:blipFill rotWithShape="1">
          <a:blip r:embed="rId5">
            <a:alphaModFix/>
          </a:blip>
          <a:srcRect/>
          <a:stretch/>
        </p:blipFill>
        <p:spPr>
          <a:xfrm>
            <a:off x="4213637" y="4004467"/>
            <a:ext cx="465813" cy="260250"/>
          </a:xfrm>
          <a:prstGeom prst="rect">
            <a:avLst/>
          </a:prstGeom>
          <a:noFill/>
          <a:ln>
            <a:noFill/>
          </a:ln>
        </p:spPr>
      </p:pic>
      <p:pic>
        <p:nvPicPr>
          <p:cNvPr id="110" name="Google Shape;110;p1"/>
          <p:cNvPicPr preferRelativeResize="0"/>
          <p:nvPr/>
        </p:nvPicPr>
        <p:blipFill rotWithShape="1">
          <a:blip r:embed="rId5">
            <a:alphaModFix/>
          </a:blip>
          <a:srcRect/>
          <a:stretch/>
        </p:blipFill>
        <p:spPr>
          <a:xfrm>
            <a:off x="4213637" y="1625218"/>
            <a:ext cx="465813" cy="270083"/>
          </a:xfrm>
          <a:prstGeom prst="rect">
            <a:avLst/>
          </a:prstGeom>
          <a:noFill/>
          <a:ln>
            <a:noFill/>
          </a:ln>
        </p:spPr>
      </p:pic>
      <p:pic>
        <p:nvPicPr>
          <p:cNvPr id="111" name="Google Shape;111;p1"/>
          <p:cNvPicPr preferRelativeResize="0"/>
          <p:nvPr/>
        </p:nvPicPr>
        <p:blipFill rotWithShape="1">
          <a:blip r:embed="rId10">
            <a:alphaModFix/>
          </a:blip>
          <a:srcRect/>
          <a:stretch/>
        </p:blipFill>
        <p:spPr>
          <a:xfrm>
            <a:off x="6446205" y="1461195"/>
            <a:ext cx="289687" cy="289687"/>
          </a:xfrm>
          <a:prstGeom prst="rect">
            <a:avLst/>
          </a:prstGeom>
          <a:noFill/>
          <a:ln>
            <a:noFill/>
          </a:ln>
        </p:spPr>
      </p:pic>
      <p:pic>
        <p:nvPicPr>
          <p:cNvPr id="112" name="Google Shape;112;p1"/>
          <p:cNvPicPr preferRelativeResize="0"/>
          <p:nvPr/>
        </p:nvPicPr>
        <p:blipFill rotWithShape="1">
          <a:blip r:embed="rId10">
            <a:alphaModFix/>
          </a:blip>
          <a:srcRect/>
          <a:stretch/>
        </p:blipFill>
        <p:spPr>
          <a:xfrm>
            <a:off x="6446205" y="2561291"/>
            <a:ext cx="289687" cy="289687"/>
          </a:xfrm>
          <a:prstGeom prst="rect">
            <a:avLst/>
          </a:prstGeom>
          <a:noFill/>
          <a:ln>
            <a:noFill/>
          </a:ln>
        </p:spPr>
      </p:pic>
      <p:pic>
        <p:nvPicPr>
          <p:cNvPr id="113" name="Google Shape;113;p1"/>
          <p:cNvPicPr preferRelativeResize="0"/>
          <p:nvPr/>
        </p:nvPicPr>
        <p:blipFill rotWithShape="1">
          <a:blip r:embed="rId10">
            <a:alphaModFix/>
          </a:blip>
          <a:srcRect/>
          <a:stretch/>
        </p:blipFill>
        <p:spPr>
          <a:xfrm>
            <a:off x="6446205" y="3571357"/>
            <a:ext cx="289687" cy="289687"/>
          </a:xfrm>
          <a:prstGeom prst="rect">
            <a:avLst/>
          </a:prstGeom>
          <a:noFill/>
          <a:ln>
            <a:noFill/>
          </a:ln>
        </p:spPr>
      </p:pic>
      <p:pic>
        <p:nvPicPr>
          <p:cNvPr id="114" name="Google Shape;114;p1"/>
          <p:cNvPicPr preferRelativeResize="0"/>
          <p:nvPr/>
        </p:nvPicPr>
        <p:blipFill rotWithShape="1">
          <a:blip r:embed="rId10">
            <a:alphaModFix/>
          </a:blip>
          <a:srcRect/>
          <a:stretch/>
        </p:blipFill>
        <p:spPr>
          <a:xfrm>
            <a:off x="6446205" y="4658615"/>
            <a:ext cx="289687" cy="289687"/>
          </a:xfrm>
          <a:prstGeom prst="rect">
            <a:avLst/>
          </a:prstGeom>
          <a:noFill/>
          <a:ln>
            <a:noFill/>
          </a:ln>
        </p:spPr>
      </p:pic>
      <p:pic>
        <p:nvPicPr>
          <p:cNvPr id="115" name="Google Shape;115;p1"/>
          <p:cNvPicPr preferRelativeResize="0"/>
          <p:nvPr/>
        </p:nvPicPr>
        <p:blipFill rotWithShape="1">
          <a:blip r:embed="rId10">
            <a:alphaModFix/>
          </a:blip>
          <a:srcRect/>
          <a:stretch/>
        </p:blipFill>
        <p:spPr>
          <a:xfrm>
            <a:off x="6458345" y="5688008"/>
            <a:ext cx="289687" cy="289687"/>
          </a:xfrm>
          <a:prstGeom prst="rect">
            <a:avLst/>
          </a:prstGeom>
          <a:noFill/>
          <a:ln>
            <a:noFill/>
          </a:ln>
        </p:spPr>
      </p:pic>
      <p:graphicFrame>
        <p:nvGraphicFramePr>
          <p:cNvPr id="116" name="Google Shape;116;p1"/>
          <p:cNvGraphicFramePr/>
          <p:nvPr/>
        </p:nvGraphicFramePr>
        <p:xfrm>
          <a:off x="10747602" y="1340091"/>
          <a:ext cx="1133848" cy="704958"/>
        </p:xfrm>
        <a:graphic>
          <a:graphicData uri="http://schemas.openxmlformats.org/presentationml/2006/ole">
            <mc:AlternateContent xmlns:mc="http://schemas.openxmlformats.org/markup-compatibility/2006">
              <mc:Choice xmlns:v="urn:schemas-microsoft-com:vml" Requires="v">
                <p:oleObj r:id="rId11" imgW="1133848" imgH="704958" progId="Acrobat.Document.DC">
                  <p:embed/>
                </p:oleObj>
              </mc:Choice>
              <mc:Fallback>
                <p:oleObj r:id="rId11" imgW="1133848" imgH="704958" progId="Acrobat.Document.DC">
                  <p:embed/>
                  <p:pic>
                    <p:nvPicPr>
                      <p:cNvPr id="116" name="Google Shape;116;p1"/>
                      <p:cNvPicPr preferRelativeResize="0"/>
                      <p:nvPr/>
                    </p:nvPicPr>
                    <p:blipFill rotWithShape="1">
                      <a:blip r:embed="rId12">
                        <a:alphaModFix/>
                      </a:blip>
                      <a:srcRect/>
                      <a:stretch/>
                    </p:blipFill>
                    <p:spPr>
                      <a:xfrm>
                        <a:off x="10747602" y="1340091"/>
                        <a:ext cx="1133848" cy="704958"/>
                      </a:xfrm>
                      <a:prstGeom prst="rect">
                        <a:avLst/>
                      </a:prstGeom>
                      <a:noFill/>
                      <a:ln>
                        <a:noFill/>
                      </a:ln>
                    </p:spPr>
                  </p:pic>
                </p:oleObj>
              </mc:Fallback>
            </mc:AlternateContent>
          </a:graphicData>
        </a:graphic>
      </p:graphicFrame>
      <p:pic>
        <p:nvPicPr>
          <p:cNvPr id="117" name="Google Shape;117;p1"/>
          <p:cNvPicPr preferRelativeResize="0"/>
          <p:nvPr/>
        </p:nvPicPr>
        <p:blipFill rotWithShape="1">
          <a:blip r:embed="rId13">
            <a:alphaModFix/>
          </a:blip>
          <a:srcRect/>
          <a:stretch/>
        </p:blipFill>
        <p:spPr>
          <a:xfrm>
            <a:off x="10747602" y="200937"/>
            <a:ext cx="1133848" cy="113384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4B081"/>
        </a:solidFill>
        <a:effectLst/>
      </p:bgPr>
    </p:bg>
    <p:spTree>
      <p:nvGrpSpPr>
        <p:cNvPr id="1" name="Shape 121"/>
        <p:cNvGrpSpPr/>
        <p:nvPr/>
      </p:nvGrpSpPr>
      <p:grpSpPr>
        <a:xfrm>
          <a:off x="0" y="0"/>
          <a:ext cx="0" cy="0"/>
          <a:chOff x="0" y="0"/>
          <a:chExt cx="0" cy="0"/>
        </a:xfrm>
      </p:grpSpPr>
      <p:graphicFrame>
        <p:nvGraphicFramePr>
          <p:cNvPr id="122" name="Google Shape;122;p2"/>
          <p:cNvGraphicFramePr/>
          <p:nvPr>
            <p:extLst>
              <p:ext uri="{D42A27DB-BD31-4B8C-83A1-F6EECF244321}">
                <p14:modId xmlns:p14="http://schemas.microsoft.com/office/powerpoint/2010/main" val="221997788"/>
              </p:ext>
            </p:extLst>
          </p:nvPr>
        </p:nvGraphicFramePr>
        <p:xfrm>
          <a:off x="2049278" y="1168640"/>
          <a:ext cx="8142725" cy="4519016"/>
        </p:xfrm>
        <a:graphic>
          <a:graphicData uri="http://schemas.openxmlformats.org/drawingml/2006/table">
            <a:tbl>
              <a:tblPr firstRow="1" bandRow="1">
                <a:noFill/>
                <a:tableStyleId>{90D733AB-8D7A-422B-83B0-8F434C680A39}</a:tableStyleId>
              </a:tblPr>
              <a:tblGrid>
                <a:gridCol w="1688025">
                  <a:extLst>
                    <a:ext uri="{9D8B030D-6E8A-4147-A177-3AD203B41FA5}">
                      <a16:colId xmlns:a16="http://schemas.microsoft.com/office/drawing/2014/main" val="20000"/>
                    </a:ext>
                  </a:extLst>
                </a:gridCol>
                <a:gridCol w="1688025">
                  <a:extLst>
                    <a:ext uri="{9D8B030D-6E8A-4147-A177-3AD203B41FA5}">
                      <a16:colId xmlns:a16="http://schemas.microsoft.com/office/drawing/2014/main" val="20001"/>
                    </a:ext>
                  </a:extLst>
                </a:gridCol>
                <a:gridCol w="1688025">
                  <a:extLst>
                    <a:ext uri="{9D8B030D-6E8A-4147-A177-3AD203B41FA5}">
                      <a16:colId xmlns:a16="http://schemas.microsoft.com/office/drawing/2014/main" val="20002"/>
                    </a:ext>
                  </a:extLst>
                </a:gridCol>
                <a:gridCol w="1688025">
                  <a:extLst>
                    <a:ext uri="{9D8B030D-6E8A-4147-A177-3AD203B41FA5}">
                      <a16:colId xmlns:a16="http://schemas.microsoft.com/office/drawing/2014/main" val="20003"/>
                    </a:ext>
                  </a:extLst>
                </a:gridCol>
                <a:gridCol w="1390625">
                  <a:extLst>
                    <a:ext uri="{9D8B030D-6E8A-4147-A177-3AD203B41FA5}">
                      <a16:colId xmlns:a16="http://schemas.microsoft.com/office/drawing/2014/main" val="20004"/>
                    </a:ext>
                  </a:extLst>
                </a:gridCol>
              </a:tblGrid>
              <a:tr h="10161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MONDAY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b="0" dirty="0">
                          <a:latin typeface="Calibri" panose="020F0502020204030204" pitchFamily="34" charset="0"/>
                          <a:cs typeface="Calibri" panose="020F0502020204030204" pitchFamily="34" charset="0"/>
                        </a:rPr>
                        <a:t>Mediterranean</a:t>
                      </a:r>
                      <a:r>
                        <a:rPr lang="en-GB" b="0" dirty="0"/>
                        <a:t> </a:t>
                      </a:r>
                      <a:endParaRPr b="0"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Chicken</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Chickpea &amp; Sweet Potato Tagine</a:t>
                      </a:r>
                    </a:p>
                    <a:p>
                      <a:pPr marL="0" marR="0" lvl="0" indent="0" algn="ctr" rtl="0">
                        <a:lnSpc>
                          <a:spcPct val="100000"/>
                        </a:lnSpc>
                        <a:spcBef>
                          <a:spcPts val="0"/>
                        </a:spcBef>
                        <a:spcAft>
                          <a:spcPts val="0"/>
                        </a:spcAft>
                        <a:buClr>
                          <a:srgbClr val="000000"/>
                        </a:buClr>
                        <a:buSzPts val="800"/>
                        <a:buFont typeface="Arial"/>
                        <a:buNone/>
                      </a:pPr>
                      <a:endParaRPr lang="en-GB"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cs typeface="Calibri"/>
                          <a:sym typeface="Calibri"/>
                        </a:rPr>
                        <a:t>12</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Moroccan, Cous Cous &amp;</a:t>
                      </a:r>
                      <a:endParaRPr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cs typeface="Calibri"/>
                          <a:sym typeface="Calibri"/>
                        </a:rPr>
                        <a:t>Roasted Veg</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solidFill>
                            <a:schemeClr val="dk1"/>
                          </a:solidFill>
                          <a:latin typeface="Calibri"/>
                          <a:ea typeface="Calibri"/>
                          <a:cs typeface="Calibri"/>
                          <a:sym typeface="Calibri"/>
                        </a:rPr>
                        <a:t>Banana Traybake</a:t>
                      </a:r>
                      <a:endParaRPr dirty="0"/>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solidFill>
                            <a:schemeClr val="dk1"/>
                          </a:solidFill>
                          <a:latin typeface="Calibri"/>
                          <a:ea typeface="Calibri"/>
                          <a:cs typeface="Calibri"/>
                          <a:sym typeface="Calibri"/>
                        </a:rPr>
                        <a:t>2 ,4</a:t>
                      </a:r>
                      <a:endParaRPr dirty="0"/>
                    </a:p>
                    <a:p>
                      <a:pPr marL="0" marR="0" lvl="0" indent="0" algn="ctr"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0"/>
                  </a:ext>
                </a:extLst>
              </a:tr>
              <a:tr h="8185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TUESDAY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Beef Lasagne </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2, 7</a:t>
                      </a:r>
                      <a:endParaRPr sz="1400" b="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Quorn Pesto Pasta</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dirty="0">
                          <a:latin typeface="Calibri" panose="020F0502020204030204" pitchFamily="34" charset="0"/>
                          <a:cs typeface="Calibri" panose="020F0502020204030204" pitchFamily="34" charset="0"/>
                        </a:rPr>
                        <a:t>Mixed Rocket Salad</a:t>
                      </a:r>
                      <a:endParaRPr dirty="0">
                        <a:latin typeface="Calibri" panose="020F0502020204030204" pitchFamily="34" charset="0"/>
                        <a:cs typeface="Calibri" panose="020F0502020204030204" pitchFamily="34" charset="0"/>
                      </a:endParaRPr>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solidFill>
                            <a:schemeClr val="dk1"/>
                          </a:solidFill>
                          <a:latin typeface="Calibri"/>
                          <a:ea typeface="Calibri"/>
                          <a:cs typeface="Calibri"/>
                          <a:sym typeface="Calibri"/>
                        </a:rPr>
                        <a:t> Berry Flapjack</a:t>
                      </a:r>
                      <a:endParaRPr dirty="0"/>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solidFill>
                            <a:schemeClr val="dk1"/>
                          </a:solidFill>
                          <a:latin typeface="Calibri"/>
                          <a:ea typeface="Calibri"/>
                          <a:cs typeface="Calibri"/>
                          <a:sym typeface="Calibri"/>
                        </a:rPr>
                        <a:t>2</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r h="900646">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WEDNESDAY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dirty="0">
                          <a:solidFill>
                            <a:schemeClr val="dk1"/>
                          </a:solidFill>
                          <a:latin typeface="Calibri"/>
                          <a:ea typeface="Calibri"/>
                          <a:cs typeface="Calibri"/>
                          <a:sym typeface="Calibri"/>
                        </a:rPr>
                        <a:t>Roast Chicken &amp;</a:t>
                      </a:r>
                      <a:endParaRPr dirty="0"/>
                    </a:p>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dirty="0">
                          <a:solidFill>
                            <a:schemeClr val="dk1"/>
                          </a:solidFill>
                          <a:latin typeface="Calibri"/>
                          <a:ea typeface="Calibri"/>
                          <a:cs typeface="Calibri"/>
                          <a:sym typeface="Calibri"/>
                        </a:rPr>
                        <a:t>Yorkshire</a:t>
                      </a:r>
                      <a:endParaRPr dirty="0"/>
                    </a:p>
                    <a:p>
                      <a:pPr marL="171450" marR="0" lvl="0" indent="-114300" algn="ctr" rtl="0">
                        <a:lnSpc>
                          <a:spcPct val="100000"/>
                        </a:lnSpc>
                        <a:spcBef>
                          <a:spcPts val="0"/>
                        </a:spcBef>
                        <a:spcAft>
                          <a:spcPts val="0"/>
                        </a:spcAft>
                        <a:buClr>
                          <a:schemeClr val="dk1"/>
                        </a:buClr>
                        <a:buSzPts val="900"/>
                        <a:buFont typeface="Arial"/>
                        <a:buNone/>
                      </a:pPr>
                      <a:r>
                        <a:rPr lang="en-GB" sz="800" b="0" i="0" u="none" strike="noStrike" cap="none" dirty="0">
                          <a:solidFill>
                            <a:schemeClr val="dk1"/>
                          </a:solidFill>
                          <a:latin typeface="Calibri"/>
                          <a:ea typeface="Calibri"/>
                          <a:cs typeface="Calibri"/>
                          <a:sym typeface="Calibri"/>
                        </a:rPr>
                        <a:t>2, 4, 7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Calibri"/>
                          <a:cs typeface="Calibri"/>
                          <a:sym typeface="Calibri"/>
                        </a:rPr>
                        <a:t>Quorn Beef &amp; Onion Slice &amp; Yorkshire</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Roast Potatoes &amp; Vegetables</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solidFill>
                            <a:schemeClr val="dk1"/>
                          </a:solidFill>
                          <a:latin typeface="Calibri"/>
                          <a:ea typeface="Calibri"/>
                          <a:cs typeface="Calibri"/>
                          <a:sym typeface="Calibri"/>
                        </a:rPr>
                        <a:t>Chocolate Crunch   </a:t>
                      </a: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solidFill>
                            <a:schemeClr val="dk1"/>
                          </a:solidFill>
                          <a:latin typeface="Calibri"/>
                          <a:ea typeface="Calibri"/>
                          <a:cs typeface="Calibri"/>
                          <a:sym typeface="Calibri"/>
                        </a:rPr>
                        <a:t>2, 4, 7</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2"/>
                  </a:ext>
                </a:extLst>
              </a:tr>
              <a:tr h="8185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THURSDAY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Minced Lamb Biryani </a:t>
                      </a:r>
                      <a:endParaRPr sz="1400" b="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Rajma Bean Curry</a:t>
                      </a: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cs typeface="Calibri"/>
                          <a:sym typeface="Calibri"/>
                        </a:rPr>
                        <a:t>7</a:t>
                      </a:r>
                      <a:endParaRPr dirty="0"/>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Rice  &amp; Minted Cucumber Slaw</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a:t>
                      </a:r>
                      <a:r>
                        <a:rPr lang="en-GB" sz="1000" b="0" u="none" strike="noStrike" cap="none" dirty="0">
                          <a:solidFill>
                            <a:schemeClr val="dk1"/>
                          </a:solidFill>
                          <a:latin typeface="Calibri"/>
                          <a:ea typeface="Calibri"/>
                          <a:cs typeface="Calibri"/>
                          <a:sym typeface="Calibri"/>
                        </a:rPr>
                        <a:t>A/F</a:t>
                      </a:r>
                      <a:endParaRPr dirty="0"/>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200" b="0" u="none" strike="noStrike" cap="none" dirty="0">
                          <a:solidFill>
                            <a:schemeClr val="dk1"/>
                          </a:solidFill>
                          <a:latin typeface="Calibri"/>
                          <a:ea typeface="Calibri"/>
                          <a:cs typeface="Calibri"/>
                          <a:sym typeface="Calibri"/>
                        </a:rPr>
                        <a:t>Lemon &amp; Blueberry Crumb Cake </a:t>
                      </a:r>
                      <a:endParaRPr sz="12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2,4</a:t>
                      </a: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3"/>
                  </a:ext>
                </a:extLst>
              </a:tr>
              <a:tr h="8185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FRIDAY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MSC Fish Fingers</a:t>
                      </a: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2, 5  </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dirty="0">
                          <a:solidFill>
                            <a:schemeClr val="dk1"/>
                          </a:solidFill>
                          <a:latin typeface="Calibri"/>
                          <a:ea typeface="Calibri"/>
                          <a:cs typeface="Calibri"/>
                          <a:sym typeface="Calibri"/>
                        </a:rPr>
                        <a:t>Falafel Spinach Burger </a:t>
                      </a:r>
                    </a:p>
                    <a:p>
                      <a:pPr marL="171450" marR="0" lvl="0" indent="-114300" algn="ctr" rtl="0">
                        <a:lnSpc>
                          <a:spcPct val="100000"/>
                        </a:lnSpc>
                        <a:spcBef>
                          <a:spcPts val="0"/>
                        </a:spcBef>
                        <a:spcAft>
                          <a:spcPts val="0"/>
                        </a:spcAft>
                        <a:buClr>
                          <a:schemeClr val="dk1"/>
                        </a:buClr>
                        <a:buSzPts val="900"/>
                        <a:buFont typeface="Arial"/>
                        <a:buNone/>
                      </a:pPr>
                      <a:r>
                        <a:rPr lang="en-GB" sz="800" b="0" i="0" u="none" strike="noStrike" cap="none" dirty="0">
                          <a:solidFill>
                            <a:schemeClr val="dk1"/>
                          </a:solidFill>
                          <a:latin typeface="Calibri"/>
                          <a:ea typeface="Calibri"/>
                          <a:cs typeface="Calibri"/>
                          <a:sym typeface="Calibri"/>
                        </a:rPr>
                        <a:t>2</a:t>
                      </a: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Chips &amp;</a:t>
                      </a:r>
                      <a:endParaRPr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 Peas </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Selection of Puddings</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Ask on the 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4"/>
                  </a:ext>
                </a:extLst>
              </a:tr>
            </a:tbl>
          </a:graphicData>
        </a:graphic>
      </p:graphicFrame>
      <p:sp>
        <p:nvSpPr>
          <p:cNvPr id="123" name="Google Shape;123;p2"/>
          <p:cNvSpPr/>
          <p:nvPr/>
        </p:nvSpPr>
        <p:spPr>
          <a:xfrm>
            <a:off x="3727533" y="88640"/>
            <a:ext cx="4736933" cy="923289"/>
          </a:xfrm>
          <a:prstGeom prst="rect">
            <a:avLst/>
          </a:prstGeom>
          <a:noFill/>
          <a:ln>
            <a:noFill/>
          </a:ln>
          <a:effectLst>
            <a:outerShdw blurRad="149987" dist="250190" dir="8460000" algn="ctr">
              <a:srgbClr val="000000">
                <a:alpha val="27450"/>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lt2"/>
                </a:solidFill>
                <a:latin typeface="Calibri"/>
                <a:ea typeface="Calibri"/>
                <a:cs typeface="Calibri"/>
                <a:sym typeface="Calibri"/>
              </a:rPr>
              <a:t> </a:t>
            </a:r>
            <a:r>
              <a:rPr lang="en-GB" sz="5400" b="1" i="0" u="none" strike="noStrike" cap="none">
                <a:solidFill>
                  <a:schemeClr val="dk1"/>
                </a:solidFill>
                <a:latin typeface="Calibri"/>
                <a:ea typeface="Calibri"/>
                <a:cs typeface="Calibri"/>
                <a:sym typeface="Calibri"/>
              </a:rPr>
              <a:t>MENU WEEK 2</a:t>
            </a:r>
            <a:endParaRPr sz="5400" b="1" i="0" u="none" strike="noStrike" cap="none">
              <a:solidFill>
                <a:schemeClr val="dk1"/>
              </a:solidFill>
              <a:latin typeface="Calibri"/>
              <a:ea typeface="Calibri"/>
              <a:cs typeface="Calibri"/>
              <a:sym typeface="Calibri"/>
            </a:endParaRPr>
          </a:p>
        </p:txBody>
      </p:sp>
      <p:sp>
        <p:nvSpPr>
          <p:cNvPr id="124" name="Google Shape;124;p2"/>
          <p:cNvSpPr/>
          <p:nvPr/>
        </p:nvSpPr>
        <p:spPr>
          <a:xfrm rot="-906871">
            <a:off x="8437503" y="19088"/>
            <a:ext cx="2095242" cy="923330"/>
          </a:xfrm>
          <a:prstGeom prst="rect">
            <a:avLst/>
          </a:prstGeom>
          <a:noFill/>
          <a:ln>
            <a:noFill/>
          </a:ln>
          <a:effectLst>
            <a:outerShdw blurRad="149987" dist="250190" dir="8460000" algn="ctr">
              <a:srgbClr val="000000">
                <a:alpha val="27450"/>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dk1"/>
                </a:solidFill>
                <a:latin typeface="Calibri"/>
                <a:ea typeface="Calibri"/>
                <a:cs typeface="Calibri"/>
                <a:sym typeface="Calibri"/>
              </a:rPr>
              <a:t>2025</a:t>
            </a:r>
            <a:endParaRPr sz="5400" b="1" i="0" u="none" strike="noStrike" cap="none">
              <a:solidFill>
                <a:schemeClr val="dk1"/>
              </a:solidFill>
              <a:latin typeface="Calibri"/>
              <a:ea typeface="Calibri"/>
              <a:cs typeface="Calibri"/>
              <a:sym typeface="Calibri"/>
            </a:endParaRPr>
          </a:p>
        </p:txBody>
      </p:sp>
      <p:sp>
        <p:nvSpPr>
          <p:cNvPr id="125" name="Google Shape;125;p2"/>
          <p:cNvSpPr/>
          <p:nvPr/>
        </p:nvSpPr>
        <p:spPr>
          <a:xfrm>
            <a:off x="3481565" y="6197560"/>
            <a:ext cx="5228867" cy="415458"/>
          </a:xfrm>
          <a:prstGeom prst="rect">
            <a:avLst/>
          </a:prstGeom>
          <a:solidFill>
            <a:srgbClr val="F4B081"/>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Wholemeal bread, fresh salads, a variety of seasonal fresh fruit, yogurts &amp; jacket potatoes.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Please note that all our dishes can be adapted to suit the majority of dietary requirements</a:t>
            </a:r>
            <a:endParaRPr sz="5400" b="1" i="0" u="none" strike="noStrike" cap="none">
              <a:solidFill>
                <a:schemeClr val="dk1"/>
              </a:solidFill>
              <a:latin typeface="Calibri"/>
              <a:ea typeface="Calibri"/>
              <a:cs typeface="Calibri"/>
              <a:sym typeface="Calibri"/>
            </a:endParaRPr>
          </a:p>
        </p:txBody>
      </p:sp>
      <p:sp>
        <p:nvSpPr>
          <p:cNvPr id="126" name="Google Shape;126;p2"/>
          <p:cNvSpPr txBox="1"/>
          <p:nvPr/>
        </p:nvSpPr>
        <p:spPr>
          <a:xfrm>
            <a:off x="167489" y="1662805"/>
            <a:ext cx="1469813"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ALLERGEN KEY</a:t>
            </a:r>
            <a:endParaRPr sz="1200" b="0" i="0" u="none" strike="noStrike" cap="none">
              <a:solidFill>
                <a:schemeClr val="dk1"/>
              </a:solidFill>
              <a:latin typeface="Calibri"/>
              <a:ea typeface="Calibri"/>
              <a:cs typeface="Calibri"/>
              <a:sym typeface="Calibri"/>
            </a:endParaRPr>
          </a:p>
        </p:txBody>
      </p:sp>
      <p:sp>
        <p:nvSpPr>
          <p:cNvPr id="127" name="Google Shape;127;p2"/>
          <p:cNvSpPr txBox="1"/>
          <p:nvPr/>
        </p:nvSpPr>
        <p:spPr>
          <a:xfrm>
            <a:off x="103989" y="4918197"/>
            <a:ext cx="1855894"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Catering provided by Greenshaw</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Learning Trust.</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products are locally sourced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wherever possible.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food is cooked fresh on the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school site each day.</a:t>
            </a:r>
            <a:endParaRPr sz="1400" b="0" i="0" u="none" strike="noStrike" cap="none">
              <a:solidFill>
                <a:schemeClr val="dk1"/>
              </a:solidFill>
              <a:latin typeface="Arial"/>
              <a:ea typeface="Arial"/>
              <a:cs typeface="Arial"/>
              <a:sym typeface="Arial"/>
            </a:endParaRPr>
          </a:p>
        </p:txBody>
      </p:sp>
      <p:pic>
        <p:nvPicPr>
          <p:cNvPr id="128" name="Google Shape;128;p2"/>
          <p:cNvPicPr preferRelativeResize="0"/>
          <p:nvPr/>
        </p:nvPicPr>
        <p:blipFill rotWithShape="1">
          <a:blip r:embed="rId3">
            <a:alphaModFix/>
          </a:blip>
          <a:srcRect/>
          <a:stretch/>
        </p:blipFill>
        <p:spPr>
          <a:xfrm>
            <a:off x="10778735" y="6224141"/>
            <a:ext cx="1261533" cy="523220"/>
          </a:xfrm>
          <a:prstGeom prst="rect">
            <a:avLst/>
          </a:prstGeom>
          <a:noFill/>
          <a:ln>
            <a:noFill/>
          </a:ln>
        </p:spPr>
      </p:pic>
      <p:sp>
        <p:nvSpPr>
          <p:cNvPr id="129" name="Google Shape;129;p2"/>
          <p:cNvSpPr txBox="1"/>
          <p:nvPr/>
        </p:nvSpPr>
        <p:spPr>
          <a:xfrm>
            <a:off x="330476" y="2167195"/>
            <a:ext cx="1564640" cy="256989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 Celery</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2. Gluten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3. Crustaceans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4. Eggs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5. Fish</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6. Lupin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7. Milk</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8. Molluscs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9. Mustard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10. Peanuts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11. Sesame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12. Soybeans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13. Sulphites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14. Tree 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A/F Allergen Free</a:t>
            </a:r>
            <a:endParaRPr sz="1400" b="0" i="0" u="none" strike="noStrike" cap="none">
              <a:solidFill>
                <a:schemeClr val="dk1"/>
              </a:solidFill>
              <a:latin typeface="Arial"/>
              <a:ea typeface="Arial"/>
              <a:cs typeface="Arial"/>
              <a:sym typeface="Arial"/>
            </a:endParaRPr>
          </a:p>
        </p:txBody>
      </p:sp>
      <p:sp>
        <p:nvSpPr>
          <p:cNvPr id="130" name="Google Shape;130;p2"/>
          <p:cNvSpPr txBox="1"/>
          <p:nvPr/>
        </p:nvSpPr>
        <p:spPr>
          <a:xfrm>
            <a:off x="2092674" y="6143679"/>
            <a:ext cx="1299835"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400" b="1" i="0" u="none" strike="noStrike" cap="none">
                <a:solidFill>
                  <a:schemeClr val="dk1"/>
                </a:solidFill>
                <a:latin typeface="Arial"/>
                <a:ea typeface="Arial"/>
                <a:cs typeface="Arial"/>
                <a:sym typeface="Arial"/>
              </a:rPr>
              <a:t>AVAILABLE DAILY </a:t>
            </a:r>
            <a:endParaRPr sz="1400" b="0" i="0" u="none" strike="noStrike" cap="none">
              <a:solidFill>
                <a:schemeClr val="dk1"/>
              </a:solidFill>
              <a:latin typeface="Arial"/>
              <a:ea typeface="Arial"/>
              <a:cs typeface="Arial"/>
              <a:sym typeface="Arial"/>
            </a:endParaRPr>
          </a:p>
        </p:txBody>
      </p:sp>
      <p:pic>
        <p:nvPicPr>
          <p:cNvPr id="131" name="Google Shape;131;p2"/>
          <p:cNvPicPr preferRelativeResize="0"/>
          <p:nvPr/>
        </p:nvPicPr>
        <p:blipFill rotWithShape="1">
          <a:blip r:embed="rId4">
            <a:alphaModFix/>
          </a:blip>
          <a:srcRect/>
          <a:stretch/>
        </p:blipFill>
        <p:spPr>
          <a:xfrm>
            <a:off x="6024958" y="3723445"/>
            <a:ext cx="522745" cy="249321"/>
          </a:xfrm>
          <a:prstGeom prst="rect">
            <a:avLst/>
          </a:prstGeom>
          <a:noFill/>
          <a:ln>
            <a:noFill/>
          </a:ln>
        </p:spPr>
      </p:pic>
      <p:pic>
        <p:nvPicPr>
          <p:cNvPr id="132" name="Google Shape;132;p2"/>
          <p:cNvPicPr preferRelativeResize="0"/>
          <p:nvPr/>
        </p:nvPicPr>
        <p:blipFill rotWithShape="1">
          <a:blip r:embed="rId5">
            <a:alphaModFix/>
          </a:blip>
          <a:srcRect/>
          <a:stretch/>
        </p:blipFill>
        <p:spPr>
          <a:xfrm>
            <a:off x="4341946" y="2867204"/>
            <a:ext cx="503448" cy="247058"/>
          </a:xfrm>
          <a:prstGeom prst="rect">
            <a:avLst/>
          </a:prstGeom>
          <a:noFill/>
          <a:ln>
            <a:noFill/>
          </a:ln>
        </p:spPr>
      </p:pic>
      <p:pic>
        <p:nvPicPr>
          <p:cNvPr id="133" name="Google Shape;133;p2"/>
          <p:cNvPicPr preferRelativeResize="0"/>
          <p:nvPr/>
        </p:nvPicPr>
        <p:blipFill rotWithShape="1">
          <a:blip r:embed="rId6">
            <a:alphaModFix/>
          </a:blip>
          <a:srcRect/>
          <a:stretch/>
        </p:blipFill>
        <p:spPr>
          <a:xfrm>
            <a:off x="10990631" y="2116980"/>
            <a:ext cx="718399" cy="1815882"/>
          </a:xfrm>
          <a:prstGeom prst="rect">
            <a:avLst/>
          </a:prstGeom>
          <a:noFill/>
          <a:ln>
            <a:noFill/>
          </a:ln>
        </p:spPr>
      </p:pic>
      <p:pic>
        <p:nvPicPr>
          <p:cNvPr id="134" name="Google Shape;134;p2"/>
          <p:cNvPicPr preferRelativeResize="0"/>
          <p:nvPr/>
        </p:nvPicPr>
        <p:blipFill rotWithShape="1">
          <a:blip r:embed="rId7">
            <a:alphaModFix/>
          </a:blip>
          <a:srcRect/>
          <a:stretch/>
        </p:blipFill>
        <p:spPr>
          <a:xfrm>
            <a:off x="118161" y="60244"/>
            <a:ext cx="1721838" cy="1218043"/>
          </a:xfrm>
          <a:prstGeom prst="rect">
            <a:avLst/>
          </a:prstGeom>
          <a:noFill/>
          <a:ln>
            <a:noFill/>
          </a:ln>
        </p:spPr>
      </p:pic>
      <p:sp>
        <p:nvSpPr>
          <p:cNvPr id="135" name="Google Shape;135;p2"/>
          <p:cNvSpPr txBox="1"/>
          <p:nvPr/>
        </p:nvSpPr>
        <p:spPr>
          <a:xfrm>
            <a:off x="10782314" y="4051608"/>
            <a:ext cx="125795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800" b="0" i="0" u="none" strike="noStrike" cap="none">
                <a:solidFill>
                  <a:srgbClr val="000000"/>
                </a:solidFill>
                <a:latin typeface="Arial"/>
                <a:ea typeface="Arial"/>
                <a:cs typeface="Arial"/>
                <a:sym typeface="Arial"/>
              </a:rPr>
              <a:t>"We are dedicated to minimizing our carbon footprint by actively reducing food waste throughout our operations, from sourcing to serving. Through staff training, supplier collaboration, and customer engagement, we are committed to making a positive environmental impact." </a:t>
            </a:r>
            <a:endParaRPr/>
          </a:p>
        </p:txBody>
      </p:sp>
      <p:sp>
        <p:nvSpPr>
          <p:cNvPr id="136" name="Google Shape;136;p2"/>
          <p:cNvSpPr/>
          <p:nvPr/>
        </p:nvSpPr>
        <p:spPr>
          <a:xfrm>
            <a:off x="9700181" y="5948313"/>
            <a:ext cx="1078555" cy="788288"/>
          </a:xfrm>
          <a:prstGeom prst="wedgeRectCallout">
            <a:avLst>
              <a:gd name="adj1" fmla="val -41393"/>
              <a:gd name="adj2" fmla="val -79137"/>
            </a:avLst>
          </a:prstGeom>
          <a:solidFill>
            <a:srgbClr val="3F3F3F"/>
          </a:solidFill>
          <a:ln>
            <a:noFill/>
          </a:ln>
          <a:effectLst>
            <a:outerShdw blurRad="149987" dist="250190" dir="8460000" algn="ctr">
              <a:srgbClr val="000000">
                <a:alpha val="2745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omic Sans MS"/>
                <a:ea typeface="Comic Sans MS"/>
                <a:cs typeface="Comic Sans MS"/>
                <a:sym typeface="Comic Sans MS"/>
              </a:rPr>
              <a:t>Look out for Chef’s Specials </a:t>
            </a:r>
            <a:endParaRPr sz="1400" b="1" i="0" u="none" strike="noStrike" cap="none">
              <a:solidFill>
                <a:schemeClr val="lt1"/>
              </a:solidFill>
              <a:latin typeface="Comic Sans MS"/>
              <a:ea typeface="Comic Sans MS"/>
              <a:cs typeface="Comic Sans MS"/>
              <a:sym typeface="Comic Sans MS"/>
            </a:endParaRPr>
          </a:p>
        </p:txBody>
      </p:sp>
      <p:pic>
        <p:nvPicPr>
          <p:cNvPr id="137" name="Google Shape;137;p2"/>
          <p:cNvPicPr preferRelativeResize="0"/>
          <p:nvPr/>
        </p:nvPicPr>
        <p:blipFill rotWithShape="1">
          <a:blip r:embed="rId5">
            <a:alphaModFix/>
          </a:blip>
          <a:srcRect/>
          <a:stretch/>
        </p:blipFill>
        <p:spPr>
          <a:xfrm>
            <a:off x="6024959" y="1920138"/>
            <a:ext cx="503448" cy="247057"/>
          </a:xfrm>
          <a:prstGeom prst="rect">
            <a:avLst/>
          </a:prstGeom>
          <a:noFill/>
          <a:ln>
            <a:noFill/>
          </a:ln>
        </p:spPr>
      </p:pic>
      <p:pic>
        <p:nvPicPr>
          <p:cNvPr id="138" name="Google Shape;138;p2"/>
          <p:cNvPicPr preferRelativeResize="0"/>
          <p:nvPr/>
        </p:nvPicPr>
        <p:blipFill rotWithShape="1">
          <a:blip r:embed="rId8">
            <a:alphaModFix/>
          </a:blip>
          <a:srcRect/>
          <a:stretch/>
        </p:blipFill>
        <p:spPr>
          <a:xfrm>
            <a:off x="6024959" y="2878536"/>
            <a:ext cx="503448" cy="247058"/>
          </a:xfrm>
          <a:prstGeom prst="rect">
            <a:avLst/>
          </a:prstGeom>
          <a:noFill/>
          <a:ln>
            <a:noFill/>
          </a:ln>
        </p:spPr>
      </p:pic>
      <p:pic>
        <p:nvPicPr>
          <p:cNvPr id="139" name="Google Shape;139;p2"/>
          <p:cNvPicPr preferRelativeResize="0"/>
          <p:nvPr/>
        </p:nvPicPr>
        <p:blipFill rotWithShape="1">
          <a:blip r:embed="rId5">
            <a:alphaModFix/>
          </a:blip>
          <a:srcRect/>
          <a:stretch/>
        </p:blipFill>
        <p:spPr>
          <a:xfrm>
            <a:off x="4341946" y="5545447"/>
            <a:ext cx="503448" cy="247058"/>
          </a:xfrm>
          <a:prstGeom prst="rect">
            <a:avLst/>
          </a:prstGeom>
          <a:noFill/>
          <a:ln>
            <a:noFill/>
          </a:ln>
        </p:spPr>
      </p:pic>
      <p:pic>
        <p:nvPicPr>
          <p:cNvPr id="140" name="Google Shape;140;p2"/>
          <p:cNvPicPr preferRelativeResize="0"/>
          <p:nvPr/>
        </p:nvPicPr>
        <p:blipFill rotWithShape="1">
          <a:blip r:embed="rId4">
            <a:alphaModFix/>
          </a:blip>
          <a:srcRect/>
          <a:stretch/>
        </p:blipFill>
        <p:spPr>
          <a:xfrm>
            <a:off x="4323076" y="4605661"/>
            <a:ext cx="503448" cy="247058"/>
          </a:xfrm>
          <a:prstGeom prst="rect">
            <a:avLst/>
          </a:prstGeom>
          <a:noFill/>
          <a:ln>
            <a:noFill/>
          </a:ln>
        </p:spPr>
      </p:pic>
      <p:pic>
        <p:nvPicPr>
          <p:cNvPr id="141" name="Google Shape;141;p2"/>
          <p:cNvPicPr preferRelativeResize="0"/>
          <p:nvPr/>
        </p:nvPicPr>
        <p:blipFill rotWithShape="1">
          <a:blip r:embed="rId8">
            <a:alphaModFix/>
          </a:blip>
          <a:srcRect/>
          <a:stretch/>
        </p:blipFill>
        <p:spPr>
          <a:xfrm>
            <a:off x="9226961" y="2866099"/>
            <a:ext cx="503448" cy="247058"/>
          </a:xfrm>
          <a:prstGeom prst="rect">
            <a:avLst/>
          </a:prstGeom>
          <a:noFill/>
          <a:ln>
            <a:noFill/>
          </a:ln>
        </p:spPr>
      </p:pic>
      <p:pic>
        <p:nvPicPr>
          <p:cNvPr id="142" name="Google Shape;142;p2"/>
          <p:cNvPicPr preferRelativeResize="0"/>
          <p:nvPr/>
        </p:nvPicPr>
        <p:blipFill rotWithShape="1">
          <a:blip r:embed="rId8">
            <a:alphaModFix/>
          </a:blip>
          <a:srcRect/>
          <a:stretch/>
        </p:blipFill>
        <p:spPr>
          <a:xfrm>
            <a:off x="9233400" y="4567690"/>
            <a:ext cx="503448" cy="247058"/>
          </a:xfrm>
          <a:prstGeom prst="rect">
            <a:avLst/>
          </a:prstGeom>
          <a:noFill/>
          <a:ln>
            <a:noFill/>
          </a:ln>
        </p:spPr>
      </p:pic>
      <p:pic>
        <p:nvPicPr>
          <p:cNvPr id="143" name="Google Shape;143;p2"/>
          <p:cNvPicPr preferRelativeResize="0"/>
          <p:nvPr/>
        </p:nvPicPr>
        <p:blipFill rotWithShape="1">
          <a:blip r:embed="rId8">
            <a:alphaModFix/>
          </a:blip>
          <a:srcRect/>
          <a:stretch/>
        </p:blipFill>
        <p:spPr>
          <a:xfrm>
            <a:off x="9233400" y="1920138"/>
            <a:ext cx="503448" cy="247058"/>
          </a:xfrm>
          <a:prstGeom prst="rect">
            <a:avLst/>
          </a:prstGeom>
          <a:noFill/>
          <a:ln>
            <a:noFill/>
          </a:ln>
        </p:spPr>
      </p:pic>
      <p:pic>
        <p:nvPicPr>
          <p:cNvPr id="144" name="Google Shape;144;p2"/>
          <p:cNvPicPr preferRelativeResize="0"/>
          <p:nvPr/>
        </p:nvPicPr>
        <p:blipFill rotWithShape="1">
          <a:blip r:embed="rId8">
            <a:alphaModFix/>
          </a:blip>
          <a:srcRect/>
          <a:stretch/>
        </p:blipFill>
        <p:spPr>
          <a:xfrm>
            <a:off x="9233400" y="3809333"/>
            <a:ext cx="503448" cy="247058"/>
          </a:xfrm>
          <a:prstGeom prst="rect">
            <a:avLst/>
          </a:prstGeom>
          <a:noFill/>
          <a:ln>
            <a:noFill/>
          </a:ln>
        </p:spPr>
      </p:pic>
      <p:pic>
        <p:nvPicPr>
          <p:cNvPr id="145" name="Google Shape;145;p2"/>
          <p:cNvPicPr preferRelativeResize="0"/>
          <p:nvPr/>
        </p:nvPicPr>
        <p:blipFill rotWithShape="1">
          <a:blip r:embed="rId5">
            <a:alphaModFix/>
          </a:blip>
          <a:srcRect/>
          <a:stretch/>
        </p:blipFill>
        <p:spPr>
          <a:xfrm>
            <a:off x="4323076" y="3723354"/>
            <a:ext cx="503448" cy="247058"/>
          </a:xfrm>
          <a:prstGeom prst="rect">
            <a:avLst/>
          </a:prstGeom>
          <a:noFill/>
          <a:ln>
            <a:noFill/>
          </a:ln>
        </p:spPr>
      </p:pic>
      <p:pic>
        <p:nvPicPr>
          <p:cNvPr id="146" name="Google Shape;146;p2"/>
          <p:cNvPicPr preferRelativeResize="0"/>
          <p:nvPr/>
        </p:nvPicPr>
        <p:blipFill rotWithShape="1">
          <a:blip r:embed="rId5">
            <a:alphaModFix/>
          </a:blip>
          <a:srcRect/>
          <a:stretch/>
        </p:blipFill>
        <p:spPr>
          <a:xfrm>
            <a:off x="6073135" y="4595015"/>
            <a:ext cx="503448" cy="247058"/>
          </a:xfrm>
          <a:prstGeom prst="rect">
            <a:avLst/>
          </a:prstGeom>
          <a:noFill/>
          <a:ln>
            <a:noFill/>
          </a:ln>
        </p:spPr>
      </p:pic>
      <p:pic>
        <p:nvPicPr>
          <p:cNvPr id="147" name="Google Shape;147;p2"/>
          <p:cNvPicPr preferRelativeResize="0"/>
          <p:nvPr/>
        </p:nvPicPr>
        <p:blipFill rotWithShape="1">
          <a:blip r:embed="rId5">
            <a:alphaModFix/>
          </a:blip>
          <a:srcRect/>
          <a:stretch/>
        </p:blipFill>
        <p:spPr>
          <a:xfrm>
            <a:off x="6060092" y="5545447"/>
            <a:ext cx="503448" cy="247058"/>
          </a:xfrm>
          <a:prstGeom prst="rect">
            <a:avLst/>
          </a:prstGeom>
          <a:noFill/>
          <a:ln>
            <a:noFill/>
          </a:ln>
        </p:spPr>
      </p:pic>
      <p:pic>
        <p:nvPicPr>
          <p:cNvPr id="148" name="Google Shape;148;p2"/>
          <p:cNvPicPr preferRelativeResize="0"/>
          <p:nvPr/>
        </p:nvPicPr>
        <p:blipFill rotWithShape="1">
          <a:blip r:embed="rId4">
            <a:alphaModFix/>
          </a:blip>
          <a:srcRect/>
          <a:stretch/>
        </p:blipFill>
        <p:spPr>
          <a:xfrm>
            <a:off x="4330785" y="1920137"/>
            <a:ext cx="503448" cy="247058"/>
          </a:xfrm>
          <a:prstGeom prst="rect">
            <a:avLst/>
          </a:prstGeom>
          <a:noFill/>
          <a:ln>
            <a:noFill/>
          </a:ln>
        </p:spPr>
      </p:pic>
      <p:sp>
        <p:nvSpPr>
          <p:cNvPr id="149" name="Google Shape;149;p2" descr="File:Vegetarian-mark.svg - Wikimedia Commons"/>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pic>
        <p:nvPicPr>
          <p:cNvPr id="150" name="Google Shape;150;p2"/>
          <p:cNvPicPr preferRelativeResize="0"/>
          <p:nvPr/>
        </p:nvPicPr>
        <p:blipFill rotWithShape="1">
          <a:blip r:embed="rId9">
            <a:alphaModFix/>
          </a:blip>
          <a:srcRect/>
          <a:stretch/>
        </p:blipFill>
        <p:spPr>
          <a:xfrm>
            <a:off x="6642253" y="1754047"/>
            <a:ext cx="289687" cy="289687"/>
          </a:xfrm>
          <a:prstGeom prst="rect">
            <a:avLst/>
          </a:prstGeom>
          <a:noFill/>
          <a:ln>
            <a:noFill/>
          </a:ln>
        </p:spPr>
      </p:pic>
      <p:pic>
        <p:nvPicPr>
          <p:cNvPr id="151" name="Google Shape;151;p2"/>
          <p:cNvPicPr preferRelativeResize="0"/>
          <p:nvPr/>
        </p:nvPicPr>
        <p:blipFill rotWithShape="1">
          <a:blip r:embed="rId9">
            <a:alphaModFix/>
          </a:blip>
          <a:srcRect/>
          <a:stretch/>
        </p:blipFill>
        <p:spPr>
          <a:xfrm>
            <a:off x="6647577" y="2691571"/>
            <a:ext cx="289687" cy="289687"/>
          </a:xfrm>
          <a:prstGeom prst="rect">
            <a:avLst/>
          </a:prstGeom>
          <a:noFill/>
          <a:ln>
            <a:noFill/>
          </a:ln>
        </p:spPr>
      </p:pic>
      <p:pic>
        <p:nvPicPr>
          <p:cNvPr id="152" name="Google Shape;152;p2"/>
          <p:cNvPicPr preferRelativeResize="0"/>
          <p:nvPr/>
        </p:nvPicPr>
        <p:blipFill rotWithShape="1">
          <a:blip r:embed="rId9">
            <a:alphaModFix/>
          </a:blip>
          <a:srcRect/>
          <a:stretch/>
        </p:blipFill>
        <p:spPr>
          <a:xfrm>
            <a:off x="6647577" y="3680725"/>
            <a:ext cx="289687" cy="289687"/>
          </a:xfrm>
          <a:prstGeom prst="rect">
            <a:avLst/>
          </a:prstGeom>
          <a:noFill/>
          <a:ln>
            <a:noFill/>
          </a:ln>
        </p:spPr>
      </p:pic>
      <p:pic>
        <p:nvPicPr>
          <p:cNvPr id="153" name="Google Shape;153;p2"/>
          <p:cNvPicPr preferRelativeResize="0"/>
          <p:nvPr/>
        </p:nvPicPr>
        <p:blipFill rotWithShape="1">
          <a:blip r:embed="rId9">
            <a:alphaModFix/>
          </a:blip>
          <a:srcRect/>
          <a:stretch/>
        </p:blipFill>
        <p:spPr>
          <a:xfrm>
            <a:off x="6668423" y="4672650"/>
            <a:ext cx="289687" cy="289687"/>
          </a:xfrm>
          <a:prstGeom prst="rect">
            <a:avLst/>
          </a:prstGeom>
          <a:noFill/>
          <a:ln>
            <a:noFill/>
          </a:ln>
        </p:spPr>
      </p:pic>
      <p:pic>
        <p:nvPicPr>
          <p:cNvPr id="154" name="Google Shape;154;p2"/>
          <p:cNvPicPr preferRelativeResize="0"/>
          <p:nvPr/>
        </p:nvPicPr>
        <p:blipFill rotWithShape="1">
          <a:blip r:embed="rId9">
            <a:alphaModFix/>
          </a:blip>
          <a:srcRect/>
          <a:stretch/>
        </p:blipFill>
        <p:spPr>
          <a:xfrm>
            <a:off x="6642253" y="5486764"/>
            <a:ext cx="289687" cy="289687"/>
          </a:xfrm>
          <a:prstGeom prst="rect">
            <a:avLst/>
          </a:prstGeom>
          <a:noFill/>
          <a:ln>
            <a:noFill/>
          </a:ln>
        </p:spPr>
      </p:pic>
      <p:graphicFrame>
        <p:nvGraphicFramePr>
          <p:cNvPr id="155" name="Google Shape;155;p2"/>
          <p:cNvGraphicFramePr/>
          <p:nvPr/>
        </p:nvGraphicFramePr>
        <p:xfrm>
          <a:off x="10747602" y="1384023"/>
          <a:ext cx="1133848" cy="704958"/>
        </p:xfrm>
        <a:graphic>
          <a:graphicData uri="http://schemas.openxmlformats.org/presentationml/2006/ole">
            <mc:AlternateContent xmlns:mc="http://schemas.openxmlformats.org/markup-compatibility/2006">
              <mc:Choice xmlns:v="urn:schemas-microsoft-com:vml" Requires="v">
                <p:oleObj r:id="rId10" imgW="1133848" imgH="704958" progId="Acrobat.Document.DC">
                  <p:embed/>
                </p:oleObj>
              </mc:Choice>
              <mc:Fallback>
                <p:oleObj r:id="rId10" imgW="1133848" imgH="704958" progId="Acrobat.Document.DC">
                  <p:embed/>
                  <p:pic>
                    <p:nvPicPr>
                      <p:cNvPr id="155" name="Google Shape;155;p2"/>
                      <p:cNvPicPr preferRelativeResize="0"/>
                      <p:nvPr/>
                    </p:nvPicPr>
                    <p:blipFill rotWithShape="1">
                      <a:blip r:embed="rId11">
                        <a:alphaModFix/>
                      </a:blip>
                      <a:srcRect/>
                      <a:stretch/>
                    </p:blipFill>
                    <p:spPr>
                      <a:xfrm>
                        <a:off x="10747602" y="1384023"/>
                        <a:ext cx="1133848" cy="704958"/>
                      </a:xfrm>
                      <a:prstGeom prst="rect">
                        <a:avLst/>
                      </a:prstGeom>
                      <a:noFill/>
                      <a:ln>
                        <a:noFill/>
                      </a:ln>
                    </p:spPr>
                  </p:pic>
                </p:oleObj>
              </mc:Fallback>
            </mc:AlternateContent>
          </a:graphicData>
        </a:graphic>
      </p:graphicFrame>
      <p:pic>
        <p:nvPicPr>
          <p:cNvPr id="156" name="Google Shape;156;p2"/>
          <p:cNvPicPr preferRelativeResize="0"/>
          <p:nvPr/>
        </p:nvPicPr>
        <p:blipFill rotWithShape="1">
          <a:blip r:embed="rId12">
            <a:alphaModFix/>
          </a:blip>
          <a:srcRect/>
          <a:stretch/>
        </p:blipFill>
        <p:spPr>
          <a:xfrm>
            <a:off x="10747602" y="369937"/>
            <a:ext cx="1133848" cy="104581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556</TotalTime>
  <Words>610</Words>
  <Application>Microsoft Office PowerPoint</Application>
  <PresentationFormat>Widescreen</PresentationFormat>
  <Paragraphs>159</Paragraphs>
  <Slides>2</Slides>
  <Notes>2</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vt:i4>
      </vt:variant>
    </vt:vector>
  </HeadingPairs>
  <TitlesOfParts>
    <vt:vector size="7" baseType="lpstr">
      <vt:lpstr>Arial</vt:lpstr>
      <vt:lpstr>Calibri</vt:lpstr>
      <vt:lpstr>Comic Sans MS</vt:lpstr>
      <vt:lpstr>Office Theme</vt:lpstr>
      <vt:lpstr>Adobe Acrobat Document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ELeonard</dc:creator>
  <cp:lastModifiedBy>Jacqui Osgood</cp:lastModifiedBy>
  <cp:revision>15</cp:revision>
  <dcterms:created xsi:type="dcterms:W3CDTF">2023-12-06T08:07:17Z</dcterms:created>
  <dcterms:modified xsi:type="dcterms:W3CDTF">2025-05-30T12:02:50Z</dcterms:modified>
</cp:coreProperties>
</file>